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6858000" cy="9994900"/>
  <p:notesSz cx="6858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98419"/>
            <a:ext cx="5829300" cy="209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97144"/>
            <a:ext cx="4800600" cy="249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heavy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heavy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heavy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899" y="295173"/>
            <a:ext cx="6172200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heavy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98827"/>
            <a:ext cx="617220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31720" y="9295257"/>
            <a:ext cx="219456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0"/>
              </a:spcBef>
            </a:pPr>
            <a:r>
              <a:rPr dirty="0" spc="30"/>
              <a:t>Pro</a:t>
            </a:r>
            <a:r>
              <a:rPr dirty="0" u="none" spc="30"/>
              <a:t>j</a:t>
            </a:r>
            <a:r>
              <a:rPr dirty="0" spc="30"/>
              <a:t>ect</a:t>
            </a:r>
            <a:r>
              <a:rPr dirty="0" spc="-95"/>
              <a:t> </a:t>
            </a:r>
            <a:r>
              <a:rPr dirty="0" spc="-10"/>
              <a:t>8:</a:t>
            </a:r>
            <a:r>
              <a:rPr dirty="0" spc="-95"/>
              <a:t> </a:t>
            </a:r>
            <a:r>
              <a:rPr dirty="0" spc="15"/>
              <a:t>Disaster</a:t>
            </a:r>
            <a:r>
              <a:rPr dirty="0" spc="-90"/>
              <a:t> </a:t>
            </a:r>
            <a:r>
              <a:rPr dirty="0" spc="10"/>
              <a:t>Recovery</a:t>
            </a:r>
            <a:r>
              <a:rPr dirty="0" spc="-95"/>
              <a:t> </a:t>
            </a:r>
            <a:r>
              <a:rPr dirty="0" spc="60"/>
              <a:t>with</a:t>
            </a:r>
            <a:r>
              <a:rPr dirty="0" spc="-95"/>
              <a:t> </a:t>
            </a:r>
            <a:r>
              <a:rPr dirty="0" spc="75"/>
              <a:t>IBM</a:t>
            </a:r>
            <a:r>
              <a:rPr dirty="0" spc="-90"/>
              <a:t> </a:t>
            </a:r>
            <a:r>
              <a:rPr dirty="0" spc="20"/>
              <a:t>Cloud </a:t>
            </a:r>
            <a:r>
              <a:rPr dirty="0" u="none" spc="-585"/>
              <a:t> </a:t>
            </a:r>
            <a:r>
              <a:rPr dirty="0" spc="50"/>
              <a:t>Virtual</a:t>
            </a:r>
            <a:r>
              <a:rPr dirty="0" spc="-100"/>
              <a:t> </a:t>
            </a:r>
            <a:r>
              <a:rPr dirty="0"/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462603" y="466264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603" y="504602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603" y="561681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603" y="619613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2603" y="766998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2603" y="804483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2603" y="842820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2603" y="881157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2603" y="919495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2899" y="1213579"/>
            <a:ext cx="6137910" cy="82721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75"/>
              </a:spcBef>
            </a:pP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(DR)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planning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aspect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ensuring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continuity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event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unexpected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incidents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could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disrupt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infrastructure.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provides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range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services and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tools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help you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set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up a robust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strategy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virtual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servers. </a:t>
            </a:r>
            <a:r>
              <a:rPr dirty="0" sz="1050" spc="40">
                <a:solidFill>
                  <a:srgbClr val="374050"/>
                </a:solidFill>
                <a:latin typeface="Lucida Sans Unicode"/>
                <a:cs typeface="Lucida Sans Unicode"/>
              </a:rPr>
              <a:t>Below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guide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how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implement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using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Servers: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buFont typeface="Arial Black"/>
              <a:buAutoNum type="arabicPeriod"/>
              <a:tabLst>
                <a:tab pos="229870" algn="l"/>
              </a:tabLst>
            </a:pPr>
            <a:r>
              <a:rPr dirty="0" sz="1600" spc="-60" b="1">
                <a:latin typeface="Arial"/>
                <a:cs typeface="Arial"/>
              </a:rPr>
              <a:t>Assess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150" b="1">
                <a:latin typeface="Arial"/>
                <a:cs typeface="Arial"/>
              </a:rPr>
              <a:t>Y</a:t>
            </a:r>
            <a:r>
              <a:rPr dirty="0" sz="1600" spc="35" b="1">
                <a:latin typeface="Arial"/>
                <a:cs typeface="Arial"/>
              </a:rPr>
              <a:t>our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35" b="1">
                <a:latin typeface="Arial"/>
                <a:cs typeface="Arial"/>
              </a:rPr>
              <a:t>Needs</a:t>
            </a:r>
            <a:endParaRPr sz="1600">
              <a:latin typeface="Arial"/>
              <a:cs typeface="Arial"/>
            </a:endParaRPr>
          </a:p>
          <a:p>
            <a:pPr marL="12700" marR="43180">
              <a:lnSpc>
                <a:spcPct val="133100"/>
              </a:lnSpc>
              <a:spcBef>
                <a:spcPts val="965"/>
              </a:spcBef>
            </a:pP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Before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begin,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it's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essential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assess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organization's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speciﬁc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needs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requirements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recovery.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Consider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factors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such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time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objectives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(RTOs),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point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objectives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(RPOs),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criticality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various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applications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data.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229870" indent="-217804">
              <a:lnSpc>
                <a:spcPct val="100000"/>
              </a:lnSpc>
              <a:buFont typeface="Arial Black"/>
              <a:buAutoNum type="arabicPeriod" startAt="2"/>
              <a:tabLst>
                <a:tab pos="230504" algn="l"/>
              </a:tabLst>
            </a:pPr>
            <a:r>
              <a:rPr dirty="0" sz="1600" spc="35" b="1">
                <a:latin typeface="Arial"/>
                <a:cs typeface="Arial"/>
              </a:rPr>
              <a:t>Select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20" b="1">
                <a:latin typeface="Arial"/>
                <a:cs typeface="Arial"/>
              </a:rPr>
              <a:t>a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DR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25" b="1">
                <a:latin typeface="Arial"/>
                <a:cs typeface="Arial"/>
              </a:rPr>
              <a:t>Strategy</a:t>
            </a:r>
            <a:endParaRPr sz="1600">
              <a:latin typeface="Arial"/>
              <a:cs typeface="Arial"/>
            </a:endParaRPr>
          </a:p>
          <a:p>
            <a:pPr marL="12700" marR="574675">
              <a:lnSpc>
                <a:spcPct val="127800"/>
              </a:lnSpc>
              <a:spcBef>
                <a:spcPts val="1095"/>
              </a:spcBef>
            </a:pP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offers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several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strategies,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depending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budget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requirements: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285115" marR="37465">
              <a:lnSpc>
                <a:spcPct val="117100"/>
              </a:lnSpc>
            </a:pP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Restore</a:t>
            </a:r>
            <a:r>
              <a:rPr dirty="0" sz="1050" spc="-70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Regularly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server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instances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Object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Storage.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event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from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backups.</a:t>
            </a:r>
            <a:endParaRPr sz="105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  <a:spcBef>
                <a:spcPts val="219"/>
              </a:spcBef>
            </a:pPr>
            <a:r>
              <a:rPr dirty="0" sz="1050" spc="-40">
                <a:latin typeface="Arial Black"/>
                <a:cs typeface="Arial Black"/>
              </a:rPr>
              <a:t>Pilot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Light</a:t>
            </a:r>
            <a:r>
              <a:rPr dirty="0" sz="1050" spc="-60">
                <a:latin typeface="Lucida Sans Unicode"/>
                <a:cs typeface="Lucida Sans Unicode"/>
              </a:rPr>
              <a:t>: </a:t>
            </a:r>
            <a:r>
              <a:rPr dirty="0" sz="1050" spc="1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this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approach,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maintain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minimal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infrastructure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cloud,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such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</a:t>
            </a:r>
            <a:endParaRPr sz="1050">
              <a:latin typeface="Lucida Sans Unicode"/>
              <a:cs typeface="Lucida Sans Unicode"/>
            </a:endParaRPr>
          </a:p>
          <a:p>
            <a:pPr marL="285115" marR="329565">
              <a:lnSpc>
                <a:spcPct val="117100"/>
              </a:lnSpc>
              <a:spcBef>
                <a:spcPts val="65"/>
              </a:spcBef>
            </a:pPr>
            <a:r>
              <a:rPr dirty="0" sz="1050" spc="25">
                <a:latin typeface="Lucida Sans Unicode"/>
                <a:cs typeface="Lucida Sans Unicode"/>
              </a:rPr>
              <a:t>standby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essential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services.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quickly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scaled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event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  <a:p>
            <a:pPr algn="just" marL="285115" marR="112395">
              <a:lnSpc>
                <a:spcPct val="117100"/>
              </a:lnSpc>
              <a:spcBef>
                <a:spcPts val="70"/>
              </a:spcBef>
            </a:pPr>
            <a:r>
              <a:rPr dirty="0" sz="1050" spc="-65">
                <a:latin typeface="Arial Black"/>
                <a:cs typeface="Arial Black"/>
              </a:rPr>
              <a:t>Warm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Standby</a:t>
            </a:r>
            <a:r>
              <a:rPr dirty="0" sz="1050" spc="-45">
                <a:latin typeface="Lucida Sans Unicode"/>
                <a:cs typeface="Lucida Sans Unicode"/>
              </a:rPr>
              <a:t>: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Maintain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partially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operational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cloud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essential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services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running.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Additional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resources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quickly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added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full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functionality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during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  <a:p>
            <a:pPr algn="just" marL="285115">
              <a:lnSpc>
                <a:spcPct val="100000"/>
              </a:lnSpc>
              <a:spcBef>
                <a:spcPts val="280"/>
              </a:spcBef>
            </a:pPr>
            <a:r>
              <a:rPr dirty="0" sz="1050" spc="-35">
                <a:latin typeface="Arial Black"/>
                <a:cs typeface="Arial Black"/>
              </a:rPr>
              <a:t>Hot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Standby</a:t>
            </a:r>
            <a:r>
              <a:rPr dirty="0" sz="1050" spc="-45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Maintain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fully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operational,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redundant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cloud.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Your</a:t>
            </a:r>
            <a:endParaRPr sz="1050">
              <a:latin typeface="Lucida Sans Unicode"/>
              <a:cs typeface="Lucida Sans Unicode"/>
            </a:endParaRPr>
          </a:p>
          <a:p>
            <a:pPr algn="just" marL="285115" marR="122555">
              <a:lnSpc>
                <a:spcPts val="1540"/>
              </a:lnSpc>
              <a:spcBef>
                <a:spcPts val="35"/>
              </a:spcBef>
            </a:pPr>
            <a:r>
              <a:rPr dirty="0" sz="1050" spc="15">
                <a:latin typeface="Lucida Sans Unicode"/>
                <a:cs typeface="Lucida Sans Unicode"/>
              </a:rPr>
              <a:t>applications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always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running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both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primary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secondary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locations,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ensuring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rapid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failover.</a:t>
            </a:r>
            <a:endParaRPr sz="1050">
              <a:latin typeface="Lucida Sans Unicode"/>
              <a:cs typeface="Lucida Sans Unicode"/>
            </a:endParaRPr>
          </a:p>
          <a:p>
            <a:pPr marL="231775" indent="-219710">
              <a:lnSpc>
                <a:spcPct val="100000"/>
              </a:lnSpc>
              <a:spcBef>
                <a:spcPts val="1180"/>
              </a:spcBef>
              <a:buFont typeface="Arial Black"/>
              <a:buAutoNum type="arabicPeriod" startAt="3"/>
              <a:tabLst>
                <a:tab pos="232410" algn="l"/>
              </a:tabLst>
            </a:pPr>
            <a:r>
              <a:rPr dirty="0" sz="1600" spc="5" b="1">
                <a:latin typeface="Arial"/>
                <a:cs typeface="Arial"/>
              </a:rPr>
              <a:t>Choose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65" b="1">
                <a:latin typeface="Arial"/>
                <a:cs typeface="Arial"/>
              </a:rPr>
              <a:t>IBM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25" b="1">
                <a:latin typeface="Arial"/>
                <a:cs typeface="Arial"/>
              </a:rPr>
              <a:t>Cloud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050" spc="-50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implement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chosen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DR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strategy,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leverage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various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services:</a:t>
            </a:r>
            <a:endParaRPr sz="1050">
              <a:latin typeface="Lucida Sans Unicode"/>
              <a:cs typeface="Lucida Sans Unicode"/>
            </a:endParaRPr>
          </a:p>
          <a:p>
            <a:pPr marL="285115" marR="478155">
              <a:lnSpc>
                <a:spcPct val="117100"/>
              </a:lnSpc>
              <a:spcBef>
                <a:spcPts val="1205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Virtual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: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foundation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DR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setup.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Deploy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match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production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environment.</a:t>
            </a:r>
            <a:endParaRPr sz="1050">
              <a:latin typeface="Lucida Sans Unicode"/>
              <a:cs typeface="Lucida Sans Unicode"/>
            </a:endParaRPr>
          </a:p>
          <a:p>
            <a:pPr marL="285115" marR="233679">
              <a:lnSpc>
                <a:spcPct val="117100"/>
              </a:lnSpc>
              <a:spcBef>
                <a:spcPts val="70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Storage</a:t>
            </a:r>
            <a:r>
              <a:rPr dirty="0" sz="1050" spc="-70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service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store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securely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durability.</a:t>
            </a:r>
            <a:endParaRPr sz="1050">
              <a:latin typeface="Lucida Sans Unicode"/>
              <a:cs typeface="Lucida Sans Unicode"/>
            </a:endParaRPr>
          </a:p>
          <a:p>
            <a:pPr marL="285115" marR="187960">
              <a:lnSpc>
                <a:spcPct val="117100"/>
              </a:lnSpc>
              <a:spcBef>
                <a:spcPts val="65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Load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Balancer</a:t>
            </a:r>
            <a:r>
              <a:rPr dirty="0" sz="1050" spc="-65">
                <a:latin typeface="Lucida Sans Unicode"/>
                <a:cs typeface="Lucida Sans Unicode"/>
              </a:rPr>
              <a:t>: </a:t>
            </a:r>
            <a:r>
              <a:rPr dirty="0" sz="1050" spc="20">
                <a:latin typeface="Lucida Sans Unicode"/>
                <a:cs typeface="Lucida Sans Unicode"/>
              </a:rPr>
              <a:t>Implement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load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balancing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distribute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tramc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between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primary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secondary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sites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seamlessly.</a:t>
            </a:r>
            <a:endParaRPr sz="1050">
              <a:latin typeface="Lucida Sans Unicode"/>
              <a:cs typeface="Lucida Sans Unicode"/>
            </a:endParaRPr>
          </a:p>
          <a:p>
            <a:pPr marL="285115" marR="14604">
              <a:lnSpc>
                <a:spcPts val="1540"/>
              </a:lnSpc>
              <a:spcBef>
                <a:spcPts val="35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DNS</a:t>
            </a:r>
            <a:r>
              <a:rPr dirty="0" sz="1050" spc="-50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Manage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0">
                <a:latin typeface="Lucida Sans Unicode"/>
                <a:cs typeface="Lucida Sans Unicode"/>
              </a:rPr>
              <a:t>DNS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records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facilitate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failover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routing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tramc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secondary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site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necessary.</a:t>
            </a:r>
            <a:endParaRPr sz="105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  <a:spcBef>
                <a:spcPts val="120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Monitoring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Logging</a:t>
            </a:r>
            <a:r>
              <a:rPr dirty="0" sz="1050" spc="-75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Continuously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monitor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servers'</a:t>
            </a:r>
            <a:endParaRPr sz="105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  <a:spcBef>
                <a:spcPts val="215"/>
              </a:spcBef>
            </a:pPr>
            <a:r>
              <a:rPr dirty="0" sz="1050" spc="20">
                <a:latin typeface="Lucida Sans Unicode"/>
                <a:cs typeface="Lucida Sans Unicode"/>
              </a:rPr>
              <a:t>performance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alerts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anomalies.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899" y="419574"/>
            <a:ext cx="6134735" cy="9023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45">
                <a:latin typeface="Arial Black"/>
                <a:cs typeface="Arial Black"/>
              </a:rPr>
              <a:t>Ide</a:t>
            </a:r>
            <a:r>
              <a:rPr dirty="0" sz="1050" spc="-6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ti</a:t>
            </a:r>
            <a:r>
              <a:rPr dirty="0" sz="1050" spc="-10">
                <a:latin typeface="Arial Black"/>
                <a:cs typeface="Arial Black"/>
              </a:rPr>
              <a:t>f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Critical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Business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P</a:t>
            </a:r>
            <a:r>
              <a:rPr dirty="0" sz="1050" spc="-40">
                <a:latin typeface="Arial Black"/>
                <a:cs typeface="Arial Black"/>
              </a:rPr>
              <a:t>r</a:t>
            </a:r>
            <a:r>
              <a:rPr dirty="0" sz="1050" spc="-85">
                <a:latin typeface="Arial Black"/>
                <a:cs typeface="Arial Black"/>
              </a:rPr>
              <a:t>ocesses: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30400"/>
              </a:lnSpc>
              <a:spcBef>
                <a:spcPts val="1040"/>
              </a:spcBef>
            </a:pPr>
            <a:r>
              <a:rPr dirty="0" sz="1050" spc="10">
                <a:latin typeface="Lucida Sans Unicode"/>
                <a:cs typeface="Lucida Sans Unicode"/>
              </a:rPr>
              <a:t>Work </a:t>
            </a:r>
            <a:r>
              <a:rPr dirty="0" sz="1050" spc="15">
                <a:latin typeface="Lucida Sans Unicode"/>
                <a:cs typeface="Lucida Sans Unicode"/>
              </a:rPr>
              <a:t>with </a:t>
            </a:r>
            <a:r>
              <a:rPr dirty="0" sz="1050" spc="5">
                <a:latin typeface="Lucida Sans Unicode"/>
                <a:cs typeface="Lucida Sans Unicode"/>
              </a:rPr>
              <a:t>business </a:t>
            </a:r>
            <a:r>
              <a:rPr dirty="0" sz="1050" spc="15">
                <a:latin typeface="Lucida Sans Unicode"/>
                <a:cs typeface="Lucida Sans Unicode"/>
              </a:rPr>
              <a:t>leaders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20">
                <a:latin typeface="Lucida Sans Unicode"/>
                <a:cs typeface="Lucida Sans Unicode"/>
              </a:rPr>
              <a:t>identify and </a:t>
            </a:r>
            <a:r>
              <a:rPr dirty="0" sz="1050">
                <a:latin typeface="Lucida Sans Unicode"/>
                <a:cs typeface="Lucida Sans Unicode"/>
              </a:rPr>
              <a:t>prioritize </a:t>
            </a:r>
            <a:r>
              <a:rPr dirty="0" sz="1050" spc="20">
                <a:latin typeface="Lucida Sans Unicode"/>
                <a:cs typeface="Lucida Sans Unicode"/>
              </a:rPr>
              <a:t>critical </a:t>
            </a:r>
            <a:r>
              <a:rPr dirty="0" sz="1050" spc="5">
                <a:latin typeface="Lucida Sans Unicode"/>
                <a:cs typeface="Lucida Sans Unicode"/>
              </a:rPr>
              <a:t>business </a:t>
            </a:r>
            <a:r>
              <a:rPr dirty="0" sz="1050" spc="15">
                <a:latin typeface="Lucida Sans Unicode"/>
                <a:cs typeface="Lucida Sans Unicode"/>
              </a:rPr>
              <a:t>processes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functions.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operations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must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quickly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event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minimize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downtime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ﬁnancial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losses.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05">
                <a:latin typeface="Arial Black"/>
                <a:cs typeface="Arial Black"/>
              </a:rPr>
              <a:t>Risk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5">
                <a:latin typeface="Arial Black"/>
                <a:cs typeface="Arial Black"/>
              </a:rPr>
              <a:t>Assessme</a:t>
            </a:r>
            <a:r>
              <a:rPr dirty="0" sz="1050" spc="-9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Impact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Analysis: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Perform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risk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assessment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impact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analysis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identify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potential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threats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endParaRPr sz="1050">
              <a:latin typeface="Lucida Sans Unicode"/>
              <a:cs typeface="Lucida Sans Unicode"/>
            </a:endParaRPr>
          </a:p>
          <a:p>
            <a:pPr marL="12700" marR="274955">
              <a:lnSpc>
                <a:spcPts val="1680"/>
              </a:lnSpc>
              <a:spcBef>
                <a:spcPts val="55"/>
              </a:spcBef>
            </a:pPr>
            <a:r>
              <a:rPr dirty="0" sz="1050" spc="10">
                <a:latin typeface="Lucida Sans Unicode"/>
                <a:cs typeface="Lucida Sans Unicode"/>
              </a:rPr>
              <a:t>vulnerabilities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could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disrupt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operations.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Understand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these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disruptions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could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impact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organization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whole.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Alignment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with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Recovery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85">
                <a:latin typeface="Arial Black"/>
                <a:cs typeface="Arial Black"/>
              </a:rPr>
              <a:t>Time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Objectives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85">
                <a:latin typeface="Arial Black"/>
                <a:cs typeface="Arial Black"/>
              </a:rPr>
              <a:t>(RTOs)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Recovery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Point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Objectives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(RPOs):</a:t>
            </a:r>
            <a:endParaRPr sz="1050">
              <a:latin typeface="Arial Black"/>
              <a:cs typeface="Arial Black"/>
            </a:endParaRPr>
          </a:p>
          <a:p>
            <a:pPr algn="just" marL="12700" marR="386080">
              <a:lnSpc>
                <a:spcPct val="127800"/>
              </a:lnSpc>
              <a:spcBef>
                <a:spcPts val="1140"/>
              </a:spcBef>
            </a:pP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aligns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RTOs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RPOs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established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continuity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deﬁnes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maximum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allowable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downtime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processes,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while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RPO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deﬁnes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maximum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allowable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loss.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echnol</a:t>
            </a:r>
            <a:r>
              <a:rPr dirty="0" sz="1050" spc="-60">
                <a:latin typeface="Arial Black"/>
                <a:cs typeface="Arial Black"/>
              </a:rPr>
              <a:t>o</a:t>
            </a:r>
            <a:r>
              <a:rPr dirty="0" sz="1050" spc="-65">
                <a:latin typeface="Arial Black"/>
                <a:cs typeface="Arial Black"/>
              </a:rPr>
              <a:t>gy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I</a:t>
            </a:r>
            <a:r>
              <a:rPr dirty="0" sz="1050" spc="-70">
                <a:latin typeface="Arial Black"/>
                <a:cs typeface="Arial Black"/>
              </a:rPr>
              <a:t>n</a:t>
            </a:r>
            <a:r>
              <a:rPr dirty="0" sz="1050" spc="-5">
                <a:latin typeface="Arial Black"/>
                <a:cs typeface="Arial Black"/>
              </a:rPr>
              <a:t>f</a:t>
            </a:r>
            <a:r>
              <a:rPr dirty="0" sz="1050" spc="-25">
                <a:latin typeface="Arial Black"/>
                <a:cs typeface="Arial Black"/>
              </a:rPr>
              <a:t>r</a:t>
            </a:r>
            <a:r>
              <a:rPr dirty="0" sz="1050" spc="-55">
                <a:latin typeface="Arial Black"/>
                <a:cs typeface="Arial Black"/>
              </a:rPr>
              <a:t>astructu</a:t>
            </a:r>
            <a:r>
              <a:rPr dirty="0" sz="1050" spc="-65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95">
                <a:latin typeface="Arial Black"/>
                <a:cs typeface="Arial Black"/>
              </a:rPr>
              <a:t>A</a:t>
            </a:r>
            <a:r>
              <a:rPr dirty="0" sz="1050" spc="-55">
                <a:latin typeface="Arial Black"/>
                <a:cs typeface="Arial Black"/>
              </a:rPr>
              <a:t>lignme</a:t>
            </a:r>
            <a:r>
              <a:rPr dirty="0" sz="1050" spc="-65">
                <a:latin typeface="Arial Black"/>
                <a:cs typeface="Arial Black"/>
              </a:rPr>
              <a:t>n</a:t>
            </a:r>
            <a:r>
              <a:rPr dirty="0" sz="1050" spc="-45">
                <a:latin typeface="Arial Black"/>
                <a:cs typeface="Arial Black"/>
              </a:rPr>
              <a:t>t:</a:t>
            </a:r>
            <a:endParaRPr sz="1050">
              <a:latin typeface="Arial Black"/>
              <a:cs typeface="Arial Black"/>
            </a:endParaRPr>
          </a:p>
          <a:p>
            <a:pPr marL="12700" marR="12700">
              <a:lnSpc>
                <a:spcPct val="130400"/>
              </a:lnSpc>
              <a:spcBef>
                <a:spcPts val="1045"/>
              </a:spcBef>
            </a:pPr>
            <a:r>
              <a:rPr dirty="0" sz="1050" spc="15">
                <a:latin typeface="Lucida Sans Unicode"/>
                <a:cs typeface="Lucida Sans Unicode"/>
              </a:rPr>
              <a:t>Verify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15">
                <a:latin typeface="Lucida Sans Unicode"/>
                <a:cs typeface="Lucida Sans Unicode"/>
              </a:rPr>
              <a:t>technology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infrastructure </a:t>
            </a:r>
            <a:r>
              <a:rPr dirty="0" sz="1050" spc="10">
                <a:latin typeface="Lucida Sans Unicode"/>
                <a:cs typeface="Lucida Sans Unicode"/>
              </a:rPr>
              <a:t>required </a:t>
            </a:r>
            <a:r>
              <a:rPr dirty="0" sz="1050" spc="15">
                <a:latin typeface="Lucida Sans Unicode"/>
                <a:cs typeface="Lucida Sans Unicode"/>
              </a:rPr>
              <a:t>for </a:t>
            </a:r>
            <a:r>
              <a:rPr dirty="0" sz="1050" spc="10"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latin typeface="Lucida Sans Unicode"/>
                <a:cs typeface="Lucida Sans Unicode"/>
              </a:rPr>
              <a:t>recovery </a:t>
            </a:r>
            <a:r>
              <a:rPr dirty="0" sz="1050" spc="15">
                <a:latin typeface="Lucida Sans Unicode"/>
                <a:cs typeface="Lucida Sans Unicode"/>
              </a:rPr>
              <a:t>are </a:t>
            </a:r>
            <a:r>
              <a:rPr dirty="0" sz="1050" spc="-5">
                <a:latin typeface="Lucida Sans Unicode"/>
                <a:cs typeface="Lucida Sans Unicode"/>
              </a:rPr>
              <a:t>in </a:t>
            </a:r>
            <a:r>
              <a:rPr dirty="0" sz="1050" spc="5">
                <a:latin typeface="Lucida Sans Unicode"/>
                <a:cs typeface="Lucida Sans Unicode"/>
              </a:rPr>
              <a:t>line </a:t>
            </a:r>
            <a:r>
              <a:rPr dirty="0" sz="1050" spc="15">
                <a:latin typeface="Lucida Sans Unicode"/>
                <a:cs typeface="Lucida Sans Unicode"/>
              </a:rPr>
              <a:t>with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organization's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management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having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redundant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systems,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centers,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cloud-based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necessary.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esou</a:t>
            </a:r>
            <a:r>
              <a:rPr dirty="0" sz="1050" spc="-60">
                <a:latin typeface="Arial Black"/>
                <a:cs typeface="Arial Black"/>
              </a:rPr>
              <a:t>r</a:t>
            </a:r>
            <a:r>
              <a:rPr dirty="0" sz="1050" spc="-95">
                <a:latin typeface="Arial Black"/>
                <a:cs typeface="Arial Black"/>
              </a:rPr>
              <a:t>ce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95">
                <a:latin typeface="Arial Black"/>
                <a:cs typeface="Arial Black"/>
              </a:rPr>
              <a:t>A</a:t>
            </a:r>
            <a:r>
              <a:rPr dirty="0" sz="1050" spc="-55">
                <a:latin typeface="Arial Black"/>
                <a:cs typeface="Arial Black"/>
              </a:rPr>
              <a:t>lloc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40">
                <a:latin typeface="Arial Black"/>
                <a:cs typeface="Arial Black"/>
              </a:rPr>
              <a:t>tion: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necessary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resources,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personnel,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equipment,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budget,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endParaRPr sz="1050">
              <a:latin typeface="Lucida Sans Unicode"/>
              <a:cs typeface="Lucida Sans Unicode"/>
            </a:endParaRPr>
          </a:p>
          <a:p>
            <a:pPr algn="just" marL="12700" marR="349885">
              <a:lnSpc>
                <a:spcPct val="127800"/>
              </a:lnSpc>
            </a:pPr>
            <a:r>
              <a:rPr dirty="0" sz="1050" spc="20">
                <a:latin typeface="Lucida Sans Unicode"/>
                <a:cs typeface="Lucida Sans Unicode"/>
              </a:rPr>
              <a:t>allocated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support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plan.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align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organization's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ﬁnancial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resource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allocation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esting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85">
                <a:latin typeface="Arial Black"/>
                <a:cs typeface="Arial Black"/>
              </a:rPr>
              <a:t>T</a:t>
            </a:r>
            <a:r>
              <a:rPr dirty="0" sz="1050" spc="-3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aining:</a:t>
            </a:r>
            <a:endParaRPr sz="1050">
              <a:latin typeface="Arial Black"/>
              <a:cs typeface="Arial Black"/>
            </a:endParaRPr>
          </a:p>
          <a:p>
            <a:pPr algn="just" marL="12700" marR="269240">
              <a:lnSpc>
                <a:spcPct val="133100"/>
              </a:lnSpc>
              <a:spcBef>
                <a:spcPts val="1005"/>
              </a:spcBef>
            </a:pPr>
            <a:r>
              <a:rPr dirty="0" sz="1050" spc="10">
                <a:latin typeface="Lucida Sans Unicode"/>
                <a:cs typeface="Lucida Sans Unicode"/>
              </a:rPr>
              <a:t>Regularly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effectiveness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identify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areas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improvement.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Additionally,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provide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training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employees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key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stakeholders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they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20">
                <a:latin typeface="Lucida Sans Unicode"/>
                <a:cs typeface="Lucida Sans Unicode"/>
              </a:rPr>
              <a:t>understand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their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roles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responsibilities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during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Docume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50">
                <a:latin typeface="Arial Black"/>
                <a:cs typeface="Arial Black"/>
              </a:rPr>
              <a:t>t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Communic</a:t>
            </a:r>
            <a:r>
              <a:rPr dirty="0" sz="1050" spc="-65">
                <a:latin typeface="Arial Black"/>
                <a:cs typeface="Arial Black"/>
              </a:rPr>
              <a:t>a</a:t>
            </a:r>
            <a:r>
              <a:rPr dirty="0" sz="1050" spc="-40">
                <a:latin typeface="Arial Black"/>
                <a:cs typeface="Arial Black"/>
              </a:rPr>
              <a:t>tion:</a:t>
            </a:r>
            <a:endParaRPr sz="1050">
              <a:latin typeface="Arial Black"/>
              <a:cs typeface="Arial Black"/>
            </a:endParaRPr>
          </a:p>
          <a:p>
            <a:pPr marL="12700" marR="498475">
              <a:lnSpc>
                <a:spcPct val="130400"/>
              </a:lnSpc>
              <a:spcBef>
                <a:spcPts val="1105"/>
              </a:spcBef>
            </a:pPr>
            <a:r>
              <a:rPr dirty="0" sz="1050" spc="25">
                <a:latin typeface="Lucida Sans Unicode"/>
                <a:cs typeface="Lucida Sans Unicode"/>
              </a:rPr>
              <a:t>Document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make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accessible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all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relevant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personnel.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Communicate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>
                <a:latin typeface="Lucida Sans Unicode"/>
                <a:cs typeface="Lucida Sans Unicode"/>
              </a:rPr>
              <a:t>plan, </a:t>
            </a:r>
            <a:r>
              <a:rPr dirty="0" sz="1050" spc="10">
                <a:latin typeface="Lucida Sans Unicode"/>
                <a:cs typeface="Lucida Sans Unicode"/>
              </a:rPr>
              <a:t>its objectives,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updates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>
                <a:latin typeface="Lucida Sans Unicode"/>
                <a:cs typeface="Lucida Sans Unicode"/>
              </a:rPr>
              <a:t>key </a:t>
            </a:r>
            <a:r>
              <a:rPr dirty="0" sz="1050" spc="10">
                <a:latin typeface="Lucida Sans Unicode"/>
                <a:cs typeface="Lucida Sans Unicode"/>
              </a:rPr>
              <a:t>stakeholders within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organization.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45">
                <a:latin typeface="Arial Black"/>
                <a:cs typeface="Arial Black"/>
              </a:rPr>
              <a:t>tinuous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Imp</a:t>
            </a:r>
            <a:r>
              <a:rPr dirty="0" sz="1050" spc="-50">
                <a:latin typeface="Arial Black"/>
                <a:cs typeface="Arial Black"/>
              </a:rPr>
              <a:t>r</a:t>
            </a:r>
            <a:r>
              <a:rPr dirty="0" sz="1050" spc="-5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65">
                <a:latin typeface="Arial Black"/>
                <a:cs typeface="Arial Black"/>
              </a:rPr>
              <a:t>eme</a:t>
            </a:r>
            <a:r>
              <a:rPr dirty="0" sz="1050" spc="-60">
                <a:latin typeface="Arial Black"/>
                <a:cs typeface="Arial Black"/>
              </a:rPr>
              <a:t>n</a:t>
            </a:r>
            <a:r>
              <a:rPr dirty="0" sz="1050" spc="-45">
                <a:latin typeface="Arial Black"/>
                <a:cs typeface="Arial Black"/>
              </a:rPr>
              <a:t>t:</a:t>
            </a:r>
            <a:endParaRPr sz="1050">
              <a:latin typeface="Arial Black"/>
              <a:cs typeface="Arial Black"/>
            </a:endParaRPr>
          </a:p>
          <a:p>
            <a:pPr marL="12700" marR="203835">
              <a:lnSpc>
                <a:spcPct val="130400"/>
              </a:lnSpc>
              <a:spcBef>
                <a:spcPts val="1040"/>
              </a:spcBef>
            </a:pPr>
            <a:r>
              <a:rPr dirty="0" sz="1050" spc="15">
                <a:latin typeface="Lucida Sans Unicode"/>
                <a:cs typeface="Lucida Sans Unicode"/>
              </a:rPr>
              <a:t>Establish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continuous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improvement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plan.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involve </a:t>
            </a:r>
            <a:r>
              <a:rPr dirty="0" sz="1050">
                <a:latin typeface="Lucida Sans Unicode"/>
                <a:cs typeface="Lucida Sans Unicode"/>
              </a:rPr>
              <a:t>regular </a:t>
            </a:r>
            <a:r>
              <a:rPr dirty="0" sz="1050" spc="10">
                <a:latin typeface="Lucida Sans Unicode"/>
                <a:cs typeface="Lucida Sans Unicode"/>
              </a:rPr>
              <a:t>reviews, </a:t>
            </a:r>
            <a:r>
              <a:rPr dirty="0" sz="1050" spc="15">
                <a:latin typeface="Lucida Sans Unicode"/>
                <a:cs typeface="Lucida Sans Unicode"/>
              </a:rPr>
              <a:t>updates </a:t>
            </a:r>
            <a:r>
              <a:rPr dirty="0" sz="1050" spc="20">
                <a:latin typeface="Lucida Sans Unicode"/>
                <a:cs typeface="Lucida Sans Unicode"/>
              </a:rPr>
              <a:t>based </a:t>
            </a:r>
            <a:r>
              <a:rPr dirty="0" sz="1050" spc="15">
                <a:latin typeface="Lucida Sans Unicode"/>
                <a:cs typeface="Lucida Sans Unicode"/>
              </a:rPr>
              <a:t>on </a:t>
            </a:r>
            <a:r>
              <a:rPr dirty="0" sz="1050" spc="-5">
                <a:latin typeface="Lucida Sans Unicode"/>
                <a:cs typeface="Lucida Sans Unicode"/>
              </a:rPr>
              <a:t>changing </a:t>
            </a:r>
            <a:r>
              <a:rPr dirty="0" sz="1050" spc="5">
                <a:latin typeface="Lucida Sans Unicode"/>
                <a:cs typeface="Lucida Sans Unicode"/>
              </a:rPr>
              <a:t>business needs,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10">
                <a:latin typeface="Lucida Sans Unicode"/>
                <a:cs typeface="Lucida Sans Unicode"/>
              </a:rPr>
              <a:t>incorporating 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lessons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learned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from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past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incidents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55">
                <a:latin typeface="Arial Black"/>
                <a:cs typeface="Arial Black"/>
              </a:rPr>
              <a:t>Compliance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65">
                <a:latin typeface="Arial Black"/>
                <a:cs typeface="Arial Black"/>
              </a:rPr>
              <a:t>gul</a:t>
            </a:r>
            <a:r>
              <a:rPr dirty="0" sz="1050" spc="-90">
                <a:latin typeface="Arial Black"/>
                <a:cs typeface="Arial Black"/>
              </a:rPr>
              <a:t>a</a:t>
            </a:r>
            <a:r>
              <a:rPr dirty="0" sz="1050" spc="-55">
                <a:latin typeface="Arial Black"/>
                <a:cs typeface="Arial Black"/>
              </a:rPr>
              <a:t>tions: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899" y="378680"/>
            <a:ext cx="6104890" cy="3408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5895">
              <a:lnSpc>
                <a:spcPct val="127800"/>
              </a:lnSpc>
              <a:spcBef>
                <a:spcPts val="95"/>
              </a:spcBef>
            </a:pP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complies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industry-speciﬁc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regulations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standards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may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apply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organization.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5">
                <a:latin typeface="Arial Black"/>
                <a:cs typeface="Arial Black"/>
              </a:rPr>
              <a:t>Coordination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with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Business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Continuity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00">
                <a:latin typeface="Arial Black"/>
                <a:cs typeface="Arial Black"/>
              </a:rPr>
              <a:t>Team: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30400"/>
              </a:lnSpc>
              <a:spcBef>
                <a:spcPts val="1040"/>
              </a:spcBef>
            </a:pPr>
            <a:r>
              <a:rPr dirty="0" sz="1050" spc="15">
                <a:latin typeface="Lucida Sans Unicode"/>
                <a:cs typeface="Lucida Sans Unicode"/>
              </a:rPr>
              <a:t>Collaborate </a:t>
            </a:r>
            <a:r>
              <a:rPr dirty="0" sz="1050" spc="25">
                <a:latin typeface="Lucida Sans Unicode"/>
                <a:cs typeface="Lucida Sans Unicode"/>
              </a:rPr>
              <a:t>closely </a:t>
            </a:r>
            <a:r>
              <a:rPr dirty="0" sz="1050" spc="15">
                <a:latin typeface="Lucida Sans Unicode"/>
                <a:cs typeface="Lucida Sans Unicode"/>
              </a:rPr>
              <a:t>with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5">
                <a:latin typeface="Lucida Sans Unicode"/>
                <a:cs typeface="Lucida Sans Unicode"/>
              </a:rPr>
              <a:t>business </a:t>
            </a:r>
            <a:r>
              <a:rPr dirty="0" sz="1050" spc="20">
                <a:latin typeface="Lucida Sans Unicode"/>
                <a:cs typeface="Lucida Sans Unicode"/>
              </a:rPr>
              <a:t>continuity team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10">
                <a:latin typeface="Lucida Sans Unicode"/>
                <a:cs typeface="Lucida Sans Unicode"/>
              </a:rPr>
              <a:t>ensure </a:t>
            </a:r>
            <a:r>
              <a:rPr dirty="0" sz="1050" spc="25">
                <a:latin typeface="Lucida Sans Unicode"/>
                <a:cs typeface="Lucida Sans Unicode"/>
              </a:rPr>
              <a:t>that both </a:t>
            </a:r>
            <a:r>
              <a:rPr dirty="0" sz="1050" spc="10">
                <a:latin typeface="Lucida Sans Unicode"/>
                <a:cs typeface="Lucida Sans Unicode"/>
              </a:rPr>
              <a:t>plans </a:t>
            </a:r>
            <a:r>
              <a:rPr dirty="0" sz="1050" spc="15">
                <a:latin typeface="Lucida Sans Unicode"/>
                <a:cs typeface="Lucida Sans Unicode"/>
              </a:rPr>
              <a:t>are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integrated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seamlessly.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subset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broader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continuity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80">
                <a:latin typeface="Arial Black"/>
                <a:cs typeface="Arial Black"/>
              </a:rPr>
              <a:t>Executive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Support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Leadership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Involvement: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10">
                <a:latin typeface="Lucida Sans Unicode"/>
                <a:cs typeface="Lucida Sans Unicode"/>
              </a:rPr>
              <a:t>Gain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support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involvement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from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senior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leadership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executives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alignment</a:t>
            </a:r>
            <a:endParaRPr sz="1050">
              <a:latin typeface="Lucida Sans Unicode"/>
              <a:cs typeface="Lucida Sans Unicode"/>
            </a:endParaRPr>
          </a:p>
          <a:p>
            <a:pPr marL="12700" marR="156845">
              <a:lnSpc>
                <a:spcPts val="1680"/>
              </a:lnSpc>
              <a:spcBef>
                <a:spcPts val="55"/>
              </a:spcBef>
            </a:pPr>
            <a:r>
              <a:rPr dirty="0" sz="1050" spc="5">
                <a:latin typeface="Lucida Sans Unicode"/>
                <a:cs typeface="Lucida Sans Unicode"/>
              </a:rPr>
              <a:t>process.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Their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commitment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plan's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alignment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continuity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strategy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essential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success.</a:t>
            </a:r>
            <a:endParaRPr sz="1050">
              <a:latin typeface="Lucida Sans Unicode"/>
              <a:cs typeface="Lucida Sans Unicode"/>
            </a:endParaRPr>
          </a:p>
          <a:p>
            <a:pPr marL="12700" marR="147955">
              <a:lnSpc>
                <a:spcPct val="130400"/>
              </a:lnSpc>
              <a:spcBef>
                <a:spcPts val="910"/>
              </a:spcBef>
            </a:pPr>
            <a:r>
              <a:rPr dirty="0" sz="1050" spc="95">
                <a:solidFill>
                  <a:srgbClr val="374050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following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these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steps,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closely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aligned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with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organization's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overall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continuity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strategy,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enhancing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ability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respond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effectively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disruptions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minimize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their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impact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business.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7205" y="7111465"/>
            <a:ext cx="1153160" cy="17145"/>
          </a:xfrm>
          <a:custGeom>
            <a:avLst/>
            <a:gdLst/>
            <a:ahLst/>
            <a:cxnLst/>
            <a:rect l="l" t="t" r="r" b="b"/>
            <a:pathLst>
              <a:path w="1153160" h="17145">
                <a:moveTo>
                  <a:pt x="1152855" y="0"/>
                </a:moveTo>
                <a:lnTo>
                  <a:pt x="1116457" y="0"/>
                </a:lnTo>
                <a:lnTo>
                  <a:pt x="0" y="0"/>
                </a:lnTo>
                <a:lnTo>
                  <a:pt x="0" y="17030"/>
                </a:lnTo>
                <a:lnTo>
                  <a:pt x="1116457" y="17030"/>
                </a:lnTo>
                <a:lnTo>
                  <a:pt x="1152855" y="17030"/>
                </a:lnTo>
                <a:lnTo>
                  <a:pt x="1152855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2603" y="168087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603" y="206424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899" y="419573"/>
            <a:ext cx="6147435" cy="8802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10"/>
              </a:spcBef>
              <a:buFont typeface="Arial Black"/>
              <a:buAutoNum type="arabicPeriod" startAt="4"/>
              <a:tabLst>
                <a:tab pos="240665" algn="l"/>
              </a:tabLst>
            </a:pPr>
            <a:r>
              <a:rPr dirty="0" sz="1600" spc="60" b="1">
                <a:latin typeface="Arial"/>
                <a:cs typeface="Arial"/>
              </a:rPr>
              <a:t>Data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30" b="1">
                <a:latin typeface="Arial"/>
                <a:cs typeface="Arial"/>
              </a:rPr>
              <a:t>Replication</a:t>
            </a:r>
            <a:endParaRPr sz="1600">
              <a:latin typeface="Arial"/>
              <a:cs typeface="Arial"/>
            </a:endParaRPr>
          </a:p>
          <a:p>
            <a:pPr marL="12700" marR="379730">
              <a:lnSpc>
                <a:spcPct val="127800"/>
              </a:lnSpc>
              <a:spcBef>
                <a:spcPts val="1095"/>
              </a:spcBef>
            </a:pP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recovery,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crucial.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need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from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primary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environment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continuously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periodically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replicated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secondary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environment.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provides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various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tools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methods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replication,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including: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285115" marR="186055">
              <a:lnSpc>
                <a:spcPct val="117100"/>
              </a:lnSpc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Storage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Replication</a:t>
            </a:r>
            <a:r>
              <a:rPr dirty="0" sz="1050" spc="-60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IBM's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object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storage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features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</a:t>
            </a:r>
            <a:r>
              <a:rPr dirty="0" sz="1050" spc="20">
                <a:latin typeface="Lucida Sans Unicode"/>
                <a:cs typeface="Lucida Sans Unicode"/>
              </a:rPr>
              <a:t>eplic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35">
                <a:latin typeface="Lucida Sans Unicode"/>
                <a:cs typeface="Lucida Sans Unicode"/>
              </a:rPr>
              <a:t>t</a:t>
            </a:r>
            <a:r>
              <a:rPr dirty="0" sz="1050" spc="30">
                <a:latin typeface="Lucida Sans Unicode"/>
                <a:cs typeface="Lucida Sans Unicode"/>
              </a:rPr>
              <a:t>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</a:t>
            </a:r>
            <a:r>
              <a:rPr dirty="0" sz="1050" spc="10">
                <a:latin typeface="Lucida Sans Unicode"/>
                <a:cs typeface="Lucida Sans Unicode"/>
              </a:rPr>
              <a:t>a</a:t>
            </a:r>
            <a:r>
              <a:rPr dirty="0" sz="1050" spc="30">
                <a:latin typeface="Lucida Sans Unicode"/>
                <a:cs typeface="Lucida Sans Unicode"/>
              </a:rPr>
              <a:t>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ac</a:t>
            </a:r>
            <a:r>
              <a:rPr dirty="0" sz="1050" spc="5">
                <a:latin typeface="Lucida Sans Unicode"/>
                <a:cs typeface="Lucida Sans Unicode"/>
              </a:rPr>
              <a:t>r</a:t>
            </a:r>
            <a:r>
              <a:rPr dirty="0" sz="1050" spc="5">
                <a:latin typeface="Lucida Sans Unicode"/>
                <a:cs typeface="Lucida Sans Unicode"/>
              </a:rPr>
              <a:t>oss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75">
                <a:latin typeface="Lucida Sans Unicode"/>
                <a:cs typeface="Lucida Sans Unicode"/>
              </a:rPr>
              <a:t>g</a:t>
            </a:r>
            <a:r>
              <a:rPr dirty="0" sz="1050" spc="20">
                <a:latin typeface="Lucida Sans Unicode"/>
                <a:cs typeface="Lucida Sans Unicode"/>
              </a:rPr>
              <a:t>e</a:t>
            </a:r>
            <a:r>
              <a:rPr dirty="0" sz="1050" spc="20">
                <a:latin typeface="Lucida Sans Unicode"/>
                <a:cs typeface="Lucida Sans Unicode"/>
              </a:rPr>
              <a:t>o</a:t>
            </a:r>
            <a:r>
              <a:rPr dirty="0" sz="1050" spc="-30">
                <a:latin typeface="Lucida Sans Unicode"/>
                <a:cs typeface="Lucida Sans Unicode"/>
              </a:rPr>
              <a:t>g</a:t>
            </a:r>
            <a:r>
              <a:rPr dirty="0" sz="1050" spc="-35">
                <a:latin typeface="Lucida Sans Unicode"/>
                <a:cs typeface="Lucida Sans Unicode"/>
              </a:rPr>
              <a:t>r</a:t>
            </a:r>
            <a:r>
              <a:rPr dirty="0" sz="1050" spc="20">
                <a:latin typeface="Lucida Sans Unicode"/>
                <a:cs typeface="Lucida Sans Unicode"/>
              </a:rPr>
              <a:t>aphically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di</a:t>
            </a:r>
            <a:r>
              <a:rPr dirty="0" sz="1050" spc="10">
                <a:latin typeface="Lucida Sans Unicode"/>
                <a:cs typeface="Lucida Sans Unicode"/>
              </a:rPr>
              <a:t>v</a:t>
            </a:r>
            <a:r>
              <a:rPr dirty="0" sz="1050" spc="15">
                <a:latin typeface="Lucida Sans Unicode"/>
                <a:cs typeface="Lucida Sans Unicode"/>
              </a:rPr>
              <a:t>erse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</a:t>
            </a:r>
            <a:r>
              <a:rPr dirty="0" sz="1050" spc="10">
                <a:latin typeface="Lucida Sans Unicode"/>
                <a:cs typeface="Lucida Sans Unicode"/>
              </a:rPr>
              <a:t>a</a:t>
            </a:r>
            <a:r>
              <a:rPr dirty="0" sz="1050" spc="30">
                <a:latin typeface="Lucida Sans Unicode"/>
                <a:cs typeface="Lucida Sans Unicode"/>
              </a:rPr>
              <a:t>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ce</a:t>
            </a:r>
            <a:r>
              <a:rPr dirty="0" sz="1050" spc="30">
                <a:latin typeface="Lucida Sans Unicode"/>
                <a:cs typeface="Lucida Sans Unicode"/>
              </a:rPr>
              <a:t>n</a:t>
            </a:r>
            <a:r>
              <a:rPr dirty="0" sz="1050" spc="35">
                <a:latin typeface="Lucida Sans Unicode"/>
                <a:cs typeface="Lucida Sans Unicode"/>
              </a:rPr>
              <a:t>t</a:t>
            </a:r>
            <a:r>
              <a:rPr dirty="0" sz="1050" spc="15">
                <a:latin typeface="Lucida Sans Unicode"/>
                <a:cs typeface="Lucida Sans Unicode"/>
              </a:rPr>
              <a:t>ers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high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50">
                <a:latin typeface="Lucida Sans Unicode"/>
                <a:cs typeface="Lucida Sans Unicode"/>
              </a:rPr>
              <a:t>v</a:t>
            </a:r>
            <a:r>
              <a:rPr dirty="0" sz="1050" spc="10">
                <a:latin typeface="Lucida Sans Unicode"/>
                <a:cs typeface="Lucida Sans Unicode"/>
              </a:rPr>
              <a:t>ailabilit</a:t>
            </a:r>
            <a:r>
              <a:rPr dirty="0" sz="1050" spc="-70">
                <a:latin typeface="Lucida Sans Unicode"/>
                <a:cs typeface="Lucida Sans Unicode"/>
              </a:rPr>
              <a:t>y</a:t>
            </a:r>
            <a:r>
              <a:rPr dirty="0" sz="1050" spc="-50"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 marL="285115" marR="281305">
              <a:lnSpc>
                <a:spcPct val="117100"/>
              </a:lnSpc>
              <a:spcBef>
                <a:spcPts val="70"/>
              </a:spcBef>
            </a:pPr>
            <a:r>
              <a:rPr dirty="0" sz="1050" spc="-40">
                <a:latin typeface="Arial Black"/>
                <a:cs typeface="Arial Black"/>
              </a:rPr>
              <a:t>Third-Party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Replication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Tools</a:t>
            </a:r>
            <a:r>
              <a:rPr dirty="0" sz="1050" spc="-80">
                <a:latin typeface="Lucida Sans Unicode"/>
                <a:cs typeface="Lucida Sans Unicode"/>
              </a:rPr>
              <a:t>: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Depending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needs,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also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use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third-party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compatible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Cloud.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234950" indent="-222885">
              <a:lnSpc>
                <a:spcPct val="100000"/>
              </a:lnSpc>
              <a:buFont typeface="Arial Black"/>
              <a:buAutoNum type="arabicPeriod" startAt="5"/>
              <a:tabLst>
                <a:tab pos="235585" algn="l"/>
              </a:tabLst>
            </a:pPr>
            <a:r>
              <a:rPr dirty="0" sz="1600" spc="15" b="1">
                <a:latin typeface="Arial"/>
                <a:cs typeface="Arial"/>
              </a:rPr>
              <a:t>Failover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  <a:p>
            <a:pPr marL="12700" marR="178435">
              <a:lnSpc>
                <a:spcPct val="127800"/>
              </a:lnSpc>
              <a:spcBef>
                <a:spcPts val="1095"/>
              </a:spcBef>
            </a:pP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Regularly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test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works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expected.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allows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create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test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environments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simulate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scenarios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without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impacting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p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r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oduction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e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n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vi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r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onme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n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-50">
                <a:solidFill>
                  <a:srgbClr val="374050"/>
                </a:solidFill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243204" indent="-231140">
              <a:lnSpc>
                <a:spcPct val="100000"/>
              </a:lnSpc>
              <a:buFont typeface="Arial Black"/>
              <a:buAutoNum type="arabicPeriod" startAt="6"/>
              <a:tabLst>
                <a:tab pos="243840" algn="l"/>
              </a:tabLst>
            </a:pPr>
            <a:r>
              <a:rPr dirty="0" sz="1600" spc="50" b="1">
                <a:latin typeface="Arial"/>
                <a:cs typeface="Arial"/>
              </a:rPr>
              <a:t>Documentation</a:t>
            </a:r>
            <a:r>
              <a:rPr dirty="0" sz="1600" spc="-90" b="1">
                <a:latin typeface="Arial"/>
                <a:cs typeface="Arial"/>
              </a:rPr>
              <a:t> </a:t>
            </a:r>
            <a:r>
              <a:rPr dirty="0" sz="1600" spc="40" b="1">
                <a:latin typeface="Arial"/>
                <a:cs typeface="Arial"/>
              </a:rPr>
              <a:t>and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  <a:p>
            <a:pPr marL="12700" marR="417830">
              <a:lnSpc>
                <a:spcPct val="127800"/>
              </a:lnSpc>
              <a:spcBef>
                <a:spcPts val="1100"/>
              </a:spcBef>
            </a:pP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Document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thoroughly.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staff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trained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implementing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executing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effectively.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96215" indent="-184150">
              <a:lnSpc>
                <a:spcPct val="100000"/>
              </a:lnSpc>
              <a:buFont typeface="Arial Black"/>
              <a:buAutoNum type="arabicPeriod" startAt="7"/>
              <a:tabLst>
                <a:tab pos="196850" algn="l"/>
              </a:tabLst>
            </a:pPr>
            <a:r>
              <a:rPr dirty="0" sz="1600" spc="15" b="1">
                <a:latin typeface="Arial"/>
                <a:cs typeface="Arial"/>
              </a:rPr>
              <a:t>Execute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75" b="1">
                <a:latin typeface="Arial"/>
                <a:cs typeface="Arial"/>
              </a:rPr>
              <a:t>the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DR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20" b="1">
                <a:latin typeface="Arial"/>
                <a:cs typeface="Arial"/>
              </a:rPr>
              <a:t>Plan</a:t>
            </a:r>
            <a:endParaRPr sz="1600">
              <a:latin typeface="Arial"/>
              <a:cs typeface="Arial"/>
            </a:endParaRPr>
          </a:p>
          <a:p>
            <a:pPr marL="12700" marR="389255">
              <a:lnSpc>
                <a:spcPct val="127800"/>
              </a:lnSpc>
              <a:spcBef>
                <a:spcPts val="1095"/>
              </a:spcBef>
            </a:pPr>
            <a:r>
              <a:rPr dirty="0" sz="1050" spc="40">
                <a:solidFill>
                  <a:srgbClr val="374050"/>
                </a:solidFill>
                <a:latin typeface="Lucida Sans Unicode"/>
                <a:cs typeface="Lucida Sans Unicode"/>
              </a:rPr>
              <a:t>When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disruption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occurs,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execute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DR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according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predeﬁned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steps.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Cloud's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automation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capabilities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can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help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streamline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process.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238760" indent="-226695">
              <a:lnSpc>
                <a:spcPct val="100000"/>
              </a:lnSpc>
              <a:buFont typeface="Arial Black"/>
              <a:buAutoNum type="arabicPeriod" startAt="8"/>
              <a:tabLst>
                <a:tab pos="239395" algn="l"/>
              </a:tabLst>
            </a:pPr>
            <a:r>
              <a:rPr dirty="0" sz="1600" spc="20" b="1">
                <a:latin typeface="Arial"/>
                <a:cs typeface="Arial"/>
              </a:rPr>
              <a:t>Continuous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spc="55" b="1">
                <a:latin typeface="Arial"/>
                <a:cs typeface="Arial"/>
              </a:rPr>
              <a:t>Improvement</a:t>
            </a:r>
            <a:endParaRPr sz="1600">
              <a:latin typeface="Arial"/>
              <a:cs typeface="Arial"/>
            </a:endParaRPr>
          </a:p>
          <a:p>
            <a:pPr marL="12700" marR="713105">
              <a:lnSpc>
                <a:spcPct val="130400"/>
              </a:lnSpc>
              <a:spcBef>
                <a:spcPts val="994"/>
              </a:spcBef>
            </a:pP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After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executing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DR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plan,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conduct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post-incident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analysis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identify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areas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improvement.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Make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necessary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adjustments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enhance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resilience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your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infrastructure.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Lucida Sans Unicode"/>
              <a:cs typeface="Lucida Sans Unicode"/>
            </a:endParaRPr>
          </a:p>
          <a:p>
            <a:pPr algn="ctr" marL="12065">
              <a:lnSpc>
                <a:spcPct val="100000"/>
              </a:lnSpc>
            </a:pPr>
            <a:r>
              <a:rPr dirty="0" u="heavy" sz="2000" spc="2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Disaster</a:t>
            </a:r>
            <a:r>
              <a:rPr dirty="0" u="heavy" sz="2000" spc="-105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2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Recover</a:t>
            </a:r>
            <a:r>
              <a:rPr dirty="0" sz="2000" spc="20" b="1">
                <a:solidFill>
                  <a:srgbClr val="313131"/>
                </a:solidFill>
                <a:latin typeface="Arial"/>
                <a:cs typeface="Arial"/>
              </a:rPr>
              <a:t>y</a:t>
            </a:r>
            <a:r>
              <a:rPr dirty="0" sz="2000" spc="-100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2000" spc="35" b="1">
                <a:solidFill>
                  <a:srgbClr val="313131"/>
                </a:solidFill>
                <a:latin typeface="Arial"/>
                <a:cs typeface="Arial"/>
              </a:rPr>
              <a:t>Strategy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050" spc="-70">
                <a:latin typeface="Arial Black"/>
                <a:cs typeface="Arial Black"/>
              </a:rPr>
              <a:t>Disas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St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65">
                <a:latin typeface="Arial Black"/>
                <a:cs typeface="Arial Black"/>
              </a:rPr>
              <a:t>gy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Objecti</a:t>
            </a:r>
            <a:r>
              <a:rPr dirty="0" sz="1050" spc="-70">
                <a:latin typeface="Arial Black"/>
                <a:cs typeface="Arial Black"/>
              </a:rPr>
              <a:t>v</a:t>
            </a:r>
            <a:r>
              <a:rPr dirty="0" sz="1050" spc="-95">
                <a:latin typeface="Arial Black"/>
                <a:cs typeface="Arial Black"/>
              </a:rPr>
              <a:t>es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-114">
                <a:latin typeface="Arial Black"/>
                <a:cs typeface="Arial Black"/>
              </a:rPr>
              <a:t>1</a:t>
            </a:r>
            <a:r>
              <a:rPr dirty="0" sz="1050" spc="-65">
                <a:latin typeface="Arial Black"/>
                <a:cs typeface="Arial Black"/>
              </a:rPr>
              <a:t>.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De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40">
                <a:latin typeface="Arial Black"/>
                <a:cs typeface="Arial Black"/>
              </a:rPr>
              <a:t>nition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5">
                <a:latin typeface="Arial Black"/>
                <a:cs typeface="Arial Black"/>
              </a:rPr>
              <a:t>of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Disas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St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65">
                <a:latin typeface="Arial Black"/>
                <a:cs typeface="Arial Black"/>
              </a:rPr>
              <a:t>gy:</a:t>
            </a:r>
            <a:endParaRPr sz="1050">
              <a:latin typeface="Arial Black"/>
              <a:cs typeface="Arial Black"/>
            </a:endParaRPr>
          </a:p>
          <a:p>
            <a:pPr marL="12700" marR="37465">
              <a:lnSpc>
                <a:spcPct val="131300"/>
              </a:lnSpc>
              <a:spcBef>
                <a:spcPts val="1030"/>
              </a:spcBef>
            </a:pP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strategy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comprehensive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set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procedures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designed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continuity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operations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event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disaster,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whether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be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natural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35">
                <a:solidFill>
                  <a:srgbClr val="374050"/>
                </a:solidFill>
                <a:latin typeface="Lucida Sans Unicode"/>
                <a:cs typeface="Lucida Sans Unicode"/>
              </a:rPr>
              <a:t>(e.g.,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earthquakes,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ﬂoods),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technological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35">
                <a:solidFill>
                  <a:srgbClr val="374050"/>
                </a:solidFill>
                <a:latin typeface="Lucida Sans Unicode"/>
                <a:cs typeface="Lucida Sans Unicode"/>
              </a:rPr>
              <a:t>(e.g.,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breaches,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server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failures),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45">
                <a:solidFill>
                  <a:srgbClr val="374050"/>
                </a:solidFill>
                <a:latin typeface="Lucida Sans Unicode"/>
                <a:cs typeface="Lucida Sans Unicode"/>
              </a:rPr>
              <a:t>man-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made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35">
                <a:solidFill>
                  <a:srgbClr val="374050"/>
                </a:solidFill>
                <a:latin typeface="Lucida Sans Unicode"/>
                <a:cs typeface="Lucida Sans Unicode"/>
              </a:rPr>
              <a:t>(e.g.,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cyberattacks,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human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errors).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primary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goal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strategy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endParaRPr sz="105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</a:pP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minimize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downtime,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loss,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disruption,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allowing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organization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recover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its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infrastructure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resume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operations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quickly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possible.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603" y="581276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2603" y="619613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2603" y="657950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603" y="853895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603" y="911827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2899" y="419572"/>
            <a:ext cx="6136005" cy="8989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7480" indent="-145415">
              <a:lnSpc>
                <a:spcPct val="100000"/>
              </a:lnSpc>
              <a:spcBef>
                <a:spcPts val="120"/>
              </a:spcBef>
              <a:buAutoNum type="arabicPeriod" startAt="2"/>
              <a:tabLst>
                <a:tab pos="158115" algn="l"/>
              </a:tabLst>
            </a:pPr>
            <a:r>
              <a:rPr dirty="0" sz="1050" spc="-50">
                <a:latin typeface="Arial Black"/>
                <a:cs typeface="Arial Black"/>
              </a:rPr>
              <a:t>Objecti</a:t>
            </a:r>
            <a:r>
              <a:rPr dirty="0" sz="1050" spc="-70">
                <a:latin typeface="Arial Black"/>
                <a:cs typeface="Arial Black"/>
              </a:rPr>
              <a:t>v</a:t>
            </a:r>
            <a:r>
              <a:rPr dirty="0" sz="1050" spc="-95">
                <a:latin typeface="Arial Black"/>
                <a:cs typeface="Arial Black"/>
              </a:rPr>
              <a:t>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5">
                <a:latin typeface="Arial Black"/>
                <a:cs typeface="Arial Black"/>
              </a:rPr>
              <a:t>of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Disas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45">
                <a:latin typeface="Arial Black"/>
                <a:cs typeface="Arial Black"/>
              </a:rPr>
              <a:t>y:</a:t>
            </a:r>
            <a:endParaRPr sz="1050">
              <a:latin typeface="Arial Black"/>
              <a:cs typeface="Arial Black"/>
            </a:endParaRPr>
          </a:p>
          <a:p>
            <a:pPr lvl="1" marL="12700" marR="153035">
              <a:lnSpc>
                <a:spcPct val="133100"/>
              </a:lnSpc>
              <a:spcBef>
                <a:spcPts val="1010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61925" algn="l"/>
              </a:tabLst>
            </a:pPr>
            <a:r>
              <a:rPr dirty="0" sz="1050" spc="-75">
                <a:latin typeface="Arial Black"/>
                <a:cs typeface="Arial Black"/>
              </a:rPr>
              <a:t>Business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Continuity: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continuous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operation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functions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even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during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after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  <a:p>
            <a:pPr lvl="1" marL="12700" marR="280035">
              <a:lnSpc>
                <a:spcPct val="133100"/>
              </a:lnSpc>
              <a:spcBef>
                <a:spcPts val="1005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66370" algn="l"/>
              </a:tabLst>
            </a:pPr>
            <a:r>
              <a:rPr dirty="0" sz="1050" spc="-60">
                <a:latin typeface="Arial Black"/>
                <a:cs typeface="Arial Black"/>
              </a:rPr>
              <a:t>Data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Integrity: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Preserve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integrity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prevent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loss,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ensuring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remains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accessible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uncorrupted.</a:t>
            </a:r>
            <a:endParaRPr sz="1050">
              <a:latin typeface="Lucida Sans Unicode"/>
              <a:cs typeface="Lucida Sans Unicode"/>
            </a:endParaRPr>
          </a:p>
          <a:p>
            <a:pPr lvl="1" marL="12700" marR="14604">
              <a:lnSpc>
                <a:spcPct val="127800"/>
              </a:lnSpc>
              <a:spcBef>
                <a:spcPts val="1070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58115" algn="l"/>
              </a:tabLst>
            </a:pPr>
            <a:r>
              <a:rPr dirty="0" sz="1050" spc="-55">
                <a:latin typeface="Arial Black"/>
                <a:cs typeface="Arial Black"/>
              </a:rPr>
              <a:t>Minimize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Downtime: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Minimize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duration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system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unavailability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reduce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impact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operations.</a:t>
            </a:r>
            <a:endParaRPr sz="1050">
              <a:latin typeface="Lucida Sans Unicode"/>
              <a:cs typeface="Lucida Sans Unicode"/>
            </a:endParaRPr>
          </a:p>
          <a:p>
            <a:pPr lvl="1" marL="12700" marR="20955">
              <a:lnSpc>
                <a:spcPct val="127800"/>
              </a:lnSpc>
              <a:spcBef>
                <a:spcPts val="1140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70180" algn="l"/>
              </a:tabLst>
            </a:pPr>
            <a:r>
              <a:rPr dirty="0" sz="1050" spc="-55">
                <a:latin typeface="Arial Black"/>
                <a:cs typeface="Arial Black"/>
              </a:rPr>
              <a:t>Protect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Reputation: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Safeguard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organization's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reputation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by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demonstrating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face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adversity,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maintaining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customer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trust,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meeting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contractual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obligations.</a:t>
            </a:r>
            <a:endParaRPr sz="1050">
              <a:latin typeface="Lucida Sans Unicode"/>
              <a:cs typeface="Lucida Sans Unicode"/>
            </a:endParaRPr>
          </a:p>
          <a:p>
            <a:pPr lvl="1" marL="12700" marR="617855">
              <a:lnSpc>
                <a:spcPct val="127800"/>
              </a:lnSpc>
              <a:spcBef>
                <a:spcPts val="1140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58115" algn="l"/>
              </a:tabLst>
            </a:pPr>
            <a:r>
              <a:rPr dirty="0" sz="1050" spc="-60">
                <a:latin typeface="Arial Black"/>
                <a:cs typeface="Arial Black"/>
              </a:rPr>
              <a:t>Compliance:</a:t>
            </a:r>
            <a:r>
              <a:rPr dirty="0" sz="1050" spc="-75">
                <a:latin typeface="Arial Black"/>
                <a:cs typeface="Arial Black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compliance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with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industry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regulations</a:t>
            </a:r>
            <a:r>
              <a:rPr dirty="0" sz="1050" spc="-5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legal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requirements,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especially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regarding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protection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privacy.</a:t>
            </a:r>
            <a:endParaRPr sz="1050">
              <a:latin typeface="Lucida Sans Unicode"/>
              <a:cs typeface="Lucida Sans Unicode"/>
            </a:endParaRPr>
          </a:p>
          <a:p>
            <a:pPr lvl="1" marL="12700" marR="340360">
              <a:lnSpc>
                <a:spcPct val="133100"/>
              </a:lnSpc>
              <a:spcBef>
                <a:spcPts val="1010"/>
              </a:spcBef>
              <a:buClr>
                <a:srgbClr val="374050"/>
              </a:buClr>
              <a:buFont typeface="Lucida Sans Unicode"/>
              <a:buAutoNum type="alphaLcPeriod"/>
              <a:tabLst>
                <a:tab pos="125730" algn="l"/>
              </a:tabLst>
            </a:pPr>
            <a:r>
              <a:rPr dirty="0" sz="1050" spc="-60">
                <a:latin typeface="Arial Black"/>
                <a:cs typeface="Arial Black"/>
              </a:rPr>
              <a:t>Cost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Control:</a:t>
            </a:r>
            <a:r>
              <a:rPr dirty="0" sz="1050" spc="-80">
                <a:latin typeface="Arial Black"/>
                <a:cs typeface="Arial Black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Emciently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allocate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resources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minimize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ﬁnancial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impact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efforts.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58115" indent="-146050">
              <a:lnSpc>
                <a:spcPct val="100000"/>
              </a:lnSpc>
              <a:buAutoNum type="arabicPeriod" startAt="3"/>
              <a:tabLst>
                <a:tab pos="158750" algn="l"/>
              </a:tabLst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45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ime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Objecti</a:t>
            </a:r>
            <a:r>
              <a:rPr dirty="0" sz="1050" spc="-70">
                <a:latin typeface="Arial Black"/>
                <a:cs typeface="Arial Black"/>
              </a:rPr>
              <a:t>v</a:t>
            </a:r>
            <a:r>
              <a:rPr dirty="0" sz="1050" spc="-95">
                <a:latin typeface="Arial Black"/>
                <a:cs typeface="Arial Black"/>
              </a:rPr>
              <a:t>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(</a:t>
            </a:r>
            <a:r>
              <a:rPr dirty="0" sz="1050" spc="-110">
                <a:latin typeface="Arial Black"/>
                <a:cs typeface="Arial Black"/>
              </a:rPr>
              <a:t>R</a:t>
            </a:r>
            <a:r>
              <a:rPr dirty="0" sz="1050" spc="-155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O):</a:t>
            </a:r>
            <a:endParaRPr sz="1050">
              <a:latin typeface="Arial Black"/>
              <a:cs typeface="Arial Black"/>
            </a:endParaRPr>
          </a:p>
          <a:p>
            <a:pPr marL="12700" marR="12700">
              <a:lnSpc>
                <a:spcPct val="131300"/>
              </a:lnSpc>
              <a:spcBef>
                <a:spcPts val="1030"/>
              </a:spcBef>
            </a:pP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Time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Objectives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(RTO)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represent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maximum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allowable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downtime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each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critical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function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system.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RTO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deﬁnes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time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within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which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system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process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must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be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restored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prevent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signiﬁcant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disruption.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usually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expressed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hours,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days,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other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units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time.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E</a:t>
            </a:r>
            <a:r>
              <a:rPr dirty="0" sz="1050" spc="-25">
                <a:solidFill>
                  <a:srgbClr val="374050"/>
                </a:solidFill>
                <a:latin typeface="Lucida Sans Unicode"/>
                <a:cs typeface="Lucida Sans Unicode"/>
              </a:rPr>
              <a:t>x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ample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Os:</a:t>
            </a:r>
            <a:endParaRPr sz="1050">
              <a:latin typeface="Lucida Sans Unicode"/>
              <a:cs typeface="Lucida Sans Unicode"/>
            </a:endParaRPr>
          </a:p>
          <a:p>
            <a:pPr marL="285115" marR="34925">
              <a:lnSpc>
                <a:spcPct val="122500"/>
              </a:lnSpc>
              <a:spcBef>
                <a:spcPts val="1140"/>
              </a:spcBef>
            </a:pPr>
            <a:r>
              <a:rPr dirty="0" sz="1050" spc="-50">
                <a:latin typeface="Arial Black"/>
                <a:cs typeface="Arial Black"/>
              </a:rPr>
              <a:t>Mission-Critical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Systems: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85">
                <a:latin typeface="Lucida Sans Unicode"/>
                <a:cs typeface="Lucida Sans Unicode"/>
              </a:rPr>
              <a:t>0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4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hours.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systems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almost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immediately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prevent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severe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ﬁnancial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operational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consequences.</a:t>
            </a:r>
            <a:endParaRPr sz="1050">
              <a:latin typeface="Lucida Sans Unicode"/>
              <a:cs typeface="Lucida Sans Unicode"/>
            </a:endParaRPr>
          </a:p>
          <a:p>
            <a:pPr marL="285115" marR="58419">
              <a:lnSpc>
                <a:spcPts val="1540"/>
              </a:lnSpc>
              <a:spcBef>
                <a:spcPts val="30"/>
              </a:spcBef>
            </a:pPr>
            <a:r>
              <a:rPr dirty="0" sz="1050" spc="-40">
                <a:latin typeface="Arial Black"/>
                <a:cs typeface="Arial Black"/>
              </a:rPr>
              <a:t>High-Priority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Systems: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4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5">
                <a:latin typeface="Lucida Sans Unicode"/>
                <a:cs typeface="Lucida Sans Unicode"/>
              </a:rPr>
              <a:t>24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hours.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systems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crucial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tolerate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slightly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longer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period.</a:t>
            </a:r>
            <a:endParaRPr sz="105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  <a:spcBef>
                <a:spcPts val="120"/>
              </a:spcBef>
            </a:pPr>
            <a:r>
              <a:rPr dirty="0" sz="1050" spc="-45">
                <a:latin typeface="Arial Black"/>
                <a:cs typeface="Arial Black"/>
              </a:rPr>
              <a:t>Low-Priority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Systems:</a:t>
            </a:r>
            <a:r>
              <a:rPr dirty="0" sz="1050" spc="-80">
                <a:latin typeface="Arial Black"/>
                <a:cs typeface="Arial Black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exceeding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5">
                <a:latin typeface="Lucida Sans Unicode"/>
                <a:cs typeface="Lucida Sans Unicode"/>
              </a:rPr>
              <a:t>24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hours.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systems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important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endParaRPr sz="1050">
              <a:latin typeface="Lucida Sans Unicode"/>
              <a:cs typeface="Lucida Sans Unicode"/>
            </a:endParaRPr>
          </a:p>
          <a:p>
            <a:pPr marL="285115">
              <a:lnSpc>
                <a:spcPct val="100000"/>
              </a:lnSpc>
              <a:spcBef>
                <a:spcPts val="219"/>
              </a:spcBef>
            </a:pPr>
            <a:r>
              <a:rPr dirty="0" sz="1050" spc="20">
                <a:latin typeface="Lucida Sans Unicode"/>
                <a:cs typeface="Lucida Sans Unicode"/>
              </a:rPr>
              <a:t>tolerate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extended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downtime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without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causing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signiﬁcant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damage.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63830" indent="-15176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64465" algn="l"/>
              </a:tabLst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95">
                <a:latin typeface="Arial Black"/>
                <a:cs typeface="Arial Black"/>
              </a:rPr>
              <a:t>P</a:t>
            </a:r>
            <a:r>
              <a:rPr dirty="0" sz="1050" spc="-35">
                <a:latin typeface="Arial Black"/>
                <a:cs typeface="Arial Black"/>
              </a:rPr>
              <a:t>oi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Objecti</a:t>
            </a:r>
            <a:r>
              <a:rPr dirty="0" sz="1050" spc="-70">
                <a:latin typeface="Arial Black"/>
                <a:cs typeface="Arial Black"/>
              </a:rPr>
              <a:t>v</a:t>
            </a:r>
            <a:r>
              <a:rPr dirty="0" sz="1050" spc="-95">
                <a:latin typeface="Arial Black"/>
                <a:cs typeface="Arial Black"/>
              </a:rPr>
              <a:t>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(RPO):</a:t>
            </a:r>
            <a:endParaRPr sz="1050">
              <a:latin typeface="Arial Black"/>
              <a:cs typeface="Arial Black"/>
            </a:endParaRPr>
          </a:p>
          <a:p>
            <a:pPr algn="just" marL="12700" marR="334645">
              <a:lnSpc>
                <a:spcPct val="130400"/>
              </a:lnSpc>
              <a:spcBef>
                <a:spcPts val="1040"/>
              </a:spcBef>
            </a:pP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Point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Objectives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40">
                <a:solidFill>
                  <a:srgbClr val="374050"/>
                </a:solidFill>
                <a:latin typeface="Lucida Sans Unicode"/>
                <a:cs typeface="Lucida Sans Unicode"/>
              </a:rPr>
              <a:t>(RPO)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specify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acceptable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loss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case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system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failure.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60">
                <a:solidFill>
                  <a:srgbClr val="374050"/>
                </a:solidFill>
                <a:latin typeface="Lucida Sans Unicode"/>
                <a:cs typeface="Lucida Sans Unicode"/>
              </a:rPr>
              <a:t>RPO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deﬁnes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point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time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which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must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be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recovered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continuity.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typically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expressed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terms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changes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time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intervals.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E</a:t>
            </a:r>
            <a:r>
              <a:rPr dirty="0" sz="1050" spc="-25">
                <a:solidFill>
                  <a:srgbClr val="374050"/>
                </a:solidFill>
                <a:latin typeface="Lucida Sans Unicode"/>
                <a:cs typeface="Lucida Sans Unicode"/>
              </a:rPr>
              <a:t>x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ample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RPOs:</a:t>
            </a:r>
            <a:endParaRPr sz="1050">
              <a:latin typeface="Lucida Sans Unicode"/>
              <a:cs typeface="Lucida Sans Unicode"/>
            </a:endParaRPr>
          </a:p>
          <a:p>
            <a:pPr marL="285115" marR="215900">
              <a:lnSpc>
                <a:spcPct val="119800"/>
              </a:lnSpc>
              <a:spcBef>
                <a:spcPts val="1240"/>
              </a:spcBef>
            </a:pPr>
            <a:r>
              <a:rPr dirty="0" sz="1050" spc="-80">
                <a:latin typeface="Arial Black"/>
                <a:cs typeface="Arial Black"/>
              </a:rPr>
              <a:t>Real-Time </a:t>
            </a:r>
            <a:r>
              <a:rPr dirty="0" sz="1050" spc="-60">
                <a:latin typeface="Arial Black"/>
                <a:cs typeface="Arial Black"/>
              </a:rPr>
              <a:t>Data: </a:t>
            </a:r>
            <a:r>
              <a:rPr dirty="0" sz="1050" spc="60">
                <a:latin typeface="Lucida Sans Unicode"/>
                <a:cs typeface="Lucida Sans Unicode"/>
              </a:rPr>
              <a:t>RPO </a:t>
            </a:r>
            <a:r>
              <a:rPr dirty="0" sz="1050" spc="20">
                <a:latin typeface="Lucida Sans Unicode"/>
                <a:cs typeface="Lucida Sans Unicode"/>
              </a:rPr>
              <a:t>of </a:t>
            </a:r>
            <a:r>
              <a:rPr dirty="0" sz="1050" spc="-25">
                <a:latin typeface="Lucida Sans Unicode"/>
                <a:cs typeface="Lucida Sans Unicode"/>
              </a:rPr>
              <a:t>near-zero </a:t>
            </a:r>
            <a:r>
              <a:rPr dirty="0" sz="1050" spc="25">
                <a:latin typeface="Lucida Sans Unicode"/>
                <a:cs typeface="Lucida Sans Unicode"/>
              </a:rPr>
              <a:t>data </a:t>
            </a:r>
            <a:r>
              <a:rPr dirty="0" sz="1050" spc="-10">
                <a:latin typeface="Lucida Sans Unicode"/>
                <a:cs typeface="Lucida Sans Unicode"/>
              </a:rPr>
              <a:t>loss. </a:t>
            </a:r>
            <a:r>
              <a:rPr dirty="0" sz="1050" spc="-15">
                <a:latin typeface="Lucida Sans Unicode"/>
                <a:cs typeface="Lucida Sans Unicode"/>
              </a:rPr>
              <a:t>This </a:t>
            </a:r>
            <a:r>
              <a:rPr dirty="0" sz="1050" spc="10">
                <a:latin typeface="Lucida Sans Unicode"/>
                <a:cs typeface="Lucida Sans Unicode"/>
              </a:rPr>
              <a:t>means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10">
                <a:latin typeface="Lucida Sans Unicode"/>
                <a:cs typeface="Lucida Sans Unicode"/>
              </a:rPr>
              <a:t>organization </a:t>
            </a:r>
            <a:r>
              <a:rPr dirty="0" sz="1050" spc="25">
                <a:latin typeface="Lucida Sans Unicode"/>
                <a:cs typeface="Lucida Sans Unicode"/>
              </a:rPr>
              <a:t>cannot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afford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lose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must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have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real-time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continuous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systems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place.</a:t>
            </a:r>
            <a:endParaRPr sz="1050">
              <a:latin typeface="Lucida Sans Unicode"/>
              <a:cs typeface="Lucida Sans Unicode"/>
            </a:endParaRPr>
          </a:p>
          <a:p>
            <a:pPr marL="285115" marR="5080">
              <a:lnSpc>
                <a:spcPct val="117100"/>
              </a:lnSpc>
            </a:pPr>
            <a:r>
              <a:rPr dirty="0" sz="1050" spc="-40">
                <a:latin typeface="Arial Black"/>
                <a:cs typeface="Arial Black"/>
              </a:rPr>
              <a:t>Daily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Data: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RPO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5">
                <a:latin typeface="Lucida Sans Unicode"/>
                <a:cs typeface="Lucida Sans Unicode"/>
              </a:rPr>
              <a:t>24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hours.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scenario,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state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was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5">
                <a:latin typeface="Lucida Sans Unicode"/>
                <a:cs typeface="Lucida Sans Unicode"/>
              </a:rPr>
              <a:t>24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hours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before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failure.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3202" y="1505723"/>
            <a:ext cx="1861185" cy="17145"/>
          </a:xfrm>
          <a:custGeom>
            <a:avLst/>
            <a:gdLst/>
            <a:ahLst/>
            <a:cxnLst/>
            <a:rect l="l" t="t" r="r" b="b"/>
            <a:pathLst>
              <a:path w="1861185" h="17144">
                <a:moveTo>
                  <a:pt x="1861146" y="0"/>
                </a:moveTo>
                <a:lnTo>
                  <a:pt x="973289" y="0"/>
                </a:lnTo>
                <a:lnTo>
                  <a:pt x="0" y="0"/>
                </a:lnTo>
                <a:lnTo>
                  <a:pt x="0" y="17030"/>
                </a:lnTo>
                <a:lnTo>
                  <a:pt x="973289" y="17030"/>
                </a:lnTo>
                <a:lnTo>
                  <a:pt x="1861146" y="17030"/>
                </a:lnTo>
                <a:lnTo>
                  <a:pt x="1861146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58087" y="1220480"/>
            <a:ext cx="272923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00" spc="5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Backu</a:t>
            </a:r>
            <a:r>
              <a:rPr dirty="0" sz="2000" spc="5" b="1">
                <a:solidFill>
                  <a:srgbClr val="313131"/>
                </a:solidFill>
                <a:latin typeface="Arial"/>
                <a:cs typeface="Arial"/>
              </a:rPr>
              <a:t>p</a:t>
            </a:r>
            <a:r>
              <a:rPr dirty="0" sz="2000" spc="-120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2000" spc="25" b="1">
                <a:solidFill>
                  <a:srgbClr val="313131"/>
                </a:solidFill>
                <a:latin typeface="Arial"/>
                <a:cs typeface="Arial"/>
              </a:rPr>
              <a:t>Conflguration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2603" y="43704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5519" y="327566"/>
            <a:ext cx="5461000" cy="40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dirty="0" sz="1050" spc="-70">
                <a:latin typeface="Arial Black"/>
                <a:cs typeface="Arial Black"/>
              </a:rPr>
              <a:t>Weekly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Data: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RPO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one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week.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state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one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week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before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7067" y="544643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067" y="582980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067" y="621317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067" y="678397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067" y="818114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7067" y="836857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7067" y="855600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7067" y="87519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7067" y="893936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2899" y="1656586"/>
            <a:ext cx="6101715" cy="77184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201930">
              <a:lnSpc>
                <a:spcPct val="130400"/>
              </a:lnSpc>
              <a:spcBef>
                <a:spcPts val="130"/>
              </a:spcBef>
            </a:pPr>
            <a:r>
              <a:rPr dirty="0" sz="1050" spc="-60">
                <a:latin typeface="Arial Black"/>
                <a:cs typeface="Arial Black"/>
              </a:rPr>
              <a:t>Setting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25">
                <a:latin typeface="Arial Black"/>
                <a:cs typeface="Arial Black"/>
              </a:rPr>
              <a:t>up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regular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backups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20">
                <a:latin typeface="Arial Black"/>
                <a:cs typeface="Arial Black"/>
              </a:rPr>
              <a:t>for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your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on-premises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virtual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machine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is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crucial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to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ensure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data </a:t>
            </a:r>
            <a:r>
              <a:rPr dirty="0" sz="1050" spc="-5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protection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recoverability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in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100">
                <a:latin typeface="Arial Black"/>
                <a:cs typeface="Arial Black"/>
              </a:rPr>
              <a:t>case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15">
                <a:latin typeface="Arial Black"/>
                <a:cs typeface="Arial Black"/>
              </a:rPr>
              <a:t>of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data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loss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25">
                <a:latin typeface="Arial Black"/>
                <a:cs typeface="Arial Black"/>
              </a:rPr>
              <a:t>or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system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failures.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Here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are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the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steps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to </a:t>
            </a:r>
            <a:r>
              <a:rPr dirty="0" sz="1050" spc="-33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conﬁgure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regular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backups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">
                <a:latin typeface="Arial Black"/>
                <a:cs typeface="Arial Black"/>
              </a:rPr>
              <a:t>for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your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on-premises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virtual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machine: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-70">
                <a:latin typeface="Arial Black"/>
                <a:cs typeface="Arial Black"/>
              </a:rPr>
              <a:t>Select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Solution:</a:t>
            </a:r>
            <a:endParaRPr sz="1050">
              <a:latin typeface="Arial Black"/>
              <a:cs typeface="Arial Black"/>
            </a:endParaRPr>
          </a:p>
          <a:p>
            <a:pPr marL="12700" marR="147955">
              <a:lnSpc>
                <a:spcPct val="130400"/>
              </a:lnSpc>
              <a:spcBef>
                <a:spcPts val="1110"/>
              </a:spcBef>
            </a:pPr>
            <a:r>
              <a:rPr dirty="0" sz="1050" spc="15">
                <a:latin typeface="Lucida Sans Unicode"/>
                <a:cs typeface="Lucida Sans Unicode"/>
              </a:rPr>
              <a:t>Choose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suits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needs.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various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available,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both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open-source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commercial.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Some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popular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choices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Veeam,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Acronis,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Exec,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Windows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Server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(if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you're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using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Windows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VMs).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Install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60">
                <a:latin typeface="Arial Black"/>
                <a:cs typeface="Arial Black"/>
              </a:rPr>
              <a:t>gu</a:t>
            </a:r>
            <a:r>
              <a:rPr dirty="0" sz="1050" spc="-60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So</a:t>
            </a:r>
            <a:r>
              <a:rPr dirty="0" sz="1050" spc="-20">
                <a:latin typeface="Arial Black"/>
                <a:cs typeface="Arial Black"/>
              </a:rPr>
              <a:t>f</a:t>
            </a:r>
            <a:r>
              <a:rPr dirty="0" sz="1050" spc="-55">
                <a:latin typeface="Arial Black"/>
                <a:cs typeface="Arial Black"/>
              </a:rPr>
              <a:t>t</a:t>
            </a:r>
            <a:r>
              <a:rPr dirty="0" sz="1050" spc="-125">
                <a:latin typeface="Arial Black"/>
                <a:cs typeface="Arial Black"/>
              </a:rPr>
              <a:t>w</a:t>
            </a:r>
            <a:r>
              <a:rPr dirty="0" sz="1050" spc="-70">
                <a:latin typeface="Arial Black"/>
                <a:cs typeface="Arial Black"/>
              </a:rPr>
              <a:t>a</a:t>
            </a:r>
            <a:r>
              <a:rPr dirty="0" sz="1050" spc="-65">
                <a:latin typeface="Arial Black"/>
                <a:cs typeface="Arial Black"/>
              </a:rPr>
              <a:t>r</a:t>
            </a:r>
            <a:r>
              <a:rPr dirty="0" sz="1050" spc="-70">
                <a:latin typeface="Arial Black"/>
                <a:cs typeface="Arial Black"/>
              </a:rPr>
              <a:t>e:</a:t>
            </a:r>
            <a:endParaRPr sz="1050">
              <a:latin typeface="Arial Black"/>
              <a:cs typeface="Arial Black"/>
            </a:endParaRPr>
          </a:p>
          <a:p>
            <a:pPr marL="12700" marR="687705">
              <a:lnSpc>
                <a:spcPct val="133100"/>
              </a:lnSpc>
              <a:spcBef>
                <a:spcPts val="1005"/>
              </a:spcBef>
            </a:pPr>
            <a:r>
              <a:rPr dirty="0" sz="1050" spc="15">
                <a:latin typeface="Lucida Sans Unicode"/>
                <a:cs typeface="Lucida Sans Unicode"/>
              </a:rPr>
              <a:t>Install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chosen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software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on-premises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machine.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Follow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installation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instructions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provided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by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software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vendor.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C</a:t>
            </a:r>
            <a:r>
              <a:rPr dirty="0" sz="1050" spc="-50">
                <a:latin typeface="Arial Black"/>
                <a:cs typeface="Arial Black"/>
              </a:rPr>
              <a:t>r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100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00">
                <a:latin typeface="Arial Black"/>
                <a:cs typeface="Arial Black"/>
              </a:rPr>
              <a:t>a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Plan:</a:t>
            </a:r>
            <a:endParaRPr sz="1050">
              <a:latin typeface="Arial Black"/>
              <a:cs typeface="Arial Black"/>
            </a:endParaRPr>
          </a:p>
          <a:p>
            <a:pPr marL="12700" marR="212090">
              <a:lnSpc>
                <a:spcPct val="133100"/>
              </a:lnSpc>
              <a:spcBef>
                <a:spcPts val="1005"/>
              </a:spcBef>
            </a:pPr>
            <a:r>
              <a:rPr dirty="0" sz="1050" spc="1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software,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create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speciﬁes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what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conﬁgurations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often.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Here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some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considerations:</a:t>
            </a:r>
            <a:endParaRPr sz="1050">
              <a:latin typeface="Lucida Sans Unicode"/>
              <a:cs typeface="Lucida Sans Unicode"/>
            </a:endParaRPr>
          </a:p>
          <a:p>
            <a:pPr marL="489584" marR="51435">
              <a:lnSpc>
                <a:spcPct val="122500"/>
              </a:lnSpc>
              <a:spcBef>
                <a:spcPts val="1140"/>
              </a:spcBef>
            </a:pP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Frequency:</a:t>
            </a:r>
            <a:r>
              <a:rPr dirty="0" sz="1050" spc="-80">
                <a:latin typeface="Arial Black"/>
                <a:cs typeface="Arial Black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Determine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often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run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(e.g.,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daily,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weekly,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monthly).</a:t>
            </a:r>
            <a:endParaRPr sz="1050">
              <a:latin typeface="Lucida Sans Unicode"/>
              <a:cs typeface="Lucida Sans Unicode"/>
            </a:endParaRPr>
          </a:p>
          <a:p>
            <a:pPr marL="489584" marR="127635">
              <a:lnSpc>
                <a:spcPct val="117100"/>
              </a:lnSpc>
            </a:pPr>
            <a:r>
              <a:rPr dirty="0" sz="1050" spc="-55">
                <a:latin typeface="Arial Black"/>
                <a:cs typeface="Arial Black"/>
              </a:rPr>
              <a:t>Retention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Policy: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Deﬁne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long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keep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copies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(e.g.,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30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days,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5">
                <a:latin typeface="Lucida Sans Unicode"/>
                <a:cs typeface="Lucida Sans Unicode"/>
              </a:rPr>
              <a:t>90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days,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95">
                <a:latin typeface="Lucida Sans Unicode"/>
                <a:cs typeface="Lucida Sans Unicode"/>
              </a:rPr>
              <a:t>1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year).</a:t>
            </a:r>
            <a:endParaRPr sz="1050">
              <a:latin typeface="Lucida Sans Unicode"/>
              <a:cs typeface="Lucida Sans Unicode"/>
            </a:endParaRPr>
          </a:p>
          <a:p>
            <a:pPr marL="489584" marR="247650">
              <a:lnSpc>
                <a:spcPct val="119800"/>
              </a:lnSpc>
              <a:spcBef>
                <a:spcPts val="35"/>
              </a:spcBef>
            </a:pP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Type:</a:t>
            </a:r>
            <a:r>
              <a:rPr dirty="0" sz="1050" spc="-80">
                <a:latin typeface="Arial Black"/>
                <a:cs typeface="Arial Black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Decide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if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full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incremental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differential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Incremental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save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only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changes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made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since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last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backup, </a:t>
            </a:r>
            <a:r>
              <a:rPr dirty="0" sz="105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while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differential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save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changes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since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last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full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backup.</a:t>
            </a:r>
            <a:endParaRPr sz="1050">
              <a:latin typeface="Lucida Sans Unicode"/>
              <a:cs typeface="Lucida Sans Unicode"/>
            </a:endParaRPr>
          </a:p>
          <a:p>
            <a:pPr marL="489584" marR="5080">
              <a:lnSpc>
                <a:spcPct val="117100"/>
              </a:lnSpc>
            </a:pP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Destination: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Choose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store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could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external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drive, 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network-attached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storage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(NAS),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cloud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storage.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destination</a:t>
            </a:r>
            <a:endParaRPr sz="1050">
              <a:latin typeface="Lucida Sans Unicode"/>
              <a:cs typeface="Lucida Sans Unicode"/>
            </a:endParaRPr>
          </a:p>
          <a:p>
            <a:pPr marL="489584">
              <a:lnSpc>
                <a:spcPct val="100000"/>
              </a:lnSpc>
              <a:spcBef>
                <a:spcPts val="284"/>
              </a:spcBef>
            </a:pP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r</a:t>
            </a:r>
            <a:r>
              <a:rPr dirty="0" sz="1050" spc="15">
                <a:latin typeface="Lucida Sans Unicode"/>
                <a:cs typeface="Lucida Sans Unicode"/>
              </a:rPr>
              <a:t>eliable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secu</a:t>
            </a:r>
            <a:r>
              <a:rPr dirty="0" sz="1050" spc="-5">
                <a:latin typeface="Lucida Sans Unicode"/>
                <a:cs typeface="Lucida Sans Unicode"/>
              </a:rPr>
              <a:t>r</a:t>
            </a:r>
            <a:r>
              <a:rPr dirty="0" sz="1050" spc="10">
                <a:latin typeface="Lucida Sans Unicode"/>
                <a:cs typeface="Lucida Sans Unicode"/>
              </a:rPr>
              <a:t>e</a:t>
            </a:r>
            <a:r>
              <a:rPr dirty="0" sz="1050" spc="-50"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70">
                <a:latin typeface="Arial Black"/>
                <a:cs typeface="Arial Black"/>
              </a:rPr>
              <a:t>Select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Critical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D</a:t>
            </a:r>
            <a:r>
              <a:rPr dirty="0" sz="1050" spc="-55">
                <a:latin typeface="Arial Black"/>
                <a:cs typeface="Arial Black"/>
              </a:rPr>
              <a:t>a</a:t>
            </a:r>
            <a:r>
              <a:rPr dirty="0" sz="1050" spc="-60">
                <a:latin typeface="Arial Black"/>
                <a:cs typeface="Arial Black"/>
              </a:rPr>
              <a:t>ta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60">
                <a:latin typeface="Arial Black"/>
                <a:cs typeface="Arial Black"/>
              </a:rPr>
              <a:t>gu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55">
                <a:latin typeface="Arial Black"/>
                <a:cs typeface="Arial Black"/>
              </a:rPr>
              <a:t>tions:</a:t>
            </a:r>
            <a:endParaRPr sz="1050">
              <a:latin typeface="Arial Black"/>
              <a:cs typeface="Arial Black"/>
            </a:endParaRPr>
          </a:p>
          <a:p>
            <a:pPr marL="489584" marR="680720" indent="-477520">
              <a:lnSpc>
                <a:spcPct val="213000"/>
              </a:lnSpc>
              <a:spcBef>
                <a:spcPts val="65"/>
              </a:spcBef>
            </a:pPr>
            <a:r>
              <a:rPr dirty="0" sz="1050" spc="25">
                <a:latin typeface="Lucida Sans Unicode"/>
                <a:cs typeface="Lucida Sans Unicode"/>
              </a:rPr>
              <a:t>Identify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conﬁgurations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up.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may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include: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Operating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ﬁles</a:t>
            </a:r>
            <a:endParaRPr sz="1050">
              <a:latin typeface="Lucida Sans Unicode"/>
              <a:cs typeface="Lucida Sans Unicode"/>
            </a:endParaRPr>
          </a:p>
          <a:p>
            <a:pPr marL="489584">
              <a:lnSpc>
                <a:spcPct val="100000"/>
              </a:lnSpc>
              <a:spcBef>
                <a:spcPts val="215"/>
              </a:spcBef>
            </a:pPr>
            <a:r>
              <a:rPr dirty="0" sz="1050" spc="15">
                <a:latin typeface="Lucida Sans Unicode"/>
                <a:cs typeface="Lucida Sans Unicode"/>
              </a:rPr>
              <a:t>Applic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15">
                <a:latin typeface="Lucida Sans Unicode"/>
                <a:cs typeface="Lucida Sans Unicode"/>
              </a:rPr>
              <a:t>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</a:t>
            </a:r>
            <a:r>
              <a:rPr dirty="0" sz="1050" spc="10">
                <a:latin typeface="Lucida Sans Unicode"/>
                <a:cs typeface="Lucida Sans Unicode"/>
              </a:rPr>
              <a:t>a</a:t>
            </a:r>
            <a:r>
              <a:rPr dirty="0" sz="1050" spc="30">
                <a:latin typeface="Lucida Sans Unicode"/>
                <a:cs typeface="Lucida Sans Unicode"/>
              </a:rPr>
              <a:t>ta</a:t>
            </a:r>
            <a:endParaRPr sz="1050">
              <a:latin typeface="Lucida Sans Unicode"/>
              <a:cs typeface="Lucida Sans Unicode"/>
            </a:endParaRPr>
          </a:p>
          <a:p>
            <a:pPr marL="489584" marR="4137025">
              <a:lnSpc>
                <a:spcPct val="117100"/>
              </a:lnSpc>
              <a:spcBef>
                <a:spcPts val="70"/>
              </a:spcBef>
            </a:pPr>
            <a:r>
              <a:rPr dirty="0" sz="1050" spc="80">
                <a:latin typeface="Lucida Sans Unicode"/>
                <a:cs typeface="Lucida Sans Unicode"/>
              </a:rPr>
              <a:t>S</a:t>
            </a:r>
            <a:r>
              <a:rPr dirty="0" sz="1050" spc="35">
                <a:latin typeface="Lucida Sans Unicode"/>
                <a:cs typeface="Lucida Sans Unicode"/>
              </a:rPr>
              <a:t>ys</a:t>
            </a:r>
            <a:r>
              <a:rPr dirty="0" sz="1050" spc="15">
                <a:latin typeface="Lucida Sans Unicode"/>
                <a:cs typeface="Lucida Sans Unicode"/>
              </a:rPr>
              <a:t>t</a:t>
            </a:r>
            <a:r>
              <a:rPr dirty="0" sz="1050" spc="15">
                <a:latin typeface="Lucida Sans Unicode"/>
                <a:cs typeface="Lucida Sans Unicode"/>
              </a:rPr>
              <a:t>em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co</a:t>
            </a:r>
            <a:r>
              <a:rPr dirty="0" sz="1050" spc="25">
                <a:latin typeface="Lucida Sans Unicode"/>
                <a:cs typeface="Lucida Sans Unicode"/>
              </a:rPr>
              <a:t>n</a:t>
            </a:r>
            <a:r>
              <a:rPr dirty="0" sz="1050" spc="-10">
                <a:latin typeface="Lucida Sans Unicode"/>
                <a:cs typeface="Lucida Sans Unicode"/>
              </a:rPr>
              <a:t>ﬁ</a:t>
            </a:r>
            <a:r>
              <a:rPr dirty="0" sz="1050" spc="-20">
                <a:latin typeface="Lucida Sans Unicode"/>
                <a:cs typeface="Lucida Sans Unicode"/>
              </a:rPr>
              <a:t>gu</a:t>
            </a:r>
            <a:r>
              <a:rPr dirty="0" sz="1050" spc="-25">
                <a:latin typeface="Lucida Sans Unicode"/>
                <a:cs typeface="Lucida Sans Unicode"/>
              </a:rPr>
              <a:t>r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10">
                <a:latin typeface="Lucida Sans Unicode"/>
                <a:cs typeface="Lucida Sans Unicode"/>
              </a:rPr>
              <a:t>tions  </a:t>
            </a:r>
            <a:r>
              <a:rPr dirty="0" sz="1050" spc="25">
                <a:latin typeface="Lucida Sans Unicode"/>
                <a:cs typeface="Lucida Sans Unicode"/>
              </a:rPr>
              <a:t>User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endParaRPr sz="1050">
              <a:latin typeface="Lucida Sans Unicode"/>
              <a:cs typeface="Lucida Sans Unicode"/>
            </a:endParaRPr>
          </a:p>
          <a:p>
            <a:pPr marL="489584">
              <a:lnSpc>
                <a:spcPct val="100000"/>
              </a:lnSpc>
              <a:spcBef>
                <a:spcPts val="280"/>
              </a:spcBef>
            </a:pPr>
            <a:r>
              <a:rPr dirty="0" sz="1050" spc="20">
                <a:latin typeface="Lucida Sans Unicode"/>
                <a:cs typeface="Lucida Sans Unicode"/>
              </a:rPr>
              <a:t>Database</a:t>
            </a:r>
            <a:r>
              <a:rPr dirty="0" sz="1050" spc="-8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(if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applicable)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60">
                <a:latin typeface="Arial Black"/>
                <a:cs typeface="Arial Black"/>
              </a:rPr>
              <a:t>Schedule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Backups: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899" y="378681"/>
            <a:ext cx="6144260" cy="767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3870">
              <a:lnSpc>
                <a:spcPct val="127800"/>
              </a:lnSpc>
              <a:spcBef>
                <a:spcPts val="95"/>
              </a:spcBef>
            </a:pPr>
            <a:r>
              <a:rPr dirty="0" sz="1050" spc="55">
                <a:latin typeface="Lucida Sans Unicode"/>
                <a:cs typeface="Lucida Sans Unicode"/>
              </a:rPr>
              <a:t>Set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schedule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backups.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run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times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they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won't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disrupt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machine's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normal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operation.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esting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Backups:</a:t>
            </a:r>
            <a:endParaRPr sz="1050">
              <a:latin typeface="Arial Black"/>
              <a:cs typeface="Arial Black"/>
            </a:endParaRPr>
          </a:p>
          <a:p>
            <a:pPr marL="12700" marR="138430">
              <a:lnSpc>
                <a:spcPct val="133100"/>
              </a:lnSpc>
              <a:spcBef>
                <a:spcPts val="1005"/>
              </a:spcBef>
            </a:pPr>
            <a:r>
              <a:rPr dirty="0" sz="1050" spc="10">
                <a:latin typeface="Lucida Sans Unicode"/>
                <a:cs typeface="Lucida Sans Unicode"/>
              </a:rPr>
              <a:t>Regularly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they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successfully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restored.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Create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 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simulate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scenarios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verify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reliable.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35">
                <a:latin typeface="Arial Black"/>
                <a:cs typeface="Arial Black"/>
              </a:rPr>
              <a:t>Moni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oring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Noti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105">
                <a:latin typeface="Arial Black"/>
                <a:cs typeface="Arial Black"/>
              </a:rPr>
              <a:t>c</a:t>
            </a:r>
            <a:r>
              <a:rPr dirty="0" sz="1050" spc="-114">
                <a:latin typeface="Arial Black"/>
                <a:cs typeface="Arial Black"/>
              </a:rPr>
              <a:t>a</a:t>
            </a:r>
            <a:r>
              <a:rPr dirty="0" sz="1050" spc="-55">
                <a:latin typeface="Arial Black"/>
                <a:cs typeface="Arial Black"/>
              </a:rPr>
              <a:t>tions: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33100"/>
              </a:lnSpc>
              <a:spcBef>
                <a:spcPts val="1005"/>
              </a:spcBef>
            </a:pPr>
            <a:r>
              <a:rPr dirty="0" sz="1050">
                <a:latin typeface="Lucida Sans Unicode"/>
                <a:cs typeface="Lucida Sans Unicode"/>
              </a:rPr>
              <a:t>Conﬁgure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monitoring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notiﬁcations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within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software.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Receive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alerts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fail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encounter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issues.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Security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Encr</a:t>
            </a:r>
            <a:r>
              <a:rPr dirty="0" sz="1050" spc="-35">
                <a:latin typeface="Arial Black"/>
                <a:cs typeface="Arial Black"/>
              </a:rPr>
              <a:t>yption:</a:t>
            </a:r>
            <a:endParaRPr sz="1050">
              <a:latin typeface="Arial Black"/>
              <a:cs typeface="Arial Black"/>
            </a:endParaRPr>
          </a:p>
          <a:p>
            <a:pPr marL="12700" marR="25400">
              <a:lnSpc>
                <a:spcPct val="127800"/>
              </a:lnSpc>
              <a:spcBef>
                <a:spcPts val="1140"/>
              </a:spcBef>
            </a:pPr>
            <a:r>
              <a:rPr dirty="0" sz="1050" spc="20">
                <a:latin typeface="Lucida Sans Unicode"/>
                <a:cs typeface="Lucida Sans Unicode"/>
              </a:rPr>
              <a:t>Implement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security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measures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protect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data,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such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encryption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both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transit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rest.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only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authorized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personnel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access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ﬁles.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Documentation:</a:t>
            </a:r>
            <a:endParaRPr sz="1050">
              <a:latin typeface="Arial Black"/>
              <a:cs typeface="Arial Black"/>
            </a:endParaRPr>
          </a:p>
          <a:p>
            <a:pPr algn="just" marL="12700" marR="121285">
              <a:lnSpc>
                <a:spcPct val="127800"/>
              </a:lnSpc>
              <a:spcBef>
                <a:spcPts val="1145"/>
              </a:spcBef>
            </a:pPr>
            <a:r>
              <a:rPr dirty="0" sz="1050" spc="15">
                <a:latin typeface="Lucida Sans Unicode"/>
                <a:cs typeface="Lucida Sans Unicode"/>
              </a:rPr>
              <a:t>Maintain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documentation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conﬁguration,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plan,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schedule,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relevant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passwords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encryption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keys.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documentation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essential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recovery.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50">
                <a:latin typeface="Arial Black"/>
                <a:cs typeface="Arial Black"/>
              </a:rPr>
              <a:t>gularly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eview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Upd</a:t>
            </a:r>
            <a:r>
              <a:rPr dirty="0" sz="1050" spc="-5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e:</a:t>
            </a:r>
            <a:endParaRPr sz="1050">
              <a:latin typeface="Arial Black"/>
              <a:cs typeface="Arial Black"/>
            </a:endParaRPr>
          </a:p>
          <a:p>
            <a:pPr marL="12700" marR="400050">
              <a:lnSpc>
                <a:spcPct val="133100"/>
              </a:lnSpc>
              <a:spcBef>
                <a:spcPts val="1005"/>
              </a:spcBef>
            </a:pPr>
            <a:r>
              <a:rPr dirty="0" sz="1050" spc="25">
                <a:latin typeface="Lucida Sans Unicode"/>
                <a:cs typeface="Lucida Sans Unicode"/>
              </a:rPr>
              <a:t>Periodically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review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update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strategy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adapt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changes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virtual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machine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requirements.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0">
                <a:latin typeface="Arial Black"/>
                <a:cs typeface="Arial Black"/>
              </a:rPr>
              <a:t>O</a:t>
            </a:r>
            <a:r>
              <a:rPr dirty="0" sz="1050" spc="-20">
                <a:latin typeface="Arial Black"/>
                <a:cs typeface="Arial Black"/>
              </a:rPr>
              <a:t>ff</a:t>
            </a:r>
            <a:r>
              <a:rPr dirty="0" sz="1050" spc="-65">
                <a:latin typeface="Arial Black"/>
                <a:cs typeface="Arial Black"/>
              </a:rPr>
              <a:t>si</a:t>
            </a:r>
            <a:r>
              <a:rPr dirty="0" sz="1050" spc="-70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Backup:</a:t>
            </a:r>
            <a:endParaRPr sz="1050">
              <a:latin typeface="Arial Black"/>
              <a:cs typeface="Arial Black"/>
            </a:endParaRPr>
          </a:p>
          <a:p>
            <a:pPr marL="12700" marR="432434">
              <a:lnSpc>
                <a:spcPct val="133100"/>
              </a:lnSpc>
              <a:spcBef>
                <a:spcPts val="1005"/>
              </a:spcBef>
            </a:pPr>
            <a:r>
              <a:rPr dirty="0" sz="1050" spc="10">
                <a:latin typeface="Lucida Sans Unicode"/>
                <a:cs typeface="Lucida Sans Unicode"/>
              </a:rPr>
              <a:t>Consider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creating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offsite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protect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against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like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ﬁres,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ﬂoods,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theft.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Cloud-based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excellent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offsite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storage.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Compliance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5">
                <a:latin typeface="Arial Black"/>
                <a:cs typeface="Arial Black"/>
              </a:rPr>
              <a:t>L</a:t>
            </a:r>
            <a:r>
              <a:rPr dirty="0" sz="1050" spc="-95">
                <a:latin typeface="Arial Black"/>
                <a:cs typeface="Arial Black"/>
              </a:rPr>
              <a:t>e</a:t>
            </a:r>
            <a:r>
              <a:rPr dirty="0" sz="1050" spc="-114">
                <a:latin typeface="Arial Black"/>
                <a:cs typeface="Arial Black"/>
              </a:rPr>
              <a:t>g</a:t>
            </a:r>
            <a:r>
              <a:rPr dirty="0" sz="1050" spc="-65">
                <a:latin typeface="Arial Black"/>
                <a:cs typeface="Arial Black"/>
              </a:rPr>
              <a:t>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40">
                <a:latin typeface="Arial Black"/>
                <a:cs typeface="Arial Black"/>
              </a:rPr>
              <a:t>equi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65">
                <a:latin typeface="Arial Black"/>
                <a:cs typeface="Arial Black"/>
              </a:rPr>
              <a:t>eme</a:t>
            </a:r>
            <a:r>
              <a:rPr dirty="0" sz="1050" spc="-60">
                <a:latin typeface="Arial Black"/>
                <a:cs typeface="Arial Black"/>
              </a:rPr>
              <a:t>n</a:t>
            </a:r>
            <a:r>
              <a:rPr dirty="0" sz="1050" spc="-65">
                <a:latin typeface="Arial Black"/>
                <a:cs typeface="Arial Black"/>
              </a:rPr>
              <a:t>ts:</a:t>
            </a:r>
            <a:endParaRPr sz="1050">
              <a:latin typeface="Arial Black"/>
              <a:cs typeface="Arial Black"/>
            </a:endParaRPr>
          </a:p>
          <a:p>
            <a:pPr algn="just" marL="12700" marR="160020">
              <a:lnSpc>
                <a:spcPct val="127800"/>
              </a:lnSpc>
              <a:spcBef>
                <a:spcPts val="1140"/>
              </a:spcBef>
            </a:pP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strategy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complies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industry-speciﬁc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legal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requirements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retention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protection.</a:t>
            </a:r>
            <a:endParaRPr sz="1050">
              <a:latin typeface="Lucida Sans Unicode"/>
              <a:cs typeface="Lucida Sans Unicode"/>
            </a:endParaRPr>
          </a:p>
          <a:p>
            <a:pPr marL="12700" marR="151130">
              <a:lnSpc>
                <a:spcPct val="130400"/>
              </a:lnSpc>
              <a:spcBef>
                <a:spcPts val="1040"/>
              </a:spcBef>
            </a:pPr>
            <a:r>
              <a:rPr dirty="0" sz="1050" spc="20">
                <a:latin typeface="Lucida Sans Unicode"/>
                <a:cs typeface="Lucida Sans Unicode"/>
              </a:rPr>
              <a:t>Remember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conﬁguring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regular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backups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just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ﬁrst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step.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Regularly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monitoring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essential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conﬁgurations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effectively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protected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recoverable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needed.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9443" y="8713101"/>
            <a:ext cx="1823085" cy="17145"/>
          </a:xfrm>
          <a:custGeom>
            <a:avLst/>
            <a:gdLst/>
            <a:ahLst/>
            <a:cxnLst/>
            <a:rect l="l" t="t" r="r" b="b"/>
            <a:pathLst>
              <a:path w="1823085" h="17145">
                <a:moveTo>
                  <a:pt x="1822640" y="0"/>
                </a:moveTo>
                <a:lnTo>
                  <a:pt x="1737741" y="0"/>
                </a:lnTo>
                <a:lnTo>
                  <a:pt x="0" y="0"/>
                </a:lnTo>
                <a:lnTo>
                  <a:pt x="0" y="17030"/>
                </a:lnTo>
                <a:lnTo>
                  <a:pt x="1737741" y="17030"/>
                </a:lnTo>
                <a:lnTo>
                  <a:pt x="1822640" y="17030"/>
                </a:lnTo>
                <a:lnTo>
                  <a:pt x="182264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00356" y="8427859"/>
            <a:ext cx="224472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000" spc="3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Re</a:t>
            </a:r>
            <a:r>
              <a:rPr dirty="0" sz="2000" spc="30" b="1">
                <a:solidFill>
                  <a:srgbClr val="313131"/>
                </a:solidFill>
                <a:latin typeface="Arial"/>
                <a:cs typeface="Arial"/>
              </a:rPr>
              <a:t>plication</a:t>
            </a:r>
            <a:r>
              <a:rPr dirty="0" sz="2000" spc="-125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2000" spc="45" b="1">
                <a:solidFill>
                  <a:srgbClr val="313131"/>
                </a:solidFill>
                <a:latin typeface="Arial"/>
                <a:cs typeface="Arial"/>
              </a:rPr>
              <a:t>Setup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899" y="8872486"/>
            <a:ext cx="5944870" cy="6477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Implementing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machine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(VM)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images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Virtual</a:t>
            </a:r>
            <a:endParaRPr sz="1050">
              <a:latin typeface="Lucida Sans Unicode"/>
              <a:cs typeface="Lucida Sans Unicode"/>
            </a:endParaRPr>
          </a:p>
          <a:p>
            <a:pPr marL="12700" marR="5080">
              <a:lnSpc>
                <a:spcPts val="1680"/>
              </a:lnSpc>
              <a:spcBef>
                <a:spcPts val="30"/>
              </a:spcBef>
            </a:pP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Servers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involves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setting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up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process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continuously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copies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synchronizes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45">
                <a:solidFill>
                  <a:srgbClr val="374050"/>
                </a:solidFill>
                <a:latin typeface="Lucida Sans Unicode"/>
                <a:cs typeface="Lucida Sans Unicode"/>
              </a:rPr>
              <a:t>VM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images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from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one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location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another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20">
                <a:solidFill>
                  <a:srgbClr val="374050"/>
                </a:solidFill>
                <a:latin typeface="Lucida Sans Unicode"/>
                <a:cs typeface="Lucida Sans Unicode"/>
              </a:rPr>
              <a:t>up-to-date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copies.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scenario,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067" y="478192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7067" y="535272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7067" y="573609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067" y="769554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067" y="78914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067" y="807891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067" y="893937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067" y="932274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2899" y="310526"/>
            <a:ext cx="6157595" cy="9116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6520">
              <a:lnSpc>
                <a:spcPct val="127800"/>
              </a:lnSpc>
              <a:spcBef>
                <a:spcPts val="95"/>
              </a:spcBef>
            </a:pP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we'll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assume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want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replicate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45">
                <a:solidFill>
                  <a:srgbClr val="374050"/>
                </a:solidFill>
                <a:latin typeface="Lucida Sans Unicode"/>
                <a:cs typeface="Lucida Sans Unicode"/>
              </a:rPr>
              <a:t>VM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images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from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on-premises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environment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Cloud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Virtual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Servers.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Here's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step-by-step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guide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help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set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up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replication: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60">
                <a:latin typeface="Arial Black"/>
                <a:cs typeface="Arial Black"/>
              </a:rPr>
              <a:t>Prerequisites: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Account: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You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have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account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access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Servers.</a:t>
            </a:r>
            <a:endParaRPr sz="1050">
              <a:latin typeface="Lucida Sans Unicode"/>
              <a:cs typeface="Lucida Sans Unicode"/>
            </a:endParaRPr>
          </a:p>
          <a:p>
            <a:pPr marL="12700" marR="729615">
              <a:lnSpc>
                <a:spcPct val="127800"/>
              </a:lnSpc>
              <a:spcBef>
                <a:spcPts val="1140"/>
              </a:spcBef>
            </a:pPr>
            <a:r>
              <a:rPr dirty="0" sz="1050" spc="-10">
                <a:latin typeface="Arial Black"/>
                <a:cs typeface="Arial Black"/>
              </a:rPr>
              <a:t>On-p</a:t>
            </a:r>
            <a:r>
              <a:rPr dirty="0" sz="1050" spc="-25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emises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I</a:t>
            </a:r>
            <a:r>
              <a:rPr dirty="0" sz="1050" spc="-70">
                <a:latin typeface="Arial Black"/>
                <a:cs typeface="Arial Black"/>
              </a:rPr>
              <a:t>n</a:t>
            </a:r>
            <a:r>
              <a:rPr dirty="0" sz="1050" spc="-5">
                <a:latin typeface="Arial Black"/>
                <a:cs typeface="Arial Black"/>
              </a:rPr>
              <a:t>f</a:t>
            </a:r>
            <a:r>
              <a:rPr dirty="0" sz="1050" spc="-25">
                <a:latin typeface="Arial Black"/>
                <a:cs typeface="Arial Black"/>
              </a:rPr>
              <a:t>r</a:t>
            </a:r>
            <a:r>
              <a:rPr dirty="0" sz="1050" spc="-55">
                <a:latin typeface="Arial Black"/>
                <a:cs typeface="Arial Black"/>
              </a:rPr>
              <a:t>astructu</a:t>
            </a:r>
            <a:r>
              <a:rPr dirty="0" sz="1050" spc="-65">
                <a:latin typeface="Arial Black"/>
                <a:cs typeface="Arial Black"/>
              </a:rPr>
              <a:t>r</a:t>
            </a:r>
            <a:r>
              <a:rPr dirty="0" sz="1050" spc="-70">
                <a:latin typeface="Arial Black"/>
                <a:cs typeface="Arial Black"/>
              </a:rPr>
              <a:t>e: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Ensu</a:t>
            </a:r>
            <a:r>
              <a:rPr dirty="0" sz="1050" spc="-5">
                <a:latin typeface="Lucida Sans Unicode"/>
                <a:cs typeface="Lucida Sans Unicode"/>
              </a:rPr>
              <a:t>r</a:t>
            </a:r>
            <a:r>
              <a:rPr dirty="0" sz="1050" spc="30">
                <a:latin typeface="Lucida Sans Unicode"/>
                <a:cs typeface="Lucida Sans Unicode"/>
              </a:rPr>
              <a:t>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y</a:t>
            </a:r>
            <a:r>
              <a:rPr dirty="0" sz="1050" spc="10">
                <a:latin typeface="Lucida Sans Unicode"/>
                <a:cs typeface="Lucida Sans Unicode"/>
              </a:rPr>
              <a:t>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h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50">
                <a:latin typeface="Lucida Sans Unicode"/>
                <a:cs typeface="Lucida Sans Unicode"/>
              </a:rPr>
              <a:t>v</a:t>
            </a:r>
            <a:r>
              <a:rPr dirty="0" sz="1050" spc="30">
                <a:latin typeface="Lucida Sans Unicode"/>
                <a:cs typeface="Lucida Sans Unicode"/>
              </a:rPr>
              <a:t>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on-p</a:t>
            </a:r>
            <a:r>
              <a:rPr dirty="0" sz="1050" spc="-40">
                <a:latin typeface="Lucida Sans Unicode"/>
                <a:cs typeface="Lucida Sans Unicode"/>
              </a:rPr>
              <a:t>r</a:t>
            </a:r>
            <a:r>
              <a:rPr dirty="0" sz="1050" spc="5">
                <a:latin typeface="Lucida Sans Unicode"/>
                <a:cs typeface="Lucida Sans Unicode"/>
              </a:rPr>
              <a:t>emises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</a:t>
            </a:r>
            <a:r>
              <a:rPr dirty="0" sz="1050" spc="10">
                <a:latin typeface="Lucida Sans Unicode"/>
                <a:cs typeface="Lucida Sans Unicode"/>
              </a:rPr>
              <a:t>a</a:t>
            </a:r>
            <a:r>
              <a:rPr dirty="0" sz="1050" spc="30">
                <a:latin typeface="Lucida Sans Unicode"/>
                <a:cs typeface="Lucida Sans Unicode"/>
              </a:rPr>
              <a:t>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ce</a:t>
            </a:r>
            <a:r>
              <a:rPr dirty="0" sz="1050" spc="30">
                <a:latin typeface="Lucida Sans Unicode"/>
                <a:cs typeface="Lucida Sans Unicode"/>
              </a:rPr>
              <a:t>n</a:t>
            </a:r>
            <a:r>
              <a:rPr dirty="0" sz="1050" spc="35">
                <a:latin typeface="Lucida Sans Unicode"/>
                <a:cs typeface="Lucida Sans Unicode"/>
              </a:rPr>
              <a:t>t</a:t>
            </a:r>
            <a:r>
              <a:rPr dirty="0" sz="1050" spc="20">
                <a:latin typeface="Lucida Sans Unicode"/>
                <a:cs typeface="Lucida Sans Unicode"/>
              </a:rPr>
              <a:t>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ser</a:t>
            </a:r>
            <a:r>
              <a:rPr dirty="0" sz="1050" spc="15">
                <a:latin typeface="Lucida Sans Unicode"/>
                <a:cs typeface="Lucida Sans Unicode"/>
              </a:rPr>
              <a:t>v</a:t>
            </a:r>
            <a:r>
              <a:rPr dirty="0" sz="1050" spc="15">
                <a:latin typeface="Lucida Sans Unicode"/>
                <a:cs typeface="Lucida Sans Unicode"/>
              </a:rPr>
              <a:t>er 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from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which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VM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images.</a:t>
            </a:r>
            <a:endParaRPr sz="1050">
              <a:latin typeface="Lucida Sans Unicode"/>
              <a:cs typeface="Lucida Sans Unicode"/>
            </a:endParaRPr>
          </a:p>
          <a:p>
            <a:pPr marL="12700" marR="177165">
              <a:lnSpc>
                <a:spcPct val="130400"/>
              </a:lnSpc>
              <a:spcBef>
                <a:spcPts val="1040"/>
              </a:spcBef>
            </a:pPr>
            <a:r>
              <a:rPr dirty="0" sz="1050" spc="-70">
                <a:latin typeface="Arial Black"/>
                <a:cs typeface="Arial Black"/>
              </a:rPr>
              <a:t>Network </a:t>
            </a:r>
            <a:r>
              <a:rPr dirty="0" sz="1050" spc="-50">
                <a:latin typeface="Arial Black"/>
                <a:cs typeface="Arial Black"/>
              </a:rPr>
              <a:t>Connectivity: </a:t>
            </a:r>
            <a:r>
              <a:rPr dirty="0" sz="1050" spc="15">
                <a:latin typeface="Lucida Sans Unicode"/>
                <a:cs typeface="Lucida Sans Unicode"/>
              </a:rPr>
              <a:t>Establish a </a:t>
            </a:r>
            <a:r>
              <a:rPr dirty="0" sz="1050" spc="10">
                <a:latin typeface="Lucida Sans Unicode"/>
                <a:cs typeface="Lucida Sans Unicode"/>
              </a:rPr>
              <a:t>reliable network </a:t>
            </a:r>
            <a:r>
              <a:rPr dirty="0" sz="1050" spc="25">
                <a:latin typeface="Lucida Sans Unicode"/>
                <a:cs typeface="Lucida Sans Unicode"/>
              </a:rPr>
              <a:t>connection </a:t>
            </a:r>
            <a:r>
              <a:rPr dirty="0" sz="1050" spc="30">
                <a:latin typeface="Lucida Sans Unicode"/>
                <a:cs typeface="Lucida Sans Unicode"/>
              </a:rPr>
              <a:t>between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10">
                <a:latin typeface="Lucida Sans Unicode"/>
                <a:cs typeface="Lucida Sans Unicode"/>
              </a:rPr>
              <a:t>on-premises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Cloud.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VPN,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Direct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Link,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similar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connectivity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options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secure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emcient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communication.</a:t>
            </a:r>
            <a:endParaRPr sz="1050">
              <a:latin typeface="Lucida Sans Unicode"/>
              <a:cs typeface="Lucida Sans Unicode"/>
            </a:endParaRPr>
          </a:p>
          <a:p>
            <a:pPr marL="12700" marR="578485">
              <a:lnSpc>
                <a:spcPct val="127800"/>
              </a:lnSpc>
              <a:spcBef>
                <a:spcPts val="1145"/>
              </a:spcBef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Virtual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Servers:</a:t>
            </a:r>
            <a:r>
              <a:rPr dirty="0" sz="1050" spc="-80">
                <a:latin typeface="Arial Black"/>
                <a:cs typeface="Arial Black"/>
              </a:rPr>
              <a:t> </a:t>
            </a:r>
            <a:r>
              <a:rPr dirty="0" sz="1050" spc="55">
                <a:latin typeface="Lucida Sans Unicode"/>
                <a:cs typeface="Lucida Sans Unicode"/>
              </a:rPr>
              <a:t>Set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target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Virtual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will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VM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images.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eplic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0">
                <a:latin typeface="Arial Black"/>
                <a:cs typeface="Arial Black"/>
              </a:rPr>
              <a:t>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eps: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70">
                <a:latin typeface="Arial Black"/>
                <a:cs typeface="Arial Black"/>
              </a:rPr>
              <a:t>Select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eplic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Method:</a:t>
            </a:r>
            <a:endParaRPr sz="1050">
              <a:latin typeface="Arial Black"/>
              <a:cs typeface="Arial Black"/>
            </a:endParaRPr>
          </a:p>
          <a:p>
            <a:pPr marL="12700" marR="452755">
              <a:lnSpc>
                <a:spcPct val="127800"/>
              </a:lnSpc>
              <a:spcBef>
                <a:spcPts val="1070"/>
              </a:spcBef>
            </a:pPr>
            <a:r>
              <a:rPr dirty="0" sz="1050" spc="15">
                <a:latin typeface="Lucida Sans Unicode"/>
                <a:cs typeface="Lucida Sans Unicode"/>
              </a:rPr>
              <a:t>Determine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method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use.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There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several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options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available,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depending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speciﬁc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needs:</a:t>
            </a:r>
            <a:endParaRPr sz="1050">
              <a:latin typeface="Lucida Sans Unicode"/>
              <a:cs typeface="Lucida Sans Unicode"/>
            </a:endParaRPr>
          </a:p>
          <a:p>
            <a:pPr algn="just" marL="489584" marR="26034">
              <a:lnSpc>
                <a:spcPct val="119800"/>
              </a:lnSpc>
              <a:spcBef>
                <a:spcPts val="1240"/>
              </a:spcBef>
            </a:pPr>
            <a:r>
              <a:rPr dirty="0" sz="1050" spc="-65">
                <a:latin typeface="Arial Black"/>
                <a:cs typeface="Arial Black"/>
              </a:rPr>
              <a:t>Block-Level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Replication: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tool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like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Spectrum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Protect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(formerly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Tivoli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Storage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Manager)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third-party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block-level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data.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method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suitable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replication.</a:t>
            </a:r>
            <a:endParaRPr sz="1050">
              <a:latin typeface="Lucida Sans Unicode"/>
              <a:cs typeface="Lucida Sans Unicode"/>
            </a:endParaRPr>
          </a:p>
          <a:p>
            <a:pPr marL="489584" marR="349885">
              <a:lnSpc>
                <a:spcPct val="117100"/>
              </a:lnSpc>
            </a:pPr>
            <a:r>
              <a:rPr dirty="0" sz="1050" spc="-50">
                <a:latin typeface="Arial Black"/>
                <a:cs typeface="Arial Black"/>
              </a:rPr>
              <a:t>File-Level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Replication: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tools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like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Rsync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5">
                <a:latin typeface="Lucida Sans Unicode"/>
                <a:cs typeface="Lucida Sans Unicode"/>
              </a:rPr>
              <a:t>SCP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ﬁle-level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replication.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suitable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replicating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individual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ﬁles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directories.</a:t>
            </a:r>
            <a:endParaRPr sz="1050">
              <a:latin typeface="Lucida Sans Unicode"/>
              <a:cs typeface="Lucida Sans Unicode"/>
            </a:endParaRPr>
          </a:p>
          <a:p>
            <a:pPr marL="489584" marR="13335">
              <a:lnSpc>
                <a:spcPct val="117100"/>
              </a:lnSpc>
              <a:spcBef>
                <a:spcPts val="70"/>
              </a:spcBef>
            </a:pPr>
            <a:r>
              <a:rPr dirty="0" sz="1050" spc="-55">
                <a:latin typeface="Arial Black"/>
                <a:cs typeface="Arial Black"/>
              </a:rPr>
              <a:t>VM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85">
                <a:latin typeface="Arial Black"/>
                <a:cs typeface="Arial Black"/>
              </a:rPr>
              <a:t>Image</a:t>
            </a:r>
            <a:r>
              <a:rPr dirty="0" sz="1050" spc="-90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Replication:</a:t>
            </a:r>
            <a:r>
              <a:rPr dirty="0" sz="1050" spc="-85">
                <a:latin typeface="Arial Black"/>
                <a:cs typeface="Arial Black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specialized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VM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image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tools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like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Veeam,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Zerto,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Image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Templates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entire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VM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images.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Install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60">
                <a:latin typeface="Arial Black"/>
                <a:cs typeface="Arial Black"/>
              </a:rPr>
              <a:t>gu</a:t>
            </a:r>
            <a:r>
              <a:rPr dirty="0" sz="1050" spc="-60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eplic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So</a:t>
            </a:r>
            <a:r>
              <a:rPr dirty="0" sz="1050" spc="-20">
                <a:latin typeface="Arial Black"/>
                <a:cs typeface="Arial Black"/>
              </a:rPr>
              <a:t>f</a:t>
            </a:r>
            <a:r>
              <a:rPr dirty="0" sz="1050" spc="-55">
                <a:latin typeface="Arial Black"/>
                <a:cs typeface="Arial Black"/>
              </a:rPr>
              <a:t>t</a:t>
            </a:r>
            <a:r>
              <a:rPr dirty="0" sz="1050" spc="-125">
                <a:latin typeface="Arial Black"/>
                <a:cs typeface="Arial Black"/>
              </a:rPr>
              <a:t>w</a:t>
            </a:r>
            <a:r>
              <a:rPr dirty="0" sz="1050" spc="-70">
                <a:latin typeface="Arial Black"/>
                <a:cs typeface="Arial Black"/>
              </a:rPr>
              <a:t>a</a:t>
            </a:r>
            <a:r>
              <a:rPr dirty="0" sz="1050" spc="-65">
                <a:latin typeface="Arial Black"/>
                <a:cs typeface="Arial Black"/>
              </a:rPr>
              <a:t>r</a:t>
            </a:r>
            <a:r>
              <a:rPr dirty="0" sz="1050" spc="-70">
                <a:latin typeface="Arial Black"/>
                <a:cs typeface="Arial Black"/>
              </a:rPr>
              <a:t>e: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30400"/>
              </a:lnSpc>
              <a:spcBef>
                <a:spcPts val="1040"/>
              </a:spcBef>
            </a:pPr>
            <a:r>
              <a:rPr dirty="0" sz="1050" spc="10">
                <a:latin typeface="Lucida Sans Unicode"/>
                <a:cs typeface="Lucida Sans Unicode"/>
              </a:rPr>
              <a:t>Depending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chosen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method,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install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appropriate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software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10">
                <a:latin typeface="Lucida Sans Unicode"/>
                <a:cs typeface="Lucida Sans Unicode"/>
              </a:rPr>
              <a:t>on-premises </a:t>
            </a:r>
            <a:r>
              <a:rPr dirty="0" sz="1050" spc="20">
                <a:latin typeface="Lucida Sans Unicode"/>
                <a:cs typeface="Lucida Sans Unicode"/>
              </a:rPr>
              <a:t>servers </a:t>
            </a:r>
            <a:r>
              <a:rPr dirty="0" sz="1050" spc="15">
                <a:latin typeface="Lucida Sans Unicode"/>
                <a:cs typeface="Lucida Sans Unicode"/>
              </a:rPr>
              <a:t>or </a:t>
            </a:r>
            <a:r>
              <a:rPr dirty="0" sz="1050">
                <a:latin typeface="Lucida Sans Unicode"/>
                <a:cs typeface="Lucida Sans Unicode"/>
              </a:rPr>
              <a:t>storage </a:t>
            </a:r>
            <a:r>
              <a:rPr dirty="0" sz="1050" spc="5">
                <a:latin typeface="Lucida Sans Unicode"/>
                <a:cs typeface="Lucida Sans Unicode"/>
              </a:rPr>
              <a:t>systems. </a:t>
            </a:r>
            <a:r>
              <a:rPr dirty="0" sz="1050" spc="20">
                <a:latin typeface="Lucida Sans Unicode"/>
                <a:cs typeface="Lucida Sans Unicode"/>
              </a:rPr>
              <a:t>Ensure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20">
                <a:latin typeface="Lucida Sans Unicode"/>
                <a:cs typeface="Lucida Sans Unicode"/>
              </a:rPr>
              <a:t>you </a:t>
            </a:r>
            <a:r>
              <a:rPr dirty="0" sz="1050" spc="5">
                <a:latin typeface="Lucida Sans Unicode"/>
                <a:cs typeface="Lucida Sans Unicode"/>
              </a:rPr>
              <a:t>conﬁgure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20">
                <a:latin typeface="Lucida Sans Unicode"/>
                <a:cs typeface="Lucida Sans Unicode"/>
              </a:rPr>
              <a:t>software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Servers.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IBM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Cloud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0">
                <a:latin typeface="Arial Black"/>
                <a:cs typeface="Arial Black"/>
              </a:rPr>
              <a:t>V</a:t>
            </a:r>
            <a:r>
              <a:rPr dirty="0" sz="1050" spc="-35">
                <a:latin typeface="Arial Black"/>
                <a:cs typeface="Arial Black"/>
              </a:rPr>
              <a:t>ir</a:t>
            </a:r>
            <a:r>
              <a:rPr dirty="0" sz="1050" spc="-50">
                <a:latin typeface="Arial Black"/>
                <a:cs typeface="Arial Black"/>
              </a:rPr>
              <a:t>tual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Ser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70">
                <a:latin typeface="Arial Black"/>
                <a:cs typeface="Arial Black"/>
              </a:rPr>
              <a:t>ers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Setup: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Black"/>
              <a:cs typeface="Arial Black"/>
            </a:endParaRPr>
          </a:p>
          <a:p>
            <a:pPr marL="489584">
              <a:lnSpc>
                <a:spcPct val="100000"/>
              </a:lnSpc>
            </a:pPr>
            <a:r>
              <a:rPr dirty="0" sz="1050" spc="15">
                <a:latin typeface="Lucida Sans Unicode"/>
                <a:cs typeface="Lucida Sans Unicode"/>
              </a:rPr>
              <a:t>Provision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target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Virtual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Servers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Cloud.</a:t>
            </a:r>
            <a:endParaRPr sz="1050">
              <a:latin typeface="Lucida Sans Unicode"/>
              <a:cs typeface="Lucida Sans Unicode"/>
            </a:endParaRPr>
          </a:p>
          <a:p>
            <a:pPr marL="489584" marR="92075">
              <a:lnSpc>
                <a:spcPct val="117100"/>
              </a:lnSpc>
            </a:pPr>
            <a:r>
              <a:rPr dirty="0" sz="1050">
                <a:latin typeface="Lucida Sans Unicode"/>
                <a:cs typeface="Lucida Sans Unicode"/>
              </a:rPr>
              <a:t>Conﬁgure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security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groups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ﬁrewall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rules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allow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incoming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tramc.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Note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down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public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private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65">
                <a:latin typeface="Lucida Sans Unicode"/>
                <a:cs typeface="Lucida Sans Unicode"/>
              </a:rPr>
              <a:t>IP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addresses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access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credentials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endParaRPr sz="1050">
              <a:latin typeface="Lucida Sans Unicode"/>
              <a:cs typeface="Lucida Sans Unicode"/>
            </a:endParaRPr>
          </a:p>
          <a:p>
            <a:pPr marL="489584">
              <a:lnSpc>
                <a:spcPct val="100000"/>
              </a:lnSpc>
              <a:spcBef>
                <a:spcPts val="284"/>
              </a:spcBef>
            </a:pP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V</a:t>
            </a:r>
            <a:r>
              <a:rPr dirty="0" sz="1050" spc="10">
                <a:latin typeface="Lucida Sans Unicode"/>
                <a:cs typeface="Lucida Sans Unicode"/>
              </a:rPr>
              <a:t>irtual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0">
                <a:latin typeface="Lucida Sans Unicode"/>
                <a:cs typeface="Lucida Sans Unicode"/>
              </a:rPr>
              <a:t>Ser</a:t>
            </a:r>
            <a:r>
              <a:rPr dirty="0" sz="1050" spc="35">
                <a:latin typeface="Lucida Sans Unicode"/>
                <a:cs typeface="Lucida Sans Unicode"/>
              </a:rPr>
              <a:t>v</a:t>
            </a:r>
            <a:r>
              <a:rPr dirty="0" sz="1050" spc="15">
                <a:latin typeface="Lucida Sans Unicode"/>
                <a:cs typeface="Lucida Sans Unicode"/>
              </a:rPr>
              <a:t>er</a:t>
            </a:r>
            <a:r>
              <a:rPr dirty="0" sz="1050">
                <a:latin typeface="Lucida Sans Unicode"/>
                <a:cs typeface="Lucida Sans Unicode"/>
              </a:rPr>
              <a:t>s</a:t>
            </a:r>
            <a:r>
              <a:rPr dirty="0" sz="1050" spc="-50"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70">
                <a:latin typeface="Arial Black"/>
                <a:cs typeface="Arial Black"/>
              </a:rPr>
              <a:t>Net</a:t>
            </a:r>
            <a:r>
              <a:rPr dirty="0" sz="1050" spc="-105">
                <a:latin typeface="Arial Black"/>
                <a:cs typeface="Arial Black"/>
              </a:rPr>
              <a:t>w</a:t>
            </a:r>
            <a:r>
              <a:rPr dirty="0" sz="1050" spc="-65">
                <a:latin typeface="Arial Black"/>
                <a:cs typeface="Arial Black"/>
              </a:rPr>
              <a:t>ork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60">
                <a:latin typeface="Arial Black"/>
                <a:cs typeface="Arial Black"/>
              </a:rPr>
              <a:t>gu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40">
                <a:latin typeface="Arial Black"/>
                <a:cs typeface="Arial Black"/>
              </a:rPr>
              <a:t>tion: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Black"/>
              <a:cs typeface="Arial Black"/>
            </a:endParaRPr>
          </a:p>
          <a:p>
            <a:pPr marL="489584" marR="548005">
              <a:lnSpc>
                <a:spcPct val="117100"/>
              </a:lnSpc>
              <a:spcBef>
                <a:spcPts val="5"/>
              </a:spcBef>
            </a:pPr>
            <a:r>
              <a:rPr dirty="0" sz="1050" spc="55">
                <a:latin typeface="Lucida Sans Unicode"/>
                <a:cs typeface="Lucida Sans Unicode"/>
              </a:rPr>
              <a:t>Set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up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secure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dedicated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network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connection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between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on-premises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70">
                <a:latin typeface="Lucida Sans Unicode"/>
                <a:cs typeface="Lucida Sans Unicode"/>
              </a:rPr>
              <a:t>IBM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Cloud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(e.g.,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60">
                <a:latin typeface="Lucida Sans Unicode"/>
                <a:cs typeface="Lucida Sans Unicode"/>
              </a:rPr>
              <a:t>VPN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Direct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Link).</a:t>
            </a:r>
            <a:endParaRPr sz="1050">
              <a:latin typeface="Lucida Sans Unicode"/>
              <a:cs typeface="Lucida Sans Unicode"/>
            </a:endParaRPr>
          </a:p>
          <a:p>
            <a:pPr marL="489584">
              <a:lnSpc>
                <a:spcPct val="100000"/>
              </a:lnSpc>
              <a:spcBef>
                <a:spcPts val="215"/>
              </a:spcBef>
            </a:pPr>
            <a:r>
              <a:rPr dirty="0" sz="1050" spc="20">
                <a:latin typeface="Lucida Sans Unicode"/>
                <a:cs typeface="Lucida Sans Unicode"/>
              </a:rPr>
              <a:t>Ensure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necessary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network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ports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open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tramc.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0191" y="7886711"/>
            <a:ext cx="994410" cy="17145"/>
          </a:xfrm>
          <a:custGeom>
            <a:avLst/>
            <a:gdLst/>
            <a:ahLst/>
            <a:cxnLst/>
            <a:rect l="l" t="t" r="r" b="b"/>
            <a:pathLst>
              <a:path w="994410" h="17145">
                <a:moveTo>
                  <a:pt x="993838" y="17038"/>
                </a:moveTo>
                <a:lnTo>
                  <a:pt x="0" y="17038"/>
                </a:lnTo>
                <a:lnTo>
                  <a:pt x="0" y="0"/>
                </a:lnTo>
                <a:lnTo>
                  <a:pt x="993838" y="0"/>
                </a:lnTo>
                <a:lnTo>
                  <a:pt x="993838" y="17038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899" y="419570"/>
            <a:ext cx="6120765" cy="8827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0">
                <a:latin typeface="Arial Black"/>
                <a:cs typeface="Arial Black"/>
              </a:rPr>
              <a:t>eplic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tion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0">
                <a:latin typeface="Arial Black"/>
                <a:cs typeface="Arial Black"/>
              </a:rPr>
              <a:t>Schedule:</a:t>
            </a:r>
            <a:endParaRPr sz="1050">
              <a:latin typeface="Arial Black"/>
              <a:cs typeface="Arial Black"/>
            </a:endParaRPr>
          </a:p>
          <a:p>
            <a:pPr marL="12700" marR="98425">
              <a:lnSpc>
                <a:spcPct val="133100"/>
              </a:lnSpc>
              <a:spcBef>
                <a:spcPts val="1010"/>
              </a:spcBef>
            </a:pPr>
            <a:r>
              <a:rPr dirty="0" sz="1050" spc="15">
                <a:latin typeface="Lucida Sans Unicode"/>
                <a:cs typeface="Lucida Sans Unicode"/>
              </a:rPr>
              <a:t>Deﬁne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schedule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suits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needs.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Determine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often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45">
                <a:latin typeface="Lucida Sans Unicode"/>
                <a:cs typeface="Lucida Sans Unicode"/>
              </a:rPr>
              <a:t>VM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images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will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(e.g.,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real-time,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hourly,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daily).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esting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50">
                <a:latin typeface="Arial Black"/>
                <a:cs typeface="Arial Black"/>
              </a:rPr>
              <a:t>V</a:t>
            </a:r>
            <a:r>
              <a:rPr dirty="0" sz="1050" spc="-55">
                <a:latin typeface="Arial Black"/>
                <a:cs typeface="Arial Black"/>
              </a:rPr>
              <a:t>alid</a:t>
            </a:r>
            <a:r>
              <a:rPr dirty="0" sz="1050" spc="-80">
                <a:latin typeface="Arial Black"/>
                <a:cs typeface="Arial Black"/>
              </a:rPr>
              <a:t>a</a:t>
            </a:r>
            <a:r>
              <a:rPr dirty="0" sz="1050" spc="-40">
                <a:latin typeface="Arial Black"/>
                <a:cs typeface="Arial Black"/>
              </a:rPr>
              <a:t>tion:</a:t>
            </a:r>
            <a:endParaRPr sz="1050">
              <a:latin typeface="Arial Black"/>
              <a:cs typeface="Arial Black"/>
            </a:endParaRPr>
          </a:p>
          <a:p>
            <a:pPr algn="just" marL="12700" marR="244475">
              <a:lnSpc>
                <a:spcPct val="127800"/>
              </a:lnSpc>
              <a:spcBef>
                <a:spcPts val="1140"/>
              </a:spcBef>
            </a:pPr>
            <a:r>
              <a:rPr dirty="0" sz="1050" spc="35">
                <a:latin typeface="Lucida Sans Unicode"/>
                <a:cs typeface="Lucida Sans Unicode"/>
              </a:rPr>
              <a:t>Before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enabling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continuous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replication,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perform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validation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works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expected.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failover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procedures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quickly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switch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resources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case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disaster.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35">
                <a:latin typeface="Arial Black"/>
                <a:cs typeface="Arial Black"/>
              </a:rPr>
              <a:t>Moni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oring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Mai</a:t>
            </a:r>
            <a:r>
              <a:rPr dirty="0" sz="1050" spc="-55">
                <a:latin typeface="Arial Black"/>
                <a:cs typeface="Arial Black"/>
              </a:rPr>
              <a:t>n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enance:</a:t>
            </a:r>
            <a:endParaRPr sz="1050">
              <a:latin typeface="Arial Black"/>
              <a:cs typeface="Arial Black"/>
            </a:endParaRPr>
          </a:p>
          <a:p>
            <a:pPr marL="12700" marR="5080">
              <a:lnSpc>
                <a:spcPct val="130400"/>
              </a:lnSpc>
              <a:spcBef>
                <a:spcPts val="1040"/>
              </a:spcBef>
            </a:pPr>
            <a:r>
              <a:rPr dirty="0" sz="1050" spc="20">
                <a:latin typeface="Lucida Sans Unicode"/>
                <a:cs typeface="Lucida Sans Unicode"/>
              </a:rPr>
              <a:t>Implement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monitoring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tools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keep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track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status,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bandwidth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usage,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potential </a:t>
            </a:r>
            <a:r>
              <a:rPr dirty="0" sz="1050" spc="-10">
                <a:latin typeface="Lucida Sans Unicode"/>
                <a:cs typeface="Lucida Sans Unicode"/>
              </a:rPr>
              <a:t>issues. </a:t>
            </a:r>
            <a:r>
              <a:rPr dirty="0" sz="1050" spc="55">
                <a:latin typeface="Lucida Sans Unicode"/>
                <a:cs typeface="Lucida Sans Unicode"/>
              </a:rPr>
              <a:t>Set </a:t>
            </a:r>
            <a:r>
              <a:rPr dirty="0" sz="1050" spc="15">
                <a:latin typeface="Lucida Sans Unicode"/>
                <a:cs typeface="Lucida Sans Unicode"/>
              </a:rPr>
              <a:t>up </a:t>
            </a:r>
            <a:r>
              <a:rPr dirty="0" sz="1050" spc="20">
                <a:latin typeface="Lucida Sans Unicode"/>
                <a:cs typeface="Lucida Sans Unicode"/>
              </a:rPr>
              <a:t>alerts </a:t>
            </a:r>
            <a:r>
              <a:rPr dirty="0" sz="1050" spc="15">
                <a:latin typeface="Lucida Sans Unicode"/>
                <a:cs typeface="Lucida Sans Unicode"/>
              </a:rPr>
              <a:t>for </a:t>
            </a:r>
            <a:r>
              <a:rPr dirty="0" sz="1050" spc="20">
                <a:latin typeface="Lucida Sans Unicode"/>
                <a:cs typeface="Lucida Sans Unicode"/>
              </a:rPr>
              <a:t>critical </a:t>
            </a:r>
            <a:r>
              <a:rPr dirty="0" sz="1050" spc="15">
                <a:latin typeface="Lucida Sans Unicode"/>
                <a:cs typeface="Lucida Sans Unicode"/>
              </a:rPr>
              <a:t>events. </a:t>
            </a:r>
            <a:r>
              <a:rPr dirty="0" sz="1050" spc="10">
                <a:latin typeface="Lucida Sans Unicode"/>
                <a:cs typeface="Lucida Sans Unicode"/>
              </a:rPr>
              <a:t>Regularly </a:t>
            </a:r>
            <a:r>
              <a:rPr dirty="0" sz="1050" spc="20">
                <a:latin typeface="Lucida Sans Unicode"/>
                <a:cs typeface="Lucida Sans Unicode"/>
              </a:rPr>
              <a:t>update and </a:t>
            </a:r>
            <a:r>
              <a:rPr dirty="0" sz="1050" spc="5">
                <a:latin typeface="Lucida Sans Unicode"/>
                <a:cs typeface="Lucida Sans Unicode"/>
              </a:rPr>
              <a:t>maintain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solution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conﬁgurations.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Documentation:</a:t>
            </a:r>
            <a:endParaRPr sz="1050">
              <a:latin typeface="Arial Black"/>
              <a:cs typeface="Arial Black"/>
            </a:endParaRPr>
          </a:p>
          <a:p>
            <a:pPr marL="12700" marR="123825">
              <a:lnSpc>
                <a:spcPct val="127800"/>
              </a:lnSpc>
              <a:spcBef>
                <a:spcPts val="1140"/>
              </a:spcBef>
            </a:pPr>
            <a:r>
              <a:rPr dirty="0" sz="1050" spc="25">
                <a:latin typeface="Lucida Sans Unicode"/>
                <a:cs typeface="Lucida Sans Unicode"/>
              </a:rPr>
              <a:t>Document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entire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setup,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conﬁguration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details,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65">
                <a:latin typeface="Lucida Sans Unicode"/>
                <a:cs typeface="Lucida Sans Unicode"/>
              </a:rPr>
              <a:t>IP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addresses,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access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credentials,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replication </a:t>
            </a:r>
            <a:r>
              <a:rPr dirty="0" sz="1050" spc="10">
                <a:latin typeface="Lucida Sans Unicode"/>
                <a:cs typeface="Lucida Sans Unicode"/>
              </a:rPr>
              <a:t>schedules. </a:t>
            </a:r>
            <a:r>
              <a:rPr dirty="0" sz="1050" spc="-15">
                <a:latin typeface="Lucida Sans Unicode"/>
                <a:cs typeface="Lucida Sans Unicode"/>
              </a:rPr>
              <a:t>This </a:t>
            </a:r>
            <a:r>
              <a:rPr dirty="0" sz="1050" spc="20">
                <a:latin typeface="Lucida Sans Unicode"/>
                <a:cs typeface="Lucida Sans Unicode"/>
              </a:rPr>
              <a:t>documentation </a:t>
            </a:r>
            <a:r>
              <a:rPr dirty="0" sz="1050" spc="5">
                <a:latin typeface="Lucida Sans Unicode"/>
                <a:cs typeface="Lucida Sans Unicode"/>
              </a:rPr>
              <a:t>will </a:t>
            </a:r>
            <a:r>
              <a:rPr dirty="0" sz="1050" spc="30">
                <a:latin typeface="Lucida Sans Unicode"/>
                <a:cs typeface="Lucida Sans Unicode"/>
              </a:rPr>
              <a:t>be </a:t>
            </a:r>
            <a:r>
              <a:rPr dirty="0" sz="1050" spc="10">
                <a:latin typeface="Lucida Sans Unicode"/>
                <a:cs typeface="Lucida Sans Unicode"/>
              </a:rPr>
              <a:t>essential </a:t>
            </a:r>
            <a:r>
              <a:rPr dirty="0" sz="1050" spc="15">
                <a:latin typeface="Lucida Sans Unicode"/>
                <a:cs typeface="Lucida Sans Unicode"/>
              </a:rPr>
              <a:t>for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troubleshooting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recovery.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70">
                <a:latin typeface="Arial Black"/>
                <a:cs typeface="Arial Black"/>
              </a:rPr>
              <a:t>Disas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Plan:</a:t>
            </a:r>
            <a:endParaRPr sz="1050">
              <a:latin typeface="Arial Black"/>
              <a:cs typeface="Arial Black"/>
            </a:endParaRPr>
          </a:p>
          <a:p>
            <a:pPr marL="12700" marR="64769">
              <a:lnSpc>
                <a:spcPct val="133100"/>
              </a:lnSpc>
              <a:spcBef>
                <a:spcPts val="1005"/>
              </a:spcBef>
            </a:pPr>
            <a:r>
              <a:rPr dirty="0" sz="1050" spc="25">
                <a:latin typeface="Lucida Sans Unicode"/>
                <a:cs typeface="Lucida Sans Unicode"/>
              </a:rPr>
              <a:t>Develop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comprehensive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procedures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failing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over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replicated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resources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case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on-premises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45">
                <a:latin typeface="Arial Black"/>
                <a:cs typeface="Arial Black"/>
              </a:rPr>
              <a:t>tinuous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35">
                <a:latin typeface="Arial Black"/>
                <a:cs typeface="Arial Black"/>
              </a:rPr>
              <a:t>Moni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oring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esting:</a:t>
            </a:r>
            <a:endParaRPr sz="1050">
              <a:latin typeface="Arial Black"/>
              <a:cs typeface="Arial Black"/>
            </a:endParaRPr>
          </a:p>
          <a:p>
            <a:pPr algn="just" marL="12700" marR="231140">
              <a:lnSpc>
                <a:spcPct val="133100"/>
              </a:lnSpc>
              <a:spcBef>
                <a:spcPts val="1010"/>
              </a:spcBef>
            </a:pPr>
            <a:r>
              <a:rPr dirty="0" sz="1050" spc="15">
                <a:latin typeface="Lucida Sans Unicode"/>
                <a:cs typeface="Lucida Sans Unicode"/>
              </a:rPr>
              <a:t>Continuously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monitor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replication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periodically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plan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integrity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readiness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failover.</a:t>
            </a:r>
            <a:endParaRPr sz="1050">
              <a:latin typeface="Lucida Sans Unicode"/>
              <a:cs typeface="Lucida Sans Unicode"/>
            </a:endParaRPr>
          </a:p>
          <a:p>
            <a:pPr marL="12700" marR="78105">
              <a:lnSpc>
                <a:spcPct val="130400"/>
              </a:lnSpc>
              <a:spcBef>
                <a:spcPts val="1040"/>
              </a:spcBef>
            </a:pP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Remember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speciﬁc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tools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conﬁgurations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will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depend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chosen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replication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method and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technologies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have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place.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Consult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documentation and support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resources for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replication tools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select to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proper setup and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ongoing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maintenance.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Additionally,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consider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 encryption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access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controls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secure your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replicated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data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45">
                <a:solidFill>
                  <a:srgbClr val="374050"/>
                </a:solidFill>
                <a:latin typeface="Lucida Sans Unicode"/>
                <a:cs typeface="Lucida Sans Unicode"/>
              </a:rPr>
              <a:t>VM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images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during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transmission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storage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70">
                <a:solidFill>
                  <a:srgbClr val="374050"/>
                </a:solidFill>
                <a:latin typeface="Lucida Sans Unicode"/>
                <a:cs typeface="Lucida Sans Unicode"/>
              </a:rPr>
              <a:t>IBM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Cloud.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Lucida Sans Unicode"/>
              <a:cs typeface="Lucida Sans Unicode"/>
            </a:endParaRPr>
          </a:p>
          <a:p>
            <a:pPr algn="ctr" marL="38100">
              <a:lnSpc>
                <a:spcPct val="100000"/>
              </a:lnSpc>
              <a:spcBef>
                <a:spcPts val="5"/>
              </a:spcBef>
            </a:pPr>
            <a:r>
              <a:rPr dirty="0" u="heavy" sz="2000" spc="2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Recover</a:t>
            </a:r>
            <a:r>
              <a:rPr dirty="0" sz="2000" spc="20" b="1">
                <a:solidFill>
                  <a:srgbClr val="313131"/>
                </a:solidFill>
                <a:latin typeface="Arial"/>
                <a:cs typeface="Arial"/>
              </a:rPr>
              <a:t>y</a:t>
            </a:r>
            <a:r>
              <a:rPr dirty="0" sz="2000" spc="-120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2000" spc="-15" b="1">
                <a:solidFill>
                  <a:srgbClr val="313131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2700" marR="48260">
              <a:lnSpc>
                <a:spcPct val="130400"/>
              </a:lnSpc>
              <a:spcBef>
                <a:spcPts val="1050"/>
              </a:spcBef>
            </a:pP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testing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crucial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aspect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ensuring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resilience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availability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 software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systems.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It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involves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designing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conducting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tests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validate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process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order </a:t>
            </a:r>
            <a:r>
              <a:rPr dirty="0" sz="1050" spc="-32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guarantee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minimal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downtime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case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failures.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Here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step-by-step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guide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how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endParaRPr sz="1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design</a:t>
            </a:r>
            <a:r>
              <a:rPr dirty="0" sz="10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conduct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tests: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0">
                <a:latin typeface="Arial Black"/>
                <a:cs typeface="Arial Black"/>
              </a:rPr>
              <a:t>De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55">
                <a:latin typeface="Arial Black"/>
                <a:cs typeface="Arial Black"/>
              </a:rPr>
              <a:t>ne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0">
                <a:latin typeface="Arial Black"/>
                <a:cs typeface="Arial Black"/>
              </a:rPr>
              <a:t>Objecti</a:t>
            </a:r>
            <a:r>
              <a:rPr dirty="0" sz="1050" spc="-70">
                <a:latin typeface="Arial Black"/>
                <a:cs typeface="Arial Black"/>
              </a:rPr>
              <a:t>v</a:t>
            </a:r>
            <a:r>
              <a:rPr dirty="0" sz="1050" spc="-85">
                <a:latin typeface="Arial Black"/>
                <a:cs typeface="Arial Black"/>
              </a:rPr>
              <a:t>es: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067" y="50519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7067" y="155307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7067" y="260947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067" y="346993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067" y="433038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067" y="538679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7067" y="643467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7067" y="729512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7067" y="816410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7067" y="902455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2899" y="395716"/>
            <a:ext cx="6119495" cy="89287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489584" marR="13970">
              <a:lnSpc>
                <a:spcPct val="119800"/>
              </a:lnSpc>
              <a:spcBef>
                <a:spcPts val="60"/>
              </a:spcBef>
            </a:pPr>
            <a:r>
              <a:rPr dirty="0" sz="1050" spc="20">
                <a:latin typeface="Lucida Sans Unicode"/>
                <a:cs typeface="Lucida Sans Unicode"/>
              </a:rPr>
              <a:t>Clearly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deﬁne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objectives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testing.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40">
                <a:latin typeface="Lucida Sans Unicode"/>
                <a:cs typeface="Lucida Sans Unicode"/>
              </a:rPr>
              <a:t>What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trying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achieve?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example,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might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aim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not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lost,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restored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within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speciﬁed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time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frame.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45">
                <a:latin typeface="Arial Black"/>
                <a:cs typeface="Arial Black"/>
              </a:rPr>
              <a:t>Ide</a:t>
            </a:r>
            <a:r>
              <a:rPr dirty="0" sz="1050" spc="-6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ti</a:t>
            </a:r>
            <a:r>
              <a:rPr dirty="0" sz="1050" spc="-10">
                <a:latin typeface="Arial Black"/>
                <a:cs typeface="Arial Black"/>
              </a:rPr>
              <a:t>f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Critical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Compone</a:t>
            </a:r>
            <a:r>
              <a:rPr dirty="0" sz="1050" spc="-45">
                <a:latin typeface="Arial Black"/>
                <a:cs typeface="Arial Black"/>
              </a:rPr>
              <a:t>n</a:t>
            </a:r>
            <a:r>
              <a:rPr dirty="0" sz="1050" spc="-65">
                <a:latin typeface="Arial Black"/>
                <a:cs typeface="Arial Black"/>
              </a:rPr>
              <a:t>ts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D</a:t>
            </a:r>
            <a:r>
              <a:rPr dirty="0" sz="1050" spc="-55">
                <a:latin typeface="Arial Black"/>
                <a:cs typeface="Arial Black"/>
              </a:rPr>
              <a:t>a</a:t>
            </a:r>
            <a:r>
              <a:rPr dirty="0" sz="1050" spc="-60">
                <a:latin typeface="Arial Black"/>
                <a:cs typeface="Arial Black"/>
              </a:rPr>
              <a:t>ta: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 Black"/>
              <a:cs typeface="Arial Black"/>
            </a:endParaRPr>
          </a:p>
          <a:p>
            <a:pPr algn="just" marL="489584">
              <a:lnSpc>
                <a:spcPct val="100000"/>
              </a:lnSpc>
            </a:pPr>
            <a:r>
              <a:rPr dirty="0" sz="1050" spc="25">
                <a:latin typeface="Lucida Sans Unicode"/>
                <a:cs typeface="Lucida Sans Unicode"/>
              </a:rPr>
              <a:t>Identify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components,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servers,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databases,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network</a:t>
            </a:r>
            <a:endParaRPr sz="1050">
              <a:latin typeface="Lucida Sans Unicode"/>
              <a:cs typeface="Lucida Sans Unicode"/>
            </a:endParaRPr>
          </a:p>
          <a:p>
            <a:pPr marL="489584" marR="300355">
              <a:lnSpc>
                <a:spcPct val="117100"/>
              </a:lnSpc>
            </a:pPr>
            <a:r>
              <a:rPr dirty="0" sz="1050" spc="10">
                <a:latin typeface="Lucida Sans Unicode"/>
                <a:cs typeface="Lucida Sans Unicode"/>
              </a:rPr>
              <a:t>infrastructure,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recovery.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Also,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identify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must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preserved.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70">
                <a:latin typeface="Arial Black"/>
                <a:cs typeface="Arial Black"/>
              </a:rPr>
              <a:t>Select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Scenarios:</a:t>
            </a:r>
            <a:endParaRPr sz="1050">
              <a:latin typeface="Arial Black"/>
              <a:cs typeface="Arial Black"/>
            </a:endParaRPr>
          </a:p>
          <a:p>
            <a:pPr marL="489584" marR="450850">
              <a:lnSpc>
                <a:spcPct val="122500"/>
              </a:lnSpc>
              <a:spcBef>
                <a:spcPts val="1140"/>
              </a:spcBef>
            </a:pPr>
            <a:r>
              <a:rPr dirty="0" sz="1050" spc="15">
                <a:latin typeface="Lucida Sans Unicode"/>
                <a:cs typeface="Lucida Sans Unicode"/>
              </a:rPr>
              <a:t>Determine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scenarios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want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test.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Common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scenarios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hardware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failures,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software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crashes,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corruption,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network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outages.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65">
                <a:latin typeface="Arial Black"/>
                <a:cs typeface="Arial Black"/>
              </a:rPr>
              <a:t>Design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est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90">
                <a:latin typeface="Arial Black"/>
                <a:cs typeface="Arial Black"/>
              </a:rPr>
              <a:t>Cases:</a:t>
            </a:r>
            <a:endParaRPr sz="1050">
              <a:latin typeface="Arial Black"/>
              <a:cs typeface="Arial Black"/>
            </a:endParaRPr>
          </a:p>
          <a:p>
            <a:pPr marL="489584" marR="5080">
              <a:lnSpc>
                <a:spcPct val="122500"/>
              </a:lnSpc>
              <a:spcBef>
                <a:spcPts val="1140"/>
              </a:spcBef>
            </a:pPr>
            <a:r>
              <a:rPr dirty="0" sz="1050" spc="20">
                <a:latin typeface="Lucida Sans Unicode"/>
                <a:cs typeface="Lucida Sans Unicode"/>
              </a:rPr>
              <a:t>Create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detailed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cases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each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scenario.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cases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specify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steps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simulate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failure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subsequent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process.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80">
                <a:latin typeface="Arial Black"/>
                <a:cs typeface="Arial Black"/>
              </a:rPr>
              <a:t>P</a:t>
            </a:r>
            <a:r>
              <a:rPr dirty="0" sz="1050" spc="-40">
                <a:latin typeface="Arial Black"/>
                <a:cs typeface="Arial Black"/>
              </a:rPr>
              <a:t>r</a:t>
            </a:r>
            <a:r>
              <a:rPr dirty="0" sz="1050" spc="-55">
                <a:latin typeface="Arial Black"/>
                <a:cs typeface="Arial Black"/>
              </a:rPr>
              <a:t>epa</a:t>
            </a:r>
            <a:r>
              <a:rPr dirty="0" sz="1050" spc="-60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est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E</a:t>
            </a:r>
            <a:r>
              <a:rPr dirty="0" sz="1050" spc="-75">
                <a:latin typeface="Arial Black"/>
                <a:cs typeface="Arial Black"/>
              </a:rPr>
              <a:t>n</a:t>
            </a:r>
            <a:r>
              <a:rPr dirty="0" sz="1050" spc="-35">
                <a:latin typeface="Arial Black"/>
                <a:cs typeface="Arial Black"/>
              </a:rPr>
              <a:t>vi</a:t>
            </a:r>
            <a:r>
              <a:rPr dirty="0" sz="1050" spc="-50">
                <a:latin typeface="Arial Black"/>
                <a:cs typeface="Arial Black"/>
              </a:rPr>
              <a:t>r</a:t>
            </a:r>
            <a:r>
              <a:rPr dirty="0" sz="1050" spc="-50">
                <a:latin typeface="Arial Black"/>
                <a:cs typeface="Arial Black"/>
              </a:rPr>
              <a:t>onme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45">
                <a:latin typeface="Arial Black"/>
                <a:cs typeface="Arial Black"/>
              </a:rPr>
              <a:t>t:</a:t>
            </a:r>
            <a:endParaRPr sz="1050">
              <a:latin typeface="Arial Black"/>
              <a:cs typeface="Arial Black"/>
            </a:endParaRPr>
          </a:p>
          <a:p>
            <a:pPr marL="489584" marR="147320">
              <a:lnSpc>
                <a:spcPct val="119800"/>
              </a:lnSpc>
              <a:spcBef>
                <a:spcPts val="1175"/>
              </a:spcBef>
            </a:pPr>
            <a:r>
              <a:rPr dirty="0" sz="1050" spc="55">
                <a:latin typeface="Lucida Sans Unicode"/>
                <a:cs typeface="Lucida Sans Unicode"/>
              </a:rPr>
              <a:t>Set </a:t>
            </a:r>
            <a:r>
              <a:rPr dirty="0" sz="1050" spc="15">
                <a:latin typeface="Lucida Sans Unicode"/>
                <a:cs typeface="Lucida Sans Unicode"/>
              </a:rPr>
              <a:t>up a </a:t>
            </a:r>
            <a:r>
              <a:rPr dirty="0" sz="1050" spc="25">
                <a:latin typeface="Lucida Sans Unicode"/>
                <a:cs typeface="Lucida Sans Unicode"/>
              </a:rPr>
              <a:t>dedicated test </a:t>
            </a:r>
            <a:r>
              <a:rPr dirty="0" sz="1050" spc="15">
                <a:latin typeface="Lucida Sans Unicode"/>
                <a:cs typeface="Lucida Sans Unicode"/>
              </a:rPr>
              <a:t>environment </a:t>
            </a:r>
            <a:r>
              <a:rPr dirty="0" sz="1050" spc="25">
                <a:latin typeface="Lucida Sans Unicode"/>
                <a:cs typeface="Lucida Sans Unicode"/>
              </a:rPr>
              <a:t>that closely </a:t>
            </a:r>
            <a:r>
              <a:rPr dirty="0" sz="1050" spc="10">
                <a:latin typeface="Lucida Sans Unicode"/>
                <a:cs typeface="Lucida Sans Unicode"/>
              </a:rPr>
              <a:t>resembles </a:t>
            </a:r>
            <a:r>
              <a:rPr dirty="0" sz="1050" spc="20">
                <a:latin typeface="Lucida Sans Unicode"/>
                <a:cs typeface="Lucida Sans Unicode"/>
              </a:rPr>
              <a:t>your production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systems,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tools,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necessary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hardware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software.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80">
                <a:latin typeface="Arial Black"/>
                <a:cs typeface="Arial Black"/>
              </a:rPr>
              <a:t>Backup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D</a:t>
            </a:r>
            <a:r>
              <a:rPr dirty="0" sz="1050" spc="-55">
                <a:latin typeface="Arial Black"/>
                <a:cs typeface="Arial Black"/>
              </a:rPr>
              <a:t>a</a:t>
            </a:r>
            <a:r>
              <a:rPr dirty="0" sz="1050" spc="-60">
                <a:latin typeface="Arial Black"/>
                <a:cs typeface="Arial Black"/>
              </a:rPr>
              <a:t>ta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Co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ﬁ</a:t>
            </a:r>
            <a:r>
              <a:rPr dirty="0" sz="1050" spc="-60">
                <a:latin typeface="Arial Black"/>
                <a:cs typeface="Arial Black"/>
              </a:rPr>
              <a:t>gu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40">
                <a:latin typeface="Arial Black"/>
                <a:cs typeface="Arial Black"/>
              </a:rPr>
              <a:t>tion:</a:t>
            </a:r>
            <a:endParaRPr sz="1050">
              <a:latin typeface="Arial Black"/>
              <a:cs typeface="Arial Black"/>
            </a:endParaRPr>
          </a:p>
          <a:p>
            <a:pPr marL="489584" marR="107950">
              <a:lnSpc>
                <a:spcPct val="119800"/>
              </a:lnSpc>
              <a:spcBef>
                <a:spcPts val="1170"/>
              </a:spcBef>
            </a:pPr>
            <a:r>
              <a:rPr dirty="0" sz="1050" spc="35">
                <a:latin typeface="Lucida Sans Unicode"/>
                <a:cs typeface="Lucida Sans Unicode"/>
              </a:rPr>
              <a:t>Before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conducting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have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backup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copies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 </a:t>
            </a:r>
            <a:r>
              <a:rPr dirty="0" sz="1050">
                <a:latin typeface="Lucida Sans Unicode"/>
                <a:cs typeface="Lucida Sans Unicode"/>
              </a:rPr>
              <a:t>conﬁgurations. </a:t>
            </a:r>
            <a:r>
              <a:rPr dirty="0" sz="1050" spc="-15">
                <a:latin typeface="Lucida Sans Unicode"/>
                <a:cs typeface="Lucida Sans Unicode"/>
              </a:rPr>
              <a:t>This </a:t>
            </a:r>
            <a:r>
              <a:rPr dirty="0" sz="1050" spc="-10">
                <a:latin typeface="Lucida Sans Unicode"/>
                <a:cs typeface="Lucida Sans Unicode"/>
              </a:rPr>
              <a:t>is </a:t>
            </a:r>
            <a:r>
              <a:rPr dirty="0" sz="1050" spc="10">
                <a:latin typeface="Lucida Sans Unicode"/>
                <a:cs typeface="Lucida Sans Unicode"/>
              </a:rPr>
              <a:t>essential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15">
                <a:latin typeface="Lucida Sans Unicode"/>
                <a:cs typeface="Lucida Sans Unicode"/>
              </a:rPr>
              <a:t>restore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20">
                <a:latin typeface="Lucida Sans Unicode"/>
                <a:cs typeface="Lucida Sans Unicode"/>
              </a:rPr>
              <a:t>system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10">
                <a:latin typeface="Lucida Sans Unicode"/>
                <a:cs typeface="Lucida Sans Unicode"/>
              </a:rPr>
              <a:t>its </a:t>
            </a:r>
            <a:r>
              <a:rPr dirty="0" sz="1050" spc="15">
                <a:latin typeface="Lucida Sans Unicode"/>
                <a:cs typeface="Lucida Sans Unicode"/>
              </a:rPr>
              <a:t>previous </a:t>
            </a:r>
            <a:r>
              <a:rPr dirty="0" sz="1050" spc="20">
                <a:latin typeface="Lucida Sans Unicode"/>
                <a:cs typeface="Lucida Sans Unicode"/>
              </a:rPr>
              <a:t>state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after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testing.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135">
                <a:latin typeface="Arial Black"/>
                <a:cs typeface="Arial Black"/>
              </a:rPr>
              <a:t>E</a:t>
            </a:r>
            <a:r>
              <a:rPr dirty="0" sz="1050" spc="-140">
                <a:latin typeface="Arial Black"/>
                <a:cs typeface="Arial Black"/>
              </a:rPr>
              <a:t>x</a:t>
            </a:r>
            <a:r>
              <a:rPr dirty="0" sz="1050" spc="-70">
                <a:latin typeface="Arial Black"/>
                <a:cs typeface="Arial Black"/>
              </a:rPr>
              <a:t>ecu</a:t>
            </a:r>
            <a:r>
              <a:rPr dirty="0" sz="1050" spc="-5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75">
                <a:latin typeface="Arial Black"/>
                <a:cs typeface="Arial Black"/>
              </a:rPr>
              <a:t>ests: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Black"/>
              <a:cs typeface="Arial Black"/>
            </a:endParaRPr>
          </a:p>
          <a:p>
            <a:pPr marL="489584" marR="299720">
              <a:lnSpc>
                <a:spcPct val="117100"/>
              </a:lnSpc>
            </a:pPr>
            <a:r>
              <a:rPr dirty="0" sz="1050" spc="25">
                <a:latin typeface="Lucida Sans Unicode"/>
                <a:cs typeface="Lucida Sans Unicode"/>
              </a:rPr>
              <a:t>Conduct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tests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according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predeﬁned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scenarios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cases.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Simulate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failures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observe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how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responds.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65">
                <a:latin typeface="Arial Black"/>
                <a:cs typeface="Arial Black"/>
              </a:rPr>
              <a:t>Measu</a:t>
            </a:r>
            <a:r>
              <a:rPr dirty="0" sz="1050" spc="-60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45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ime: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Black"/>
              <a:cs typeface="Arial Black"/>
            </a:endParaRPr>
          </a:p>
          <a:p>
            <a:pPr marL="489584" marR="88900">
              <a:lnSpc>
                <a:spcPct val="117100"/>
              </a:lnSpc>
              <a:spcBef>
                <a:spcPts val="5"/>
              </a:spcBef>
            </a:pPr>
            <a:r>
              <a:rPr dirty="0" sz="1050" spc="25">
                <a:latin typeface="Lucida Sans Unicode"/>
                <a:cs typeface="Lucida Sans Unicode"/>
              </a:rPr>
              <a:t>Record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time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takes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recover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each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scenario.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will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help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determine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whether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objectives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met.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125">
                <a:latin typeface="Arial Black"/>
                <a:cs typeface="Arial Black"/>
              </a:rPr>
              <a:t>E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65">
                <a:latin typeface="Arial Black"/>
                <a:cs typeface="Arial Black"/>
              </a:rPr>
              <a:t>alu</a:t>
            </a:r>
            <a:r>
              <a:rPr dirty="0" sz="1050" spc="-8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90">
                <a:latin typeface="Arial Black"/>
                <a:cs typeface="Arial Black"/>
              </a:rPr>
              <a:t>Success:</a:t>
            </a:r>
            <a:endParaRPr sz="1050">
              <a:latin typeface="Arial Black"/>
              <a:cs typeface="Arial Black"/>
            </a:endParaRPr>
          </a:p>
          <a:p>
            <a:pPr marL="489584" marR="150495">
              <a:lnSpc>
                <a:spcPct val="117100"/>
              </a:lnSpc>
              <a:spcBef>
                <a:spcPts val="1205"/>
              </a:spcBef>
            </a:pPr>
            <a:r>
              <a:rPr dirty="0" sz="1050" spc="25">
                <a:latin typeface="Lucida Sans Unicode"/>
                <a:cs typeface="Lucida Sans Unicode"/>
              </a:rPr>
              <a:t>Evaluate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whether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was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successful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restoring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its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normal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functioning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state.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Check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data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loss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inconsistencies.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Docume</a:t>
            </a:r>
            <a:r>
              <a:rPr dirty="0" sz="1050" spc="-5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est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65">
                <a:latin typeface="Arial Black"/>
                <a:cs typeface="Arial Black"/>
              </a:rPr>
              <a:t>esults:</a:t>
            </a:r>
            <a:endParaRPr sz="1050">
              <a:latin typeface="Arial Black"/>
              <a:cs typeface="Arial Black"/>
            </a:endParaRPr>
          </a:p>
          <a:p>
            <a:pPr marL="489584" marR="227329">
              <a:lnSpc>
                <a:spcPct val="122500"/>
              </a:lnSpc>
              <a:spcBef>
                <a:spcPts val="1140"/>
              </a:spcBef>
            </a:pPr>
            <a:r>
              <a:rPr dirty="0" sz="1050" spc="25">
                <a:latin typeface="Lucida Sans Unicode"/>
                <a:cs typeface="Lucida Sans Unicode"/>
              </a:rPr>
              <a:t>Document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results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each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test,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issues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encountered,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time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taken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recovery,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whether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objectives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were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met.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9761" y="6353224"/>
            <a:ext cx="39370" cy="17145"/>
          </a:xfrm>
          <a:custGeom>
            <a:avLst/>
            <a:gdLst/>
            <a:ahLst/>
            <a:cxnLst/>
            <a:rect l="l" t="t" r="r" b="b"/>
            <a:pathLst>
              <a:path w="39370" h="17145">
                <a:moveTo>
                  <a:pt x="38765" y="17038"/>
                </a:moveTo>
                <a:lnTo>
                  <a:pt x="0" y="17038"/>
                </a:lnTo>
                <a:lnTo>
                  <a:pt x="0" y="0"/>
                </a:lnTo>
                <a:lnTo>
                  <a:pt x="38765" y="0"/>
                </a:lnTo>
                <a:lnTo>
                  <a:pt x="38765" y="17038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7067" y="84597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7067" y="170642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067" y="276282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067" y="381071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067" y="486711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33192" y="58613"/>
                </a:moveTo>
                <a:lnTo>
                  <a:pt x="25420" y="58613"/>
                </a:lnTo>
                <a:lnTo>
                  <a:pt x="21681" y="57869"/>
                </a:lnTo>
                <a:lnTo>
                  <a:pt x="0" y="33192"/>
                </a:lnTo>
                <a:lnTo>
                  <a:pt x="0" y="25420"/>
                </a:lnTo>
                <a:lnTo>
                  <a:pt x="25420" y="0"/>
                </a:lnTo>
                <a:lnTo>
                  <a:pt x="33192" y="0"/>
                </a:lnTo>
                <a:lnTo>
                  <a:pt x="58613" y="29306"/>
                </a:lnTo>
                <a:lnTo>
                  <a:pt x="58613" y="33192"/>
                </a:lnTo>
                <a:lnTo>
                  <a:pt x="33192" y="5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2899" y="419569"/>
            <a:ext cx="6083935" cy="8947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45">
                <a:latin typeface="Arial Black"/>
                <a:cs typeface="Arial Black"/>
              </a:rPr>
              <a:t>I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60">
                <a:latin typeface="Arial Black"/>
                <a:cs typeface="Arial Black"/>
              </a:rPr>
              <a:t>e</a:t>
            </a:r>
            <a:r>
              <a:rPr dirty="0" sz="1050" spc="-55">
                <a:latin typeface="Arial Black"/>
                <a:cs typeface="Arial Black"/>
              </a:rPr>
              <a:t>r</a:t>
            </a:r>
            <a:r>
              <a:rPr dirty="0" sz="1050" spc="-110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Imp</a:t>
            </a:r>
            <a:r>
              <a:rPr dirty="0" sz="1050" spc="-50">
                <a:latin typeface="Arial Black"/>
                <a:cs typeface="Arial Black"/>
              </a:rPr>
              <a:t>r</a:t>
            </a:r>
            <a:r>
              <a:rPr dirty="0" sz="1050" spc="-5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70">
                <a:latin typeface="Arial Black"/>
                <a:cs typeface="Arial Black"/>
              </a:rPr>
              <a:t>e:</a:t>
            </a:r>
            <a:endParaRPr sz="1050">
              <a:latin typeface="Arial Black"/>
              <a:cs typeface="Arial Black"/>
            </a:endParaRPr>
          </a:p>
          <a:p>
            <a:pPr marL="489584" marR="5080">
              <a:lnSpc>
                <a:spcPct val="122500"/>
              </a:lnSpc>
              <a:spcBef>
                <a:spcPts val="1140"/>
              </a:spcBef>
            </a:pPr>
            <a:r>
              <a:rPr dirty="0" sz="1050" spc="30">
                <a:latin typeface="Lucida Sans Unicode"/>
                <a:cs typeface="Lucida Sans Unicode"/>
              </a:rPr>
              <a:t>Use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test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results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identify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areas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improvement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process.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Make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necessary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adjustments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enhance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system's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resilience.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5">
                <a:latin typeface="Arial Black"/>
                <a:cs typeface="Arial Black"/>
              </a:rPr>
              <a:t>Au</a:t>
            </a:r>
            <a:r>
              <a:rPr dirty="0" sz="1050" spc="-45">
                <a:latin typeface="Arial Black"/>
                <a:cs typeface="Arial Black"/>
              </a:rPr>
              <a:t>t</a:t>
            </a:r>
            <a:r>
              <a:rPr dirty="0" sz="1050" spc="-70">
                <a:latin typeface="Arial Black"/>
                <a:cs typeface="Arial Black"/>
              </a:rPr>
              <a:t>om</a:t>
            </a:r>
            <a:r>
              <a:rPr dirty="0" sz="1050" spc="-6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65">
                <a:latin typeface="Arial Black"/>
                <a:cs typeface="Arial Black"/>
              </a:rPr>
              <a:t>esting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(Optional):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Black"/>
              <a:cs typeface="Arial Black"/>
            </a:endParaRPr>
          </a:p>
          <a:p>
            <a:pPr marL="489584" marR="60960">
              <a:lnSpc>
                <a:spcPct val="117100"/>
              </a:lnSpc>
            </a:pPr>
            <a:r>
              <a:rPr dirty="0" sz="1050" spc="20">
                <a:latin typeface="Lucida Sans Unicode"/>
                <a:cs typeface="Lucida Sans Unicode"/>
              </a:rPr>
              <a:t>If </a:t>
            </a:r>
            <a:r>
              <a:rPr dirty="0" sz="1050" spc="5">
                <a:latin typeface="Lucida Sans Unicode"/>
                <a:cs typeface="Lucida Sans Unicode"/>
              </a:rPr>
              <a:t>feasible, </a:t>
            </a:r>
            <a:r>
              <a:rPr dirty="0" sz="1050" spc="15">
                <a:latin typeface="Lucida Sans Unicode"/>
                <a:cs typeface="Lucida Sans Unicode"/>
              </a:rPr>
              <a:t>consider </a:t>
            </a:r>
            <a:r>
              <a:rPr dirty="0" sz="1050" spc="5">
                <a:latin typeface="Lucida Sans Unicode"/>
                <a:cs typeface="Lucida Sans Unicode"/>
              </a:rPr>
              <a:t>automating </a:t>
            </a:r>
            <a:r>
              <a:rPr dirty="0" sz="1050" spc="30">
                <a:latin typeface="Lucida Sans Unicode"/>
                <a:cs typeface="Lucida Sans Unicode"/>
              </a:rPr>
              <a:t>recovery </a:t>
            </a:r>
            <a:r>
              <a:rPr dirty="0" sz="1050" spc="20">
                <a:latin typeface="Lucida Sans Unicode"/>
                <a:cs typeface="Lucida Sans Unicode"/>
              </a:rPr>
              <a:t>tests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30">
                <a:latin typeface="Lucida Sans Unicode"/>
                <a:cs typeface="Lucida Sans Unicode"/>
              </a:rPr>
              <a:t>conduct </a:t>
            </a:r>
            <a:r>
              <a:rPr dirty="0" sz="1050" spc="20">
                <a:latin typeface="Lucida Sans Unicode"/>
                <a:cs typeface="Lucida Sans Unicode"/>
              </a:rPr>
              <a:t>them </a:t>
            </a:r>
            <a:r>
              <a:rPr dirty="0" sz="1050" spc="5">
                <a:latin typeface="Lucida Sans Unicode"/>
                <a:cs typeface="Lucida Sans Unicode"/>
              </a:rPr>
              <a:t>regularly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consistently.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Automation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can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help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identify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issues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proactively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continuous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reliability.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60">
                <a:latin typeface="Arial Black"/>
                <a:cs typeface="Arial Black"/>
              </a:rPr>
              <a:t>Schedule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90">
                <a:latin typeface="Arial Black"/>
                <a:cs typeface="Arial Black"/>
              </a:rPr>
              <a:t>e</a:t>
            </a:r>
            <a:r>
              <a:rPr dirty="0" sz="1050" spc="-60">
                <a:latin typeface="Arial Black"/>
                <a:cs typeface="Arial Black"/>
              </a:rPr>
              <a:t>gular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204">
                <a:latin typeface="Arial Black"/>
                <a:cs typeface="Arial Black"/>
              </a:rPr>
              <a:t>T</a:t>
            </a:r>
            <a:r>
              <a:rPr dirty="0" sz="1050" spc="-75">
                <a:latin typeface="Arial Black"/>
                <a:cs typeface="Arial Black"/>
              </a:rPr>
              <a:t>ests:</a:t>
            </a:r>
            <a:endParaRPr sz="1050">
              <a:latin typeface="Arial Black"/>
              <a:cs typeface="Arial Black"/>
            </a:endParaRPr>
          </a:p>
          <a:p>
            <a:pPr marL="489584" marR="12700">
              <a:lnSpc>
                <a:spcPct val="119800"/>
              </a:lnSpc>
              <a:spcBef>
                <a:spcPts val="1175"/>
              </a:spcBef>
            </a:pPr>
            <a:r>
              <a:rPr dirty="0" sz="1050" spc="35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be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ongoing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process.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Schedule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regular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tests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15">
                <a:latin typeface="Lucida Sans Unicode"/>
                <a:cs typeface="Lucida Sans Unicode"/>
              </a:rPr>
              <a:t>system's </a:t>
            </a:r>
            <a:r>
              <a:rPr dirty="0" sz="1050" spc="30">
                <a:latin typeface="Lucida Sans Unicode"/>
                <a:cs typeface="Lucida Sans Unicode"/>
              </a:rPr>
              <a:t>recovery </a:t>
            </a:r>
            <a:r>
              <a:rPr dirty="0" sz="1050" spc="15">
                <a:latin typeface="Lucida Sans Unicode"/>
                <a:cs typeface="Lucida Sans Unicode"/>
              </a:rPr>
              <a:t>capabilities are </a:t>
            </a:r>
            <a:r>
              <a:rPr dirty="0" sz="1050" spc="10">
                <a:latin typeface="Lucida Sans Unicode"/>
                <a:cs typeface="Lucida Sans Unicode"/>
              </a:rPr>
              <a:t>maintained </a:t>
            </a:r>
            <a:r>
              <a:rPr dirty="0" sz="1050" spc="25">
                <a:latin typeface="Lucida Sans Unicode"/>
                <a:cs typeface="Lucida Sans Unicode"/>
              </a:rPr>
              <a:t>over </a:t>
            </a:r>
            <a:r>
              <a:rPr dirty="0" sz="1050" spc="15">
                <a:latin typeface="Lucida Sans Unicode"/>
                <a:cs typeface="Lucida Sans Unicode"/>
              </a:rPr>
              <a:t>time </a:t>
            </a:r>
            <a:r>
              <a:rPr dirty="0" sz="1050" spc="20">
                <a:latin typeface="Lucida Sans Unicode"/>
                <a:cs typeface="Lucida Sans Unicode"/>
              </a:rPr>
              <a:t>and </a:t>
            </a:r>
            <a:r>
              <a:rPr dirty="0" sz="1050" spc="30">
                <a:latin typeface="Lucida Sans Unicode"/>
                <a:cs typeface="Lucida Sans Unicode"/>
              </a:rPr>
              <a:t>can </a:t>
            </a:r>
            <a:r>
              <a:rPr dirty="0" sz="1050" spc="25">
                <a:latin typeface="Lucida Sans Unicode"/>
                <a:cs typeface="Lucida Sans Unicode"/>
              </a:rPr>
              <a:t>adapt to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changes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environment.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Upd</a:t>
            </a:r>
            <a:r>
              <a:rPr dirty="0" sz="1050" spc="-55">
                <a:latin typeface="Arial Black"/>
                <a:cs typeface="Arial Black"/>
              </a:rPr>
              <a:t>a</a:t>
            </a:r>
            <a:r>
              <a:rPr dirty="0" sz="1050" spc="-35">
                <a:latin typeface="Arial Black"/>
                <a:cs typeface="Arial Black"/>
              </a:rPr>
              <a:t>t</a:t>
            </a:r>
            <a:r>
              <a:rPr dirty="0" sz="1050" spc="-80">
                <a:latin typeface="Arial Black"/>
                <a:cs typeface="Arial Black"/>
              </a:rPr>
              <a:t>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Plans:</a:t>
            </a:r>
            <a:endParaRPr sz="1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Black"/>
              <a:cs typeface="Arial Black"/>
            </a:endParaRPr>
          </a:p>
          <a:p>
            <a:pPr marL="489584" marR="43815">
              <a:lnSpc>
                <a:spcPct val="117100"/>
              </a:lnSpc>
            </a:pPr>
            <a:r>
              <a:rPr dirty="0" sz="1050" spc="40">
                <a:latin typeface="Lucida Sans Unicode"/>
                <a:cs typeface="Lucida Sans Unicode"/>
              </a:rPr>
              <a:t>Based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results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testing,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update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continuity </a:t>
            </a:r>
            <a:r>
              <a:rPr dirty="0" sz="1050" spc="10">
                <a:latin typeface="Lucida Sans Unicode"/>
                <a:cs typeface="Lucida Sans Unicode"/>
              </a:rPr>
              <a:t>plans </a:t>
            </a:r>
            <a:r>
              <a:rPr dirty="0" sz="1050" spc="5">
                <a:latin typeface="Lucida Sans Unicode"/>
                <a:cs typeface="Lucida Sans Unicode"/>
              </a:rPr>
              <a:t>as </a:t>
            </a:r>
            <a:r>
              <a:rPr dirty="0" sz="1050" spc="15">
                <a:latin typeface="Lucida Sans Unicode"/>
                <a:cs typeface="Lucida Sans Unicode"/>
              </a:rPr>
              <a:t>needed. </a:t>
            </a:r>
            <a:r>
              <a:rPr dirty="0" sz="1050" spc="20">
                <a:latin typeface="Lucida Sans Unicode"/>
                <a:cs typeface="Lucida Sans Unicode"/>
              </a:rPr>
              <a:t>Ensure </a:t>
            </a:r>
            <a:r>
              <a:rPr dirty="0" sz="1050" spc="25">
                <a:latin typeface="Lucida Sans Unicode"/>
                <a:cs typeface="Lucida Sans Unicode"/>
              </a:rPr>
              <a:t>that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10">
                <a:latin typeface="Lucida Sans Unicode"/>
                <a:cs typeface="Lucida Sans Unicode"/>
              </a:rPr>
              <a:t>organization is </a:t>
            </a:r>
            <a:r>
              <a:rPr dirty="0" sz="1050" spc="20">
                <a:latin typeface="Lucida Sans Unicode"/>
                <a:cs typeface="Lucida Sans Unicode"/>
              </a:rPr>
              <a:t>prepared </a:t>
            </a:r>
            <a:r>
              <a:rPr dirty="0" sz="1050" spc="25">
                <a:latin typeface="Lucida Sans Unicode"/>
                <a:cs typeface="Lucida Sans Unicode"/>
              </a:rPr>
              <a:t>to </a:t>
            </a:r>
            <a:r>
              <a:rPr dirty="0" sz="1050" spc="15">
                <a:latin typeface="Lucida Sans Unicode"/>
                <a:cs typeface="Lucida Sans Unicode"/>
              </a:rPr>
              <a:t>respond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effectively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failures.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80">
                <a:latin typeface="Arial Black"/>
                <a:cs typeface="Arial Black"/>
              </a:rPr>
              <a:t>eview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Audit:</a:t>
            </a:r>
            <a:endParaRPr sz="1050">
              <a:latin typeface="Arial Black"/>
              <a:cs typeface="Arial Black"/>
            </a:endParaRPr>
          </a:p>
          <a:p>
            <a:pPr marL="489584" marR="233679">
              <a:lnSpc>
                <a:spcPct val="122500"/>
              </a:lnSpc>
              <a:spcBef>
                <a:spcPts val="1140"/>
              </a:spcBef>
            </a:pPr>
            <a:r>
              <a:rPr dirty="0" sz="1050" spc="25">
                <a:latin typeface="Lucida Sans Unicode"/>
                <a:cs typeface="Lucida Sans Unicode"/>
              </a:rPr>
              <a:t>Periodically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review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audit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your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testing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processes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ensure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they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align </a:t>
            </a:r>
            <a:r>
              <a:rPr dirty="0" sz="1050" spc="-32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with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changing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needs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evolving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technology.</a:t>
            </a:r>
            <a:endParaRPr sz="1050">
              <a:latin typeface="Lucida Sans Unicode"/>
              <a:cs typeface="Lucida Sans Unicode"/>
            </a:endParaRPr>
          </a:p>
          <a:p>
            <a:pPr marL="12700" marR="36830">
              <a:lnSpc>
                <a:spcPct val="130400"/>
              </a:lnSpc>
              <a:spcBef>
                <a:spcPts val="905"/>
              </a:spcBef>
            </a:pPr>
            <a:r>
              <a:rPr dirty="0" sz="1050" spc="95">
                <a:solidFill>
                  <a:srgbClr val="374050"/>
                </a:solidFill>
                <a:latin typeface="Lucida Sans Unicode"/>
                <a:cs typeface="Lucida Sans Unicode"/>
              </a:rPr>
              <a:t>By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following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these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steps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regularly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conducting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tests,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can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validate your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process,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5">
                <a:solidFill>
                  <a:srgbClr val="374050"/>
                </a:solidFill>
                <a:latin typeface="Lucida Sans Unicode"/>
                <a:cs typeface="Lucida Sans Unicode"/>
              </a:rPr>
              <a:t>minimize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downtime,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ensure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your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software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systems</a:t>
            </a:r>
            <a:r>
              <a:rPr dirty="0" sz="10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in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face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unexpected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failures.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Lucida Sans Unicode"/>
              <a:cs typeface="Lucida Sans Unicode"/>
            </a:endParaRPr>
          </a:p>
          <a:p>
            <a:pPr algn="ctr" marL="75565">
              <a:lnSpc>
                <a:spcPct val="100000"/>
              </a:lnSpc>
            </a:pPr>
            <a:r>
              <a:rPr dirty="0" u="heavy" sz="2000" spc="-35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Business</a:t>
            </a:r>
            <a:r>
              <a:rPr dirty="0" u="heavy" sz="2000" spc="-10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50" b="1">
                <a:solidFill>
                  <a:srgbClr val="313131"/>
                </a:solidFill>
                <a:uFill>
                  <a:solidFill>
                    <a:srgbClr val="313131"/>
                  </a:solidFill>
                </a:uFill>
                <a:latin typeface="Arial"/>
                <a:cs typeface="Arial"/>
              </a:rPr>
              <a:t>Continuit</a:t>
            </a:r>
            <a:r>
              <a:rPr dirty="0" sz="2000" spc="50" b="1">
                <a:solidFill>
                  <a:srgbClr val="31313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12700" marR="241935">
              <a:lnSpc>
                <a:spcPct val="130400"/>
              </a:lnSpc>
              <a:spcBef>
                <a:spcPts val="1055"/>
              </a:spcBef>
            </a:pP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Ensuring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that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recovery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plan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aligns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with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organization's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overall 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business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continuity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strategy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374050"/>
                </a:solidFill>
                <a:latin typeface="Lucida Sans Unicode"/>
                <a:cs typeface="Lucida Sans Unicode"/>
              </a:rPr>
              <a:t>is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crucial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for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sustainability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0">
                <a:solidFill>
                  <a:srgbClr val="374050"/>
                </a:solidFill>
                <a:latin typeface="Lucida Sans Unicode"/>
                <a:cs typeface="Lucida Sans Unicode"/>
              </a:rPr>
              <a:t>of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business.</a:t>
            </a:r>
            <a:r>
              <a:rPr dirty="0" sz="10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Here's</a:t>
            </a:r>
            <a:r>
              <a:rPr dirty="0" sz="1050" spc="-6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a </a:t>
            </a:r>
            <a:r>
              <a:rPr dirty="0" sz="1050" spc="-31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e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p</a:t>
            </a:r>
            <a:r>
              <a:rPr dirty="0" sz="1050" spc="-85">
                <a:solidFill>
                  <a:srgbClr val="374050"/>
                </a:solidFill>
                <a:latin typeface="Lucida Sans Unicode"/>
                <a:cs typeface="Lucida Sans Unicode"/>
              </a:rPr>
              <a:t>-</a:t>
            </a:r>
            <a:r>
              <a:rPr dirty="0" sz="1050" spc="-105">
                <a:solidFill>
                  <a:srgbClr val="374050"/>
                </a:solidFill>
                <a:latin typeface="Lucida Sans Unicode"/>
                <a:cs typeface="Lucida Sans Unicode"/>
              </a:rPr>
              <a:t>b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y</a:t>
            </a:r>
            <a:r>
              <a:rPr dirty="0" sz="1050" spc="-200">
                <a:solidFill>
                  <a:srgbClr val="374050"/>
                </a:solidFill>
                <a:latin typeface="Lucida Sans Unicode"/>
                <a:cs typeface="Lucida Sans Unicode"/>
              </a:rPr>
              <a:t>-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s</a:t>
            </a:r>
            <a:r>
              <a:rPr dirty="0" sz="1050" spc="5">
                <a:solidFill>
                  <a:srgbClr val="374050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ep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guide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on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h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o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w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35">
                <a:solidFill>
                  <a:srgbClr val="374050"/>
                </a:solidFill>
                <a:latin typeface="Lucida Sans Unicode"/>
                <a:cs typeface="Lucida Sans Unicode"/>
              </a:rPr>
              <a:t>t</a:t>
            </a:r>
            <a:r>
              <a:rPr dirty="0" sz="1050" spc="15">
                <a:solidFill>
                  <a:srgbClr val="374050"/>
                </a:solidFill>
                <a:latin typeface="Lucida Sans Unicode"/>
                <a:cs typeface="Lucida Sans Unicode"/>
              </a:rPr>
              <a:t>o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25">
                <a:solidFill>
                  <a:srgbClr val="374050"/>
                </a:solidFill>
                <a:latin typeface="Lucida Sans Unicode"/>
                <a:cs typeface="Lucida Sans Unicode"/>
              </a:rPr>
              <a:t>achie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v</a:t>
            </a:r>
            <a:r>
              <a:rPr dirty="0" sz="1050" spc="30">
                <a:solidFill>
                  <a:srgbClr val="374050"/>
                </a:solidFill>
                <a:latin typeface="Lucida Sans Unicode"/>
                <a:cs typeface="Lucida Sans Unicode"/>
              </a:rPr>
              <a:t>e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10">
                <a:solidFill>
                  <a:srgbClr val="374050"/>
                </a:solidFill>
                <a:latin typeface="Lucida Sans Unicode"/>
                <a:cs typeface="Lucida Sans Unicode"/>
              </a:rPr>
              <a:t>this</a:t>
            </a:r>
            <a:r>
              <a:rPr dirty="0" sz="10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050">
                <a:solidFill>
                  <a:srgbClr val="374050"/>
                </a:solidFill>
                <a:latin typeface="Lucida Sans Unicode"/>
                <a:cs typeface="Lucida Sans Unicode"/>
              </a:rPr>
              <a:t>alignme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n</a:t>
            </a:r>
            <a:r>
              <a:rPr dirty="0" sz="1050" spc="-5">
                <a:solidFill>
                  <a:srgbClr val="374050"/>
                </a:solidFill>
                <a:latin typeface="Lucida Sans Unicode"/>
                <a:cs typeface="Lucida Sans Unicode"/>
              </a:rPr>
              <a:t>t: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50">
                <a:latin typeface="Arial Black"/>
                <a:cs typeface="Arial Black"/>
              </a:rPr>
              <a:t>Understand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5">
                <a:latin typeface="Arial Black"/>
                <a:cs typeface="Arial Black"/>
              </a:rPr>
              <a:t>the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5">
                <a:latin typeface="Arial Black"/>
                <a:cs typeface="Arial Black"/>
              </a:rPr>
              <a:t>Business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Continuity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65">
                <a:latin typeface="Arial Black"/>
                <a:cs typeface="Arial Black"/>
              </a:rPr>
              <a:t>Strategy:</a:t>
            </a:r>
            <a:endParaRPr sz="1050">
              <a:latin typeface="Arial Black"/>
              <a:cs typeface="Arial Black"/>
            </a:endParaRPr>
          </a:p>
          <a:p>
            <a:pPr marL="12700" marR="140335">
              <a:lnSpc>
                <a:spcPct val="130400"/>
              </a:lnSpc>
              <a:spcBef>
                <a:spcPts val="1105"/>
              </a:spcBef>
            </a:pPr>
            <a:r>
              <a:rPr dirty="0" sz="1050" spc="40">
                <a:latin typeface="Lucida Sans Unicode"/>
                <a:cs typeface="Lucida Sans Unicode"/>
              </a:rPr>
              <a:t>Start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by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thoroughly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understanding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organization's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overall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continuity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 </a:t>
            </a:r>
            <a:r>
              <a:rPr dirty="0" sz="105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should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include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assessment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critical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business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functions,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risk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assessments,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overarching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goals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objectives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of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30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strategy.</a:t>
            </a:r>
            <a:endParaRPr sz="10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050" spc="-100">
                <a:latin typeface="Arial Black"/>
                <a:cs typeface="Arial Black"/>
              </a:rPr>
              <a:t>Assess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40">
                <a:latin typeface="Arial Black"/>
                <a:cs typeface="Arial Black"/>
              </a:rPr>
              <a:t>Cur</a:t>
            </a:r>
            <a:r>
              <a:rPr dirty="0" sz="1050" spc="-50">
                <a:latin typeface="Arial Black"/>
                <a:cs typeface="Arial Black"/>
              </a:rPr>
              <a:t>r</a:t>
            </a:r>
            <a:r>
              <a:rPr dirty="0" sz="1050" spc="-55">
                <a:latin typeface="Arial Black"/>
                <a:cs typeface="Arial Black"/>
              </a:rPr>
              <a:t>e</a:t>
            </a:r>
            <a:r>
              <a:rPr dirty="0" sz="1050" spc="-60">
                <a:latin typeface="Arial Black"/>
                <a:cs typeface="Arial Black"/>
              </a:rPr>
              <a:t>n</a:t>
            </a:r>
            <a:r>
              <a:rPr dirty="0" sz="1050" spc="-25">
                <a:latin typeface="Arial Black"/>
                <a:cs typeface="Arial Black"/>
              </a:rPr>
              <a:t>t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70">
                <a:latin typeface="Arial Black"/>
                <a:cs typeface="Arial Black"/>
              </a:rPr>
              <a:t>Disas</a:t>
            </a:r>
            <a:r>
              <a:rPr dirty="0" sz="1050" spc="-60">
                <a:latin typeface="Arial Black"/>
                <a:cs typeface="Arial Black"/>
              </a:rPr>
              <a:t>t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125">
                <a:latin typeface="Arial Black"/>
                <a:cs typeface="Arial Black"/>
              </a:rPr>
              <a:t>R</a:t>
            </a:r>
            <a:r>
              <a:rPr dirty="0" sz="1050" spc="-75">
                <a:latin typeface="Arial Black"/>
                <a:cs typeface="Arial Black"/>
              </a:rPr>
              <a:t>ec</a:t>
            </a:r>
            <a:r>
              <a:rPr dirty="0" sz="1050" spc="-90">
                <a:latin typeface="Arial Black"/>
                <a:cs typeface="Arial Black"/>
              </a:rPr>
              <a:t>o</a:t>
            </a:r>
            <a:r>
              <a:rPr dirty="0" sz="1050" spc="-40">
                <a:latin typeface="Arial Black"/>
                <a:cs typeface="Arial Black"/>
              </a:rPr>
              <a:t>v</a:t>
            </a:r>
            <a:r>
              <a:rPr dirty="0" sz="1050" spc="-50">
                <a:latin typeface="Arial Black"/>
                <a:cs typeface="Arial Black"/>
              </a:rPr>
              <a:t>er</a:t>
            </a:r>
            <a:r>
              <a:rPr dirty="0" sz="1050" spc="-30">
                <a:latin typeface="Arial Black"/>
                <a:cs typeface="Arial Black"/>
              </a:rPr>
              <a:t>y</a:t>
            </a:r>
            <a:r>
              <a:rPr dirty="0" sz="1050" spc="-95">
                <a:latin typeface="Arial Black"/>
                <a:cs typeface="Arial Black"/>
              </a:rPr>
              <a:t> </a:t>
            </a:r>
            <a:r>
              <a:rPr dirty="0" sz="1050" spc="-55">
                <a:latin typeface="Arial Black"/>
                <a:cs typeface="Arial Black"/>
              </a:rPr>
              <a:t>Plan:</a:t>
            </a:r>
            <a:endParaRPr sz="1050">
              <a:latin typeface="Arial Black"/>
              <a:cs typeface="Arial Black"/>
            </a:endParaRPr>
          </a:p>
          <a:p>
            <a:pPr marL="12700" marR="113664">
              <a:lnSpc>
                <a:spcPct val="130400"/>
              </a:lnSpc>
              <a:spcBef>
                <a:spcPts val="1040"/>
              </a:spcBef>
            </a:pPr>
            <a:r>
              <a:rPr dirty="0" sz="1050" spc="25">
                <a:latin typeface="Lucida Sans Unicode"/>
                <a:cs typeface="Lucida Sans Unicode"/>
              </a:rPr>
              <a:t>Evaluate </a:t>
            </a:r>
            <a:r>
              <a:rPr dirty="0" sz="1050" spc="20">
                <a:latin typeface="Lucida Sans Unicode"/>
                <a:cs typeface="Lucida Sans Unicode"/>
              </a:rPr>
              <a:t>your </a:t>
            </a:r>
            <a:r>
              <a:rPr dirty="0" sz="1050" spc="-15">
                <a:latin typeface="Lucida Sans Unicode"/>
                <a:cs typeface="Lucida Sans Unicode"/>
              </a:rPr>
              <a:t>existing </a:t>
            </a:r>
            <a:r>
              <a:rPr dirty="0" sz="1050" spc="10">
                <a:latin typeface="Lucida Sans Unicode"/>
                <a:cs typeface="Lucida Sans Unicode"/>
              </a:rPr>
              <a:t>disaster </a:t>
            </a:r>
            <a:r>
              <a:rPr dirty="0" sz="1050" spc="30">
                <a:latin typeface="Lucida Sans Unicode"/>
                <a:cs typeface="Lucida Sans Unicode"/>
              </a:rPr>
              <a:t>recovery </a:t>
            </a:r>
            <a:r>
              <a:rPr dirty="0" sz="1050">
                <a:latin typeface="Lucida Sans Unicode"/>
                <a:cs typeface="Lucida Sans Unicode"/>
              </a:rPr>
              <a:t>plan. </a:t>
            </a:r>
            <a:r>
              <a:rPr dirty="0" sz="1050" spc="-15">
                <a:latin typeface="Lucida Sans Unicode"/>
                <a:cs typeface="Lucida Sans Unicode"/>
              </a:rPr>
              <a:t>This </a:t>
            </a:r>
            <a:r>
              <a:rPr dirty="0" sz="1050" spc="15">
                <a:latin typeface="Lucida Sans Unicode"/>
                <a:cs typeface="Lucida Sans Unicode"/>
              </a:rPr>
              <a:t>includes </a:t>
            </a:r>
            <a:r>
              <a:rPr dirty="0" sz="1050" spc="5">
                <a:latin typeface="Lucida Sans Unicode"/>
                <a:cs typeface="Lucida Sans Unicode"/>
              </a:rPr>
              <a:t>reviewing </a:t>
            </a:r>
            <a:r>
              <a:rPr dirty="0" sz="1050" spc="30">
                <a:latin typeface="Lucida Sans Unicode"/>
                <a:cs typeface="Lucida Sans Unicode"/>
              </a:rPr>
              <a:t>the </a:t>
            </a:r>
            <a:r>
              <a:rPr dirty="0" sz="1050" spc="10">
                <a:latin typeface="Lucida Sans Unicode"/>
                <a:cs typeface="Lucida Sans Unicode"/>
              </a:rPr>
              <a:t>processes, 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technologies,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resources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currently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place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for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recovering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from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disasters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disruptions. </a:t>
            </a:r>
            <a:r>
              <a:rPr dirty="0" sz="1050" spc="-31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Identify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any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gaps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or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areas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that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need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improvement.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jojo</dc:creator>
  <cp:keywords>DAFvq4mwlgQ,BAFtsA_eU5o</cp:keywords>
  <dc:title>Disaster recovery (DR) planning is a critical aspect of ensuring business continuity in the event of unexpected incidents that could disrupt your IT infrastructure. IBM Cloud provides a range of services and tools to help you set up a robust disaster</dc:title>
  <dcterms:created xsi:type="dcterms:W3CDTF">2023-09-30T03:51:57Z</dcterms:created>
  <dcterms:modified xsi:type="dcterms:W3CDTF">2023-09-30T03:51:57Z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2023-09-30T00:00:00Z</vt:filetime>
  </property>
</Properties>
</file>