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AF51"/>
    <a:srgbClr val="9CD5A4"/>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BDE4840E-8CF6-4DDD-9559-5C65A34C0628}" type="datetimeFigureOut">
              <a:rPr lang="en-IN" smtClean="0"/>
              <a:t>03-04-2024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B4FE7F4-303A-4C30-8F9D-09D4949F60BE}"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hyperlink" Target="https://github.com/Srinivasa-Pradeep/Generative-Adversarial-Network-GAN-for-Handwritten-Digit-Generation" TargetMode="External"/><Relationship Id="rId2" Type="http://schemas.openxmlformats.org/officeDocument/2006/relationships/hyperlink" Target="https://drive.google.com/file/d/1RZiURQG3YQ88X81JAsy0m6c2bM8-xJe7/view?usp=sharing" TargetMode="Externa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hyperlink" Target="https://www.tensorflow.org/" TargetMode="External"/><Relationship Id="rId2" Type="http://schemas.openxmlformats.org/officeDocument/2006/relationships/hyperlink" Target="https://keras.io/" TargetMode="External"/><Relationship Id="rId3" Type="http://schemas.openxmlformats.org/officeDocument/2006/relationships/hyperlink" Target="https://numpy.org/" TargetMode="External"/><Relationship Id="rId4" Type="http://schemas.openxmlformats.org/officeDocument/2006/relationships/hyperlink" Target="https://matplotlib.org/" TargetMode="External"/><Relationship Id="rId5" Type="http://schemas.openxmlformats.org/officeDocument/2006/relationships/hyperlink" Target="https://scikit-learn.org/stable/" TargetMode="External"/><Relationship Id="rId6" Type="http://schemas.openxmlformats.org/officeDocument/2006/relationships/hyperlink" Target="http://yann.lecun.com/exdb/mnist/" TargetMode="External"/><Relationship Id="rId7" Type="http://schemas.openxmlformats.org/officeDocument/2006/relationships/hyperlink" Target="https://www.techtarget.com/searchenterpriseai/definition/generative-adversarial-network-GAN" TargetMode="External"/><Relationship Id="rId8"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433574" y="2067305"/>
            <a:ext cx="7015226" cy="509114"/>
          </a:xfrm>
          <a:prstGeom prst="rect"/>
        </p:spPr>
        <p:txBody>
          <a:bodyPr bIns="0" lIns="0" rIns="0" rtlCol="0" tIns="16510" vert="horz" wrap="square">
            <a:spAutoFit/>
          </a:bodyPr>
          <a:p>
            <a:pPr marL="3213735">
              <a:lnSpc>
                <a:spcPct val="100000"/>
              </a:lnSpc>
              <a:spcBef>
                <a:spcPts val="130"/>
              </a:spcBef>
            </a:pPr>
            <a:r>
              <a:rPr dirty="0" lang="en-US" spc="15"/>
              <a:t>M</a:t>
            </a:r>
            <a:r>
              <a:rPr dirty="0" lang="en-US" spc="15"/>
              <a:t>u</a:t>
            </a:r>
            <a:r>
              <a:rPr dirty="0" lang="en-US" spc="15"/>
              <a:t>g</a:t>
            </a:r>
            <a:r>
              <a:rPr dirty="0" lang="en-US" spc="15"/>
              <a:t>u</a:t>
            </a:r>
            <a:r>
              <a:rPr dirty="0" lang="en-US" spc="15"/>
              <a:t>n</a:t>
            </a:r>
            <a:r>
              <a:rPr dirty="0" lang="en-US" spc="15"/>
              <a:t>t</a:t>
            </a:r>
            <a:r>
              <a:rPr dirty="0" lang="en-US" spc="15"/>
              <a:t>h</a:t>
            </a:r>
            <a:r>
              <a:rPr dirty="0" lang="en-US" spc="15"/>
              <a:t>a</a:t>
            </a:r>
            <a:r>
              <a:rPr dirty="0" lang="en-US" spc="15"/>
              <a:t>n</a:t>
            </a:r>
            <a:r>
              <a:rPr dirty="0" lang="en-US" spc="15"/>
              <a:t> </a:t>
            </a:r>
            <a:r>
              <a:rPr dirty="0" lang="en-IN" spc="15"/>
              <a:t>R</a:t>
            </a: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3" name="object 10"/>
          <p:cNvSpPr txBox="1"/>
          <p:nvPr/>
        </p:nvSpPr>
        <p:spPr>
          <a:xfrm>
            <a:off x="739775" y="6473337"/>
            <a:ext cx="1928496"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a:t>
            </a:r>
            <a:r>
              <a:rPr dirty="0" sz="1100" spc="20">
                <a:solidFill>
                  <a:srgbClr val="2D83C3"/>
                </a:solidFill>
                <a:latin typeface="Trebuchet MS"/>
                <a:cs typeface="Trebuchet MS"/>
              </a:rPr>
              <a:t>/</a:t>
            </a:r>
            <a:r>
              <a:rPr dirty="0" sz="1100" lang="en-IN" spc="20">
                <a:solidFill>
                  <a:srgbClr val="2D83C3"/>
                </a:solidFill>
                <a:latin typeface="Trebuchet MS"/>
                <a:cs typeface="Trebuchet MS"/>
              </a:rPr>
              <a:t>04</a:t>
            </a:r>
            <a:r>
              <a:rPr dirty="0" sz="1100" spc="20">
                <a:solidFill>
                  <a:srgbClr val="2D83C3"/>
                </a:solidFill>
                <a:latin typeface="Trebuchet MS"/>
                <a:cs typeface="Trebuchet MS"/>
              </a:rPr>
              <a:t>/202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3" name="object 2"/>
          <p:cNvSpPr txBox="1"/>
          <p:nvPr/>
        </p:nvSpPr>
        <p:spPr>
          <a:xfrm>
            <a:off x="752475" y="6486037"/>
            <a:ext cx="20669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84" name="object 3"/>
          <p:cNvSpPr/>
          <p:nvPr/>
        </p:nvSpPr>
        <p:spPr>
          <a:xfrm>
            <a:off x="9601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7996718"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Picture 10"/>
          <p:cNvPicPr>
            <a:picLocks noChangeAspect="1"/>
          </p:cNvPicPr>
          <p:nvPr/>
        </p:nvPicPr>
        <p:blipFill>
          <a:blip xmlns:r="http://schemas.openxmlformats.org/officeDocument/2006/relationships" r:embed="rId1"/>
          <a:stretch>
            <a:fillRect/>
          </a:stretch>
        </p:blipFill>
        <p:spPr>
          <a:xfrm>
            <a:off x="833733" y="2022429"/>
            <a:ext cx="4483330" cy="3162463"/>
          </a:xfrm>
          <a:prstGeom prst="rect"/>
        </p:spPr>
      </p:pic>
      <p:pic>
        <p:nvPicPr>
          <p:cNvPr id="2097168" name="Picture 11"/>
          <p:cNvPicPr>
            <a:picLocks noChangeAspect="1"/>
          </p:cNvPicPr>
          <p:nvPr/>
        </p:nvPicPr>
        <p:blipFill>
          <a:blip xmlns:r="http://schemas.openxmlformats.org/officeDocument/2006/relationships" r:embed="rId2"/>
          <a:stretch>
            <a:fillRect/>
          </a:stretch>
        </p:blipFill>
        <p:spPr>
          <a:xfrm>
            <a:off x="5107320" y="2054181"/>
            <a:ext cx="5778797" cy="313071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9" name="object 2"/>
          <p:cNvSpPr txBox="1"/>
          <p:nvPr/>
        </p:nvSpPr>
        <p:spPr>
          <a:xfrm>
            <a:off x="752475" y="6486037"/>
            <a:ext cx="20669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90" name="object 3"/>
          <p:cNvSpPr/>
          <p:nvPr/>
        </p:nvSpPr>
        <p:spPr>
          <a:xfrm>
            <a:off x="9430992" y="56546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5"/>
          <p:cNvSpPr/>
          <p:nvPr/>
        </p:nvSpPr>
        <p:spPr>
          <a:xfrm>
            <a:off x="9220200" y="625804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4" name="object 8">
            <a:hlinkClick r:id="rId1"/>
          </p:cNvPr>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spc="20" u="heavy">
                <a:solidFill>
                  <a:srgbClr val="006FC0"/>
                </a:solidFill>
                <a:uFill>
                  <a:solidFill>
                    <a:srgbClr val="006FC0"/>
                  </a:solidFill>
                </a:uFill>
                <a:latin typeface="Trebuchet MS"/>
                <a:cs typeface="Trebuchet MS"/>
                <a:hlinkClick r:id="rId2"/>
              </a:rPr>
              <a:t>Demo</a:t>
            </a:r>
            <a:r>
              <a:rPr dirty="0" sz="2000" spc="-130" u="heavy">
                <a:solidFill>
                  <a:srgbClr val="006FC0"/>
                </a:solidFill>
                <a:uFill>
                  <a:solidFill>
                    <a:srgbClr val="006FC0"/>
                  </a:solidFill>
                </a:uFill>
                <a:latin typeface="Trebuchet MS"/>
                <a:cs typeface="Trebuchet MS"/>
                <a:hlinkClick r:id="rId2"/>
              </a:rPr>
              <a:t> </a:t>
            </a:r>
            <a:r>
              <a:rPr dirty="0" sz="2000" spc="25" u="heavy">
                <a:solidFill>
                  <a:srgbClr val="006FC0"/>
                </a:solidFill>
                <a:uFill>
                  <a:solidFill>
                    <a:srgbClr val="006FC0"/>
                  </a:solidFill>
                </a:uFill>
                <a:latin typeface="Trebuchet MS"/>
                <a:cs typeface="Trebuchet MS"/>
                <a:hlinkClick r:id="rId2"/>
              </a:rPr>
              <a:t>Link</a:t>
            </a:r>
            <a:endParaRPr dirty="0" sz="2000">
              <a:latin typeface="Trebuchet MS"/>
              <a:cs typeface="Trebuchet MS"/>
            </a:endParaRPr>
          </a:p>
        </p:txBody>
      </p:sp>
      <p:sp>
        <p:nvSpPr>
          <p:cNvPr id="1048695" name="object 4"/>
          <p:cNvSpPr/>
          <p:nvPr/>
        </p:nvSpPr>
        <p:spPr>
          <a:xfrm>
            <a:off x="7996718"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9" name="Picture 11"/>
          <p:cNvPicPr>
            <a:picLocks noChangeAspect="1"/>
          </p:cNvPicPr>
          <p:nvPr/>
        </p:nvPicPr>
        <p:blipFill>
          <a:blip xmlns:r="http://schemas.openxmlformats.org/officeDocument/2006/relationships" r:embed="rId3"/>
          <a:stretch>
            <a:fillRect/>
          </a:stretch>
        </p:blipFill>
        <p:spPr>
          <a:xfrm>
            <a:off x="914400" y="1738067"/>
            <a:ext cx="4572000" cy="2032740"/>
          </a:xfrm>
          <a:prstGeom prst="rect"/>
        </p:spPr>
      </p:pic>
      <p:pic>
        <p:nvPicPr>
          <p:cNvPr id="2097170" name="Picture 2"/>
          <p:cNvPicPr>
            <a:picLocks noChangeAspect="1" noChangeArrowheads="1"/>
          </p:cNvPicPr>
          <p:nvPr/>
        </p:nvPicPr>
        <p:blipFill>
          <a:blip xmlns:r="http://schemas.openxmlformats.org/officeDocument/2006/relationships" r:embed="rId4"/>
          <a:srcRect/>
          <a:stretch>
            <a:fillRect/>
          </a:stretch>
        </p:blipFill>
        <p:spPr bwMode="auto">
          <a:xfrm>
            <a:off x="5598014" y="1524000"/>
            <a:ext cx="4057650" cy="3609909"/>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6" name="object 2"/>
          <p:cNvSpPr txBox="1"/>
          <p:nvPr/>
        </p:nvSpPr>
        <p:spPr>
          <a:xfrm>
            <a:off x="752475" y="6486037"/>
            <a:ext cx="20669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7996718"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0" name="object 7"/>
          <p:cNvSpPr txBox="1">
            <a:spLocks noGrp="1"/>
          </p:cNvSpPr>
          <p:nvPr>
            <p:ph type="title"/>
          </p:nvPr>
        </p:nvSpPr>
        <p:spPr>
          <a:xfrm>
            <a:off x="755332" y="385444"/>
            <a:ext cx="3664268" cy="1461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702" name="TextBox 5"/>
          <p:cNvSpPr txBox="1"/>
          <p:nvPr/>
        </p:nvSpPr>
        <p:spPr>
          <a:xfrm>
            <a:off x="700295" y="1371600"/>
            <a:ext cx="8620125" cy="4358640"/>
          </a:xfrm>
          <a:prstGeom prst="rect"/>
          <a:noFill/>
        </p:spPr>
        <p:txBody>
          <a:bodyPr rtlCol="0" wrap="square">
            <a:spAutoFit/>
          </a:bodyPr>
          <a:p>
            <a:pPr algn="just">
              <a:lnSpc>
                <a:spcPct val="150000"/>
              </a:lnSpc>
            </a:pPr>
            <a:r>
              <a:rPr dirty="0" sz="2400" lang="en-US">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dirty="0" sz="2400" lang="en-IN">
              <a:latin typeface="Trebuchet MS" panose="020B0603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03" name="object 2"/>
          <p:cNvSpPr txBox="1"/>
          <p:nvPr/>
        </p:nvSpPr>
        <p:spPr>
          <a:xfrm>
            <a:off x="752475" y="6486037"/>
            <a:ext cx="20669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704" name="object 3"/>
          <p:cNvSpPr/>
          <p:nvPr/>
        </p:nvSpPr>
        <p:spPr>
          <a:xfrm>
            <a:off x="9601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object 4"/>
          <p:cNvSpPr/>
          <p:nvPr/>
        </p:nvSpPr>
        <p:spPr>
          <a:xfrm>
            <a:off x="7996718"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7" name="object 7"/>
          <p:cNvSpPr txBox="1">
            <a:spLocks noGrp="1"/>
          </p:cNvSpPr>
          <p:nvPr>
            <p:ph type="title"/>
          </p:nvPr>
        </p:nvSpPr>
        <p:spPr>
          <a:xfrm>
            <a:off x="755332" y="385444"/>
            <a:ext cx="3969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lang="en-IN" spc="15"/>
              <a:t>FERENCES</a:t>
            </a:r>
            <a:endParaRPr dirty="0"/>
          </a:p>
        </p:txBody>
      </p:sp>
      <p:sp>
        <p:nvSpPr>
          <p:cNvPr id="10487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709" name="Content Placeholder 1"/>
          <p:cNvSpPr txBox="1"/>
          <p:nvPr/>
        </p:nvSpPr>
        <p:spPr>
          <a:xfrm>
            <a:off x="581193" y="1302026"/>
            <a:ext cx="8410408" cy="4673324"/>
          </a:xfrm>
          <a:prstGeom prst="rect"/>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hlinkClick r:id="rId1"/>
              </a:rPr>
              <a:t>https://www.tensorflow.org/</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rPr>
              <a:t> </a:t>
            </a:r>
            <a:r>
              <a:rPr dirty="0" sz="2000" kern="0" lang="en-IN">
                <a:solidFill>
                  <a:srgbClr val="42AF51"/>
                </a:solidFill>
                <a:latin typeface="Trebuchet MS" panose="020B0603020202020204" pitchFamily="34" charset="0"/>
                <a:cs typeface="Arial" panose="020B0604020202020204" pitchFamily="34" charset="0"/>
                <a:hlinkClick r:id="rId2"/>
              </a:rPr>
              <a:t>https://keras.io/</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hlinkClick r:id="rId3"/>
              </a:rPr>
              <a:t>https://numpy.org/</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rPr>
              <a:t> </a:t>
            </a:r>
            <a:r>
              <a:rPr dirty="0" sz="2000" kern="0" lang="en-IN">
                <a:solidFill>
                  <a:srgbClr val="42AF51"/>
                </a:solidFill>
                <a:latin typeface="Trebuchet MS" panose="020B0603020202020204" pitchFamily="34" charset="0"/>
                <a:cs typeface="Arial" panose="020B0604020202020204" pitchFamily="34" charset="0"/>
                <a:hlinkClick r:id="rId4"/>
              </a:rPr>
              <a:t>https://matplotlib.org/</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US">
                <a:solidFill>
                  <a:srgbClr val="42AF51"/>
                </a:solidFill>
                <a:latin typeface="Trebuchet MS" panose="020B0603020202020204" pitchFamily="34" charset="0"/>
                <a:cs typeface="Arial" panose="020B0604020202020204" pitchFamily="34" charset="0"/>
                <a:hlinkClick r:id="rId5"/>
              </a:rPr>
              <a:t>scikit-learn: machine learning in Python — scikit-learn 1.4.1 documentation</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hlinkClick r:id="rId6"/>
              </a:rPr>
              <a:t>MNIST handwritten digit database, Yann LeCun, Corinna Cortes and Chris Burges</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dirty="0" sz="2000" kern="0" lang="en-IN">
                <a:solidFill>
                  <a:srgbClr val="42AF51"/>
                </a:solidFill>
                <a:latin typeface="Trebuchet MS" panose="020B0603020202020204" pitchFamily="34" charset="0"/>
                <a:cs typeface="Arial" panose="020B0604020202020204" pitchFamily="34" charset="0"/>
                <a:hlinkClick r:id="rId7"/>
              </a:rPr>
              <a:t>https://www.techtarget.com/searchenterpriseai/definition/generative-adversarial-network-GAN</a:t>
            </a:r>
            <a:endParaRPr dirty="0" sz="2000" kern="0" lang="en-IN">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dirty="0" sz="2000" kern="0" lang="en-IN">
              <a:solidFill>
                <a:srgbClr val="42AF51"/>
              </a:solidFill>
              <a:latin typeface="Trebuchet MS" panose="020B0603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25"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bIns="0" lIns="0" rIns="0" rtlCol="0" tIns="0" wrap="square"/>
          <a:p>
            <a:endParaRPr b="1" dirty="0" sz="1800" lang="en-US">
              <a:solidFill>
                <a:schemeClr val="accent1">
                  <a:lumMod val="75000"/>
                </a:schemeClr>
              </a:solidFill>
              <a:latin typeface="Arial" pitchFamily="34" charset="0"/>
              <a:cs typeface="Arial" pitchFamily="34" charset="0"/>
            </a:endParaRPr>
          </a:p>
        </p:txBody>
      </p:sp>
      <p:grpSp>
        <p:nvGrpSpPr>
          <p:cNvPr id="26"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17"/>
          <p:cNvSpPr txBox="1">
            <a:spLocks noGrp="1"/>
          </p:cNvSpPr>
          <p:nvPr>
            <p:ph type="title"/>
          </p:nvPr>
        </p:nvSpPr>
        <p:spPr>
          <a:xfrm>
            <a:off x="739775" y="829627"/>
            <a:ext cx="10004425" cy="1261111"/>
          </a:xfrm>
          <a:prstGeom prst="rect"/>
        </p:spPr>
        <p:txBody>
          <a:bodyPr bIns="0" lIns="0" rIns="0" rtlCol="0" tIns="16510" vert="horz" wrap="square">
            <a:spAutoFit/>
          </a:bodyPr>
          <a:p>
            <a:pPr marL="12700">
              <a:lnSpc>
                <a:spcPct val="100000"/>
              </a:lnSpc>
              <a:spcBef>
                <a:spcPts val="130"/>
              </a:spcBef>
            </a:pPr>
            <a:r>
              <a:rPr dirty="0" sz="4250" lang="de-DE" spc="5"/>
              <a:t>Generative Adversarial Network (GAN) for Handwritten Digit Generation</a:t>
            </a:r>
            <a:endParaRPr dirty="0" sz="4250" lang="en-IN"/>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214312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24" name="TextBox 32"/>
          <p:cNvSpPr txBox="1"/>
          <p:nvPr/>
        </p:nvSpPr>
        <p:spPr>
          <a:xfrm>
            <a:off x="1013841" y="2419680"/>
            <a:ext cx="8440828" cy="1158241"/>
          </a:xfrm>
          <a:prstGeom prst="rect"/>
          <a:noFill/>
        </p:spPr>
        <p:txBody>
          <a:bodyPr rtlCol="0" wrap="square">
            <a:spAutoFit/>
          </a:bodyPr>
          <a:p>
            <a:r>
              <a:rPr dirty="0" sz="2400" lang="en-US"/>
              <a:t>Create a Generative Adversarial Network (GAN) that can produce images of handwritten digits similar to those found in the MNIST dataset.</a:t>
            </a:r>
            <a:endParaRPr dirty="0" sz="2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grpSp>
        <p:nvGrpSpPr>
          <p:cNvPr id="2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grpSp>
        <p:nvGrpSpPr>
          <p:cNvPr id="30"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9907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3" cstate="print"/>
          <a:stretch>
            <a:fillRect/>
          </a:stretch>
        </p:blipFill>
        <p:spPr>
          <a:xfrm>
            <a:off x="10687050" y="6134100"/>
            <a:ext cx="247650" cy="247650"/>
          </a:xfrm>
          <a:prstGeom prst="rect"/>
        </p:spPr>
      </p:pic>
      <p:sp>
        <p:nvSpPr>
          <p:cNvPr id="104863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4"/>
          <p:cNvSpPr txBox="1"/>
          <p:nvPr/>
        </p:nvSpPr>
        <p:spPr>
          <a:xfrm>
            <a:off x="1580070" y="1242407"/>
            <a:ext cx="9166225" cy="3825241"/>
          </a:xfrm>
          <a:prstGeom prst="rect"/>
          <a:noFill/>
        </p:spPr>
        <p:txBody>
          <a:bodyPr rtlCol="0" wrap="square">
            <a:spAutoFit/>
          </a:bodyPr>
          <a:p>
            <a:pPr indent="-342900" marL="342900">
              <a:lnSpc>
                <a:spcPct val="150000"/>
              </a:lnSpc>
              <a:buFont typeface="+mj-lt"/>
              <a:buAutoNum type="arabicPeriod"/>
            </a:pPr>
            <a:r>
              <a:rPr dirty="0" sz="2400" lang="en-US">
                <a:latin typeface="Trebuchet MS" panose="020B0603020202020204" pitchFamily="34" charset="0"/>
              </a:rPr>
              <a:t>Problem Statement</a:t>
            </a:r>
          </a:p>
          <a:p>
            <a:pPr indent="-342900" marL="342900">
              <a:lnSpc>
                <a:spcPct val="150000"/>
              </a:lnSpc>
              <a:buFont typeface="+mj-lt"/>
              <a:buAutoNum type="arabicPeriod"/>
            </a:pPr>
            <a:r>
              <a:rPr dirty="0" sz="2400" lang="en-US">
                <a:latin typeface="Trebuchet MS" panose="020B0603020202020204" pitchFamily="34" charset="0"/>
              </a:rPr>
              <a:t>Project Overview</a:t>
            </a:r>
          </a:p>
          <a:p>
            <a:pPr indent="-342900" marL="342900">
              <a:lnSpc>
                <a:spcPct val="150000"/>
              </a:lnSpc>
              <a:buFont typeface="+mj-lt"/>
              <a:buAutoNum type="arabicPeriod"/>
            </a:pPr>
            <a:r>
              <a:rPr dirty="0" sz="2400" lang="en-US">
                <a:latin typeface="Trebuchet MS" panose="020B0603020202020204" pitchFamily="34" charset="0"/>
              </a:rPr>
              <a:t>End Users</a:t>
            </a:r>
          </a:p>
          <a:p>
            <a:pPr indent="-342900" marL="342900">
              <a:lnSpc>
                <a:spcPct val="150000"/>
              </a:lnSpc>
              <a:buFont typeface="+mj-lt"/>
              <a:buAutoNum type="arabicPeriod"/>
            </a:pPr>
            <a:r>
              <a:rPr dirty="0" sz="2400" lang="en-US">
                <a:latin typeface="Trebuchet MS" panose="020B0603020202020204" pitchFamily="34" charset="0"/>
              </a:rPr>
              <a:t>Solution and Value Proposition</a:t>
            </a:r>
          </a:p>
          <a:p>
            <a:pPr indent="-342900" marL="342900">
              <a:lnSpc>
                <a:spcPct val="150000"/>
              </a:lnSpc>
              <a:buFont typeface="+mj-lt"/>
              <a:buAutoNum type="arabicPeriod"/>
            </a:pPr>
            <a:r>
              <a:rPr dirty="0" sz="2400" lang="en-US">
                <a:latin typeface="Trebuchet MS" panose="020B0603020202020204" pitchFamily="34" charset="0"/>
              </a:rPr>
              <a:t>Unique Aspects of the Solution</a:t>
            </a:r>
          </a:p>
          <a:p>
            <a:pPr indent="-342900" marL="342900">
              <a:lnSpc>
                <a:spcPct val="150000"/>
              </a:lnSpc>
              <a:buFont typeface="+mj-lt"/>
              <a:buAutoNum type="arabicPeriod"/>
            </a:pPr>
            <a:r>
              <a:rPr dirty="0" sz="2400" lang="en-US">
                <a:latin typeface="Trebuchet MS" panose="020B0603020202020204" pitchFamily="34" charset="0"/>
              </a:rPr>
              <a:t>Modelling</a:t>
            </a:r>
          </a:p>
          <a:p>
            <a:pPr indent="-342900" marL="342900">
              <a:lnSpc>
                <a:spcPct val="150000"/>
              </a:lnSpc>
              <a:buFont typeface="+mj-lt"/>
              <a:buAutoNum type="arabicPeriod"/>
            </a:pPr>
            <a:r>
              <a:rPr dirty="0" sz="2400" lang="en-US">
                <a:latin typeface="Trebuchet MS" panose="020B0603020202020204" pitchFamily="34" charset="0"/>
              </a:rPr>
              <a:t>Results</a:t>
            </a:r>
            <a:endParaRPr dirty="0" sz="2400" lang="en-IN">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458200" y="35052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6"/>
          <p:cNvSpPr/>
          <p:nvPr/>
        </p:nvSpPr>
        <p:spPr>
          <a:xfrm>
            <a:off x="8029575" y="8491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834072" y="69342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9"/>
          <p:cNvSpPr txBox="1"/>
          <p:nvPr/>
        </p:nvSpPr>
        <p:spPr>
          <a:xfrm>
            <a:off x="739775" y="6473337"/>
            <a:ext cx="207962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47" name="TextBox 11"/>
          <p:cNvSpPr txBox="1"/>
          <p:nvPr/>
        </p:nvSpPr>
        <p:spPr>
          <a:xfrm>
            <a:off x="710247" y="1524000"/>
            <a:ext cx="8995728" cy="2240485"/>
          </a:xfrm>
          <a:prstGeom prst="rect"/>
          <a:noFill/>
        </p:spPr>
        <p:txBody>
          <a:bodyPr rtlCol="0" wrap="square">
            <a:spAutoFit/>
          </a:bodyPr>
          <a:p>
            <a:pPr algn="just">
              <a:lnSpc>
                <a:spcPct val="150000"/>
              </a:lnSpc>
            </a:pPr>
            <a:r>
              <a:rPr dirty="0" sz="2400" lang="en-US">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dirty="0" sz="2400" lang="en-IN">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8229600" y="109449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832485" y="69342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9"/>
          <p:cNvSpPr txBox="1"/>
          <p:nvPr/>
        </p:nvSpPr>
        <p:spPr>
          <a:xfrm>
            <a:off x="739775" y="6473337"/>
            <a:ext cx="207962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54" name="TextBox 18"/>
          <p:cNvSpPr txBox="1"/>
          <p:nvPr/>
        </p:nvSpPr>
        <p:spPr>
          <a:xfrm>
            <a:off x="832485" y="1565364"/>
            <a:ext cx="7560946" cy="3825241"/>
          </a:xfrm>
          <a:prstGeom prst="rect"/>
          <a:noFill/>
        </p:spPr>
        <p:txBody>
          <a:bodyPr rtlCol="0" wrap="square">
            <a:spAutoFit/>
          </a:bodyPr>
          <a:p>
            <a:pPr algn="just">
              <a:lnSpc>
                <a:spcPct val="150000"/>
              </a:lnSpc>
            </a:pPr>
            <a:r>
              <a:rPr dirty="0" sz="2400" lang="en-US"/>
              <a:t>Acquiring data, designing the model, training, evaluating, and deploying are some of the major processes in the project. To construct and train the GAN architecture, it makes use of deep learning frameworks like TensorFlow and </a:t>
            </a:r>
            <a:r>
              <a:rPr dirty="0" sz="2400" lang="en-US" err="1"/>
              <a:t>Keras</a:t>
            </a:r>
            <a:r>
              <a:rPr dirty="0" sz="2400" lang="en-US"/>
              <a:t>. The project also places a strong emphasis on </a:t>
            </a:r>
            <a:r>
              <a:rPr dirty="0" sz="2400" lang="en-US" err="1"/>
              <a:t>optimisation</a:t>
            </a:r>
            <a:r>
              <a:rPr dirty="0" sz="2400" lang="en-US"/>
              <a:t> and experimentation to produce the best outcomes.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8153400" y="120057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685800"/>
            <a:ext cx="6615748" cy="632224"/>
          </a:xfrm>
          <a:prstGeom prst="rect"/>
        </p:spPr>
        <p:txBody>
          <a:bodyPr bIns="0" lIns="0" rIns="0" rtlCol="0" tIns="16510" vert="horz" wrap="square">
            <a:spAutoFit/>
          </a:bodyPr>
          <a:p>
            <a:pPr marL="12700">
              <a:lnSpc>
                <a:spcPct val="100000"/>
              </a:lnSpc>
              <a:spcBef>
                <a:spcPts val="130"/>
              </a:spcBef>
            </a:pPr>
            <a:r>
              <a:rPr dirty="0" sz="4000" spc="25"/>
              <a:t>W</a:t>
            </a:r>
            <a:r>
              <a:rPr dirty="0" sz="4000" spc="-20"/>
              <a:t>H</a:t>
            </a:r>
            <a:r>
              <a:rPr dirty="0" sz="4000" spc="20"/>
              <a:t>O</a:t>
            </a:r>
            <a:r>
              <a:rPr dirty="0" sz="4000" spc="-235"/>
              <a:t> </a:t>
            </a:r>
            <a:r>
              <a:rPr dirty="0" sz="4000" spc="-10"/>
              <a:t>AR</a:t>
            </a:r>
            <a:r>
              <a:rPr dirty="0" sz="4000" spc="15"/>
              <a:t>E</a:t>
            </a:r>
            <a:r>
              <a:rPr dirty="0" sz="4000" spc="-35"/>
              <a:t> </a:t>
            </a:r>
            <a:r>
              <a:rPr dirty="0" sz="4000" spc="-10"/>
              <a:t>T</a:t>
            </a:r>
            <a:r>
              <a:rPr dirty="0" sz="4000" spc="-15"/>
              <a:t>H</a:t>
            </a:r>
            <a:r>
              <a:rPr dirty="0" sz="4000" spc="15"/>
              <a:t>E</a:t>
            </a:r>
            <a:r>
              <a:rPr dirty="0" sz="4000" spc="-35"/>
              <a:t> </a:t>
            </a:r>
            <a:r>
              <a:rPr dirty="0" sz="4000" spc="-20"/>
              <a:t>E</a:t>
            </a:r>
            <a:r>
              <a:rPr dirty="0" sz="4000" spc="30"/>
              <a:t>N</a:t>
            </a:r>
            <a:r>
              <a:rPr dirty="0" sz="4000" spc="15"/>
              <a:t>D</a:t>
            </a:r>
            <a:r>
              <a:rPr dirty="0" sz="4000" spc="-45"/>
              <a:t> </a:t>
            </a:r>
            <a:r>
              <a:rPr dirty="0" sz="4000"/>
              <a:t>U</a:t>
            </a:r>
            <a:r>
              <a:rPr dirty="0" sz="4000" spc="10"/>
              <a:t>S</a:t>
            </a:r>
            <a:r>
              <a:rPr dirty="0" sz="4000" spc="-25"/>
              <a:t>E</a:t>
            </a:r>
            <a:r>
              <a:rPr dirty="0" sz="4000" spc="-10"/>
              <a:t>R</a:t>
            </a:r>
            <a:r>
              <a:rPr dirty="0" sz="4000" spc="5"/>
              <a:t>S?</a:t>
            </a:r>
            <a:endParaRPr dirty="0" sz="4000"/>
          </a:p>
        </p:txBody>
      </p:sp>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7"/>
          <p:cNvSpPr txBox="1"/>
          <p:nvPr/>
        </p:nvSpPr>
        <p:spPr>
          <a:xfrm>
            <a:off x="739775" y="6473337"/>
            <a:ext cx="2003425"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1" name="TextBox 9"/>
          <p:cNvSpPr txBox="1"/>
          <p:nvPr/>
        </p:nvSpPr>
        <p:spPr>
          <a:xfrm>
            <a:off x="811880" y="1527338"/>
            <a:ext cx="8620125" cy="3825241"/>
          </a:xfrm>
          <a:prstGeom prst="rect"/>
          <a:noFill/>
        </p:spPr>
        <p:txBody>
          <a:bodyPr rtlCol="0" wrap="square">
            <a:spAutoFit/>
          </a:bodyPr>
          <a:p>
            <a:pPr algn="just" indent="-342900" marL="342900">
              <a:lnSpc>
                <a:spcPct val="150000"/>
              </a:lnSpc>
              <a:buFont typeface="Arial" panose="020B0604020202020204" pitchFamily="34" charset="0"/>
              <a:buChar char="•"/>
            </a:pPr>
            <a:r>
              <a:rPr dirty="0" sz="2400" lang="en-US">
                <a:latin typeface="Trebuchet MS" panose="020B0603020202020204" pitchFamily="34" charset="0"/>
              </a:rPr>
              <a:t>Researchers and developers who are studying GANs, image generation, or handwriting recognition.</a:t>
            </a:r>
          </a:p>
          <a:p>
            <a:pPr algn="just" indent="-342900" marL="342900">
              <a:lnSpc>
                <a:spcPct val="150000"/>
              </a:lnSpc>
              <a:buFont typeface="Arial" panose="020B0604020202020204" pitchFamily="34" charset="0"/>
              <a:buChar char="•"/>
            </a:pPr>
            <a:r>
              <a:rPr dirty="0" sz="2400" lang="en-US">
                <a:latin typeface="Trebuchet MS" panose="020B0603020202020204" pitchFamily="34" charset="0"/>
              </a:rPr>
              <a:t>Educators who teach deep learning, GANs, or image generation can use the tool.</a:t>
            </a:r>
          </a:p>
          <a:p>
            <a:pPr algn="just" indent="-342900" marL="342900">
              <a:lnSpc>
                <a:spcPct val="150000"/>
              </a:lnSpc>
              <a:buFont typeface="Arial" panose="020B0604020202020204" pitchFamily="34" charset="0"/>
              <a:buChar char="•"/>
            </a:pPr>
            <a:r>
              <a:rPr dirty="0" sz="2400" lang="en-US">
                <a:latin typeface="Trebuchet MS" panose="020B0603020202020204" pitchFamily="34" charset="0"/>
              </a:rPr>
              <a:t>Developers or engineers working on applications that require  handwritten digits, such as optical character recognition (OCR).</a:t>
            </a:r>
            <a:endParaRPr dirty="0" sz="2400" lang="en-IN">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flipH="1">
            <a:off x="9906000" y="1600200"/>
            <a:ext cx="2286000" cy="2705100"/>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196387" y="164797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29018"/>
          </a:xfrm>
          <a:prstGeom prst="rect"/>
        </p:spPr>
        <p:txBody>
          <a:bodyPr bIns="0" lIns="0" rIns="0" rtlCol="0" tIns="13335" vert="horz" wrap="square">
            <a:spAutoFit/>
          </a:bodyPr>
          <a:p>
            <a:pPr marL="12700">
              <a:lnSpc>
                <a:spcPct val="100000"/>
              </a:lnSpc>
              <a:spcBef>
                <a:spcPts val="105"/>
              </a:spcBef>
            </a:pPr>
            <a:r>
              <a:rPr dirty="0" sz="4000" spc="25"/>
              <a:t>S</a:t>
            </a:r>
            <a:r>
              <a:rPr dirty="0" sz="4000" spc="10"/>
              <a:t>O</a:t>
            </a:r>
            <a:r>
              <a:rPr dirty="0" sz="4000" spc="25"/>
              <a:t>LU</a:t>
            </a:r>
            <a:r>
              <a:rPr dirty="0" sz="4000" spc="-35"/>
              <a:t>T</a:t>
            </a:r>
            <a:r>
              <a:rPr dirty="0" sz="4000" spc="-30"/>
              <a:t>I</a:t>
            </a:r>
            <a:r>
              <a:rPr dirty="0" sz="4000" spc="10"/>
              <a:t>O</a:t>
            </a:r>
            <a:r>
              <a:rPr dirty="0" sz="4000"/>
              <a:t>N</a:t>
            </a:r>
            <a:r>
              <a:rPr dirty="0" sz="4000" spc="-345"/>
              <a:t> </a:t>
            </a:r>
            <a:r>
              <a:rPr dirty="0" sz="4000" spc="-35"/>
              <a:t>A</a:t>
            </a:r>
            <a:r>
              <a:rPr dirty="0" sz="4000" spc="-5"/>
              <a:t>N</a:t>
            </a:r>
            <a:r>
              <a:rPr dirty="0" sz="4000"/>
              <a:t>D</a:t>
            </a:r>
            <a:r>
              <a:rPr dirty="0" sz="4000" spc="35"/>
              <a:t> </a:t>
            </a:r>
            <a:r>
              <a:rPr dirty="0" sz="4000" spc="-30"/>
              <a:t>I</a:t>
            </a:r>
            <a:r>
              <a:rPr dirty="0" sz="4000" spc="-35"/>
              <a:t>T</a:t>
            </a:r>
            <a:r>
              <a:rPr dirty="0" sz="4000"/>
              <a:t>S</a:t>
            </a:r>
            <a:r>
              <a:rPr dirty="0" sz="4000" spc="60"/>
              <a:t> </a:t>
            </a:r>
            <a:r>
              <a:rPr dirty="0" sz="4000" spc="-295"/>
              <a:t>V</a:t>
            </a:r>
            <a:r>
              <a:rPr dirty="0" sz="4000" spc="-35"/>
              <a:t>A</a:t>
            </a:r>
            <a:r>
              <a:rPr dirty="0" sz="4000" spc="25"/>
              <a:t>LU</a:t>
            </a:r>
            <a:r>
              <a:rPr dirty="0" sz="4000"/>
              <a:t>E</a:t>
            </a:r>
            <a:r>
              <a:rPr dirty="0" sz="4000" spc="-65"/>
              <a:t> </a:t>
            </a:r>
            <a:r>
              <a:rPr dirty="0" sz="4000" spc="-15"/>
              <a:t>P</a:t>
            </a:r>
            <a:r>
              <a:rPr dirty="0" sz="4000" spc="-30"/>
              <a:t>R</a:t>
            </a:r>
            <a:r>
              <a:rPr dirty="0" sz="4000" spc="10"/>
              <a:t>O</a:t>
            </a:r>
            <a:r>
              <a:rPr dirty="0" sz="4000" spc="-15"/>
              <a:t>P</a:t>
            </a:r>
            <a:r>
              <a:rPr dirty="0" sz="4000" spc="10"/>
              <a:t>O</a:t>
            </a:r>
            <a:r>
              <a:rPr dirty="0" sz="4000" spc="25"/>
              <a:t>S</a:t>
            </a:r>
            <a:r>
              <a:rPr dirty="0" sz="4000" spc="-30"/>
              <a:t>I</a:t>
            </a:r>
            <a:r>
              <a:rPr dirty="0" sz="4000" spc="-35"/>
              <a:t>T</a:t>
            </a:r>
            <a:r>
              <a:rPr dirty="0" sz="4000" spc="-30"/>
              <a:t>I</a:t>
            </a:r>
            <a:r>
              <a:rPr dirty="0" sz="4000" spc="10"/>
              <a:t>O</a:t>
            </a:r>
            <a:r>
              <a:rPr dirty="0" sz="40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8"/>
          <p:cNvSpPr txBox="1"/>
          <p:nvPr/>
        </p:nvSpPr>
        <p:spPr>
          <a:xfrm>
            <a:off x="739775" y="6473337"/>
            <a:ext cx="1955799" cy="176330"/>
          </a:xfrm>
          <a:prstGeom prst="rect"/>
        </p:spPr>
        <p:txBody>
          <a:bodyPr bIns="0" lIns="0" rIns="0" rtlCol="0" tIns="6985" vert="horz" wrap="square">
            <a:spAutoFit/>
          </a:bodyPr>
          <a:p>
            <a:pPr marL="12700">
              <a:lnSpc>
                <a:spcPct val="100000"/>
              </a:lnSpc>
              <a:spcBef>
                <a:spcPts val="55"/>
              </a:spcBef>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8" name="TextBox 10"/>
          <p:cNvSpPr txBox="1"/>
          <p:nvPr/>
        </p:nvSpPr>
        <p:spPr>
          <a:xfrm>
            <a:off x="378618" y="1547363"/>
            <a:ext cx="8620125" cy="4714241"/>
          </a:xfrm>
          <a:prstGeom prst="rect"/>
          <a:noFill/>
        </p:spPr>
        <p:txBody>
          <a:bodyPr rtlCol="0" wrap="square">
            <a:spAutoFit/>
          </a:bodyPr>
          <a:p>
            <a:pPr algn="just" indent="-342900" lvl="1" marL="800100">
              <a:buFont typeface="Arial" panose="020B0604020202020204" pitchFamily="34" charset="0"/>
              <a:buChar char="•"/>
            </a:pPr>
            <a:r>
              <a:rPr b="0" dirty="0" sz="2400" i="0" lang="en-US">
                <a:solidFill>
                  <a:schemeClr val="tx1"/>
                </a:solidFill>
                <a:effectLst/>
                <a:latin typeface="Arial" panose="020B0604020202020204" pitchFamily="34" charset="0"/>
                <a:cs typeface="Arial" panose="020B0604020202020204" pitchFamily="34" charset="0"/>
              </a:rPr>
              <a:t>Using TensorFlow/</a:t>
            </a:r>
            <a:r>
              <a:rPr b="0" dirty="0" sz="2400" i="0" lang="en-US" err="1">
                <a:solidFill>
                  <a:schemeClr val="tx1"/>
                </a:solidFill>
                <a:effectLst/>
                <a:latin typeface="Arial" panose="020B0604020202020204" pitchFamily="34" charset="0"/>
                <a:cs typeface="Arial" panose="020B0604020202020204" pitchFamily="34" charset="0"/>
              </a:rPr>
              <a:t>Keras</a:t>
            </a:r>
            <a:r>
              <a:rPr b="0" dirty="0" sz="2400" i="0" lang="en-US">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algn="just" indent="-342900" lvl="1" marL="800100">
              <a:buFont typeface="Arial" panose="020B0604020202020204" pitchFamily="34" charset="0"/>
              <a:buChar char="•"/>
            </a:pPr>
            <a:r>
              <a:rPr b="0" dirty="0" sz="2400" i="0" lang="en-US">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b="0" dirty="0" sz="2400" i="0" lang="en-US" err="1">
                <a:solidFill>
                  <a:schemeClr val="tx1"/>
                </a:solidFill>
                <a:effectLst/>
                <a:latin typeface="Arial" panose="020B0604020202020204" pitchFamily="34" charset="0"/>
                <a:cs typeface="Arial" panose="020B0604020202020204" pitchFamily="34" charset="0"/>
              </a:rPr>
              <a:t>ReLU</a:t>
            </a:r>
            <a:r>
              <a:rPr b="0" dirty="0" sz="2400" i="0" lang="en-US">
                <a:solidFill>
                  <a:schemeClr val="tx1"/>
                </a:solidFill>
                <a:effectLst/>
                <a:latin typeface="Arial" panose="020B0604020202020204" pitchFamily="34" charset="0"/>
                <a:cs typeface="Arial" panose="020B0604020202020204" pitchFamily="34" charset="0"/>
              </a:rPr>
              <a:t> and Tanh) and fully connected (Dense) layers.</a:t>
            </a:r>
          </a:p>
          <a:p>
            <a:pPr algn="just" indent="-342900" lvl="1" marL="800100">
              <a:buFont typeface="Arial" panose="020B0604020202020204" pitchFamily="34" charset="0"/>
              <a:buChar char="•"/>
            </a:pPr>
            <a:r>
              <a:rPr b="0" dirty="0" sz="2400" i="0" lang="en-US">
                <a:solidFill>
                  <a:schemeClr val="tx1"/>
                </a:solidFill>
                <a:effectLst/>
                <a:latin typeface="Arial" panose="020B0604020202020204" pitchFamily="34" charset="0"/>
                <a:cs typeface="Arial" panose="020B0604020202020204" pitchFamily="34" charset="0"/>
              </a:rPr>
              <a:t>Make modifications to the layer sizes, depth of the network, and </a:t>
            </a:r>
            <a:r>
              <a:rPr b="0" dirty="0" sz="2400" i="0" lang="en-US" err="1">
                <a:solidFill>
                  <a:schemeClr val="tx1"/>
                </a:solidFill>
                <a:effectLst/>
                <a:latin typeface="Arial" panose="020B0604020202020204" pitchFamily="34" charset="0"/>
                <a:cs typeface="Arial" panose="020B0604020202020204" pitchFamily="34" charset="0"/>
              </a:rPr>
              <a:t>normalisation</a:t>
            </a:r>
            <a:r>
              <a:rPr b="0" dirty="0" sz="2400" i="0" lang="en-US">
                <a:solidFill>
                  <a:schemeClr val="tx1"/>
                </a:solidFill>
                <a:effectLst/>
                <a:latin typeface="Arial" panose="020B0604020202020204" pitchFamily="34" charset="0"/>
                <a:cs typeface="Arial" panose="020B0604020202020204" pitchFamily="34" charset="0"/>
              </a:rPr>
              <a:t> methods.</a:t>
            </a:r>
          </a:p>
          <a:p>
            <a:pPr algn="just" indent="-342900" lvl="1" marL="800100">
              <a:buFont typeface="Arial" panose="020B0604020202020204" pitchFamily="34" charset="0"/>
              <a:buChar char="•"/>
            </a:pPr>
            <a:r>
              <a:rPr b="0" dirty="0" sz="2400" i="0" lang="en-US">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algn="just" indent="-342900" lvl="1" marL="800100">
              <a:buFont typeface="Arial" panose="020B0604020202020204" pitchFamily="34" charset="0"/>
              <a:buChar char="•"/>
            </a:pPr>
            <a:r>
              <a:rPr b="0" dirty="0" sz="2400" i="0" lang="en-US">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b="0" dirty="0" sz="2400" i="0" lang="en-US" err="1">
                <a:solidFill>
                  <a:schemeClr val="tx1"/>
                </a:solidFill>
                <a:effectLst/>
                <a:latin typeface="Arial" panose="020B0604020202020204" pitchFamily="34" charset="0"/>
                <a:cs typeface="Arial" panose="020B0604020202020204" pitchFamily="34" charset="0"/>
              </a:rPr>
              <a:t>ReLU</a:t>
            </a:r>
            <a:r>
              <a:rPr b="0" dirty="0" sz="2400" i="0" lang="en-US">
                <a:solidFill>
                  <a:schemeClr val="tx1"/>
                </a:solidFill>
                <a:effectLst/>
                <a:latin typeface="Arial" panose="020B0604020202020204" pitchFamily="34" charset="0"/>
                <a:cs typeface="Arial" panose="020B0604020202020204" pitchFamily="34" charset="0"/>
              </a:rPr>
              <a:t>.</a:t>
            </a:r>
          </a:p>
          <a:p>
            <a:pPr algn="just" indent="-342900" lvl="1" marL="800100">
              <a:buFont typeface="Arial" panose="020B0604020202020204" pitchFamily="34" charset="0"/>
              <a:buChar char="•"/>
            </a:pPr>
            <a:endParaRPr b="0" dirty="0" sz="2400" i="0" lang="en-US">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0" y="4876800"/>
            <a:ext cx="1371600" cy="1981200"/>
          </a:xfrm>
          <a:prstGeom prst="rect"/>
        </p:spPr>
      </p:pic>
      <p:sp>
        <p:nvSpPr>
          <p:cNvPr id="1048669" name="object 2"/>
          <p:cNvSpPr txBox="1"/>
          <p:nvPr/>
        </p:nvSpPr>
        <p:spPr>
          <a:xfrm>
            <a:off x="752475" y="6486037"/>
            <a:ext cx="19145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129712" y="117119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5" name="TextBox 9"/>
          <p:cNvSpPr txBox="1"/>
          <p:nvPr/>
        </p:nvSpPr>
        <p:spPr>
          <a:xfrm>
            <a:off x="752476" y="1325753"/>
            <a:ext cx="8782050" cy="4358640"/>
          </a:xfrm>
          <a:prstGeom prst="rect"/>
          <a:noFill/>
        </p:spPr>
        <p:txBody>
          <a:bodyPr rtlCol="0" wrap="square">
            <a:spAutoFit/>
          </a:bodyPr>
          <a:p>
            <a:pPr algn="just" indent="-342900" marL="342900">
              <a:lnSpc>
                <a:spcPct val="150000"/>
              </a:lnSpc>
              <a:buFont typeface="Arial" panose="020B0604020202020204" pitchFamily="34" charset="0"/>
              <a:buChar char="•"/>
            </a:pPr>
            <a:r>
              <a:rPr dirty="0" sz="2400" lang="en-US">
                <a:latin typeface="Trebuchet MS" panose="020B0603020202020204" pitchFamily="34" charset="0"/>
              </a:rPr>
              <a:t>Innovative Network Architectures</a:t>
            </a:r>
            <a:r>
              <a:rPr b="1" dirty="0" sz="2400" lang="en-US">
                <a:latin typeface="Trebuchet MS" panose="020B0603020202020204" pitchFamily="34" charset="0"/>
              </a:rPr>
              <a:t>: </a:t>
            </a:r>
            <a:r>
              <a:rPr dirty="0" sz="2400" lang="en-US">
                <a:latin typeface="Trebuchet MS" panose="020B0603020202020204" pitchFamily="34" charset="0"/>
              </a:rPr>
              <a:t>Exploring varied architectural designs for both the generator and discriminator networks to ensure the creation of realistic and diverse digit images.</a:t>
            </a:r>
          </a:p>
          <a:p>
            <a:pPr algn="just" indent="-342900" marL="342900">
              <a:lnSpc>
                <a:spcPct val="150000"/>
              </a:lnSpc>
              <a:buFont typeface="Arial" panose="020B0604020202020204" pitchFamily="34" charset="0"/>
              <a:buChar char="•"/>
            </a:pPr>
            <a:r>
              <a:rPr dirty="0" sz="2400" lang="en-US">
                <a:latin typeface="Trebuchet MS" panose="020B0603020202020204" pitchFamily="34" charset="0"/>
              </a:rPr>
              <a:t>Performance Optimization</a:t>
            </a:r>
            <a:r>
              <a:rPr b="1" dirty="0" sz="2400" lang="en-US">
                <a:latin typeface="Trebuchet MS" panose="020B0603020202020204" pitchFamily="34" charset="0"/>
              </a:rPr>
              <a:t>: </a:t>
            </a:r>
            <a:r>
              <a:rPr dirty="0" sz="2400" lang="en-US">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2"/>
          <p:cNvSpPr txBox="1"/>
          <p:nvPr/>
        </p:nvSpPr>
        <p:spPr>
          <a:xfrm>
            <a:off x="752475" y="6486037"/>
            <a:ext cx="1914525" cy="166712"/>
          </a:xfrm>
          <a:prstGeom prst="rect"/>
        </p:spPr>
        <p:txBody>
          <a:bodyPr bIns="0" lIns="0" rIns="0" rtlCol="0" tIns="0" vert="horz" wrap="square">
            <a:spAutoFit/>
          </a:bodyPr>
          <a:p>
            <a:pPr>
              <a:lnSpc>
                <a:spcPts val="1275"/>
              </a:lnSpc>
            </a:pPr>
            <a:r>
              <a:rPr dirty="0" sz="1100" lang="en-IN" spc="20">
                <a:solidFill>
                  <a:srgbClr val="2D83C3"/>
                </a:solidFill>
                <a:latin typeface="Trebuchet MS"/>
                <a:cs typeface="Trebuchet MS"/>
              </a:rPr>
              <a:t>01/04/2024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77" name="object 3"/>
          <p:cNvSpPr/>
          <p:nvPr/>
        </p:nvSpPr>
        <p:spPr>
          <a:xfrm>
            <a:off x="9601200" y="5392826"/>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7991160" y="72548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7"/>
          <p:cNvSpPr txBox="1"/>
          <p:nvPr/>
        </p:nvSpPr>
        <p:spPr>
          <a:xfrm>
            <a:off x="739775" y="999781"/>
            <a:ext cx="8613775" cy="5264150"/>
          </a:xfrm>
          <a:prstGeom prst="rect"/>
        </p:spPr>
        <p:txBody>
          <a:bodyPr bIns="0" lIns="0" rIns="0" rtlCol="0" tIns="12700" vert="horz" wrap="square">
            <a:spAutoFit/>
          </a:bodyPr>
          <a:p>
            <a:pPr algn="just" marL="12700">
              <a:lnSpc>
                <a:spcPct val="150000"/>
              </a:lnSpc>
              <a:spcBef>
                <a:spcPts val="100"/>
              </a:spcBef>
            </a:pPr>
            <a:r>
              <a:rPr b="1" dirty="0" sz="1800" lang="en-US" spc="-45">
                <a:latin typeface="Trebuchet MS"/>
                <a:cs typeface="Trebuchet MS"/>
              </a:rPr>
              <a:t>Generator Network Design</a:t>
            </a:r>
            <a:r>
              <a:rPr dirty="0" sz="1800" lang="en-US" spc="-45">
                <a:latin typeface="Trebuchet MS"/>
                <a:cs typeface="Trebuchet MS"/>
              </a:rPr>
              <a:t>: Design the architecture of the generator network, experimenting with various layer sizes, depths, and activation functions like </a:t>
            </a:r>
            <a:r>
              <a:rPr dirty="0" sz="1800" lang="en-US" spc="-45" err="1">
                <a:latin typeface="Trebuchet MS"/>
                <a:cs typeface="Trebuchet MS"/>
              </a:rPr>
              <a:t>ReLU</a:t>
            </a:r>
            <a:r>
              <a:rPr dirty="0" sz="1800" lang="en-US" spc="-45">
                <a:latin typeface="Trebuchet MS"/>
                <a:cs typeface="Trebuchet MS"/>
              </a:rPr>
              <a:t> and Tanh to generate realistic digit images.</a:t>
            </a:r>
          </a:p>
          <a:p>
            <a:pPr algn="just" marL="12700">
              <a:lnSpc>
                <a:spcPct val="150000"/>
              </a:lnSpc>
              <a:spcBef>
                <a:spcPts val="100"/>
              </a:spcBef>
            </a:pPr>
            <a:r>
              <a:rPr b="1" dirty="0" sz="1800" lang="en-US" spc="-45">
                <a:latin typeface="Trebuchet MS"/>
                <a:cs typeface="Trebuchet MS"/>
              </a:rPr>
              <a:t>Discriminator Network Design</a:t>
            </a:r>
            <a:r>
              <a:rPr dirty="0" sz="1800" lang="en-US" spc="-45">
                <a:latin typeface="Trebuchet MS"/>
                <a:cs typeface="Trebuchet MS"/>
              </a:rPr>
              <a:t>: Develop the discriminator network architecture, exploring different layer configurations and activation functions such as Sigmoid and Leaky </a:t>
            </a:r>
            <a:r>
              <a:rPr dirty="0" sz="1800" lang="en-US" spc="-45" err="1">
                <a:latin typeface="Trebuchet MS"/>
                <a:cs typeface="Trebuchet MS"/>
              </a:rPr>
              <a:t>ReLU</a:t>
            </a:r>
            <a:r>
              <a:rPr dirty="0" sz="1800" lang="en-US" spc="-45">
                <a:latin typeface="Trebuchet MS"/>
                <a:cs typeface="Trebuchet MS"/>
              </a:rPr>
              <a:t> to distinguish between real and generated images.</a:t>
            </a:r>
          </a:p>
          <a:p>
            <a:pPr algn="just" marL="12700">
              <a:lnSpc>
                <a:spcPct val="150000"/>
              </a:lnSpc>
              <a:spcBef>
                <a:spcPts val="100"/>
              </a:spcBef>
            </a:pPr>
            <a:r>
              <a:rPr b="1" dirty="0" sz="1800" lang="en-US" spc="-45">
                <a:latin typeface="Trebuchet MS"/>
                <a:cs typeface="Trebuchet MS"/>
              </a:rPr>
              <a:t>Hyperparameter Tuning</a:t>
            </a:r>
            <a:r>
              <a:rPr dirty="0" sz="1800" lang="en-US" spc="-45">
                <a:latin typeface="Trebuchet MS"/>
                <a:cs typeface="Trebuchet MS"/>
              </a:rPr>
              <a:t>: Conduct extensive experimentation and hyperparameter tuning to optimize the GAN model's performance, focusing on parameters like learning rate, batch size, and network depth.</a:t>
            </a:r>
          </a:p>
          <a:p>
            <a:pPr algn="just" marL="12700">
              <a:lnSpc>
                <a:spcPct val="150000"/>
              </a:lnSpc>
              <a:spcBef>
                <a:spcPts val="100"/>
              </a:spcBef>
            </a:pPr>
            <a:r>
              <a:rPr b="1" dirty="0" sz="1800" lang="en-US" spc="-45">
                <a:latin typeface="Trebuchet MS"/>
                <a:cs typeface="Trebuchet MS"/>
              </a:rPr>
              <a:t>Training</a:t>
            </a:r>
            <a:r>
              <a:rPr dirty="0" sz="1800" lang="en-US" spc="-45">
                <a:latin typeface="Trebuchet MS"/>
                <a:cs typeface="Trebuchet MS"/>
              </a:rPr>
              <a:t>: Train the GAN model on the MNIST dataset, iteratively updating the generator and discriminator networks to enhance image generation quality and stability.</a:t>
            </a:r>
          </a:p>
          <a:p>
            <a:pPr algn="just" marL="12700">
              <a:lnSpc>
                <a:spcPct val="150000"/>
              </a:lnSpc>
              <a:spcBef>
                <a:spcPts val="100"/>
              </a:spcBef>
            </a:pPr>
            <a:r>
              <a:rPr dirty="0" sz="1800" lang="en-US" spc="-45">
                <a:latin typeface="Trebuchet MS"/>
                <a:cs typeface="Trebuchet MS"/>
              </a:rPr>
              <a:t>Evaluation: Evaluate the trained GAN model's performance by analyzing generated digit images and assessing their realism and diversity.</a:t>
            </a:r>
            <a:endParaRPr dirty="0" sz="1800" lang="en-IN">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Srinivasa Pradeep S</dc:title>
  <dc:creator>SRINIVASA PRADEEP</dc:creator>
  <cp:lastModifiedBy>Kamal Chander R</cp:lastModifiedBy>
  <dcterms:created xsi:type="dcterms:W3CDTF">2024-04-01T02:02:38Z</dcterms:created>
  <dcterms:modified xsi:type="dcterms:W3CDTF">2024-04-05T17:38:15Z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y fmtid="{D5CDD505-2E9C-101B-9397-08002B2CF9AE}" pid="5" name="ICV">
    <vt:lpwstr>0c2e1669ce7b4964898de536049f9058</vt:lpwstr>
  </property>
</Properties>
</file>