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58" r:id="rId7"/>
    <p:sldId id="269" r:id="rId8"/>
    <p:sldId id="260" r:id="rId9"/>
    <p:sldId id="266" r:id="rId10"/>
    <p:sldId id="270" r:id="rId11"/>
    <p:sldId id="271" r:id="rId12"/>
    <p:sldId id="272" r:id="rId13"/>
    <p:sldId id="265"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6" d="100"/>
          <a:sy n="66" d="100"/>
        </p:scale>
        <p:origin x="1330" y="413"/>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8/3/2025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8/3/2025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8/3/2025</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8/3/2025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8/3/2025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8/3/2025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8/3/2025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8/3/2025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8/3/2025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8/3/2025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8/3/2025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8/3/2025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8/3/2025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8/3/2025</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50975" y="1993514"/>
            <a:ext cx="9090049" cy="2219691"/>
          </a:xfrm>
        </p:spPr>
        <p:txBody>
          <a:bodyPr anchor="ctr">
            <a:normAutofit/>
          </a:bodyPr>
          <a:lstStyle/>
          <a:p>
            <a:r>
              <a:rPr lang="en-US" dirty="0">
                <a:latin typeface="Times New Roman" panose="02020603050405020304" pitchFamily="18" charset="0"/>
                <a:cs typeface="Times New Roman" panose="02020603050405020304" pitchFamily="18" charset="0"/>
              </a:rPr>
              <a:t>Sales Dataset Analysis – Advanced Excel Project</a:t>
            </a:r>
          </a:p>
        </p:txBody>
      </p:sp>
      <p:sp>
        <p:nvSpPr>
          <p:cNvPr id="3" name="Subtitle 2">
            <a:extLst>
              <a:ext uri="{FF2B5EF4-FFF2-40B4-BE49-F238E27FC236}">
                <a16:creationId xmlns:a16="http://schemas.microsoft.com/office/drawing/2014/main" id="{986AD10C-DBC9-C759-0D05-86F985630726}"/>
              </a:ext>
            </a:extLst>
          </p:cNvPr>
          <p:cNvSpPr>
            <a:spLocks noGrp="1"/>
          </p:cNvSpPr>
          <p:nvPr>
            <p:ph type="subTitle" idx="1"/>
          </p:nvPr>
        </p:nvSpPr>
        <p:spPr>
          <a:xfrm>
            <a:off x="8686038" y="4007931"/>
            <a:ext cx="3378444" cy="1374297"/>
          </a:xfrm>
        </p:spPr>
        <p:txBody>
          <a:bodyPr>
            <a:normAutofit/>
          </a:bodyPr>
          <a:lstStyle/>
          <a:p>
            <a:r>
              <a:rPr lang="en-US" dirty="0">
                <a:latin typeface="Times New Roman" panose="02020603050405020304" pitchFamily="18" charset="0"/>
                <a:cs typeface="Times New Roman" panose="02020603050405020304" pitchFamily="18" charset="0"/>
              </a:rPr>
              <a:t>Presented By,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Muguntharaj 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DADS JUNE 2025</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Text Placeholder 3"/>
          <p:cNvSpPr>
            <a:spLocks noGrp="1"/>
          </p:cNvSpPr>
          <p:nvPr>
            <p:ph type="body" sz="half" idx="2"/>
          </p:nvPr>
        </p:nvSpPr>
        <p:spPr>
          <a:xfrm>
            <a:off x="1104899" y="1600201"/>
            <a:ext cx="9980681" cy="2335192"/>
          </a:xfrm>
        </p:spPr>
        <p:txBody>
          <a:bodyPr>
            <a:noAutofit/>
          </a:bodyPr>
          <a:lstStyle/>
          <a:p>
            <a:pPr>
              <a:lnSpc>
                <a:spcPct val="100000"/>
              </a:lnSpc>
            </a:pPr>
            <a:r>
              <a:rPr lang="en-US" sz="2000" b="1" dirty="0">
                <a:latin typeface="Times New Roman" panose="02020603050405020304" pitchFamily="18" charset="0"/>
                <a:cs typeface="Times New Roman" panose="02020603050405020304" pitchFamily="18" charset="0"/>
              </a:rPr>
              <a:t>Summary</a:t>
            </a:r>
          </a:p>
          <a:p>
            <a:pPr marL="342900" indent="-342900" algn="just">
              <a:lnSpc>
                <a:spcPct val="100000"/>
              </a:lnSpc>
              <a:buSzPct val="158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Sales peaked in Jan–Feb, with strong profits and adjusted sales.</a:t>
            </a:r>
          </a:p>
          <a:p>
            <a:pPr marL="342900" indent="-342900" algn="just">
              <a:lnSpc>
                <a:spcPct val="100000"/>
              </a:lnSpc>
              <a:buSzPct val="158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Standard Class dominates overall sales; Same Day offers high average value per order.</a:t>
            </a:r>
          </a:p>
          <a:p>
            <a:pPr marL="342900" indent="-342900" algn="just">
              <a:lnSpc>
                <a:spcPct val="100000"/>
              </a:lnSpc>
              <a:buSzPct val="158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Discounts were minimal but could be strategically optimized.</a:t>
            </a:r>
          </a:p>
          <a:p>
            <a:pPr marL="342900" indent="-342900" algn="just">
              <a:lnSpc>
                <a:spcPct val="100000"/>
              </a:lnSpc>
              <a:buSzPct val="158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Seasonal trends and ship modes significantly influence performance.</a:t>
            </a:r>
          </a:p>
        </p:txBody>
      </p:sp>
      <p:sp>
        <p:nvSpPr>
          <p:cNvPr id="3" name="Text Placeholder 3">
            <a:extLst>
              <a:ext uri="{FF2B5EF4-FFF2-40B4-BE49-F238E27FC236}">
                <a16:creationId xmlns:a16="http://schemas.microsoft.com/office/drawing/2014/main" id="{C37C9CAD-012B-2D88-93F9-6DDEE41B69F2}"/>
              </a:ext>
            </a:extLst>
          </p:cNvPr>
          <p:cNvSpPr txBox="1">
            <a:spLocks/>
          </p:cNvSpPr>
          <p:nvPr/>
        </p:nvSpPr>
        <p:spPr>
          <a:xfrm>
            <a:off x="1012301" y="4090203"/>
            <a:ext cx="8305319" cy="2032805"/>
          </a:xfrm>
          <a:prstGeom prst="rect">
            <a:avLst/>
          </a:prstGeom>
        </p:spPr>
        <p:txBody>
          <a:bodyPr vert="horz" lIns="0" tIns="45720" rIns="0" bIns="45720" rtlCol="0">
            <a:noAutofit/>
          </a:bodyPr>
          <a:lstStyle>
            <a:lvl1pPr marL="0" indent="0" algn="l" defTabSz="914400" rtl="0" eaLnBrk="1" latinLnBrk="0" hangingPunct="1">
              <a:lnSpc>
                <a:spcPct val="90000"/>
              </a:lnSpc>
              <a:spcBef>
                <a:spcPts val="1200"/>
              </a:spcBef>
              <a:buFont typeface="Wingdings" panose="05000000000000000000" pitchFamily="2"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Wingdings" panose="05000000000000000000" pitchFamily="2" charset="2"/>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Wingdings" panose="05000000000000000000" pitchFamily="2" charset="2"/>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Wingdings" panose="05000000000000000000" pitchFamily="2" charset="2"/>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Wingdings" panose="05000000000000000000" pitchFamily="2" charset="2"/>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9pPr>
          </a:lstStyle>
          <a:p>
            <a:pPr>
              <a:lnSpc>
                <a:spcPct val="100000"/>
              </a:lnSpc>
            </a:pPr>
            <a:r>
              <a:rPr lang="en-US" sz="2000" b="1" dirty="0">
                <a:latin typeface="Times New Roman" panose="02020603050405020304" pitchFamily="18" charset="0"/>
                <a:cs typeface="Times New Roman" panose="02020603050405020304" pitchFamily="18" charset="0"/>
              </a:rPr>
              <a:t>Next Steps</a:t>
            </a:r>
          </a:p>
          <a:p>
            <a:pPr marL="342900" indent="-342900">
              <a:lnSpc>
                <a:spcPct val="100000"/>
              </a:lnSpc>
              <a:buSzPct val="158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Forecast sales for the upcoming quarter.</a:t>
            </a:r>
          </a:p>
          <a:p>
            <a:pPr marL="342900" indent="-342900">
              <a:lnSpc>
                <a:spcPct val="100000"/>
              </a:lnSpc>
              <a:buSzPct val="158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Explore customer segmentation and buying patterns.</a:t>
            </a:r>
            <a:endParaRPr lang="en-US" sz="2000" b="1" dirty="0">
              <a:latin typeface="Times New Roman" panose="02020603050405020304" pitchFamily="18" charset="0"/>
              <a:cs typeface="Times New Roman" panose="02020603050405020304" pitchFamily="18" charset="0"/>
            </a:endParaRPr>
          </a:p>
          <a:p>
            <a:pPr marL="342900" indent="-342900">
              <a:lnSpc>
                <a:spcPct val="100000"/>
              </a:lnSpc>
              <a:buSzPct val="158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 data accuracy and integrate return/refund analysis.</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785EEB-909B-142A-0F81-CA3D35B0CCE9}"/>
              </a:ext>
            </a:extLst>
          </p:cNvPr>
          <p:cNvSpPr txBox="1"/>
          <p:nvPr/>
        </p:nvSpPr>
        <p:spPr>
          <a:xfrm>
            <a:off x="3047036" y="3247227"/>
            <a:ext cx="6094070" cy="830997"/>
          </a:xfrm>
          <a:prstGeom prst="rect">
            <a:avLst/>
          </a:prstGeom>
          <a:noFill/>
        </p:spPr>
        <p:txBody>
          <a:bodyPr wrap="square">
            <a:spAutoFit/>
          </a:bodyPr>
          <a:lstStyle/>
          <a:p>
            <a:r>
              <a:rPr lang="en-US" sz="4800" dirty="0">
                <a:effectLst>
                  <a:outerShdw blurRad="38100" dist="38100" dir="2700000" algn="tl">
                    <a:srgbClr val="000000">
                      <a:alpha val="43137"/>
                    </a:srgbClr>
                  </a:outerShdw>
                </a:effectLst>
              </a:rPr>
              <a:t>❓</a:t>
            </a:r>
            <a:r>
              <a:rPr lang="en-US" sz="4800" b="1" dirty="0">
                <a:effectLst>
                  <a:outerShdw blurRad="38100" dist="38100" dir="2700000" algn="tl">
                    <a:srgbClr val="000000">
                      <a:alpha val="43137"/>
                    </a:srgbClr>
                  </a:outerShdw>
                </a:effectLst>
              </a:rPr>
              <a:t>Any Questions?</a:t>
            </a:r>
            <a:endParaRPr lang="en-US"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245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7840A6-807A-E28F-E32D-26C44759456D}"/>
              </a:ext>
            </a:extLst>
          </p:cNvPr>
          <p:cNvSpPr txBox="1"/>
          <p:nvPr/>
        </p:nvSpPr>
        <p:spPr>
          <a:xfrm>
            <a:off x="4228135" y="3013501"/>
            <a:ext cx="3735729" cy="830997"/>
          </a:xfrm>
          <a:prstGeom prst="rect">
            <a:avLst/>
          </a:prstGeom>
          <a:noFill/>
        </p:spPr>
        <p:txBody>
          <a:bodyPr wrap="square">
            <a:spAutoFit/>
          </a:bodyPr>
          <a:lstStyle/>
          <a:p>
            <a:r>
              <a:rPr lang="en-US" sz="48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96670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5659" y="114250"/>
            <a:ext cx="9980682" cy="1079384"/>
          </a:xfrm>
        </p:spPr>
        <p:txBody>
          <a:bodyPr/>
          <a:lstStyle/>
          <a:p>
            <a:r>
              <a:rPr lang="en-US" dirty="0">
                <a:latin typeface="Times New Roman" panose="02020603050405020304" pitchFamily="18" charset="0"/>
                <a:cs typeface="Times New Roman" panose="02020603050405020304" pitchFamily="18" charset="0"/>
              </a:rPr>
              <a:t>Project Overview &amp; Objectives </a:t>
            </a:r>
          </a:p>
        </p:txBody>
      </p:sp>
      <p:sp>
        <p:nvSpPr>
          <p:cNvPr id="2" name="Content Placeholder 1">
            <a:extLst>
              <a:ext uri="{FF2B5EF4-FFF2-40B4-BE49-F238E27FC236}">
                <a16:creationId xmlns:a16="http://schemas.microsoft.com/office/drawing/2014/main" id="{F7BDB964-418C-9B1D-EAD3-1B45873F0AC6}"/>
              </a:ext>
            </a:extLst>
          </p:cNvPr>
          <p:cNvSpPr>
            <a:spLocks noGrp="1" noChangeArrowheads="1"/>
          </p:cNvSpPr>
          <p:nvPr>
            <p:ph idx="1"/>
          </p:nvPr>
        </p:nvSpPr>
        <p:spPr bwMode="auto">
          <a:xfrm>
            <a:off x="367305" y="1393787"/>
            <a:ext cx="11186574" cy="369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200000"/>
              </a:lnSpc>
              <a:spcBef>
                <a:spcPct val="0"/>
              </a:spcBef>
              <a:spcAft>
                <a:spcPct val="0"/>
              </a:spcAft>
              <a:buNone/>
            </a:pPr>
            <a:r>
              <a:rPr lang="en-US" dirty="0">
                <a:latin typeface="Times New Roman" panose="02020603050405020304" pitchFamily="18" charset="0"/>
                <a:cs typeface="Times New Roman" panose="02020603050405020304" pitchFamily="18" charset="0"/>
              </a:rPr>
              <a:t>1. Analyze the dataset containing sales transaction information from a retail business.</a:t>
            </a:r>
          </a:p>
          <a:p>
            <a:pPr marL="0" lvl="0" indent="0" algn="just" eaLnBrk="0" fontAlgn="base" hangingPunct="0">
              <a:lnSpc>
                <a:spcPct val="200000"/>
              </a:lnSpc>
              <a:spcBef>
                <a:spcPct val="0"/>
              </a:spcBef>
              <a:spcAft>
                <a:spcPct val="0"/>
              </a:spcAft>
              <a:buNone/>
            </a:pPr>
            <a:r>
              <a:rPr lang="en-US" dirty="0">
                <a:latin typeface="Times New Roman" panose="02020603050405020304" pitchFamily="18" charset="0"/>
                <a:cs typeface="Times New Roman" panose="02020603050405020304" pitchFamily="18" charset="0"/>
              </a:rPr>
              <a:t>2. Conduct comprehensive data analysis to extract valuable insights.</a:t>
            </a:r>
          </a:p>
          <a:p>
            <a:pPr marL="0" lvl="0" indent="0" algn="just" eaLnBrk="0" fontAlgn="base" hangingPunct="0">
              <a:lnSpc>
                <a:spcPct val="200000"/>
              </a:lnSpc>
              <a:spcBef>
                <a:spcPct val="0"/>
              </a:spcBef>
              <a:spcAft>
                <a:spcPct val="0"/>
              </a:spcAft>
              <a:buNone/>
            </a:pPr>
            <a:r>
              <a:rPr lang="en-US" dirty="0">
                <a:latin typeface="Times New Roman" panose="02020603050405020304" pitchFamily="18" charset="0"/>
                <a:cs typeface="Times New Roman" panose="02020603050405020304" pitchFamily="18" charset="0"/>
              </a:rPr>
              <a:t>3. Create interactive visualizations using Microsoft Excel.</a:t>
            </a:r>
          </a:p>
          <a:p>
            <a:pPr marL="0" lvl="0" indent="0" algn="just" eaLnBrk="0" fontAlgn="base" hangingPunct="0">
              <a:lnSpc>
                <a:spcPct val="200000"/>
              </a:lnSpc>
              <a:spcBef>
                <a:spcPct val="0"/>
              </a:spcBef>
              <a:spcAft>
                <a:spcPct val="0"/>
              </a:spcAft>
              <a:buNone/>
            </a:pPr>
            <a:r>
              <a:rPr lang="en-US" b="1" dirty="0">
                <a:latin typeface="Times New Roman" panose="02020603050405020304" pitchFamily="18" charset="0"/>
                <a:cs typeface="Times New Roman" panose="02020603050405020304" pitchFamily="18" charset="0"/>
              </a:rPr>
              <a:t>GOALS:</a:t>
            </a:r>
          </a:p>
          <a:p>
            <a:pPr marL="0" lvl="0" indent="0" algn="just" eaLnBrk="0" fontAlgn="base" hangingPunct="0">
              <a:lnSpc>
                <a:spcPct val="200000"/>
              </a:lnSpc>
              <a:spcBef>
                <a:spcPct val="0"/>
              </a:spcBef>
              <a:spcAft>
                <a:spcPct val="0"/>
              </a:spcAft>
              <a:buNone/>
            </a:pPr>
            <a:r>
              <a:rPr lang="en-US" dirty="0">
                <a:latin typeface="Times New Roman" panose="02020603050405020304" pitchFamily="18" charset="0"/>
                <a:cs typeface="Times New Roman" panose="02020603050405020304" pitchFamily="18" charset="0"/>
              </a:rPr>
              <a:t>        Utilize advanced Excel features, such as What-If Analysis, Goal Seek, Macros, Power Query, and Power Pivot, to deepen your analysis and automate tasks.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a:t>
            </a:r>
            <a:r>
              <a:rPr lang="en-US" dirty="0"/>
              <a:t> Description and Preparation</a:t>
            </a:r>
          </a:p>
        </p:txBody>
      </p:sp>
      <p:sp>
        <p:nvSpPr>
          <p:cNvPr id="4" name="Content Placeholder 3">
            <a:extLst>
              <a:ext uri="{FF2B5EF4-FFF2-40B4-BE49-F238E27FC236}">
                <a16:creationId xmlns:a16="http://schemas.microsoft.com/office/drawing/2014/main" id="{33E4CEE8-D45F-A4B0-D15C-D189A39E24C0}"/>
              </a:ext>
            </a:extLst>
          </p:cNvPr>
          <p:cNvSpPr>
            <a:spLocks noGrp="1"/>
          </p:cNvSpPr>
          <p:nvPr>
            <p:ph idx="1"/>
          </p:nvPr>
        </p:nvSpPr>
        <p:spPr>
          <a:xfrm>
            <a:off x="470419" y="1506894"/>
            <a:ext cx="9982200" cy="4572000"/>
          </a:xfrm>
        </p:spPr>
        <p:txBody>
          <a:bodyPr>
            <a:normAutofit fontScale="92500" lnSpcReduction="20000"/>
          </a:bodyPr>
          <a:lstStyle/>
          <a:p>
            <a:pPr>
              <a:lnSpc>
                <a:spcPct val="150000"/>
              </a:lnSpc>
            </a:pPr>
            <a:r>
              <a:rPr lang="en-US" sz="2200" b="1" dirty="0">
                <a:latin typeface="Times New Roman" panose="02020603050405020304" pitchFamily="18" charset="0"/>
                <a:cs typeface="Times New Roman" panose="02020603050405020304" pitchFamily="18" charset="0"/>
              </a:rPr>
              <a:t>Dataset Overview</a:t>
            </a:r>
            <a:r>
              <a:rPr lang="en-US" sz="2200" dirty="0">
                <a:latin typeface="Times New Roman" panose="02020603050405020304" pitchFamily="18" charset="0"/>
                <a:cs typeface="Times New Roman" panose="02020603050405020304" pitchFamily="18" charset="0"/>
              </a:rPr>
              <a:t>:  Gives Superstores Sales dataset exists with 2740 rows, columns such as RowID, ColumnID, Order Date, Ship Date, Customer ID, Customer Name, Segment, Country, City, State, Postal code, Region, Product ID, Category, Sub category, Product Name, Sales, Quantity, Discount, Profit, Adjusted Sales.</a:t>
            </a:r>
          </a:p>
          <a:p>
            <a:pPr>
              <a:lnSpc>
                <a:spcPct val="100000"/>
              </a:lnSpc>
            </a:pPr>
            <a:r>
              <a:rPr lang="en-US" b="1" dirty="0">
                <a:latin typeface="Times New Roman" panose="02020603050405020304" pitchFamily="18" charset="0"/>
                <a:cs typeface="Times New Roman" panose="02020603050405020304" pitchFamily="18" charset="0"/>
              </a:rPr>
              <a:t>Data Cleaning Process:</a:t>
            </a:r>
          </a:p>
          <a:p>
            <a:pPr>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Remove duplicate rows and blank entries from the dataset. </a:t>
            </a:r>
          </a:p>
          <a:p>
            <a:pPr>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Use data validation to ensure consistency in sales numbers and dates, </a:t>
            </a:r>
          </a:p>
          <a:p>
            <a:pPr marL="0" indent="0">
              <a:lnSpc>
                <a:spcPct val="100000"/>
              </a:lnSpc>
              <a:buNone/>
            </a:pPr>
            <a:r>
              <a:rPr lang="en-US" dirty="0">
                <a:latin typeface="Times New Roman" panose="02020603050405020304" pitchFamily="18" charset="0"/>
                <a:cs typeface="Times New Roman" panose="02020603050405020304" pitchFamily="18" charset="0"/>
              </a:rPr>
              <a:t>    ensuring values like Sales and Discounts are not negative.</a:t>
            </a:r>
          </a:p>
          <a:p>
            <a:pPr>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Employ IF or IFERROR to flag any negative or erroneous entries. </a:t>
            </a:r>
          </a:p>
          <a:p>
            <a:pPr>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Identify and resolve outliers or incorrect values in Sales and Discounts.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66B4-D81A-0CBF-1814-44AC3AA33CA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Before and After Cleaning</a:t>
            </a:r>
          </a:p>
        </p:txBody>
      </p:sp>
      <p:pic>
        <p:nvPicPr>
          <p:cNvPr id="5" name="Content Placeholder 4">
            <a:extLst>
              <a:ext uri="{FF2B5EF4-FFF2-40B4-BE49-F238E27FC236}">
                <a16:creationId xmlns:a16="http://schemas.microsoft.com/office/drawing/2014/main" id="{43E585DA-D7A8-B940-D379-C6BAC682CE7D}"/>
              </a:ext>
            </a:extLst>
          </p:cNvPr>
          <p:cNvPicPr>
            <a:picLocks noGrp="1" noChangeAspect="1"/>
          </p:cNvPicPr>
          <p:nvPr>
            <p:ph idx="1"/>
          </p:nvPr>
        </p:nvPicPr>
        <p:blipFill>
          <a:blip r:embed="rId2"/>
          <a:srcRect b="36052"/>
          <a:stretch>
            <a:fillRect/>
          </a:stretch>
        </p:blipFill>
        <p:spPr>
          <a:xfrm>
            <a:off x="57876" y="1450909"/>
            <a:ext cx="5946710" cy="50245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Content Placeholder 4">
            <a:extLst>
              <a:ext uri="{FF2B5EF4-FFF2-40B4-BE49-F238E27FC236}">
                <a16:creationId xmlns:a16="http://schemas.microsoft.com/office/drawing/2014/main" id="{4D16CD29-42AB-A771-B9A2-62D9D59605B5}"/>
              </a:ext>
            </a:extLst>
          </p:cNvPr>
          <p:cNvPicPr>
            <a:picLocks noChangeAspect="1"/>
          </p:cNvPicPr>
          <p:nvPr/>
        </p:nvPicPr>
        <p:blipFill>
          <a:blip r:embed="rId3">
            <a:extLst>
              <a:ext uri="{28A0092B-C50C-407E-A947-70E740481C1C}">
                <a14:useLocalDpi xmlns:a14="http://schemas.microsoft.com/office/drawing/2010/main" val="0"/>
              </a:ext>
            </a:extLst>
          </a:blip>
          <a:srcRect l="1239" r="52623"/>
          <a:stretch>
            <a:fillRect/>
          </a:stretch>
        </p:blipFill>
        <p:spPr>
          <a:xfrm>
            <a:off x="6129539" y="1450909"/>
            <a:ext cx="5946710" cy="50245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149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Key</a:t>
            </a:r>
            <a:r>
              <a:rPr lang="en-US" dirty="0"/>
              <a:t> Metrics Calculation and Data Analysis </a:t>
            </a:r>
          </a:p>
        </p:txBody>
      </p:sp>
      <p:sp>
        <p:nvSpPr>
          <p:cNvPr id="3" name="Content Placeholder 2">
            <a:extLst>
              <a:ext uri="{FF2B5EF4-FFF2-40B4-BE49-F238E27FC236}">
                <a16:creationId xmlns:a16="http://schemas.microsoft.com/office/drawing/2014/main" id="{765A5127-600C-74FD-C251-0DC55A952C72}"/>
              </a:ext>
            </a:extLst>
          </p:cNvPr>
          <p:cNvSpPr>
            <a:spLocks noGrp="1"/>
          </p:cNvSpPr>
          <p:nvPr>
            <p:ph idx="1"/>
          </p:nvPr>
        </p:nvSpPr>
        <p:spPr/>
        <p:txBody>
          <a:bodyPr>
            <a:normAutofit/>
          </a:bodyPr>
          <a:lstStyle/>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Total Revenue</a:t>
            </a:r>
          </a:p>
          <a:p>
            <a:pPr marL="0" lvl="0" indent="0">
              <a:buNone/>
            </a:pPr>
            <a:r>
              <a:rPr lang="en-US" dirty="0">
                <a:latin typeface="Times New Roman" panose="02020603050405020304" pitchFamily="18" charset="0"/>
                <a:cs typeface="Times New Roman" panose="02020603050405020304" pitchFamily="18" charset="0"/>
              </a:rPr>
              <a:t>        =  2,989,946.51 </a:t>
            </a:r>
          </a:p>
          <a:p>
            <a:pPr marL="0" lvl="0" indent="0">
              <a:buNone/>
            </a:pPr>
            <a:r>
              <a:rPr lang="en-US" dirty="0">
                <a:latin typeface="Times New Roman" panose="02020603050405020304" pitchFamily="18" charset="0"/>
                <a:cs typeface="Times New Roman" panose="02020603050405020304" pitchFamily="18" charset="0"/>
              </a:rPr>
              <a:t>2. Average orders</a:t>
            </a:r>
          </a:p>
          <a:p>
            <a:pPr marL="457200" lvl="1" indent="0">
              <a:buNone/>
            </a:pPr>
            <a:r>
              <a:rPr lang="en-US" sz="2000" dirty="0">
                <a:latin typeface="Times New Roman" panose="02020603050405020304" pitchFamily="18" charset="0"/>
                <a:cs typeface="Times New Roman" panose="02020603050405020304" pitchFamily="18" charset="0"/>
              </a:rPr>
              <a:t>=  230.971407 </a:t>
            </a:r>
          </a:p>
          <a:p>
            <a:pPr marL="0" lvl="0" indent="0">
              <a:buNone/>
            </a:pPr>
            <a:r>
              <a:rPr lang="en-US"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Total Discount</a:t>
            </a:r>
          </a:p>
          <a:p>
            <a:pPr marL="457200" lvl="1" indent="0">
              <a:buNone/>
            </a:pPr>
            <a:r>
              <a:rPr lang="en-US" sz="2000" dirty="0">
                <a:latin typeface="Times New Roman" panose="02020603050405020304" pitchFamily="18" charset="0"/>
                <a:cs typeface="Times New Roman" panose="02020603050405020304" pitchFamily="18" charset="0"/>
              </a:rPr>
              <a:t>=  434.84 </a:t>
            </a:r>
          </a:p>
          <a:p>
            <a:pPr marL="457200" lvl="1"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DD31DB1-79A3-D6D9-350E-1DB6389429F9}"/>
              </a:ext>
            </a:extLst>
          </p:cNvPr>
          <p:cNvPicPr>
            <a:picLocks noChangeAspect="1"/>
          </p:cNvPicPr>
          <p:nvPr/>
        </p:nvPicPr>
        <p:blipFill>
          <a:blip r:embed="rId2"/>
          <a:stretch>
            <a:fillRect/>
          </a:stretch>
        </p:blipFill>
        <p:spPr>
          <a:xfrm>
            <a:off x="3507129" y="1600200"/>
            <a:ext cx="8171726" cy="3871295"/>
          </a:xfrm>
          <a:prstGeom prst="rect">
            <a:avLst/>
          </a:prstGeom>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Pivot Tables and Pivot Charts </a:t>
            </a:r>
          </a:p>
        </p:txBody>
      </p:sp>
      <p:sp>
        <p:nvSpPr>
          <p:cNvPr id="3" name="Rectangle 1">
            <a:extLst>
              <a:ext uri="{FF2B5EF4-FFF2-40B4-BE49-F238E27FC236}">
                <a16:creationId xmlns:a16="http://schemas.microsoft.com/office/drawing/2014/main" id="{17771941-982D-28C5-E4DC-49DCC9568CD3}"/>
              </a:ext>
            </a:extLst>
          </p:cNvPr>
          <p:cNvSpPr>
            <a:spLocks noGrp="1" noChangeArrowheads="1"/>
          </p:cNvSpPr>
          <p:nvPr>
            <p:ph type="body" sz="half" idx="2"/>
          </p:nvPr>
        </p:nvSpPr>
        <p:spPr bwMode="auto">
          <a:xfrm>
            <a:off x="212926" y="1261116"/>
            <a:ext cx="11766147" cy="2345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Monthly Sales &amp; Profit Trends: </a:t>
            </a:r>
            <a:r>
              <a:rPr lang="en-US" altLang="en-US" sz="2000" dirty="0">
                <a:latin typeface="Times New Roman" panose="02020603050405020304" pitchFamily="18" charset="0"/>
                <a:cs typeface="Times New Roman" panose="02020603050405020304" pitchFamily="18" charset="0"/>
              </a:rPr>
              <a:t>Peak sales and profit occur in January and February, with a drop in December.</a:t>
            </a:r>
          </a:p>
          <a:p>
            <a:pPr lvl="0" eaLnBrk="0" fontAlgn="base" hangingPunct="0">
              <a:lnSpc>
                <a:spcPct val="150000"/>
              </a:lnSpc>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Adjusted Sales by Month: </a:t>
            </a:r>
            <a:r>
              <a:rPr lang="en-US" altLang="en-US" sz="2000" dirty="0">
                <a:latin typeface="Times New Roman" panose="02020603050405020304" pitchFamily="18" charset="0"/>
                <a:cs typeface="Times New Roman" panose="02020603050405020304" pitchFamily="18" charset="0"/>
              </a:rPr>
              <a:t>January and February show the highest revenue, indicating seasonal patterns.</a:t>
            </a:r>
          </a:p>
          <a:p>
            <a:pPr lvl="0" eaLnBrk="0" fontAlgn="base" hangingPunct="0">
              <a:lnSpc>
                <a:spcPct val="150000"/>
              </a:lnSpc>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Standard Class dominates sales volume.</a:t>
            </a:r>
          </a:p>
          <a:p>
            <a:pPr lvl="0" eaLnBrk="0" fontAlgn="base" hangingPunct="0">
              <a:lnSpc>
                <a:spcPct val="150000"/>
              </a:lnSpc>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Discount Distribution: </a:t>
            </a:r>
            <a:r>
              <a:rPr lang="en-US" altLang="en-US" sz="2000" dirty="0">
                <a:latin typeface="Times New Roman" panose="02020603050405020304" pitchFamily="18" charset="0"/>
                <a:cs typeface="Times New Roman" panose="02020603050405020304" pitchFamily="18" charset="0"/>
              </a:rPr>
              <a:t>Highest discounts are in Standard Class, suggesting potential for promotions. </a:t>
            </a:r>
          </a:p>
          <a:p>
            <a:pPr lvl="0" eaLnBrk="0" fontAlgn="base" hangingPunct="0">
              <a:lnSpc>
                <a:spcPct val="150000"/>
              </a:lnSpc>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Category Wise Quantity &amp; Sales: Furniture shows high-value, low-volume transactions.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25930E0-A0C8-A69D-0F71-5BA7627347D6}"/>
              </a:ext>
            </a:extLst>
          </p:cNvPr>
          <p:cNvPicPr>
            <a:picLocks noChangeAspect="1"/>
          </p:cNvPicPr>
          <p:nvPr/>
        </p:nvPicPr>
        <p:blipFill>
          <a:blip r:embed="rId2"/>
          <a:stretch>
            <a:fillRect/>
          </a:stretch>
        </p:blipFill>
        <p:spPr>
          <a:xfrm>
            <a:off x="1776232" y="3694392"/>
            <a:ext cx="2758679" cy="2995775"/>
          </a:xfrm>
          <a:prstGeom prst="rect">
            <a:avLst/>
          </a:prstGeom>
        </p:spPr>
      </p:pic>
      <p:pic>
        <p:nvPicPr>
          <p:cNvPr id="9" name="Picture 8">
            <a:extLst>
              <a:ext uri="{FF2B5EF4-FFF2-40B4-BE49-F238E27FC236}">
                <a16:creationId xmlns:a16="http://schemas.microsoft.com/office/drawing/2014/main" id="{570180BF-915B-A54C-D95B-A0651C2BC4E8}"/>
              </a:ext>
            </a:extLst>
          </p:cNvPr>
          <p:cNvPicPr>
            <a:picLocks noChangeAspect="1"/>
          </p:cNvPicPr>
          <p:nvPr/>
        </p:nvPicPr>
        <p:blipFill>
          <a:blip r:embed="rId3"/>
          <a:stretch>
            <a:fillRect/>
          </a:stretch>
        </p:blipFill>
        <p:spPr>
          <a:xfrm>
            <a:off x="6943449" y="3512352"/>
            <a:ext cx="4694327" cy="3177815"/>
          </a:xfrm>
          <a:prstGeom prst="rect">
            <a:avLst/>
          </a:prstGeom>
        </p:spPr>
      </p:pic>
      <p:sp>
        <p:nvSpPr>
          <p:cNvPr id="10" name="TextBox 9">
            <a:extLst>
              <a:ext uri="{FF2B5EF4-FFF2-40B4-BE49-F238E27FC236}">
                <a16:creationId xmlns:a16="http://schemas.microsoft.com/office/drawing/2014/main" id="{F6BF1E72-9A48-4926-7B2B-44A9F8E5AF20}"/>
              </a:ext>
            </a:extLst>
          </p:cNvPr>
          <p:cNvSpPr txBox="1"/>
          <p:nvPr/>
        </p:nvSpPr>
        <p:spPr>
          <a:xfrm>
            <a:off x="5676177" y="3664311"/>
            <a:ext cx="1851949"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Shipment analysis  :</a:t>
            </a:r>
          </a:p>
        </p:txBody>
      </p:sp>
      <p:sp>
        <p:nvSpPr>
          <p:cNvPr id="11" name="TextBox 10">
            <a:extLst>
              <a:ext uri="{FF2B5EF4-FFF2-40B4-BE49-F238E27FC236}">
                <a16:creationId xmlns:a16="http://schemas.microsoft.com/office/drawing/2014/main" id="{CB024323-D0F6-D686-C36E-821393973A8E}"/>
              </a:ext>
            </a:extLst>
          </p:cNvPr>
          <p:cNvSpPr txBox="1"/>
          <p:nvPr/>
        </p:nvSpPr>
        <p:spPr>
          <a:xfrm>
            <a:off x="212926" y="3684885"/>
            <a:ext cx="1851949"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Monthly sales and profit analysis  :</a:t>
            </a: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7481-185A-F523-BD00-D927127B8BAB}"/>
              </a:ext>
            </a:extLst>
          </p:cNvPr>
          <p:cNvSpPr>
            <a:spLocks noGrp="1"/>
          </p:cNvSpPr>
          <p:nvPr>
            <p:ph type="title"/>
          </p:nvPr>
        </p:nvSpPr>
        <p:spPr/>
        <p:txBody>
          <a:bodyPr/>
          <a:lstStyle/>
          <a:p>
            <a:r>
              <a:rPr lang="en-US" dirty="0"/>
              <a:t>Dashboard Overview</a:t>
            </a:r>
          </a:p>
        </p:txBody>
      </p:sp>
      <p:pic>
        <p:nvPicPr>
          <p:cNvPr id="4" name="Picture 3">
            <a:extLst>
              <a:ext uri="{FF2B5EF4-FFF2-40B4-BE49-F238E27FC236}">
                <a16:creationId xmlns:a16="http://schemas.microsoft.com/office/drawing/2014/main" id="{E4F36CD4-06EA-BF99-98BB-008027EA28B6}"/>
              </a:ext>
            </a:extLst>
          </p:cNvPr>
          <p:cNvPicPr>
            <a:picLocks noChangeAspect="1"/>
          </p:cNvPicPr>
          <p:nvPr/>
        </p:nvPicPr>
        <p:blipFill>
          <a:blip r:embed="rId2"/>
          <a:stretch>
            <a:fillRect/>
          </a:stretch>
        </p:blipFill>
        <p:spPr>
          <a:xfrm>
            <a:off x="238451" y="1533918"/>
            <a:ext cx="11505236" cy="504022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1749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04E7-0ED5-5B0E-87FC-176B9870FBA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What-If Analysis &amp; Goal Seek </a:t>
            </a:r>
          </a:p>
        </p:txBody>
      </p:sp>
      <p:pic>
        <p:nvPicPr>
          <p:cNvPr id="4" name="Picture 3">
            <a:extLst>
              <a:ext uri="{FF2B5EF4-FFF2-40B4-BE49-F238E27FC236}">
                <a16:creationId xmlns:a16="http://schemas.microsoft.com/office/drawing/2014/main" id="{FAD7CBC6-B700-4DC1-D6A0-21A00A0765F2}"/>
              </a:ext>
            </a:extLst>
          </p:cNvPr>
          <p:cNvPicPr>
            <a:picLocks noChangeAspect="1"/>
          </p:cNvPicPr>
          <p:nvPr/>
        </p:nvPicPr>
        <p:blipFill>
          <a:blip r:embed="rId2"/>
          <a:stretch>
            <a:fillRect/>
          </a:stretch>
        </p:blipFill>
        <p:spPr>
          <a:xfrm>
            <a:off x="5891514" y="1519796"/>
            <a:ext cx="5871880" cy="2335396"/>
          </a:xfrm>
          <a:prstGeom prst="rect">
            <a:avLst/>
          </a:prstGeom>
        </p:spPr>
      </p:pic>
      <p:sp>
        <p:nvSpPr>
          <p:cNvPr id="5" name="TextBox 4">
            <a:extLst>
              <a:ext uri="{FF2B5EF4-FFF2-40B4-BE49-F238E27FC236}">
                <a16:creationId xmlns:a16="http://schemas.microsoft.com/office/drawing/2014/main" id="{B2052FFF-4317-01F6-02BE-5A913207E0C3}"/>
              </a:ext>
            </a:extLst>
          </p:cNvPr>
          <p:cNvSpPr txBox="1"/>
          <p:nvPr/>
        </p:nvSpPr>
        <p:spPr>
          <a:xfrm>
            <a:off x="7187878" y="3855192"/>
            <a:ext cx="2729978"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What if - Analysis Goal Seek result</a:t>
            </a:r>
          </a:p>
        </p:txBody>
      </p:sp>
      <p:sp>
        <p:nvSpPr>
          <p:cNvPr id="7" name="TextBox 6">
            <a:extLst>
              <a:ext uri="{FF2B5EF4-FFF2-40B4-BE49-F238E27FC236}">
                <a16:creationId xmlns:a16="http://schemas.microsoft.com/office/drawing/2014/main" id="{E115294A-67F8-A433-6DEA-24A3E17E7C94}"/>
              </a:ext>
            </a:extLst>
          </p:cNvPr>
          <p:cNvSpPr txBox="1"/>
          <p:nvPr/>
        </p:nvSpPr>
        <p:spPr>
          <a:xfrm>
            <a:off x="1093808" y="1681752"/>
            <a:ext cx="4693534" cy="224676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What-If Scenarios: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Sales will increase by 10%, impacting total revenue.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 discount rate decreases by 5%, we should compare various sales and discount scenarios and their effects on adjusted sales or profit.</a:t>
            </a:r>
            <a:endParaRPr lang="en-US" sz="2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CA0CDB5-6F30-A32C-328A-6FDB6DCEED32}"/>
              </a:ext>
            </a:extLst>
          </p:cNvPr>
          <p:cNvSpPr txBox="1"/>
          <p:nvPr/>
        </p:nvSpPr>
        <p:spPr>
          <a:xfrm>
            <a:off x="1093807" y="4363782"/>
            <a:ext cx="10781818" cy="101566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Goal Seek: </a:t>
            </a:r>
            <a:r>
              <a:rPr lang="en-US" sz="2000" dirty="0">
                <a:latin typeface="Times New Roman" panose="02020603050405020304" pitchFamily="18" charset="0"/>
                <a:cs typeface="Times New Roman" panose="02020603050405020304" pitchFamily="18" charset="0"/>
              </a:rPr>
              <a:t>Used to determine the sales target required to reach a specific revenue or profit goal. For example, if I  set a target for adjusted sales or profit, I can use Goal Seek to calculate the number of product units that need to be sold to meet that target.</a:t>
            </a:r>
          </a:p>
        </p:txBody>
      </p:sp>
    </p:spTree>
    <p:extLst>
      <p:ext uri="{BB962C8B-B14F-4D97-AF65-F5344CB8AC3E}">
        <p14:creationId xmlns:p14="http://schemas.microsoft.com/office/powerpoint/2010/main" val="294034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7864-00E0-04BF-8C1C-941A650B39D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Insights and Recommendations </a:t>
            </a:r>
          </a:p>
        </p:txBody>
      </p:sp>
      <p:sp>
        <p:nvSpPr>
          <p:cNvPr id="4" name="TextBox 3">
            <a:extLst>
              <a:ext uri="{FF2B5EF4-FFF2-40B4-BE49-F238E27FC236}">
                <a16:creationId xmlns:a16="http://schemas.microsoft.com/office/drawing/2014/main" id="{B36C8788-847A-4BB6-1F03-C4DC24B65CE2}"/>
              </a:ext>
            </a:extLst>
          </p:cNvPr>
          <p:cNvSpPr txBox="1"/>
          <p:nvPr/>
        </p:nvSpPr>
        <p:spPr>
          <a:xfrm>
            <a:off x="729204" y="1364918"/>
            <a:ext cx="10154856" cy="2554545"/>
          </a:xfrm>
          <a:prstGeom prst="rect">
            <a:avLst/>
          </a:prstGeom>
          <a:noFill/>
        </p:spPr>
        <p:txBody>
          <a:bodyPr wrap="square">
            <a:spAutoFit/>
          </a:bodyPr>
          <a:lstStyle/>
          <a:p>
            <a:pPr>
              <a:buNone/>
            </a:pPr>
            <a:r>
              <a:rPr lang="en-US" sz="2000" b="1" dirty="0">
                <a:latin typeface="Times New Roman" panose="02020603050405020304" pitchFamily="18" charset="0"/>
                <a:cs typeface="Times New Roman" panose="02020603050405020304" pitchFamily="18" charset="0"/>
              </a:rPr>
              <a:t>Key Insights: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Top Sales Channel:</a:t>
            </a:r>
            <a:r>
              <a:rPr lang="en-US" sz="2000" dirty="0">
                <a:latin typeface="Times New Roman" panose="02020603050405020304" pitchFamily="18" charset="0"/>
                <a:cs typeface="Times New Roman" panose="02020603050405020304" pitchFamily="18" charset="0"/>
              </a:rPr>
              <a:t> Standard Class leads with ₹3.25L; Same Day has the highest avg. sale (₹248).</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Best Months:</a:t>
            </a:r>
            <a:r>
              <a:rPr lang="en-US" sz="2000" dirty="0">
                <a:latin typeface="Times New Roman" panose="02020603050405020304" pitchFamily="18" charset="0"/>
                <a:cs typeface="Times New Roman" panose="02020603050405020304" pitchFamily="18" charset="0"/>
              </a:rPr>
              <a:t> Jan &amp; Feb show peak sales (₹95K+ &amp; ₹1.05L) and profits (₹17K+ &amp; ₹19K+).</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Low Months:</a:t>
            </a:r>
            <a:r>
              <a:rPr lang="en-US" sz="2000" dirty="0">
                <a:latin typeface="Times New Roman" panose="02020603050405020304" pitchFamily="18" charset="0"/>
                <a:cs typeface="Times New Roman" panose="02020603050405020304" pitchFamily="18" charset="0"/>
              </a:rPr>
              <a:t> Sales dip significantly from Sep–Dec; Dec is the weakest.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Minimal Discount Impact:</a:t>
            </a:r>
            <a:r>
              <a:rPr lang="en-US" sz="2000" dirty="0">
                <a:latin typeface="Times New Roman" panose="02020603050405020304" pitchFamily="18" charset="0"/>
                <a:cs typeface="Times New Roman" panose="02020603050405020304" pitchFamily="18" charset="0"/>
              </a:rPr>
              <a:t> ₹435 total discount shows little reliance on pricing tactics.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Profit Trend:</a:t>
            </a:r>
            <a:r>
              <a:rPr lang="en-US" sz="2000" dirty="0">
                <a:latin typeface="Times New Roman" panose="02020603050405020304" pitchFamily="18" charset="0"/>
                <a:cs typeface="Times New Roman" panose="02020603050405020304" pitchFamily="18" charset="0"/>
              </a:rPr>
              <a:t> High profit aligned with high sales; some months like Aug &amp; Mar remain profitable despite moderate sales.</a:t>
            </a:r>
          </a:p>
        </p:txBody>
      </p:sp>
      <p:pic>
        <p:nvPicPr>
          <p:cNvPr id="15" name="Picture 14">
            <a:extLst>
              <a:ext uri="{FF2B5EF4-FFF2-40B4-BE49-F238E27FC236}">
                <a16:creationId xmlns:a16="http://schemas.microsoft.com/office/drawing/2014/main" id="{5E766DE8-0604-A609-479E-AA2911F105E8}"/>
              </a:ext>
            </a:extLst>
          </p:cNvPr>
          <p:cNvPicPr>
            <a:picLocks noChangeAspect="1"/>
          </p:cNvPicPr>
          <p:nvPr/>
        </p:nvPicPr>
        <p:blipFill>
          <a:blip r:embed="rId2"/>
          <a:srcRect l="33407" r="32003"/>
          <a:stretch>
            <a:fillRect/>
          </a:stretch>
        </p:blipFill>
        <p:spPr>
          <a:xfrm>
            <a:off x="8067555" y="4111219"/>
            <a:ext cx="3611301" cy="2575783"/>
          </a:xfrm>
          <a:prstGeom prst="rect">
            <a:avLst/>
          </a:prstGeom>
        </p:spPr>
      </p:pic>
      <p:sp>
        <p:nvSpPr>
          <p:cNvPr id="16" name="TextBox 15">
            <a:extLst>
              <a:ext uri="{FF2B5EF4-FFF2-40B4-BE49-F238E27FC236}">
                <a16:creationId xmlns:a16="http://schemas.microsoft.com/office/drawing/2014/main" id="{C68DF387-7AB4-1588-3F2F-0F1A30DDF2BA}"/>
              </a:ext>
            </a:extLst>
          </p:cNvPr>
          <p:cNvSpPr txBox="1"/>
          <p:nvPr/>
        </p:nvSpPr>
        <p:spPr>
          <a:xfrm>
            <a:off x="729204" y="4201610"/>
            <a:ext cx="7222603" cy="261610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Recommendations:</a:t>
            </a:r>
          </a:p>
          <a:p>
            <a:r>
              <a:rPr lang="en-US" b="1" dirty="0">
                <a:latin typeface="Times New Roman" panose="02020603050405020304" pitchFamily="18" charset="0"/>
                <a:cs typeface="Times New Roman" panose="02020603050405020304" pitchFamily="18" charset="0"/>
              </a:rPr>
              <a:t>Promote Same Day Delivery</a:t>
            </a:r>
            <a:r>
              <a:rPr lang="en-US" dirty="0">
                <a:latin typeface="Times New Roman" panose="02020603050405020304" pitchFamily="18" charset="0"/>
                <a:cs typeface="Times New Roman" panose="02020603050405020304" pitchFamily="18" charset="0"/>
              </a:rPr>
              <a:t>: High avg. The sale value makes it a growth area.</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Targeted Discounts</a:t>
            </a:r>
            <a:r>
              <a:rPr lang="en-US" dirty="0">
                <a:latin typeface="Times New Roman" panose="02020603050405020304" pitchFamily="18" charset="0"/>
                <a:cs typeface="Times New Roman" panose="02020603050405020304" pitchFamily="18" charset="0"/>
              </a:rPr>
              <a:t>: Focus discounts on Second Class &amp; Same Day channels.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Monitor Margins</a:t>
            </a:r>
            <a:r>
              <a:rPr lang="en-US" dirty="0">
                <a:latin typeface="Times New Roman" panose="02020603050405020304" pitchFamily="18" charset="0"/>
                <a:cs typeface="Times New Roman" panose="02020603050405020304" pitchFamily="18" charset="0"/>
              </a:rPr>
              <a:t>: Keep evaluating the profit-to-sales ratio for smarter decisions</a:t>
            </a:r>
          </a:p>
        </p:txBody>
      </p:sp>
    </p:spTree>
    <p:extLst>
      <p:ext uri="{BB962C8B-B14F-4D97-AF65-F5344CB8AC3E}">
        <p14:creationId xmlns:p14="http://schemas.microsoft.com/office/powerpoint/2010/main" val="157139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342</TotalTime>
  <Words>706</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Euphemia</vt:lpstr>
      <vt:lpstr>Plantagenet Cherokee</vt:lpstr>
      <vt:lpstr>Times New Roman</vt:lpstr>
      <vt:lpstr>Wingdings</vt:lpstr>
      <vt:lpstr>Academic Literature 16x9</vt:lpstr>
      <vt:lpstr>Sales Dataset Analysis – Advanced Excel Project</vt:lpstr>
      <vt:lpstr>Project Overview &amp; Objectives </vt:lpstr>
      <vt:lpstr>Data Description and Preparation</vt:lpstr>
      <vt:lpstr>Dataset Before and After Cleaning</vt:lpstr>
      <vt:lpstr>Key Metrics Calculation and Data Analysis </vt:lpstr>
      <vt:lpstr>Pivot Tables and Pivot Charts </vt:lpstr>
      <vt:lpstr>Dashboard Overview</vt:lpstr>
      <vt:lpstr>What-If Analysis &amp; Goal Seek </vt:lpstr>
      <vt:lpstr>Insights and Recommendations </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Muguntharaj Arumugam</dc:creator>
  <cp:lastModifiedBy>Muguntharaj Arumugam</cp:lastModifiedBy>
  <cp:revision>9</cp:revision>
  <dcterms:created xsi:type="dcterms:W3CDTF">2025-07-30T12:04:40Z</dcterms:created>
  <dcterms:modified xsi:type="dcterms:W3CDTF">2025-08-03T16:06:22Z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