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Ngugi\Desktop\Alex%20the%20Analyst\Call%20Center.xlsx" TargetMode="Externa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KPIs!$M$12:$M$16</cx:f>
        <cx:lvl ptCount="5">
          <cx:pt idx="0">Negative</cx:pt>
          <cx:pt idx="1">Neutral</cx:pt>
          <cx:pt idx="2">Positive</cx:pt>
          <cx:pt idx="3">Very Negative</cx:pt>
          <cx:pt idx="4">Very Positive</cx:pt>
        </cx:lvl>
      </cx:strDim>
      <cx:numDim type="val">
        <cx:f>KPIs!$N$12:$N$16</cx:f>
        <cx:lvl ptCount="5" formatCode="0%">
          <cx:pt idx="0">0.33584287058680673</cx:pt>
          <cx:pt idx="1">0.2657478522206369</cx:pt>
          <cx:pt idx="2">0.18293312285601529</cx:pt>
          <cx:pt idx="3">0.11924349594729972</cx:pt>
          <cx:pt idx="4">0.096232658389241374</cx:pt>
        </cx:lvl>
      </cx:numDim>
    </cx:data>
  </cx:chartData>
  <cx:chart>
    <cx:title pos="t" align="ctr" overlay="0">
      <cx:tx>
        <cx:rich>
          <a:bodyPr spcFirstLastPara="1" vertOverflow="ellipsis" horzOverflow="overflow" wrap="square" lIns="0" tIns="0" rIns="0" bIns="0" anchor="ctr" anchorCtr="1"/>
          <a:lstStyle/>
          <a:p>
            <a:pPr algn="ctr" rtl="0">
              <a:defRPr/>
            </a:pPr>
            <a:r>
              <a:rPr lang="en-US" sz="1800" b="1" i="0" u="none" strike="noStrike" baseline="0" dirty="0">
                <a:solidFill>
                  <a:prstClr val="black">
                    <a:lumMod val="65000"/>
                    <a:lumOff val="35000"/>
                  </a:prstClr>
                </a:solidFill>
                <a:latin typeface="Aptos" panose="02110004020202020204"/>
              </a:rPr>
              <a:t>Sentiment Percentage (%)</a:t>
            </a:r>
          </a:p>
        </cx:rich>
      </cx:tx>
    </cx:title>
    <cx:plotArea>
      <cx:plotAreaRegion>
        <cx:plotSurface>
          <cx:spPr>
            <a:noFill/>
            <a:ln>
              <a:noFill/>
            </a:ln>
          </cx:spPr>
        </cx:plotSurface>
        <cx:series layoutId="funnel" uniqueId="{59AAF635-8A0A-460E-8E18-2070DAC9284F}">
          <cx:spPr>
            <a:solidFill>
              <a:schemeClr val="bg1">
                <a:lumMod val="85000"/>
              </a:schemeClr>
            </a:solidFill>
          </cx:spPr>
          <cx:dataPt idx="0">
            <cx:spPr>
              <a:solidFill>
                <a:srgbClr val="E97132"/>
              </a:solidFill>
            </cx:spPr>
          </cx:dataPt>
          <cx:dataPt idx="2">
            <cx:spPr>
              <a:solidFill>
                <a:srgbClr val="156082"/>
              </a:solidFill>
            </cx:spPr>
          </cx:dataPt>
          <cx:dataPt idx="3">
            <cx:spPr>
              <a:solidFill>
                <a:srgbClr val="E97132"/>
              </a:solidFill>
            </cx:spPr>
          </cx:dataPt>
          <cx:dataPt idx="4">
            <cx:spPr>
              <a:solidFill>
                <a:srgbClr val="156082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000" b="1">
                    <a:solidFill>
                      <a:schemeClr val="tx1"/>
                    </a:solidFill>
                  </a:defRPr>
                </a:pPr>
                <a:endParaRPr lang="en-US" sz="1000" b="1" i="0" u="none" strike="noStrike" baseline="0">
                  <a:solidFill>
                    <a:schemeClr val="tx1"/>
                  </a:solidFill>
                  <a:latin typeface="Aptos" panose="02110004020202020204"/>
                </a:endParaRPr>
              </a:p>
            </cx:txPr>
            <cx:visibility seriesName="0" categoryName="0" value="1"/>
            <cx:dataLabel idx="2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chemeClr val="bg2"/>
                      </a:solidFill>
                      <a:latin typeface="Aptos" panose="02110004020202020204"/>
                    </a:rPr>
                    <a:t>18%</a:t>
                  </a:r>
                </a:p>
              </cx:txPr>
            </cx:dataLabel>
            <cx:dataLabel idx="4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>
                      <a:solidFill>
                        <a:schemeClr val="bg2"/>
                      </a:solidFill>
                    </a:defRPr>
                  </a:pPr>
                  <a:r>
                    <a:rPr lang="en-US" sz="1000" b="1" i="0" u="none" strike="noStrike" baseline="0">
                      <a:solidFill>
                        <a:schemeClr val="bg2"/>
                      </a:solidFill>
                      <a:latin typeface="Aptos" panose="02110004020202020204"/>
                    </a:rPr>
                    <a:t>10%</a:t>
                  </a:r>
                </a:p>
              </cx:txPr>
            </cx:dataLabel>
          </cx:dataLabels>
          <cx:dataId val="0"/>
        </cx:series>
      </cx:plotAreaRegion>
      <cx:axis id="0">
        <cx:catScaling gapWidth="0.0599999987"/>
        <cx:tickLabels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000" b="1"/>
            </a:pPr>
            <a:endParaRPr lang="en-US" sz="1000" b="1" i="0" u="none" strike="noStrike" baseline="0">
              <a:solidFill>
                <a:prstClr val="black">
                  <a:lumMod val="65000"/>
                  <a:lumOff val="35000"/>
                </a:prstClr>
              </a:solidFill>
              <a:latin typeface="Aptos" panose="02110004020202020204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B77D1-B103-69C4-FFDB-1F1B317B44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25509-8638-3361-D665-0ADC8842A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53FAA-451C-F46A-EB14-267CEEC6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DC3CE-1723-7360-8067-FB5E27905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3B015-0CA6-1060-22FB-BE52B06B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86517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89ABE-4243-3552-E1E8-7E32DAE2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B389-3F6C-F174-9461-FB45B6C27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ED0E7-90C5-C592-AE82-9CBD7B3B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D7D54-C97C-C9CC-AB08-9355DD41C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98B97-11DE-B93E-7BA1-398CB940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048408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39809E-D70D-B91A-47A7-8C81A4ED68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4EE40-3D60-D486-C229-AEB2A2076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AEBAD-973A-A9E2-0708-CD64F9A86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345AE-4F0B-9EEA-6EF2-5AE35C26C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0B334-785A-4D21-59DC-F611DF1DE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740187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707-6E32-5FF8-5488-F90F9F28C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C3D52-C2FD-0999-2F91-0F1C4280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12A1D-D700-A4A2-B9B4-35462B614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A485C-BBD5-17EC-E4EA-646A3B79F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AFA3-BF86-1327-2210-48E945C22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530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2D68-28D0-26E1-C780-9A4817A5B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B94D6-996A-F0B9-0F9D-AD0913637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F5884-5635-B1FD-D618-62E65501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04CB1-0BCC-5520-D310-FE0498B5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2C18-D6F0-EDAD-1069-1EDE3E42A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67548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489C-1F9D-F8E6-4FAD-30EBA427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3DCCC-D193-9983-8C9E-A5322AF13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5820D5-FFBE-AB4E-7926-A72ED358B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6A81F6-000A-59AE-CB8D-C8AB31DEA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3C999-3C47-D9DF-52C0-40BFB12F0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52BF5-3BA7-0544-6AF5-57F7FF9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9190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A1790-71BA-D93F-B880-E37E4B2C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6D406-8A51-5E49-2802-E41E9E76B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C65FB-5BBB-0804-5E82-27E39F20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291B97-CB23-F4A8-9E71-117D69128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6A8C4-7843-FDAD-2E94-6ECE3BB386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9AED02-33E2-45A3-636D-900133AB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A198E-3C56-40C7-8D09-1EBBED86F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B1F77B-CF63-DD0A-DA8F-4F8211B07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64691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9226-8670-9EC0-8539-58F9C8777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687B6-CB19-70C5-9C4D-732FDC29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D3FCB-8759-DE79-8B52-00BDBE68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B0D0-D8B8-50E0-607E-7B55BBF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18564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C8A87-A9D5-8957-3654-A47256C2F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EC3A9F-4CA4-8944-ED78-726FD122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D081C8-9B4A-9CDA-1DEC-BF9423C25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508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17DB9-5D8A-956A-F15C-235765384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D4F96-AA30-847F-4E72-8823E0237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A68C7-616F-E295-E282-FFF3B6A5F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5A4E-F83A-043E-2864-4559DD62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ADCD3-7DA6-38AD-AA1D-028305B7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21F2F-22E1-564A-3CF7-882ADFAA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991438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AAB0C-CDEF-323E-2B88-66B4BF34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25A63F-13DD-36FD-747A-CB1FAA86B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1AC36F-28F9-6F77-28C1-395927AAF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2A504-D2EE-4BA7-0795-6BD4F1E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F3E34-4566-9D58-73C7-CB16F3E91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8475D-9C7A-AEF2-442A-B8FF4D4EC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9031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EE4D4-702C-A98F-CE3F-9185C8F4B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CBCE4-1D4A-E1C5-6CA2-70688EEA7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2DCCF-AED4-DB84-1D04-92214F42D6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B80AA-13E3-46E9-B6AF-D9F331969646}" type="datetimeFigureOut">
              <a:rPr lang="en-KE" smtClean="0"/>
              <a:t>06/09/2025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B749F-B4C8-BB9F-3A70-7F3C56CEFF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0FBB-8703-F57C-30DF-F10F2415EA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92055-94F4-4046-94A2-9ADFF7C6357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8702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4A7B41-9209-0F3F-60B0-C3E3AAEC4BC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F7922F-E6EA-C0E3-24B8-34D3C08F389A}"/>
              </a:ext>
            </a:extLst>
          </p:cNvPr>
          <p:cNvSpPr txBox="1"/>
          <p:nvPr/>
        </p:nvSpPr>
        <p:spPr>
          <a:xfrm>
            <a:off x="402336" y="2130552"/>
            <a:ext cx="4864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Call Center Performance Analysis</a:t>
            </a:r>
            <a:endParaRPr lang="en-KE" sz="6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D4F2F72-AA8D-929B-0313-FC0104D605A7}"/>
              </a:ext>
            </a:extLst>
          </p:cNvPr>
          <p:cNvCxnSpPr/>
          <p:nvPr/>
        </p:nvCxnSpPr>
        <p:spPr>
          <a:xfrm>
            <a:off x="5376672" y="164592"/>
            <a:ext cx="0" cy="6537960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C996F7-B369-C055-6E76-5786DE99EDA4}"/>
              </a:ext>
            </a:extLst>
          </p:cNvPr>
          <p:cNvSpPr txBox="1"/>
          <p:nvPr/>
        </p:nvSpPr>
        <p:spPr>
          <a:xfrm>
            <a:off x="5669280" y="1271016"/>
            <a:ext cx="5650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Erick N. Muguro</a:t>
            </a:r>
          </a:p>
          <a:p>
            <a:pPr algn="ctr"/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Data Analysis Portfolio</a:t>
            </a:r>
            <a:endParaRPr lang="en-KE" sz="4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ACAFD6-4342-B617-5C98-4270F9ABEF77}"/>
              </a:ext>
            </a:extLst>
          </p:cNvPr>
          <p:cNvSpPr txBox="1"/>
          <p:nvPr/>
        </p:nvSpPr>
        <p:spPr>
          <a:xfrm>
            <a:off x="5849114" y="3561713"/>
            <a:ext cx="56509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Date:</a:t>
            </a:r>
          </a:p>
          <a:p>
            <a:pPr algn="ctr"/>
            <a:r>
              <a:rPr lang="en-US" sz="4000" b="1" dirty="0">
                <a:solidFill>
                  <a:schemeClr val="bg2">
                    <a:lumMod val="75000"/>
                  </a:schemeClr>
                </a:solidFill>
              </a:rPr>
              <a:t>06 September 2025.</a:t>
            </a:r>
            <a:endParaRPr lang="en-KE" sz="4000" b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5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38CEE0-C075-110F-61A4-B9189A09D995}"/>
              </a:ext>
            </a:extLst>
          </p:cNvPr>
          <p:cNvSpPr txBox="1"/>
          <p:nvPr/>
        </p:nvSpPr>
        <p:spPr>
          <a:xfrm>
            <a:off x="192024" y="2185416"/>
            <a:ext cx="3703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Define Key Question</a:t>
            </a:r>
            <a:endParaRPr lang="en-KE" sz="40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BE5D0AC-CE5D-C450-A2AB-51B0E49ECB55}"/>
              </a:ext>
            </a:extLst>
          </p:cNvPr>
          <p:cNvCxnSpPr>
            <a:cxnSpLocks/>
          </p:cNvCxnSpPr>
          <p:nvPr/>
        </p:nvCxnSpPr>
        <p:spPr>
          <a:xfrm>
            <a:off x="3621024" y="137160"/>
            <a:ext cx="0" cy="6574536"/>
          </a:xfrm>
          <a:prstGeom prst="line">
            <a:avLst/>
          </a:prstGeom>
          <a:ln w="762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844A1492-6B59-5059-4B48-1C345724D4A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7394E5-29FB-9076-73BD-3DC84D998E71}"/>
              </a:ext>
            </a:extLst>
          </p:cNvPr>
          <p:cNvSpPr txBox="1"/>
          <p:nvPr/>
        </p:nvSpPr>
        <p:spPr>
          <a:xfrm>
            <a:off x="4015740" y="2185416"/>
            <a:ext cx="7781544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Customer Experience: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What’s the distribution of </a:t>
            </a:r>
            <a:r>
              <a:rPr lang="en-US" sz="1600" b="1" dirty="0">
                <a:solidFill>
                  <a:schemeClr val="accent2"/>
                </a:solidFill>
              </a:rPr>
              <a:t>Sentiment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(Positive, Neural, Negative)?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How does </a:t>
            </a:r>
            <a:r>
              <a:rPr lang="en-US" sz="1600" dirty="0">
                <a:solidFill>
                  <a:schemeClr val="accent2"/>
                </a:solidFill>
              </a:rPr>
              <a:t>CSAT Score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vary across </a:t>
            </a:r>
            <a:r>
              <a:rPr lang="en-US" sz="1600" dirty="0">
                <a:solidFill>
                  <a:schemeClr val="accent2"/>
                </a:solidFill>
              </a:rPr>
              <a:t>Sentiment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categories?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Which </a:t>
            </a:r>
            <a:r>
              <a:rPr lang="en-US" sz="1600" dirty="0">
                <a:solidFill>
                  <a:schemeClr val="accent2"/>
                </a:solidFill>
              </a:rPr>
              <a:t>Channels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(Call-Centre, Chatbot, Email, Web) drive the best customer satisfactions?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Performance: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How often do calls fall </a:t>
            </a:r>
            <a:r>
              <a:rPr lang="en-US" sz="1600" b="1" dirty="0">
                <a:solidFill>
                  <a:schemeClr val="accent2"/>
                </a:solidFill>
              </a:rPr>
              <a:t>Within SLA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vs </a:t>
            </a:r>
            <a:r>
              <a:rPr lang="en-US" sz="1600" b="1" dirty="0">
                <a:solidFill>
                  <a:schemeClr val="accent2"/>
                </a:solidFill>
              </a:rPr>
              <a:t>Above/ Below SLA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What is the average </a:t>
            </a:r>
            <a:r>
              <a:rPr lang="en-US" sz="1600" b="1" dirty="0">
                <a:solidFill>
                  <a:schemeClr val="accent2"/>
                </a:solidFill>
              </a:rPr>
              <a:t>Call Duration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per </a:t>
            </a:r>
            <a:r>
              <a:rPr lang="en-US" sz="1600" b="1" dirty="0">
                <a:solidFill>
                  <a:schemeClr val="accent2"/>
                </a:solidFill>
              </a:rPr>
              <a:t>Call Center 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location?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Which </a:t>
            </a:r>
            <a:r>
              <a:rPr lang="en-US" sz="1600" b="1" dirty="0">
                <a:solidFill>
                  <a:schemeClr val="accent2"/>
                </a:solidFill>
              </a:rPr>
              <a:t>States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accent2"/>
                </a:solidFill>
              </a:rPr>
              <a:t>Cities</a:t>
            </a: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 have the most calls?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Operations: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What is the most common </a:t>
            </a:r>
            <a:r>
              <a:rPr lang="en-US" sz="1600" b="1" dirty="0">
                <a:solidFill>
                  <a:schemeClr val="accent2"/>
                </a:solidFill>
              </a:rPr>
              <a:t>Reasons for Calls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(Billing Questions, Payments, Service Outage)?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Which </a:t>
            </a:r>
            <a:r>
              <a:rPr lang="en-US" sz="1600" b="1" dirty="0">
                <a:solidFill>
                  <a:schemeClr val="accent2"/>
                </a:solidFill>
              </a:rPr>
              <a:t>Call Center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hander the highest volume and how does performance differ?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Is there a relationship between response time and customer sentiment?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58EF9-1674-A607-8199-B1D7AC485607}"/>
              </a:ext>
            </a:extLst>
          </p:cNvPr>
          <p:cNvSpPr txBox="1"/>
          <p:nvPr/>
        </p:nvSpPr>
        <p:spPr>
          <a:xfrm>
            <a:off x="3895344" y="210312"/>
            <a:ext cx="75163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Problem Statement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787201-EB41-F2D7-6B72-639414D15669}"/>
              </a:ext>
            </a:extLst>
          </p:cNvPr>
          <p:cNvSpPr txBox="1"/>
          <p:nvPr/>
        </p:nvSpPr>
        <p:spPr>
          <a:xfrm>
            <a:off x="3895344" y="918198"/>
            <a:ext cx="79019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A </a:t>
            </a:r>
            <a:r>
              <a:rPr lang="en-US" sz="1600" b="1" dirty="0">
                <a:solidFill>
                  <a:schemeClr val="tx2"/>
                </a:solidFill>
              </a:rPr>
              <a:t>US- Based Call Center </a:t>
            </a:r>
            <a:r>
              <a:rPr lang="en-US" sz="1600" dirty="0"/>
              <a:t>network wanted to understand </a:t>
            </a:r>
            <a:r>
              <a:rPr lang="en-US" sz="1600" b="1" dirty="0">
                <a:solidFill>
                  <a:schemeClr val="tx2"/>
                </a:solidFill>
              </a:rPr>
              <a:t>Customer Satisfaction (CSAT), Service Level Agreement(SLA) </a:t>
            </a:r>
            <a:r>
              <a:rPr lang="en-US" sz="1600" dirty="0"/>
              <a:t>compliance, and kay drivers of call volumes. Leadership needed insights into which </a:t>
            </a:r>
            <a:r>
              <a:rPr lang="en-US" sz="1600" b="1" dirty="0">
                <a:solidFill>
                  <a:schemeClr val="tx2"/>
                </a:solidFill>
              </a:rPr>
              <a:t>Channels</a:t>
            </a:r>
            <a:r>
              <a:rPr lang="en-US" sz="1600" dirty="0"/>
              <a:t> drive satisfaction, how </a:t>
            </a:r>
            <a:r>
              <a:rPr lang="en-US" sz="1600" b="1" dirty="0">
                <a:solidFill>
                  <a:schemeClr val="tx2"/>
                </a:solidFill>
              </a:rPr>
              <a:t>Response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Time</a:t>
            </a:r>
            <a:r>
              <a:rPr lang="en-US" sz="1600" dirty="0"/>
              <a:t> impacts </a:t>
            </a:r>
            <a:r>
              <a:rPr lang="en-US" sz="1600" b="1" dirty="0">
                <a:solidFill>
                  <a:schemeClr val="tx2"/>
                </a:solidFill>
              </a:rPr>
              <a:t>Sentiments</a:t>
            </a:r>
            <a:r>
              <a:rPr lang="en-US" sz="1600" dirty="0"/>
              <a:t> and where to prioritize improvements.</a:t>
            </a:r>
            <a:endParaRPr lang="en-KE" sz="1600" dirty="0"/>
          </a:p>
        </p:txBody>
      </p:sp>
    </p:spTree>
    <p:extLst>
      <p:ext uri="{BB962C8B-B14F-4D97-AF65-F5344CB8AC3E}">
        <p14:creationId xmlns:p14="http://schemas.microsoft.com/office/powerpoint/2010/main" val="3083425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A891C-955A-D078-D7A5-7899A3BBE3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E26B7B-74F9-4817-5327-958034C401E1}"/>
              </a:ext>
            </a:extLst>
          </p:cNvPr>
          <p:cNvSpPr txBox="1"/>
          <p:nvPr/>
        </p:nvSpPr>
        <p:spPr>
          <a:xfrm>
            <a:off x="109728" y="2459504"/>
            <a:ext cx="3602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KPIs Summary</a:t>
            </a:r>
            <a:endParaRPr lang="en-KE" sz="60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DA1F9B-C019-225F-A84D-87D0F01A5B0D}"/>
              </a:ext>
            </a:extLst>
          </p:cNvPr>
          <p:cNvCxnSpPr>
            <a:cxnSpLocks/>
          </p:cNvCxnSpPr>
          <p:nvPr/>
        </p:nvCxnSpPr>
        <p:spPr>
          <a:xfrm>
            <a:off x="3886200" y="100584"/>
            <a:ext cx="0" cy="666597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DF78947-2E0A-96F2-628D-D1216CAF7174}"/>
              </a:ext>
            </a:extLst>
          </p:cNvPr>
          <p:cNvSpPr txBox="1"/>
          <p:nvPr/>
        </p:nvSpPr>
        <p:spPr>
          <a:xfrm>
            <a:off x="4288536" y="219456"/>
            <a:ext cx="7370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Key Performance Indicators at a Glance</a:t>
            </a:r>
            <a:endParaRPr lang="en-KE" sz="4000" b="1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9C2DB29-1246-2D17-C444-151710D1AC3A}"/>
              </a:ext>
            </a:extLst>
          </p:cNvPr>
          <p:cNvSpPr/>
          <p:nvPr/>
        </p:nvSpPr>
        <p:spPr>
          <a:xfrm>
            <a:off x="4261098" y="1727984"/>
            <a:ext cx="1554471" cy="1463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2"/>
                </a:solidFill>
              </a:rPr>
              <a:t>32,941</a:t>
            </a:r>
            <a:endParaRPr lang="en-KE" sz="16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C10DC2-914F-868E-C651-AF66E3D31561}"/>
              </a:ext>
            </a:extLst>
          </p:cNvPr>
          <p:cNvSpPr txBox="1"/>
          <p:nvPr/>
        </p:nvSpPr>
        <p:spPr>
          <a:xfrm>
            <a:off x="4443973" y="1967325"/>
            <a:ext cx="11887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Total Calls</a:t>
            </a:r>
            <a:endParaRPr lang="en-KE" sz="1600" b="1" dirty="0">
              <a:solidFill>
                <a:schemeClr val="accent2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D1B9354-5357-253F-D130-7C8315483881}"/>
              </a:ext>
            </a:extLst>
          </p:cNvPr>
          <p:cNvSpPr/>
          <p:nvPr/>
        </p:nvSpPr>
        <p:spPr>
          <a:xfrm>
            <a:off x="4261099" y="3468927"/>
            <a:ext cx="1554471" cy="1463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5.83 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(out of 10)</a:t>
            </a:r>
            <a:endParaRPr lang="en-KE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E4221-7D0D-804F-D2D4-32DEE1A98D70}"/>
              </a:ext>
            </a:extLst>
          </p:cNvPr>
          <p:cNvSpPr txBox="1"/>
          <p:nvPr/>
        </p:nvSpPr>
        <p:spPr>
          <a:xfrm>
            <a:off x="4407403" y="3698437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Average CSAT Score</a:t>
            </a:r>
            <a:endParaRPr lang="en-KE" sz="1400" b="1" dirty="0">
              <a:solidFill>
                <a:schemeClr val="accent2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904236-3AEA-0C02-191F-B19ACBF415E2}"/>
              </a:ext>
            </a:extLst>
          </p:cNvPr>
          <p:cNvSpPr/>
          <p:nvPr/>
        </p:nvSpPr>
        <p:spPr>
          <a:xfrm>
            <a:off x="4261098" y="5175504"/>
            <a:ext cx="1554471" cy="1463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25</a:t>
            </a: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Minutes</a:t>
            </a:r>
            <a:endParaRPr lang="en-KE" sz="1600" b="1" dirty="0">
              <a:solidFill>
                <a:schemeClr val="tx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230EE-40E1-FECB-8308-7E9F86628CBB}"/>
              </a:ext>
            </a:extLst>
          </p:cNvPr>
          <p:cNvSpPr txBox="1"/>
          <p:nvPr/>
        </p:nvSpPr>
        <p:spPr>
          <a:xfrm>
            <a:off x="4443973" y="5384058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Average Call Duration</a:t>
            </a:r>
            <a:endParaRPr lang="en-KE" sz="1400" b="1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3072B8-0280-760A-D613-63CA3A7DBBC5}"/>
              </a:ext>
            </a:extLst>
          </p:cNvPr>
          <p:cNvSpPr txBox="1"/>
          <p:nvPr/>
        </p:nvSpPr>
        <p:spPr>
          <a:xfrm>
            <a:off x="6016752" y="1901952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Call Centre </a:t>
            </a:r>
            <a:r>
              <a:rPr lang="en-US" dirty="0"/>
              <a:t>handled a total of </a:t>
            </a:r>
            <a:r>
              <a:rPr lang="en-US" u="sng" dirty="0">
                <a:solidFill>
                  <a:schemeClr val="accent2"/>
                </a:solidFill>
              </a:rPr>
              <a:t>32,941</a:t>
            </a:r>
            <a:r>
              <a:rPr lang="en-US" dirty="0"/>
              <a:t> calls, showing a high interaction volume across multiple states.</a:t>
            </a:r>
            <a:endParaRPr lang="en-K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68CE1E-565E-FE39-CF54-8DAC8FF287BE}"/>
              </a:ext>
            </a:extLst>
          </p:cNvPr>
          <p:cNvSpPr txBox="1"/>
          <p:nvPr/>
        </p:nvSpPr>
        <p:spPr>
          <a:xfrm>
            <a:off x="6376432" y="3571054"/>
            <a:ext cx="5074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average </a:t>
            </a:r>
            <a:r>
              <a:rPr lang="en-US" b="1" dirty="0"/>
              <a:t>CSAT</a:t>
            </a:r>
            <a:r>
              <a:rPr lang="en-US" dirty="0"/>
              <a:t> </a:t>
            </a:r>
            <a:r>
              <a:rPr lang="en-US" b="1" dirty="0"/>
              <a:t>Score</a:t>
            </a:r>
            <a:r>
              <a:rPr lang="en-US" dirty="0"/>
              <a:t> is </a:t>
            </a:r>
            <a:r>
              <a:rPr lang="en-US" u="sng" dirty="0">
                <a:solidFill>
                  <a:schemeClr val="accent2"/>
                </a:solidFill>
              </a:rPr>
              <a:t>5.83/10</a:t>
            </a:r>
            <a:r>
              <a:rPr lang="en-US" dirty="0"/>
              <a:t>, indicating room for improvement in customer satisfaction</a:t>
            </a:r>
            <a:endParaRPr lang="en-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ED6936-51C5-3948-F150-E08E31F13BC9}"/>
              </a:ext>
            </a:extLst>
          </p:cNvPr>
          <p:cNvSpPr txBox="1"/>
          <p:nvPr/>
        </p:nvSpPr>
        <p:spPr>
          <a:xfrm>
            <a:off x="6466324" y="5506534"/>
            <a:ext cx="5074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Average </a:t>
            </a:r>
            <a:r>
              <a:rPr lang="en-US" b="1" dirty="0"/>
              <a:t>Call Duration </a:t>
            </a:r>
            <a:r>
              <a:rPr lang="en-US" dirty="0"/>
              <a:t>is </a:t>
            </a:r>
            <a:r>
              <a:rPr lang="en-US" u="sng" dirty="0">
                <a:solidFill>
                  <a:schemeClr val="accent2"/>
                </a:solidFill>
              </a:rPr>
              <a:t>25 minutes</a:t>
            </a:r>
            <a:r>
              <a:rPr lang="en-US" dirty="0"/>
              <a:t>, suggesting calls are relatively lengthy and may affect efficiency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59082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16D63E-B6BC-51BB-45AF-BA2969E9F9E5}"/>
              </a:ext>
            </a:extLst>
          </p:cNvPr>
          <p:cNvSpPr txBox="1"/>
          <p:nvPr/>
        </p:nvSpPr>
        <p:spPr>
          <a:xfrm>
            <a:off x="109728" y="2459504"/>
            <a:ext cx="3602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KPIs Summary</a:t>
            </a:r>
            <a:endParaRPr lang="en-KE" sz="60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61409AC-D51D-2AD8-3C08-AC244180B574}"/>
              </a:ext>
            </a:extLst>
          </p:cNvPr>
          <p:cNvCxnSpPr>
            <a:cxnSpLocks/>
          </p:cNvCxnSpPr>
          <p:nvPr/>
        </p:nvCxnSpPr>
        <p:spPr>
          <a:xfrm>
            <a:off x="3886200" y="100584"/>
            <a:ext cx="0" cy="666597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E17CB4D-9EC1-41BB-9BAD-6BAAF8F28594}"/>
              </a:ext>
            </a:extLst>
          </p:cNvPr>
          <p:cNvSpPr txBox="1"/>
          <p:nvPr/>
        </p:nvSpPr>
        <p:spPr>
          <a:xfrm>
            <a:off x="4288536" y="219456"/>
            <a:ext cx="7370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Key Performance Indicators at a Glance: SLA Compliance</a:t>
            </a:r>
            <a:endParaRPr lang="en-KE" sz="4000" b="1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5DD22F-C282-4C61-5CA3-8C7A280678C0}"/>
              </a:ext>
            </a:extLst>
          </p:cNvPr>
          <p:cNvSpPr/>
          <p:nvPr/>
        </p:nvSpPr>
        <p:spPr>
          <a:xfrm>
            <a:off x="4261098" y="1727984"/>
            <a:ext cx="1554471" cy="1463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63%</a:t>
            </a:r>
            <a:endParaRPr lang="en-KE" sz="1600" b="1" dirty="0">
              <a:solidFill>
                <a:schemeClr val="tx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98E9EA-C297-4B22-A047-B7AE0C89D63E}"/>
              </a:ext>
            </a:extLst>
          </p:cNvPr>
          <p:cNvSpPr txBox="1"/>
          <p:nvPr/>
        </p:nvSpPr>
        <p:spPr>
          <a:xfrm>
            <a:off x="4443973" y="1967325"/>
            <a:ext cx="1188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2"/>
                </a:solidFill>
              </a:rPr>
              <a:t>Within </a:t>
            </a:r>
          </a:p>
          <a:p>
            <a:pPr algn="ctr"/>
            <a:r>
              <a:rPr lang="en-US" sz="1600" b="1" dirty="0">
                <a:solidFill>
                  <a:schemeClr val="accent2"/>
                </a:solidFill>
              </a:rPr>
              <a:t>SLA</a:t>
            </a:r>
            <a:endParaRPr lang="en-KE" sz="1600" b="1" dirty="0">
              <a:solidFill>
                <a:schemeClr val="accent2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5CEEFF-6C85-BA2B-AD93-1E2361DBE346}"/>
              </a:ext>
            </a:extLst>
          </p:cNvPr>
          <p:cNvSpPr/>
          <p:nvPr/>
        </p:nvSpPr>
        <p:spPr>
          <a:xfrm>
            <a:off x="4261099" y="3468927"/>
            <a:ext cx="1554471" cy="1463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25%</a:t>
            </a:r>
            <a:endParaRPr lang="en-KE" sz="1600" b="1" dirty="0">
              <a:solidFill>
                <a:schemeClr val="tx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6F7FC-D7A1-6C8B-6C89-9B91CD19D017}"/>
              </a:ext>
            </a:extLst>
          </p:cNvPr>
          <p:cNvSpPr txBox="1"/>
          <p:nvPr/>
        </p:nvSpPr>
        <p:spPr>
          <a:xfrm>
            <a:off x="4407403" y="3698437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Below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 SLA</a:t>
            </a:r>
            <a:endParaRPr lang="en-KE" sz="1400" b="1" dirty="0">
              <a:solidFill>
                <a:schemeClr val="accent2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2C716B-8061-C4BE-1085-E95C33ED86A7}"/>
              </a:ext>
            </a:extLst>
          </p:cNvPr>
          <p:cNvSpPr/>
          <p:nvPr/>
        </p:nvSpPr>
        <p:spPr>
          <a:xfrm>
            <a:off x="4261098" y="5175504"/>
            <a:ext cx="1554471" cy="1463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endParaRPr lang="en-US" sz="1600" b="1" dirty="0">
              <a:solidFill>
                <a:schemeClr val="tx2"/>
              </a:solidFill>
            </a:endParaRPr>
          </a:p>
          <a:p>
            <a:pPr algn="ctr"/>
            <a:r>
              <a:rPr lang="en-US" sz="1600" b="1" dirty="0">
                <a:solidFill>
                  <a:schemeClr val="tx2"/>
                </a:solidFill>
              </a:rPr>
              <a:t>13%</a:t>
            </a:r>
            <a:endParaRPr lang="en-KE" sz="1600" b="1" dirty="0">
              <a:solidFill>
                <a:schemeClr val="tx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6C8F1-57F8-37A5-499C-341960782F25}"/>
              </a:ext>
            </a:extLst>
          </p:cNvPr>
          <p:cNvSpPr txBox="1"/>
          <p:nvPr/>
        </p:nvSpPr>
        <p:spPr>
          <a:xfrm>
            <a:off x="4443973" y="5384058"/>
            <a:ext cx="11887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2"/>
                </a:solidFill>
              </a:rPr>
              <a:t>Above</a:t>
            </a:r>
          </a:p>
          <a:p>
            <a:pPr algn="ctr"/>
            <a:r>
              <a:rPr lang="en-US" sz="1400" b="1" dirty="0">
                <a:solidFill>
                  <a:schemeClr val="accent2"/>
                </a:solidFill>
              </a:rPr>
              <a:t>SLA</a:t>
            </a:r>
            <a:endParaRPr lang="en-KE" sz="1400" b="1" dirty="0">
              <a:solidFill>
                <a:schemeClr val="accen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68A60E-C4A0-9920-FBA9-9593E4CE26F2}"/>
              </a:ext>
            </a:extLst>
          </p:cNvPr>
          <p:cNvSpPr txBox="1"/>
          <p:nvPr/>
        </p:nvSpPr>
        <p:spPr>
          <a:xfrm>
            <a:off x="6373368" y="2706624"/>
            <a:ext cx="5212073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500" b="1" u="sng" dirty="0">
                <a:solidFill>
                  <a:schemeClr val="accent2"/>
                </a:solidFill>
              </a:rPr>
              <a:t>63% </a:t>
            </a:r>
            <a:r>
              <a:rPr lang="en-US" sz="2500" dirty="0"/>
              <a:t>of calls were resolved </a:t>
            </a:r>
            <a:r>
              <a:rPr lang="en-US" sz="2500" b="1" dirty="0">
                <a:solidFill>
                  <a:schemeClr val="accent2"/>
                </a:solidFill>
              </a:rPr>
              <a:t>Within SLA</a:t>
            </a:r>
            <a:r>
              <a:rPr lang="en-US" sz="2500" dirty="0"/>
              <a:t>, while </a:t>
            </a:r>
            <a:r>
              <a:rPr lang="en-US" sz="2500" b="1" dirty="0">
                <a:solidFill>
                  <a:schemeClr val="accent2"/>
                </a:solidFill>
              </a:rPr>
              <a:t>25%</a:t>
            </a:r>
            <a:r>
              <a:rPr lang="en-US" sz="2500" dirty="0"/>
              <a:t> fell </a:t>
            </a:r>
            <a:r>
              <a:rPr lang="en-US" sz="2500" b="1" dirty="0">
                <a:solidFill>
                  <a:schemeClr val="accent2"/>
                </a:solidFill>
              </a:rPr>
              <a:t>Below SLA</a:t>
            </a:r>
            <a:r>
              <a:rPr lang="en-US" sz="2500" dirty="0"/>
              <a:t> and </a:t>
            </a:r>
            <a:r>
              <a:rPr lang="en-US" sz="2500" b="1" dirty="0">
                <a:solidFill>
                  <a:schemeClr val="accent2"/>
                </a:solidFill>
              </a:rPr>
              <a:t>13% Above SLA</a:t>
            </a:r>
            <a:r>
              <a:rPr lang="en-US" sz="2500" dirty="0"/>
              <a:t>.</a:t>
            </a:r>
          </a:p>
          <a:p>
            <a:endParaRPr lang="en-US" sz="2500" dirty="0"/>
          </a:p>
          <a:p>
            <a:pPr algn="ctr"/>
            <a:r>
              <a:rPr lang="en-US" sz="2500" dirty="0"/>
              <a:t>This highlights the need to improve response consistency and reduce delays</a:t>
            </a:r>
            <a:endParaRPr lang="en-KE" sz="2500" dirty="0"/>
          </a:p>
        </p:txBody>
      </p:sp>
    </p:spTree>
    <p:extLst>
      <p:ext uri="{BB962C8B-B14F-4D97-AF65-F5344CB8AC3E}">
        <p14:creationId xmlns:p14="http://schemas.microsoft.com/office/powerpoint/2010/main" val="4283058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5AE2CE-C1C0-125D-D4AF-A926B27604E2}"/>
              </a:ext>
            </a:extLst>
          </p:cNvPr>
          <p:cNvSpPr txBox="1"/>
          <p:nvPr/>
        </p:nvSpPr>
        <p:spPr>
          <a:xfrm>
            <a:off x="131066" y="2084241"/>
            <a:ext cx="36027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KPIs Summary</a:t>
            </a:r>
            <a:endParaRPr lang="en-KE" sz="6000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8A4F8E1-98A8-4656-27D4-B4DBBE5488AA}"/>
              </a:ext>
            </a:extLst>
          </p:cNvPr>
          <p:cNvCxnSpPr>
            <a:cxnSpLocks/>
          </p:cNvCxnSpPr>
          <p:nvPr/>
        </p:nvCxnSpPr>
        <p:spPr>
          <a:xfrm>
            <a:off x="3886200" y="100584"/>
            <a:ext cx="0" cy="6665976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4100E96-6ED5-18C4-2775-9571749E1E91}"/>
              </a:ext>
            </a:extLst>
          </p:cNvPr>
          <p:cNvSpPr txBox="1"/>
          <p:nvPr/>
        </p:nvSpPr>
        <p:spPr>
          <a:xfrm>
            <a:off x="4288536" y="219456"/>
            <a:ext cx="73700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Key Performance Indicators at a Glance: Sentiment</a:t>
            </a:r>
            <a:endParaRPr lang="en-KE" sz="4000" b="1" dirty="0"/>
          </a:p>
        </p:txBody>
      </p:sp>
      <mc:AlternateContent xmlns:mc="http://schemas.openxmlformats.org/markup-compatibility/2006">
        <mc:Choice xmlns:cx2="http://schemas.microsoft.com/office/drawing/2015/10/21/chartex" Requires="cx2">
          <p:graphicFrame>
            <p:nvGraphicFramePr>
              <p:cNvPr id="13" name="Chart 12">
                <a:extLst>
                  <a:ext uri="{FF2B5EF4-FFF2-40B4-BE49-F238E27FC236}">
                    <a16:creationId xmlns:a16="http://schemas.microsoft.com/office/drawing/2014/main" id="{37D6B340-381F-C3BC-BDCF-42E93B3EE1E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20415499"/>
                  </p:ext>
                </p:extLst>
              </p:nvPr>
            </p:nvGraphicFramePr>
            <p:xfrm>
              <a:off x="5687567" y="1682137"/>
              <a:ext cx="45720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13" name="Chart 12">
                <a:extLst>
                  <a:ext uri="{FF2B5EF4-FFF2-40B4-BE49-F238E27FC236}">
                    <a16:creationId xmlns:a16="http://schemas.microsoft.com/office/drawing/2014/main" id="{37D6B340-381F-C3BC-BDCF-42E93B3EE1E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87567" y="1682137"/>
                <a:ext cx="4572000" cy="27432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5BE6921-D4E5-ACC2-6416-F3CF9069BE93}"/>
              </a:ext>
            </a:extLst>
          </p:cNvPr>
          <p:cNvSpPr txBox="1"/>
          <p:nvPr/>
        </p:nvSpPr>
        <p:spPr>
          <a:xfrm>
            <a:off x="4288536" y="4754880"/>
            <a:ext cx="75346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Over Half of customers </a:t>
            </a:r>
            <a:r>
              <a:rPr lang="en-US" b="1" dirty="0">
                <a:solidFill>
                  <a:schemeClr val="accent2"/>
                </a:solidFill>
              </a:rPr>
              <a:t>(52%) </a:t>
            </a:r>
            <a:r>
              <a:rPr lang="en-US" dirty="0"/>
              <a:t>reported </a:t>
            </a:r>
            <a:r>
              <a:rPr lang="en-US" b="1" dirty="0">
                <a:solidFill>
                  <a:schemeClr val="accent2"/>
                </a:solidFill>
              </a:rPr>
              <a:t>Negative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/>
                </a:solidFill>
              </a:rPr>
              <a:t>Very Negative </a:t>
            </a:r>
            <a:r>
              <a:rPr lang="en-US" dirty="0"/>
              <a:t>experiences, showing major service quality concerns.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>
                <a:solidFill>
                  <a:schemeClr val="accent1"/>
                </a:solidFill>
              </a:rPr>
              <a:t>22% </a:t>
            </a:r>
            <a:r>
              <a:rPr lang="en-US" dirty="0"/>
              <a:t>of customers had </a:t>
            </a:r>
            <a:r>
              <a:rPr lang="en-US" b="1" dirty="0">
                <a:solidFill>
                  <a:schemeClr val="accent1"/>
                </a:solidFill>
              </a:rPr>
              <a:t>Positive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1"/>
                </a:solidFill>
              </a:rPr>
              <a:t>Very Positive </a:t>
            </a:r>
            <a:r>
              <a:rPr lang="en-US" dirty="0"/>
              <a:t>experiences, highlighting the need to strengthen customer engagement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27%</a:t>
            </a:r>
            <a:r>
              <a:rPr lang="en-US" dirty="0"/>
              <a:t> neutral group represents an opportunity by improving service consistency, many can shift towards positive sentiment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942200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391</Words>
  <Application>Microsoft Office PowerPoint</Application>
  <PresentationFormat>Widescreen</PresentationFormat>
  <Paragraphs>65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Ngugi</dc:creator>
  <cp:lastModifiedBy>Ngugi</cp:lastModifiedBy>
  <cp:revision>1</cp:revision>
  <dcterms:created xsi:type="dcterms:W3CDTF">2025-09-06T09:19:27Z</dcterms:created>
  <dcterms:modified xsi:type="dcterms:W3CDTF">2025-09-06T11:04:35Z</dcterms:modified>
</cp:coreProperties>
</file>