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7B603ACD-2A50-D717-D667-FC0E72BF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51" r="9648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14402"/>
            <a:ext cx="7886700" cy="2985923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UK ROAD SAFETY DASHBOARD ANALYSIS (2021–2022)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072040"/>
            <a:ext cx="7886700" cy="13843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Prepared for: UK Ministry of Transport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Prepared by: Muhammad Abdus-Salam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Tool Used: Microsoft Excel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Objective: Provide actionable recommendations to reduce road casualties using data-driven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Situation Overview &amp; Key Stats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Total Casualties: 417,882 (2021–2022)</a:t>
            </a:r>
          </a:p>
          <a:p>
            <a:r>
              <a:rPr lang="en-US" sz="1700">
                <a:solidFill>
                  <a:schemeClr val="bg1"/>
                </a:solidFill>
              </a:rPr>
              <a:t>Slight injuries: 351,435 (84%), Serious: 59,312 (14%), Fatalities: 7,135 (2%)</a:t>
            </a:r>
          </a:p>
          <a:p>
            <a:r>
              <a:rPr lang="en-US" sz="1700">
                <a:solidFill>
                  <a:schemeClr val="bg1"/>
                </a:solidFill>
              </a:rPr>
              <a:t>Car-related incidents: 333,484 – 80% of all cases</a:t>
            </a:r>
          </a:p>
          <a:p>
            <a:r>
              <a:rPr lang="en-US" sz="1700">
                <a:solidFill>
                  <a:schemeClr val="bg1"/>
                </a:solidFill>
              </a:rPr>
              <a:t>Urban locations: 255,900 | Rural: 162,000</a:t>
            </a:r>
          </a:p>
          <a:p>
            <a:r>
              <a:rPr lang="en-US" sz="1700">
                <a:solidFill>
                  <a:schemeClr val="bg1"/>
                </a:solidFill>
              </a:rPr>
              <a:t>Single carriageways: 309,700 casualties</a:t>
            </a:r>
          </a:p>
          <a:p>
            <a:r>
              <a:rPr lang="en-US" sz="1700">
                <a:solidFill>
                  <a:schemeClr val="bg1"/>
                </a:solidFill>
              </a:rPr>
              <a:t>Most incidents occurred in daylight and on dry roads</a:t>
            </a:r>
          </a:p>
          <a:p>
            <a:r>
              <a:rPr lang="en-US" sz="1700">
                <a:solidFill>
                  <a:schemeClr val="bg1"/>
                </a:solidFill>
              </a:rPr>
              <a:t>Insight: Accidents are behavior- and infrastructure-driven, not weather-based.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Problem Areas Identified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74% of casualties on single carriageways</a:t>
            </a:r>
          </a:p>
          <a:p>
            <a:r>
              <a:rPr lang="en-US" sz="1700">
                <a:solidFill>
                  <a:schemeClr val="bg1"/>
                </a:solidFill>
              </a:rPr>
              <a:t>80% of casualties involve cars</a:t>
            </a:r>
          </a:p>
          <a:p>
            <a:r>
              <a:rPr lang="en-US" sz="1700">
                <a:solidFill>
                  <a:schemeClr val="bg1"/>
                </a:solidFill>
              </a:rPr>
              <a:t>Urban areas report the highest number of incidents</a:t>
            </a:r>
          </a:p>
          <a:p>
            <a:r>
              <a:rPr lang="en-US" sz="1700">
                <a:solidFill>
                  <a:schemeClr val="bg1"/>
                </a:solidFill>
              </a:rPr>
              <a:t>Top cities: Birmingham (8,611), Leeds (5,821), Manchester, Bradford</a:t>
            </a:r>
          </a:p>
          <a:p>
            <a:r>
              <a:rPr lang="en-US" sz="1700">
                <a:solidFill>
                  <a:schemeClr val="bg1"/>
                </a:solidFill>
              </a:rPr>
              <a:t>Most accidents happen in daylight and on dry roads</a:t>
            </a:r>
          </a:p>
          <a:p>
            <a:r>
              <a:rPr lang="en-US" sz="1700">
                <a:solidFill>
                  <a:schemeClr val="bg1"/>
                </a:solidFill>
              </a:rPr>
              <a:t>Conclusion: Unsafe behavior on common roads is a core issue.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05" y="1450655"/>
            <a:ext cx="2949023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bg1"/>
                </a:solidFill>
              </a:rPr>
              <a:t>Strategic Opportunities for 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1450655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0605" y="5408571"/>
            <a:ext cx="29490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08061"/>
            <a:ext cx="3756675" cy="4571972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Urban Safety Reforms: UHRZ zones, speed cameras, pedestrian islands</a:t>
            </a:r>
          </a:p>
          <a:p>
            <a:r>
              <a:rPr lang="en-US" sz="1700">
                <a:solidFill>
                  <a:schemeClr val="bg1"/>
                </a:solidFill>
              </a:rPr>
              <a:t>Pilot interventions in Birmingham &amp; Leeds</a:t>
            </a:r>
          </a:p>
          <a:p>
            <a:r>
              <a:rPr lang="en-US" sz="1700">
                <a:solidFill>
                  <a:schemeClr val="bg1"/>
                </a:solidFill>
              </a:rPr>
              <a:t>Driver Behavior Campaigns: Car &amp; motorcycle focus, refresher programs</a:t>
            </a:r>
          </a:p>
          <a:p>
            <a:r>
              <a:rPr lang="en-US" sz="1700">
                <a:solidFill>
                  <a:schemeClr val="bg1"/>
                </a:solidFill>
              </a:rPr>
              <a:t>Infrastructure Upgrades: Road markings, smart signs, lane separators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Data-Driven Policy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Quarterly city audits, deploy mobile enforcement units</a:t>
            </a:r>
          </a:p>
          <a:p>
            <a:r>
              <a:rPr lang="en-US" sz="1700">
                <a:solidFill>
                  <a:schemeClr val="bg1"/>
                </a:solidFill>
              </a:rPr>
              <a:t>Redesign single carriageways with crash barriers and rumble strips</a:t>
            </a:r>
          </a:p>
          <a:p>
            <a:r>
              <a:rPr lang="en-US" sz="1700">
                <a:solidFill>
                  <a:schemeClr val="bg1"/>
                </a:solidFill>
              </a:rPr>
              <a:t>National behavior campaign: speed, distraction, sharing roads</a:t>
            </a:r>
          </a:p>
          <a:p>
            <a:r>
              <a:rPr lang="en-US" sz="1700">
                <a:solidFill>
                  <a:schemeClr val="bg1"/>
                </a:solidFill>
              </a:rPr>
              <a:t>Focus ops during May–October accident spikes</a:t>
            </a:r>
          </a:p>
          <a:p>
            <a:r>
              <a:rPr lang="en-US" sz="1700">
                <a:solidFill>
                  <a:schemeClr val="bg1"/>
                </a:solidFill>
              </a:rPr>
              <a:t>Deploy AI-powered smart cameras in city hotspots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Conclusion &amp; Ministry Roadmap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Insight: Most accidents are preventable and happen in normal conditions</a:t>
            </a:r>
          </a:p>
          <a:p>
            <a:r>
              <a:rPr lang="en-US" sz="1700">
                <a:solidFill>
                  <a:schemeClr val="bg1"/>
                </a:solidFill>
              </a:rPr>
              <a:t>Launch pilot interventions in high-casualty cities</a:t>
            </a:r>
          </a:p>
          <a:p>
            <a:r>
              <a:rPr lang="en-US" sz="1700">
                <a:solidFill>
                  <a:schemeClr val="bg1"/>
                </a:solidFill>
              </a:rPr>
              <a:t>Review design standards for high-risk roads</a:t>
            </a:r>
          </a:p>
          <a:p>
            <a:r>
              <a:rPr lang="en-US" sz="1700">
                <a:solidFill>
                  <a:schemeClr val="bg1"/>
                </a:solidFill>
              </a:rPr>
              <a:t>Run national driver behavior-change campaign</a:t>
            </a:r>
          </a:p>
          <a:p>
            <a:r>
              <a:rPr lang="en-US" sz="1700">
                <a:solidFill>
                  <a:schemeClr val="bg1"/>
                </a:solidFill>
              </a:rPr>
              <a:t>Create Road Safety Intelligence Unit with live dashboarding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300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UK ROAD SAFETY DASHBOARD ANALYSIS (2021–2022)</vt:lpstr>
      <vt:lpstr>Situation Overview &amp; Key Stats</vt:lpstr>
      <vt:lpstr>Problem Areas Identified</vt:lpstr>
      <vt:lpstr>Strategic Opportunities for Action</vt:lpstr>
      <vt:lpstr>Data-Driven Policy Actions</vt:lpstr>
      <vt:lpstr>Conclusion &amp; Ministry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Abdus-Salam</cp:lastModifiedBy>
  <cp:revision>3</cp:revision>
  <dcterms:created xsi:type="dcterms:W3CDTF">2013-01-27T09:14:16Z</dcterms:created>
  <dcterms:modified xsi:type="dcterms:W3CDTF">2025-07-21T20:35:58Z</dcterms:modified>
  <cp:category/>
</cp:coreProperties>
</file>