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Gotham Bold" charset="1" panose="00000000000000000000"/>
      <p:regular r:id="rId18"/>
    </p:embeddedFont>
    <p:embeddedFont>
      <p:font typeface="Poppin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4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3.png" Type="http://schemas.openxmlformats.org/officeDocument/2006/relationships/image"/><Relationship Id="rId3" Target="../media/image3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41.png" Type="http://schemas.openxmlformats.org/officeDocument/2006/relationships/image"/><Relationship Id="rId7" Target="../media/image4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 Id="rId4" Target="../media/image35.png" Type="http://schemas.openxmlformats.org/officeDocument/2006/relationships/image"/><Relationship Id="rId5" Target="../media/image36.svg" Type="http://schemas.openxmlformats.org/officeDocument/2006/relationships/image"/><Relationship Id="rId6" Target="../media/image37.png" Type="http://schemas.openxmlformats.org/officeDocument/2006/relationships/image"/><Relationship Id="rId7" Target="../media/image3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3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EAE1"/>
        </a:solidFill>
      </p:bgPr>
    </p:bg>
    <p:spTree>
      <p:nvGrpSpPr>
        <p:cNvPr id="1" name=""/>
        <p:cNvGrpSpPr/>
        <p:nvPr/>
      </p:nvGrpSpPr>
      <p:grpSpPr>
        <a:xfrm>
          <a:off x="0" y="0"/>
          <a:ext cx="0" cy="0"/>
          <a:chOff x="0" y="0"/>
          <a:chExt cx="0" cy="0"/>
        </a:xfrm>
      </p:grpSpPr>
      <p:grpSp>
        <p:nvGrpSpPr>
          <p:cNvPr name="Group 2" id="2"/>
          <p:cNvGrpSpPr/>
          <p:nvPr/>
        </p:nvGrpSpPr>
        <p:grpSpPr>
          <a:xfrm rot="0">
            <a:off x="0" y="8914827"/>
            <a:ext cx="18288000" cy="1372173"/>
            <a:chOff x="0" y="0"/>
            <a:chExt cx="4816593" cy="361395"/>
          </a:xfrm>
        </p:grpSpPr>
        <p:sp>
          <p:nvSpPr>
            <p:cNvPr name="Freeform 3" id="3"/>
            <p:cNvSpPr/>
            <p:nvPr/>
          </p:nvSpPr>
          <p:spPr>
            <a:xfrm flipH="false" flipV="false" rot="0">
              <a:off x="0" y="0"/>
              <a:ext cx="4816592" cy="361395"/>
            </a:xfrm>
            <a:custGeom>
              <a:avLst/>
              <a:gdLst/>
              <a:ahLst/>
              <a:cxnLst/>
              <a:rect r="r" b="b" t="t" l="l"/>
              <a:pathLst>
                <a:path h="361395" w="4816592">
                  <a:moveTo>
                    <a:pt x="0" y="0"/>
                  </a:moveTo>
                  <a:lnTo>
                    <a:pt x="4816592" y="0"/>
                  </a:lnTo>
                  <a:lnTo>
                    <a:pt x="4816592" y="361395"/>
                  </a:lnTo>
                  <a:lnTo>
                    <a:pt x="0" y="361395"/>
                  </a:lnTo>
                  <a:close/>
                </a:path>
              </a:pathLst>
            </a:custGeom>
            <a:solidFill>
              <a:srgbClr val="D0C0FF"/>
            </a:solidFill>
          </p:spPr>
        </p:sp>
        <p:sp>
          <p:nvSpPr>
            <p:cNvPr name="TextBox 4" id="4"/>
            <p:cNvSpPr txBox="true"/>
            <p:nvPr/>
          </p:nvSpPr>
          <p:spPr>
            <a:xfrm>
              <a:off x="0" y="-66675"/>
              <a:ext cx="4816593" cy="428070"/>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4956557" y="6547277"/>
            <a:ext cx="5321536" cy="2501122"/>
          </a:xfrm>
          <a:custGeom>
            <a:avLst/>
            <a:gdLst/>
            <a:ahLst/>
            <a:cxnLst/>
            <a:rect r="r" b="b" t="t" l="l"/>
            <a:pathLst>
              <a:path h="2501122" w="5321536">
                <a:moveTo>
                  <a:pt x="0" y="0"/>
                </a:moveTo>
                <a:lnTo>
                  <a:pt x="5321536" y="0"/>
                </a:lnTo>
                <a:lnTo>
                  <a:pt x="5321536" y="2501122"/>
                </a:lnTo>
                <a:lnTo>
                  <a:pt x="0" y="250112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9245837" y="7160085"/>
            <a:ext cx="1328901" cy="1888314"/>
          </a:xfrm>
          <a:custGeom>
            <a:avLst/>
            <a:gdLst/>
            <a:ahLst/>
            <a:cxnLst/>
            <a:rect r="r" b="b" t="t" l="l"/>
            <a:pathLst>
              <a:path h="1888314" w="1328901">
                <a:moveTo>
                  <a:pt x="0" y="0"/>
                </a:moveTo>
                <a:lnTo>
                  <a:pt x="1328901" y="0"/>
                </a:lnTo>
                <a:lnTo>
                  <a:pt x="1328901" y="1888314"/>
                </a:lnTo>
                <a:lnTo>
                  <a:pt x="0" y="18883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3752688" y="7797838"/>
            <a:ext cx="2480615" cy="1460462"/>
          </a:xfrm>
          <a:custGeom>
            <a:avLst/>
            <a:gdLst/>
            <a:ahLst/>
            <a:cxnLst/>
            <a:rect r="r" b="b" t="t" l="l"/>
            <a:pathLst>
              <a:path h="1460462" w="2480615">
                <a:moveTo>
                  <a:pt x="2480615" y="0"/>
                </a:moveTo>
                <a:lnTo>
                  <a:pt x="0" y="0"/>
                </a:lnTo>
                <a:lnTo>
                  <a:pt x="0" y="1460462"/>
                </a:lnTo>
                <a:lnTo>
                  <a:pt x="2480615" y="1460462"/>
                </a:lnTo>
                <a:lnTo>
                  <a:pt x="248061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910288" y="6456313"/>
            <a:ext cx="4478766" cy="2592086"/>
          </a:xfrm>
          <a:custGeom>
            <a:avLst/>
            <a:gdLst/>
            <a:ahLst/>
            <a:cxnLst/>
            <a:rect r="r" b="b" t="t" l="l"/>
            <a:pathLst>
              <a:path h="2592086" w="4478766">
                <a:moveTo>
                  <a:pt x="0" y="0"/>
                </a:moveTo>
                <a:lnTo>
                  <a:pt x="4478766" y="0"/>
                </a:lnTo>
                <a:lnTo>
                  <a:pt x="4478766" y="2592086"/>
                </a:lnTo>
                <a:lnTo>
                  <a:pt x="0" y="259208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5804219" y="1028700"/>
            <a:ext cx="1455081" cy="1455081"/>
          </a:xfrm>
          <a:custGeom>
            <a:avLst/>
            <a:gdLst/>
            <a:ahLst/>
            <a:cxnLst/>
            <a:rect r="r" b="b" t="t" l="l"/>
            <a:pathLst>
              <a:path h="1455081" w="1455081">
                <a:moveTo>
                  <a:pt x="0" y="0"/>
                </a:moveTo>
                <a:lnTo>
                  <a:pt x="1455081" y="0"/>
                </a:lnTo>
                <a:lnTo>
                  <a:pt x="1455081" y="1455081"/>
                </a:lnTo>
                <a:lnTo>
                  <a:pt x="0" y="145508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false" flipV="false" rot="0">
            <a:off x="1116017" y="1756240"/>
            <a:ext cx="1683797" cy="639843"/>
          </a:xfrm>
          <a:custGeom>
            <a:avLst/>
            <a:gdLst/>
            <a:ahLst/>
            <a:cxnLst/>
            <a:rect r="r" b="b" t="t" l="l"/>
            <a:pathLst>
              <a:path h="639843" w="1683797">
                <a:moveTo>
                  <a:pt x="0" y="0"/>
                </a:moveTo>
                <a:lnTo>
                  <a:pt x="1683798" y="0"/>
                </a:lnTo>
                <a:lnTo>
                  <a:pt x="1683798" y="639843"/>
                </a:lnTo>
                <a:lnTo>
                  <a:pt x="0" y="63984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1" id="11"/>
          <p:cNvSpPr txBox="true"/>
          <p:nvPr/>
        </p:nvSpPr>
        <p:spPr>
          <a:xfrm rot="0">
            <a:off x="1957916" y="2761169"/>
            <a:ext cx="14575843" cy="1269684"/>
          </a:xfrm>
          <a:prstGeom prst="rect">
            <a:avLst/>
          </a:prstGeom>
        </p:spPr>
        <p:txBody>
          <a:bodyPr anchor="t" rtlCol="false" tIns="0" lIns="0" bIns="0" rIns="0">
            <a:spAutoFit/>
          </a:bodyPr>
          <a:lstStyle/>
          <a:p>
            <a:pPr algn="ctr">
              <a:lnSpc>
                <a:spcPts val="9454"/>
              </a:lnSpc>
            </a:pPr>
            <a:r>
              <a:rPr lang="en-US" b="true" sz="9647">
                <a:solidFill>
                  <a:srgbClr val="654DAF"/>
                </a:solidFill>
                <a:latin typeface="Gotham Bold"/>
                <a:ea typeface="Gotham Bold"/>
                <a:cs typeface="Gotham Bold"/>
                <a:sym typeface="Gotham Bold"/>
              </a:rPr>
              <a:t>HOMESECURE</a:t>
            </a:r>
          </a:p>
        </p:txBody>
      </p:sp>
      <p:sp>
        <p:nvSpPr>
          <p:cNvPr name="TextBox 12" id="12"/>
          <p:cNvSpPr txBox="true"/>
          <p:nvPr/>
        </p:nvSpPr>
        <p:spPr>
          <a:xfrm rot="0">
            <a:off x="5363228" y="4208505"/>
            <a:ext cx="7561544" cy="1660439"/>
          </a:xfrm>
          <a:prstGeom prst="rect">
            <a:avLst/>
          </a:prstGeom>
        </p:spPr>
        <p:txBody>
          <a:bodyPr anchor="t" rtlCol="false" tIns="0" lIns="0" bIns="0" rIns="0">
            <a:spAutoFit/>
          </a:bodyPr>
          <a:lstStyle/>
          <a:p>
            <a:pPr algn="ctr">
              <a:lnSpc>
                <a:spcPts val="4211"/>
              </a:lnSpc>
            </a:pPr>
            <a:r>
              <a:rPr lang="en-US" sz="3007">
                <a:solidFill>
                  <a:srgbClr val="201139"/>
                </a:solidFill>
                <a:latin typeface="Poppins"/>
                <a:ea typeface="Poppins"/>
                <a:cs typeface="Poppins"/>
                <a:sym typeface="Poppins"/>
              </a:rPr>
              <a:t>Sist</a:t>
            </a:r>
            <a:r>
              <a:rPr lang="en-US" sz="3007">
                <a:solidFill>
                  <a:srgbClr val="201139"/>
                </a:solidFill>
                <a:latin typeface="Poppins"/>
                <a:ea typeface="Poppins"/>
                <a:cs typeface="Poppins"/>
                <a:sym typeface="Poppins"/>
              </a:rPr>
              <a:t>em Keamanan Rumah Berbasis IoT</a:t>
            </a:r>
          </a:p>
          <a:p>
            <a:pPr algn="ctr">
              <a:lnSpc>
                <a:spcPts val="4211"/>
              </a:lnSpc>
            </a:pPr>
          </a:p>
          <a:p>
            <a:pPr algn="ctr">
              <a:lnSpc>
                <a:spcPts val="4801"/>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sp>
        <p:nvSpPr>
          <p:cNvPr name="Freeform 2" id="2"/>
          <p:cNvSpPr/>
          <p:nvPr/>
        </p:nvSpPr>
        <p:spPr>
          <a:xfrm flipH="false" flipV="false" rot="0">
            <a:off x="15380580" y="1781209"/>
            <a:ext cx="1519424" cy="1530906"/>
          </a:xfrm>
          <a:custGeom>
            <a:avLst/>
            <a:gdLst/>
            <a:ahLst/>
            <a:cxnLst/>
            <a:rect r="r" b="b" t="t" l="l"/>
            <a:pathLst>
              <a:path h="1530906" w="1519424">
                <a:moveTo>
                  <a:pt x="0" y="0"/>
                </a:moveTo>
                <a:lnTo>
                  <a:pt x="1519424" y="0"/>
                </a:lnTo>
                <a:lnTo>
                  <a:pt x="1519424" y="1530906"/>
                </a:lnTo>
                <a:lnTo>
                  <a:pt x="0" y="1530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6381" y="3530043"/>
            <a:ext cx="1455081" cy="1455081"/>
          </a:xfrm>
          <a:custGeom>
            <a:avLst/>
            <a:gdLst/>
            <a:ahLst/>
            <a:cxnLst/>
            <a:rect r="r" b="b" t="t" l="l"/>
            <a:pathLst>
              <a:path h="1455081" w="1455081">
                <a:moveTo>
                  <a:pt x="0" y="0"/>
                </a:moveTo>
                <a:lnTo>
                  <a:pt x="1455081" y="0"/>
                </a:lnTo>
                <a:lnTo>
                  <a:pt x="1455081" y="1455080"/>
                </a:lnTo>
                <a:lnTo>
                  <a:pt x="0" y="14550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857175" y="5814009"/>
            <a:ext cx="4064480" cy="4064480"/>
          </a:xfrm>
          <a:custGeom>
            <a:avLst/>
            <a:gdLst/>
            <a:ahLst/>
            <a:cxnLst/>
            <a:rect r="r" b="b" t="t" l="l"/>
            <a:pathLst>
              <a:path h="4064480" w="4064480">
                <a:moveTo>
                  <a:pt x="0" y="0"/>
                </a:moveTo>
                <a:lnTo>
                  <a:pt x="4064480" y="0"/>
                </a:lnTo>
                <a:lnTo>
                  <a:pt x="4064480" y="4064480"/>
                </a:lnTo>
                <a:lnTo>
                  <a:pt x="0" y="4064480"/>
                </a:lnTo>
                <a:lnTo>
                  <a:pt x="0" y="0"/>
                </a:lnTo>
                <a:close/>
              </a:path>
            </a:pathLst>
          </a:custGeom>
          <a:blipFill>
            <a:blip r:embed="rId6"/>
            <a:stretch>
              <a:fillRect l="0" t="0" r="0" b="0"/>
            </a:stretch>
          </a:blipFill>
        </p:spPr>
      </p:sp>
      <p:sp>
        <p:nvSpPr>
          <p:cNvPr name="TextBox 5" id="5"/>
          <p:cNvSpPr txBox="true"/>
          <p:nvPr/>
        </p:nvSpPr>
        <p:spPr>
          <a:xfrm rot="0">
            <a:off x="1917143" y="1905034"/>
            <a:ext cx="10837900" cy="786765"/>
          </a:xfrm>
          <a:prstGeom prst="rect">
            <a:avLst/>
          </a:prstGeom>
        </p:spPr>
        <p:txBody>
          <a:bodyPr anchor="t" rtlCol="false" tIns="0" lIns="0" bIns="0" rIns="0">
            <a:spAutoFit/>
          </a:bodyPr>
          <a:lstStyle/>
          <a:p>
            <a:pPr algn="l">
              <a:lnSpc>
                <a:spcPts val="5880"/>
              </a:lnSpc>
            </a:pPr>
            <a:r>
              <a:rPr lang="en-US" sz="6000" b="true">
                <a:solidFill>
                  <a:srgbClr val="654DAF"/>
                </a:solidFill>
                <a:latin typeface="Gotham Bold"/>
                <a:ea typeface="Gotham Bold"/>
                <a:cs typeface="Gotham Bold"/>
                <a:sym typeface="Gotham Bold"/>
              </a:rPr>
              <a:t>SKEMA SISTEM</a:t>
            </a:r>
          </a:p>
        </p:txBody>
      </p:sp>
      <p:sp>
        <p:nvSpPr>
          <p:cNvPr name="TextBox 6" id="6"/>
          <p:cNvSpPr txBox="true"/>
          <p:nvPr/>
        </p:nvSpPr>
        <p:spPr>
          <a:xfrm rot="0">
            <a:off x="2227856" y="3415743"/>
            <a:ext cx="12364538" cy="3621906"/>
          </a:xfrm>
          <a:prstGeom prst="rect">
            <a:avLst/>
          </a:prstGeom>
        </p:spPr>
        <p:txBody>
          <a:bodyPr anchor="t" rtlCol="false" tIns="0" lIns="0" bIns="0" rIns="0">
            <a:spAutoFit/>
          </a:bodyPr>
          <a:lstStyle/>
          <a:p>
            <a:pPr algn="l" marL="885037" indent="-442519" lvl="1">
              <a:lnSpc>
                <a:spcPts val="5739"/>
              </a:lnSpc>
              <a:buFont typeface="Arial"/>
              <a:buChar char="•"/>
            </a:pPr>
            <a:r>
              <a:rPr lang="en-US" sz="4099">
                <a:solidFill>
                  <a:srgbClr val="654DAF"/>
                </a:solidFill>
                <a:latin typeface="Poppins"/>
                <a:ea typeface="Poppins"/>
                <a:cs typeface="Poppins"/>
                <a:sym typeface="Poppins"/>
              </a:rPr>
              <a:t>Sensor &amp; Kamera → IoT Gateway → Cloud → Aplikasi Mobile</a:t>
            </a:r>
          </a:p>
          <a:p>
            <a:pPr algn="l" marL="885037" indent="-442519" lvl="1">
              <a:lnSpc>
                <a:spcPts val="5739"/>
              </a:lnSpc>
              <a:buFont typeface="Arial"/>
              <a:buChar char="•"/>
            </a:pPr>
            <a:r>
              <a:rPr lang="en-US" sz="4099">
                <a:solidFill>
                  <a:srgbClr val="654DAF"/>
                </a:solidFill>
                <a:latin typeface="Poppins"/>
                <a:ea typeface="Poppins"/>
                <a:cs typeface="Poppins"/>
                <a:sym typeface="Poppins"/>
              </a:rPr>
              <a:t>Akses Data → Dashboard Keamanan (opsional untuk admin)</a:t>
            </a:r>
          </a:p>
          <a:p>
            <a:pPr algn="l">
              <a:lnSpc>
                <a:spcPts val="573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sp>
        <p:nvSpPr>
          <p:cNvPr name="Freeform 2" id="2"/>
          <p:cNvSpPr/>
          <p:nvPr/>
        </p:nvSpPr>
        <p:spPr>
          <a:xfrm flipH="false" flipV="false" rot="0">
            <a:off x="15362736" y="431874"/>
            <a:ext cx="2977650" cy="2977650"/>
          </a:xfrm>
          <a:custGeom>
            <a:avLst/>
            <a:gdLst/>
            <a:ahLst/>
            <a:cxnLst/>
            <a:rect r="r" b="b" t="t" l="l"/>
            <a:pathLst>
              <a:path h="2977650" w="2977650">
                <a:moveTo>
                  <a:pt x="0" y="0"/>
                </a:moveTo>
                <a:lnTo>
                  <a:pt x="2977650" y="0"/>
                </a:lnTo>
                <a:lnTo>
                  <a:pt x="2977650" y="2977650"/>
                </a:lnTo>
                <a:lnTo>
                  <a:pt x="0" y="29776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87610" y="3859643"/>
            <a:ext cx="19094321" cy="6858048"/>
            <a:chOff x="0" y="0"/>
            <a:chExt cx="5028957" cy="1806235"/>
          </a:xfrm>
        </p:grpSpPr>
        <p:sp>
          <p:nvSpPr>
            <p:cNvPr name="Freeform 4" id="4"/>
            <p:cNvSpPr/>
            <p:nvPr/>
          </p:nvSpPr>
          <p:spPr>
            <a:xfrm flipH="false" flipV="false" rot="0">
              <a:off x="0" y="0"/>
              <a:ext cx="5028957" cy="1806235"/>
            </a:xfrm>
            <a:custGeom>
              <a:avLst/>
              <a:gdLst/>
              <a:ahLst/>
              <a:cxnLst/>
              <a:rect r="r" b="b" t="t" l="l"/>
              <a:pathLst>
                <a:path h="1806235" w="5028957">
                  <a:moveTo>
                    <a:pt x="0" y="0"/>
                  </a:moveTo>
                  <a:lnTo>
                    <a:pt x="5028957" y="0"/>
                  </a:lnTo>
                  <a:lnTo>
                    <a:pt x="5028957" y="1806235"/>
                  </a:lnTo>
                  <a:lnTo>
                    <a:pt x="0" y="1806235"/>
                  </a:lnTo>
                  <a:close/>
                </a:path>
              </a:pathLst>
            </a:custGeom>
            <a:solidFill>
              <a:srgbClr val="654DAF"/>
            </a:solidFill>
          </p:spPr>
        </p:sp>
        <p:sp>
          <p:nvSpPr>
            <p:cNvPr name="TextBox 5" id="5"/>
            <p:cNvSpPr txBox="true"/>
            <p:nvPr/>
          </p:nvSpPr>
          <p:spPr>
            <a:xfrm>
              <a:off x="0" y="-66675"/>
              <a:ext cx="5028957" cy="1872910"/>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625328" y="8148271"/>
            <a:ext cx="1358242" cy="1669114"/>
          </a:xfrm>
          <a:custGeom>
            <a:avLst/>
            <a:gdLst/>
            <a:ahLst/>
            <a:cxnLst/>
            <a:rect r="r" b="b" t="t" l="l"/>
            <a:pathLst>
              <a:path h="1669114" w="1358242">
                <a:moveTo>
                  <a:pt x="0" y="0"/>
                </a:moveTo>
                <a:lnTo>
                  <a:pt x="1358242" y="0"/>
                </a:lnTo>
                <a:lnTo>
                  <a:pt x="1358242" y="1669114"/>
                </a:lnTo>
                <a:lnTo>
                  <a:pt x="0" y="16691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800000">
            <a:off x="15167763" y="8982828"/>
            <a:ext cx="1683797" cy="639843"/>
          </a:xfrm>
          <a:custGeom>
            <a:avLst/>
            <a:gdLst/>
            <a:ahLst/>
            <a:cxnLst/>
            <a:rect r="r" b="b" t="t" l="l"/>
            <a:pathLst>
              <a:path h="639843" w="1683797">
                <a:moveTo>
                  <a:pt x="0" y="0"/>
                </a:moveTo>
                <a:lnTo>
                  <a:pt x="1683798" y="0"/>
                </a:lnTo>
                <a:lnTo>
                  <a:pt x="1683798" y="639843"/>
                </a:lnTo>
                <a:lnTo>
                  <a:pt x="0" y="6398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152525" y="2163317"/>
            <a:ext cx="10642494" cy="915275"/>
          </a:xfrm>
          <a:prstGeom prst="rect">
            <a:avLst/>
          </a:prstGeom>
        </p:spPr>
        <p:txBody>
          <a:bodyPr anchor="t" rtlCol="false" tIns="0" lIns="0" bIns="0" rIns="0">
            <a:spAutoFit/>
          </a:bodyPr>
          <a:lstStyle/>
          <a:p>
            <a:pPr algn="l">
              <a:lnSpc>
                <a:spcPts val="6804"/>
              </a:lnSpc>
            </a:pPr>
            <a:r>
              <a:rPr lang="en-US" sz="6943" b="true">
                <a:solidFill>
                  <a:srgbClr val="654DAF"/>
                </a:solidFill>
                <a:latin typeface="Gotham Bold"/>
                <a:ea typeface="Gotham Bold"/>
                <a:cs typeface="Gotham Bold"/>
                <a:sym typeface="Gotham Bold"/>
              </a:rPr>
              <a:t>KESIMPULAN</a:t>
            </a:r>
          </a:p>
        </p:txBody>
      </p:sp>
      <p:sp>
        <p:nvSpPr>
          <p:cNvPr name="TextBox 9" id="9"/>
          <p:cNvSpPr txBox="true"/>
          <p:nvPr/>
        </p:nvSpPr>
        <p:spPr>
          <a:xfrm rot="0">
            <a:off x="1028700" y="4738780"/>
            <a:ext cx="16747961" cy="2592413"/>
          </a:xfrm>
          <a:prstGeom prst="rect">
            <a:avLst/>
          </a:prstGeom>
        </p:spPr>
        <p:txBody>
          <a:bodyPr anchor="t" rtlCol="false" tIns="0" lIns="0" bIns="0" rIns="0">
            <a:spAutoFit/>
          </a:bodyPr>
          <a:lstStyle/>
          <a:p>
            <a:pPr algn="l">
              <a:lnSpc>
                <a:spcPts val="5104"/>
              </a:lnSpc>
            </a:pPr>
            <a:r>
              <a:rPr lang="en-US" sz="4253" b="true">
                <a:solidFill>
                  <a:srgbClr val="FFFFFF"/>
                </a:solidFill>
                <a:latin typeface="Gotham Bold"/>
                <a:ea typeface="Gotham Bold"/>
                <a:cs typeface="Gotham Bold"/>
                <a:sym typeface="Gotham Bold"/>
              </a:rPr>
              <a:t>HOMESECURE adalah solusi masa depan untuk keamanan rumah yang pintar, responsif, dan mudah digunakan. Dengan integrasi IoT dan mobile app, pengguna mendapatkan ketenangan pikiran dimanapun mereka berada.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sp>
        <p:nvSpPr>
          <p:cNvPr name="Freeform 2" id="2"/>
          <p:cNvSpPr/>
          <p:nvPr/>
        </p:nvSpPr>
        <p:spPr>
          <a:xfrm flipH="false" flipV="false" rot="0">
            <a:off x="1470027" y="1028700"/>
            <a:ext cx="1519424" cy="1530906"/>
          </a:xfrm>
          <a:custGeom>
            <a:avLst/>
            <a:gdLst/>
            <a:ahLst/>
            <a:cxnLst/>
            <a:rect r="r" b="b" t="t" l="l"/>
            <a:pathLst>
              <a:path h="1530906" w="1519424">
                <a:moveTo>
                  <a:pt x="0" y="0"/>
                </a:moveTo>
                <a:lnTo>
                  <a:pt x="1519424" y="0"/>
                </a:lnTo>
                <a:lnTo>
                  <a:pt x="1519424" y="1530906"/>
                </a:lnTo>
                <a:lnTo>
                  <a:pt x="0" y="153090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26381" y="3530043"/>
            <a:ext cx="1455081" cy="1455081"/>
          </a:xfrm>
          <a:custGeom>
            <a:avLst/>
            <a:gdLst/>
            <a:ahLst/>
            <a:cxnLst/>
            <a:rect r="r" b="b" t="t" l="l"/>
            <a:pathLst>
              <a:path h="1455081" w="1455081">
                <a:moveTo>
                  <a:pt x="0" y="0"/>
                </a:moveTo>
                <a:lnTo>
                  <a:pt x="1455081" y="0"/>
                </a:lnTo>
                <a:lnTo>
                  <a:pt x="1455081" y="1455080"/>
                </a:lnTo>
                <a:lnTo>
                  <a:pt x="0" y="14550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988795" y="4545610"/>
            <a:ext cx="5822418" cy="5741390"/>
          </a:xfrm>
          <a:custGeom>
            <a:avLst/>
            <a:gdLst/>
            <a:ahLst/>
            <a:cxnLst/>
            <a:rect r="r" b="b" t="t" l="l"/>
            <a:pathLst>
              <a:path h="5741390" w="5822418">
                <a:moveTo>
                  <a:pt x="0" y="0"/>
                </a:moveTo>
                <a:lnTo>
                  <a:pt x="5822418" y="0"/>
                </a:lnTo>
                <a:lnTo>
                  <a:pt x="5822418" y="5741390"/>
                </a:lnTo>
                <a:lnTo>
                  <a:pt x="0" y="5741390"/>
                </a:lnTo>
                <a:lnTo>
                  <a:pt x="0" y="0"/>
                </a:lnTo>
                <a:close/>
              </a:path>
            </a:pathLst>
          </a:custGeom>
          <a:blipFill>
            <a:blip r:embed="rId6"/>
            <a:stretch>
              <a:fillRect l="0" t="0" r="0" b="0"/>
            </a:stretch>
          </a:blipFill>
        </p:spPr>
      </p:sp>
      <p:sp>
        <p:nvSpPr>
          <p:cNvPr name="Freeform 5" id="5"/>
          <p:cNvSpPr/>
          <p:nvPr/>
        </p:nvSpPr>
        <p:spPr>
          <a:xfrm flipH="false" flipV="false" rot="0">
            <a:off x="13714719" y="-315698"/>
            <a:ext cx="4573281" cy="4573281"/>
          </a:xfrm>
          <a:custGeom>
            <a:avLst/>
            <a:gdLst/>
            <a:ahLst/>
            <a:cxnLst/>
            <a:rect r="r" b="b" t="t" l="l"/>
            <a:pathLst>
              <a:path h="4573281" w="4573281">
                <a:moveTo>
                  <a:pt x="0" y="0"/>
                </a:moveTo>
                <a:lnTo>
                  <a:pt x="4573281" y="0"/>
                </a:lnTo>
                <a:lnTo>
                  <a:pt x="4573281" y="4573281"/>
                </a:lnTo>
                <a:lnTo>
                  <a:pt x="0" y="4573281"/>
                </a:lnTo>
                <a:lnTo>
                  <a:pt x="0" y="0"/>
                </a:lnTo>
                <a:close/>
              </a:path>
            </a:pathLst>
          </a:custGeom>
          <a:blipFill>
            <a:blip r:embed="rId7"/>
            <a:stretch>
              <a:fillRect l="0" t="0" r="0" b="0"/>
            </a:stretch>
          </a:blipFill>
        </p:spPr>
      </p:sp>
      <p:sp>
        <p:nvSpPr>
          <p:cNvPr name="TextBox 6" id="6"/>
          <p:cNvSpPr txBox="true"/>
          <p:nvPr/>
        </p:nvSpPr>
        <p:spPr>
          <a:xfrm rot="0">
            <a:off x="2654125" y="4234477"/>
            <a:ext cx="14845209" cy="1262702"/>
          </a:xfrm>
          <a:prstGeom prst="rect">
            <a:avLst/>
          </a:prstGeom>
        </p:spPr>
        <p:txBody>
          <a:bodyPr anchor="t" rtlCol="false" tIns="0" lIns="0" bIns="0" rIns="0">
            <a:spAutoFit/>
          </a:bodyPr>
          <a:lstStyle/>
          <a:p>
            <a:pPr algn="l">
              <a:lnSpc>
                <a:spcPts val="9491"/>
              </a:lnSpc>
            </a:pPr>
            <a:r>
              <a:rPr lang="en-US" sz="9684" b="true">
                <a:solidFill>
                  <a:srgbClr val="654DAF"/>
                </a:solidFill>
                <a:latin typeface="Gotham Bold"/>
                <a:ea typeface="Gotham Bold"/>
                <a:cs typeface="Gotham Bold"/>
                <a:sym typeface="Gotham Bold"/>
              </a:rPr>
              <a:t>TERIMA KASIH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sp>
        <p:nvSpPr>
          <p:cNvPr name="Freeform 2" id="2"/>
          <p:cNvSpPr/>
          <p:nvPr/>
        </p:nvSpPr>
        <p:spPr>
          <a:xfrm flipH="false" flipV="false" rot="0">
            <a:off x="1451571" y="3050073"/>
            <a:ext cx="5595121" cy="5364322"/>
          </a:xfrm>
          <a:custGeom>
            <a:avLst/>
            <a:gdLst/>
            <a:ahLst/>
            <a:cxnLst/>
            <a:rect r="r" b="b" t="t" l="l"/>
            <a:pathLst>
              <a:path h="5364322" w="5595121">
                <a:moveTo>
                  <a:pt x="0" y="0"/>
                </a:moveTo>
                <a:lnTo>
                  <a:pt x="5595122" y="0"/>
                </a:lnTo>
                <a:lnTo>
                  <a:pt x="5595122" y="5364323"/>
                </a:lnTo>
                <a:lnTo>
                  <a:pt x="0" y="53643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780505" y="2246017"/>
            <a:ext cx="11293670" cy="2684923"/>
            <a:chOff x="0" y="0"/>
            <a:chExt cx="2974465" cy="707140"/>
          </a:xfrm>
        </p:grpSpPr>
        <p:sp>
          <p:nvSpPr>
            <p:cNvPr name="Freeform 4" id="4"/>
            <p:cNvSpPr/>
            <p:nvPr/>
          </p:nvSpPr>
          <p:spPr>
            <a:xfrm flipH="false" flipV="false" rot="0">
              <a:off x="0" y="0"/>
              <a:ext cx="2974465" cy="707140"/>
            </a:xfrm>
            <a:custGeom>
              <a:avLst/>
              <a:gdLst/>
              <a:ahLst/>
              <a:cxnLst/>
              <a:rect r="r" b="b" t="t" l="l"/>
              <a:pathLst>
                <a:path h="707140" w="2974465">
                  <a:moveTo>
                    <a:pt x="21936" y="0"/>
                  </a:moveTo>
                  <a:lnTo>
                    <a:pt x="2952528" y="0"/>
                  </a:lnTo>
                  <a:cubicBezTo>
                    <a:pt x="2964643" y="0"/>
                    <a:pt x="2974465" y="9821"/>
                    <a:pt x="2974465" y="21936"/>
                  </a:cubicBezTo>
                  <a:lnTo>
                    <a:pt x="2974465" y="685204"/>
                  </a:lnTo>
                  <a:cubicBezTo>
                    <a:pt x="2974465" y="697319"/>
                    <a:pt x="2964643" y="707140"/>
                    <a:pt x="2952528" y="707140"/>
                  </a:cubicBezTo>
                  <a:lnTo>
                    <a:pt x="21936" y="707140"/>
                  </a:lnTo>
                  <a:cubicBezTo>
                    <a:pt x="9821" y="707140"/>
                    <a:pt x="0" y="697319"/>
                    <a:pt x="0" y="685204"/>
                  </a:cubicBezTo>
                  <a:lnTo>
                    <a:pt x="0" y="21936"/>
                  </a:lnTo>
                  <a:cubicBezTo>
                    <a:pt x="0" y="9821"/>
                    <a:pt x="9821" y="0"/>
                    <a:pt x="21936" y="0"/>
                  </a:cubicBezTo>
                  <a:close/>
                </a:path>
              </a:pathLst>
            </a:custGeom>
            <a:solidFill>
              <a:srgbClr val="654DAF"/>
            </a:solidFill>
          </p:spPr>
        </p:sp>
        <p:sp>
          <p:nvSpPr>
            <p:cNvPr name="TextBox 5" id="5"/>
            <p:cNvSpPr txBox="true"/>
            <p:nvPr/>
          </p:nvSpPr>
          <p:spPr>
            <a:xfrm>
              <a:off x="0" y="-66675"/>
              <a:ext cx="2974465" cy="773815"/>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5174631" y="1028700"/>
            <a:ext cx="1295964" cy="1382361"/>
          </a:xfrm>
          <a:custGeom>
            <a:avLst/>
            <a:gdLst/>
            <a:ahLst/>
            <a:cxnLst/>
            <a:rect r="r" b="b" t="t" l="l"/>
            <a:pathLst>
              <a:path h="1382361" w="1295964">
                <a:moveTo>
                  <a:pt x="0" y="0"/>
                </a:moveTo>
                <a:lnTo>
                  <a:pt x="1295963" y="0"/>
                </a:lnTo>
                <a:lnTo>
                  <a:pt x="1295963" y="1382361"/>
                </a:lnTo>
                <a:lnTo>
                  <a:pt x="0" y="138236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8399336" y="2841845"/>
            <a:ext cx="8655933" cy="2417191"/>
          </a:xfrm>
          <a:prstGeom prst="rect">
            <a:avLst/>
          </a:prstGeom>
        </p:spPr>
        <p:txBody>
          <a:bodyPr anchor="t" rtlCol="false" tIns="0" lIns="0" bIns="0" rIns="0">
            <a:spAutoFit/>
          </a:bodyPr>
          <a:lstStyle/>
          <a:p>
            <a:pPr algn="l">
              <a:lnSpc>
                <a:spcPts val="6271"/>
              </a:lnSpc>
            </a:pPr>
            <a:r>
              <a:rPr lang="en-US" sz="6399" b="true">
                <a:solidFill>
                  <a:srgbClr val="FFFFFF"/>
                </a:solidFill>
                <a:latin typeface="Gotham Bold"/>
                <a:ea typeface="Gotham Bold"/>
                <a:cs typeface="Gotham Bold"/>
                <a:sym typeface="Gotham Bold"/>
              </a:rPr>
              <a:t>ANGGOTA KELOMPOK</a:t>
            </a:r>
          </a:p>
          <a:p>
            <a:pPr algn="l">
              <a:lnSpc>
                <a:spcPts val="6271"/>
              </a:lnSpc>
            </a:pPr>
          </a:p>
        </p:txBody>
      </p:sp>
      <p:sp>
        <p:nvSpPr>
          <p:cNvPr name="TextBox 8" id="8"/>
          <p:cNvSpPr txBox="true"/>
          <p:nvPr/>
        </p:nvSpPr>
        <p:spPr>
          <a:xfrm rot="0">
            <a:off x="7965305" y="5154261"/>
            <a:ext cx="7328620" cy="3987675"/>
          </a:xfrm>
          <a:prstGeom prst="rect">
            <a:avLst/>
          </a:prstGeom>
        </p:spPr>
        <p:txBody>
          <a:bodyPr anchor="t" rtlCol="false" tIns="0" lIns="0" bIns="0" rIns="0">
            <a:spAutoFit/>
          </a:bodyPr>
          <a:lstStyle/>
          <a:p>
            <a:pPr algn="l" marL="806158" indent="-403079" lvl="1">
              <a:lnSpc>
                <a:spcPts val="5227"/>
              </a:lnSpc>
              <a:buAutoNum type="arabicPeriod" startAt="1"/>
            </a:pPr>
            <a:r>
              <a:rPr lang="en-US" sz="3733">
                <a:solidFill>
                  <a:srgbClr val="201139"/>
                </a:solidFill>
                <a:latin typeface="Poppins"/>
                <a:ea typeface="Poppins"/>
                <a:cs typeface="Poppins"/>
                <a:sym typeface="Poppins"/>
              </a:rPr>
              <a:t>M.ARIF MULYANTO</a:t>
            </a:r>
          </a:p>
          <a:p>
            <a:pPr algn="l" marL="806158" indent="-403079" lvl="1">
              <a:lnSpc>
                <a:spcPts val="5227"/>
              </a:lnSpc>
              <a:buAutoNum type="arabicPeriod" startAt="1"/>
            </a:pPr>
            <a:r>
              <a:rPr lang="en-US" sz="3733">
                <a:solidFill>
                  <a:srgbClr val="201139"/>
                </a:solidFill>
                <a:latin typeface="Poppins"/>
                <a:ea typeface="Poppins"/>
                <a:cs typeface="Poppins"/>
                <a:sym typeface="Poppins"/>
              </a:rPr>
              <a:t>FERLY ARDIANSYAH</a:t>
            </a:r>
          </a:p>
          <a:p>
            <a:pPr algn="l" marL="806158" indent="-403079" lvl="1">
              <a:lnSpc>
                <a:spcPts val="5227"/>
              </a:lnSpc>
              <a:buAutoNum type="arabicPeriod" startAt="1"/>
            </a:pPr>
            <a:r>
              <a:rPr lang="en-US" sz="3733">
                <a:solidFill>
                  <a:srgbClr val="201139"/>
                </a:solidFill>
                <a:latin typeface="Poppins"/>
                <a:ea typeface="Poppins"/>
                <a:cs typeface="Poppins"/>
                <a:sym typeface="Poppins"/>
              </a:rPr>
              <a:t>FADZAR SURYA WIJAYA</a:t>
            </a:r>
          </a:p>
          <a:p>
            <a:pPr algn="l" marL="806158" indent="-403079" lvl="1">
              <a:lnSpc>
                <a:spcPts val="5227"/>
              </a:lnSpc>
              <a:buAutoNum type="arabicPeriod" startAt="1"/>
            </a:pPr>
            <a:r>
              <a:rPr lang="en-US" sz="3733">
                <a:solidFill>
                  <a:srgbClr val="201139"/>
                </a:solidFill>
                <a:latin typeface="Poppins"/>
                <a:ea typeface="Poppins"/>
                <a:cs typeface="Poppins"/>
                <a:sym typeface="Poppins"/>
              </a:rPr>
              <a:t>WAWAN SUWANDI</a:t>
            </a:r>
          </a:p>
          <a:p>
            <a:pPr algn="l" marL="806158" indent="-403079" lvl="1">
              <a:lnSpc>
                <a:spcPts val="5227"/>
              </a:lnSpc>
              <a:buAutoNum type="arabicPeriod" startAt="1"/>
            </a:pPr>
            <a:r>
              <a:rPr lang="en-US" sz="3733">
                <a:solidFill>
                  <a:srgbClr val="201139"/>
                </a:solidFill>
                <a:latin typeface="Poppins"/>
                <a:ea typeface="Poppins"/>
                <a:cs typeface="Poppins"/>
                <a:sym typeface="Poppins"/>
              </a:rPr>
              <a:t>BAYU AJI YUWONO</a:t>
            </a:r>
          </a:p>
          <a:p>
            <a:pPr algn="l">
              <a:lnSpc>
                <a:spcPts val="5227"/>
              </a:lnSpc>
            </a:pPr>
          </a:p>
        </p:txBody>
      </p:sp>
      <p:sp>
        <p:nvSpPr>
          <p:cNvPr name="Freeform 9" id="9"/>
          <p:cNvSpPr/>
          <p:nvPr/>
        </p:nvSpPr>
        <p:spPr>
          <a:xfrm flipH="false" flipV="false" rot="0">
            <a:off x="15600188" y="7686855"/>
            <a:ext cx="1455081" cy="1455081"/>
          </a:xfrm>
          <a:custGeom>
            <a:avLst/>
            <a:gdLst/>
            <a:ahLst/>
            <a:cxnLst/>
            <a:rect r="r" b="b" t="t" l="l"/>
            <a:pathLst>
              <a:path h="1455081" w="1455081">
                <a:moveTo>
                  <a:pt x="0" y="0"/>
                </a:moveTo>
                <a:lnTo>
                  <a:pt x="1455081" y="0"/>
                </a:lnTo>
                <a:lnTo>
                  <a:pt x="1455081" y="1455081"/>
                </a:lnTo>
                <a:lnTo>
                  <a:pt x="0" y="14550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sp>
        <p:nvSpPr>
          <p:cNvPr name="Freeform 2" id="2"/>
          <p:cNvSpPr/>
          <p:nvPr/>
        </p:nvSpPr>
        <p:spPr>
          <a:xfrm flipH="false" flipV="false" rot="0">
            <a:off x="2198069" y="4555545"/>
            <a:ext cx="5287845" cy="5859108"/>
          </a:xfrm>
          <a:custGeom>
            <a:avLst/>
            <a:gdLst/>
            <a:ahLst/>
            <a:cxnLst/>
            <a:rect r="r" b="b" t="t" l="l"/>
            <a:pathLst>
              <a:path h="5859108" w="5287845">
                <a:moveTo>
                  <a:pt x="0" y="0"/>
                </a:moveTo>
                <a:lnTo>
                  <a:pt x="5287845" y="0"/>
                </a:lnTo>
                <a:lnTo>
                  <a:pt x="5287845" y="5859108"/>
                </a:lnTo>
                <a:lnTo>
                  <a:pt x="0" y="58591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343009" y="0"/>
            <a:ext cx="9944991" cy="10287000"/>
            <a:chOff x="0" y="0"/>
            <a:chExt cx="2619257" cy="2709333"/>
          </a:xfrm>
        </p:grpSpPr>
        <p:sp>
          <p:nvSpPr>
            <p:cNvPr name="Freeform 4" id="4"/>
            <p:cNvSpPr/>
            <p:nvPr/>
          </p:nvSpPr>
          <p:spPr>
            <a:xfrm flipH="false" flipV="false" rot="0">
              <a:off x="0" y="0"/>
              <a:ext cx="2619257" cy="2709333"/>
            </a:xfrm>
            <a:custGeom>
              <a:avLst/>
              <a:gdLst/>
              <a:ahLst/>
              <a:cxnLst/>
              <a:rect r="r" b="b" t="t" l="l"/>
              <a:pathLst>
                <a:path h="2709333" w="2619257">
                  <a:moveTo>
                    <a:pt x="0" y="0"/>
                  </a:moveTo>
                  <a:lnTo>
                    <a:pt x="2619257" y="0"/>
                  </a:lnTo>
                  <a:lnTo>
                    <a:pt x="2619257" y="2709333"/>
                  </a:lnTo>
                  <a:lnTo>
                    <a:pt x="0" y="2709333"/>
                  </a:lnTo>
                  <a:close/>
                </a:path>
              </a:pathLst>
            </a:custGeom>
            <a:solidFill>
              <a:srgbClr val="F9C0F9"/>
            </a:solidFill>
          </p:spPr>
        </p:sp>
        <p:sp>
          <p:nvSpPr>
            <p:cNvPr name="TextBox 5" id="5"/>
            <p:cNvSpPr txBox="true"/>
            <p:nvPr/>
          </p:nvSpPr>
          <p:spPr>
            <a:xfrm>
              <a:off x="0" y="-66675"/>
              <a:ext cx="2619257" cy="2776008"/>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6050815" y="4844854"/>
            <a:ext cx="995595" cy="995595"/>
          </a:xfrm>
          <a:custGeom>
            <a:avLst/>
            <a:gdLst/>
            <a:ahLst/>
            <a:cxnLst/>
            <a:rect r="r" b="b" t="t" l="l"/>
            <a:pathLst>
              <a:path h="995595" w="995595">
                <a:moveTo>
                  <a:pt x="0" y="0"/>
                </a:moveTo>
                <a:lnTo>
                  <a:pt x="995595" y="0"/>
                </a:lnTo>
                <a:lnTo>
                  <a:pt x="995595" y="995595"/>
                </a:lnTo>
                <a:lnTo>
                  <a:pt x="0" y="9955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028700" y="2169832"/>
            <a:ext cx="6017710" cy="2653030"/>
          </a:xfrm>
          <a:prstGeom prst="rect">
            <a:avLst/>
          </a:prstGeom>
        </p:spPr>
        <p:txBody>
          <a:bodyPr anchor="t" rtlCol="false" tIns="0" lIns="0" bIns="0" rIns="0">
            <a:spAutoFit/>
          </a:bodyPr>
          <a:lstStyle/>
          <a:p>
            <a:pPr algn="ctr">
              <a:lnSpc>
                <a:spcPts val="6859"/>
              </a:lnSpc>
            </a:pPr>
            <a:r>
              <a:rPr lang="en-US" b="true" sz="6999">
                <a:solidFill>
                  <a:srgbClr val="654DAF"/>
                </a:solidFill>
                <a:latin typeface="Gotham Bold"/>
                <a:ea typeface="Gotham Bold"/>
                <a:cs typeface="Gotham Bold"/>
                <a:sym typeface="Gotham Bold"/>
              </a:rPr>
              <a:t>LATAR BELAKANG</a:t>
            </a:r>
          </a:p>
          <a:p>
            <a:pPr algn="ctr">
              <a:lnSpc>
                <a:spcPts val="6859"/>
              </a:lnSpc>
            </a:pPr>
          </a:p>
        </p:txBody>
      </p:sp>
      <p:sp>
        <p:nvSpPr>
          <p:cNvPr name="TextBox 8" id="8"/>
          <p:cNvSpPr txBox="true"/>
          <p:nvPr/>
        </p:nvSpPr>
        <p:spPr>
          <a:xfrm rot="0">
            <a:off x="8620399" y="1656303"/>
            <a:ext cx="9667601" cy="3542042"/>
          </a:xfrm>
          <a:prstGeom prst="rect">
            <a:avLst/>
          </a:prstGeom>
        </p:spPr>
        <p:txBody>
          <a:bodyPr anchor="t" rtlCol="false" tIns="0" lIns="0" bIns="0" rIns="0">
            <a:spAutoFit/>
          </a:bodyPr>
          <a:lstStyle/>
          <a:p>
            <a:pPr algn="just">
              <a:lnSpc>
                <a:spcPts val="3136"/>
              </a:lnSpc>
            </a:pPr>
            <a:r>
              <a:rPr lang="en-US" sz="3105" b="true">
                <a:solidFill>
                  <a:srgbClr val="654DAF"/>
                </a:solidFill>
                <a:latin typeface="Gotham Bold"/>
                <a:ea typeface="Gotham Bold"/>
                <a:cs typeface="Gotham Bold"/>
                <a:sym typeface="Gotham Bold"/>
              </a:rPr>
              <a:t>Banyak pemilik rumah merasa khawatir saat meninggalkan sistem keamanan tradisional tidak memberikan pemantauan real-time. IoT hadir sebagai solusi modern yang memungkinkan pemantauan dan kendali rumah dari jarak jauh melalui smartphone. Oleh karena itu, HomeSecure dikembangkan sebagai sistem keamanan rumah berbasis IoT yang lebih responsif dan efisien. </a:t>
            </a:r>
          </a:p>
        </p:txBody>
      </p:sp>
      <p:sp>
        <p:nvSpPr>
          <p:cNvPr name="Freeform 9" id="9"/>
          <p:cNvSpPr/>
          <p:nvPr/>
        </p:nvSpPr>
        <p:spPr>
          <a:xfrm flipH="false" flipV="false" rot="-10800000">
            <a:off x="514272" y="6049999"/>
            <a:ext cx="1683797" cy="639843"/>
          </a:xfrm>
          <a:custGeom>
            <a:avLst/>
            <a:gdLst/>
            <a:ahLst/>
            <a:cxnLst/>
            <a:rect r="r" b="b" t="t" l="l"/>
            <a:pathLst>
              <a:path h="639843" w="1683797">
                <a:moveTo>
                  <a:pt x="0" y="0"/>
                </a:moveTo>
                <a:lnTo>
                  <a:pt x="1683797" y="0"/>
                </a:lnTo>
                <a:lnTo>
                  <a:pt x="1683797" y="639843"/>
                </a:lnTo>
                <a:lnTo>
                  <a:pt x="0" y="6398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389312"/>
            <a:chOff x="0" y="0"/>
            <a:chExt cx="4816593" cy="892658"/>
          </a:xfrm>
        </p:grpSpPr>
        <p:sp>
          <p:nvSpPr>
            <p:cNvPr name="Freeform 3" id="3"/>
            <p:cNvSpPr/>
            <p:nvPr/>
          </p:nvSpPr>
          <p:spPr>
            <a:xfrm flipH="false" flipV="false" rot="0">
              <a:off x="0" y="0"/>
              <a:ext cx="4816592" cy="892658"/>
            </a:xfrm>
            <a:custGeom>
              <a:avLst/>
              <a:gdLst/>
              <a:ahLst/>
              <a:cxnLst/>
              <a:rect r="r" b="b" t="t" l="l"/>
              <a:pathLst>
                <a:path h="892658" w="4816592">
                  <a:moveTo>
                    <a:pt x="0" y="0"/>
                  </a:moveTo>
                  <a:lnTo>
                    <a:pt x="4816592" y="0"/>
                  </a:lnTo>
                  <a:lnTo>
                    <a:pt x="4816592" y="892658"/>
                  </a:lnTo>
                  <a:lnTo>
                    <a:pt x="0" y="892658"/>
                  </a:lnTo>
                  <a:close/>
                </a:path>
              </a:pathLst>
            </a:custGeom>
            <a:solidFill>
              <a:srgbClr val="654DAF"/>
            </a:solidFill>
          </p:spPr>
        </p:sp>
        <p:sp>
          <p:nvSpPr>
            <p:cNvPr name="TextBox 4" id="4"/>
            <p:cNvSpPr txBox="true"/>
            <p:nvPr/>
          </p:nvSpPr>
          <p:spPr>
            <a:xfrm>
              <a:off x="0" y="-66675"/>
              <a:ext cx="4816593" cy="959333"/>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2062867" y="1497172"/>
            <a:ext cx="9465996" cy="919480"/>
          </a:xfrm>
          <a:prstGeom prst="rect">
            <a:avLst/>
          </a:prstGeom>
        </p:spPr>
        <p:txBody>
          <a:bodyPr anchor="t" rtlCol="false" tIns="0" lIns="0" bIns="0" rIns="0">
            <a:spAutoFit/>
          </a:bodyPr>
          <a:lstStyle/>
          <a:p>
            <a:pPr algn="l">
              <a:lnSpc>
                <a:spcPts val="6859"/>
              </a:lnSpc>
            </a:pPr>
            <a:r>
              <a:rPr lang="en-US" sz="6999" b="true">
                <a:solidFill>
                  <a:srgbClr val="FFFFFF"/>
                </a:solidFill>
                <a:latin typeface="Gotham Bold"/>
                <a:ea typeface="Gotham Bold"/>
                <a:cs typeface="Gotham Bold"/>
                <a:sym typeface="Gotham Bold"/>
              </a:rPr>
              <a:t>TUJUAN PROYEK</a:t>
            </a:r>
          </a:p>
        </p:txBody>
      </p:sp>
      <p:sp>
        <p:nvSpPr>
          <p:cNvPr name="TextBox 6" id="6"/>
          <p:cNvSpPr txBox="true"/>
          <p:nvPr/>
        </p:nvSpPr>
        <p:spPr>
          <a:xfrm rot="0">
            <a:off x="2062867" y="4273421"/>
            <a:ext cx="5452281" cy="1466850"/>
          </a:xfrm>
          <a:prstGeom prst="rect">
            <a:avLst/>
          </a:prstGeom>
        </p:spPr>
        <p:txBody>
          <a:bodyPr anchor="t" rtlCol="false" tIns="0" lIns="0" bIns="0" rIns="0">
            <a:spAutoFit/>
          </a:bodyPr>
          <a:lstStyle/>
          <a:p>
            <a:pPr algn="l" marL="690881" indent="-345440" lvl="1">
              <a:lnSpc>
                <a:spcPts val="3840"/>
              </a:lnSpc>
              <a:buFont typeface="Arial"/>
              <a:buChar char="•"/>
            </a:pPr>
            <a:r>
              <a:rPr lang="en-US" b="true" sz="3200">
                <a:solidFill>
                  <a:srgbClr val="6E4ADD"/>
                </a:solidFill>
                <a:latin typeface="Gotham Bold"/>
                <a:ea typeface="Gotham Bold"/>
                <a:cs typeface="Gotham Bold"/>
                <a:sym typeface="Gotham Bold"/>
              </a:rPr>
              <a:t>Meningkatkan keamanan rumah secara real-time.</a:t>
            </a:r>
          </a:p>
        </p:txBody>
      </p:sp>
      <p:sp>
        <p:nvSpPr>
          <p:cNvPr name="TextBox 7" id="7"/>
          <p:cNvSpPr txBox="true"/>
          <p:nvPr/>
        </p:nvSpPr>
        <p:spPr>
          <a:xfrm rot="0">
            <a:off x="2062867" y="6422387"/>
            <a:ext cx="5452281" cy="1952625"/>
          </a:xfrm>
          <a:prstGeom prst="rect">
            <a:avLst/>
          </a:prstGeom>
        </p:spPr>
        <p:txBody>
          <a:bodyPr anchor="t" rtlCol="false" tIns="0" lIns="0" bIns="0" rIns="0">
            <a:spAutoFit/>
          </a:bodyPr>
          <a:lstStyle/>
          <a:p>
            <a:pPr algn="l" marL="690881" indent="-345440" lvl="1">
              <a:lnSpc>
                <a:spcPts val="3840"/>
              </a:lnSpc>
              <a:buFont typeface="Arial"/>
              <a:buChar char="•"/>
            </a:pPr>
            <a:r>
              <a:rPr lang="en-US" b="true" sz="3200">
                <a:solidFill>
                  <a:srgbClr val="6E4ADD"/>
                </a:solidFill>
                <a:latin typeface="Gotham Bold"/>
                <a:ea typeface="Gotham Bold"/>
                <a:cs typeface="Gotham Bold"/>
                <a:sym typeface="Gotham Bold"/>
              </a:rPr>
              <a:t>Memberikan kendali penuh kepada pemilik rumah melalui aplikasi mobile.</a:t>
            </a:r>
          </a:p>
        </p:txBody>
      </p:sp>
      <p:sp>
        <p:nvSpPr>
          <p:cNvPr name="TextBox 8" id="8"/>
          <p:cNvSpPr txBox="true"/>
          <p:nvPr/>
        </p:nvSpPr>
        <p:spPr>
          <a:xfrm rot="0">
            <a:off x="8939826" y="4516308"/>
            <a:ext cx="6098214" cy="981075"/>
          </a:xfrm>
          <a:prstGeom prst="rect">
            <a:avLst/>
          </a:prstGeom>
        </p:spPr>
        <p:txBody>
          <a:bodyPr anchor="t" rtlCol="false" tIns="0" lIns="0" bIns="0" rIns="0">
            <a:spAutoFit/>
          </a:bodyPr>
          <a:lstStyle/>
          <a:p>
            <a:pPr algn="l" marL="690881" indent="-345440" lvl="1">
              <a:lnSpc>
                <a:spcPts val="3840"/>
              </a:lnSpc>
              <a:buFont typeface="Arial"/>
              <a:buChar char="•"/>
            </a:pPr>
            <a:r>
              <a:rPr lang="en-US" b="true" sz="3200">
                <a:solidFill>
                  <a:srgbClr val="6E4ADD"/>
                </a:solidFill>
                <a:latin typeface="Gotham Bold"/>
                <a:ea typeface="Gotham Bold"/>
                <a:cs typeface="Gotham Bold"/>
                <a:sym typeface="Gotham Bold"/>
              </a:rPr>
              <a:t>Memberi notifikasi instan saat terjadi ancaman.</a:t>
            </a:r>
          </a:p>
        </p:txBody>
      </p:sp>
      <p:sp>
        <p:nvSpPr>
          <p:cNvPr name="Freeform 9" id="9"/>
          <p:cNvSpPr/>
          <p:nvPr/>
        </p:nvSpPr>
        <p:spPr>
          <a:xfrm flipH="false" flipV="false" rot="-10800000">
            <a:off x="15764642" y="5792069"/>
            <a:ext cx="1683797" cy="639843"/>
          </a:xfrm>
          <a:custGeom>
            <a:avLst/>
            <a:gdLst/>
            <a:ahLst/>
            <a:cxnLst/>
            <a:rect r="r" b="b" t="t" l="l"/>
            <a:pathLst>
              <a:path h="639843" w="1683797">
                <a:moveTo>
                  <a:pt x="0" y="0"/>
                </a:moveTo>
                <a:lnTo>
                  <a:pt x="1683798" y="0"/>
                </a:lnTo>
                <a:lnTo>
                  <a:pt x="1683798" y="639843"/>
                </a:lnTo>
                <a:lnTo>
                  <a:pt x="0" y="639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11988933" y="1487732"/>
            <a:ext cx="995595" cy="995595"/>
          </a:xfrm>
          <a:custGeom>
            <a:avLst/>
            <a:gdLst/>
            <a:ahLst/>
            <a:cxnLst/>
            <a:rect r="r" b="b" t="t" l="l"/>
            <a:pathLst>
              <a:path h="995595" w="995595">
                <a:moveTo>
                  <a:pt x="0" y="0"/>
                </a:moveTo>
                <a:lnTo>
                  <a:pt x="995596" y="0"/>
                </a:lnTo>
                <a:lnTo>
                  <a:pt x="995596" y="995595"/>
                </a:lnTo>
                <a:lnTo>
                  <a:pt x="0" y="9955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9144000" y="6422387"/>
            <a:ext cx="6098214" cy="1466850"/>
          </a:xfrm>
          <a:prstGeom prst="rect">
            <a:avLst/>
          </a:prstGeom>
        </p:spPr>
        <p:txBody>
          <a:bodyPr anchor="t" rtlCol="false" tIns="0" lIns="0" bIns="0" rIns="0">
            <a:spAutoFit/>
          </a:bodyPr>
          <a:lstStyle/>
          <a:p>
            <a:pPr algn="l" marL="690881" indent="-345440" lvl="1">
              <a:lnSpc>
                <a:spcPts val="3840"/>
              </a:lnSpc>
              <a:buFont typeface="Arial"/>
              <a:buChar char="•"/>
            </a:pPr>
            <a:r>
              <a:rPr lang="en-US" b="true" sz="3200">
                <a:solidFill>
                  <a:srgbClr val="6E4ADD"/>
                </a:solidFill>
                <a:latin typeface="Gotham Bold"/>
                <a:ea typeface="Gotham Bold"/>
                <a:cs typeface="Gotham Bold"/>
                <a:sym typeface="Gotham Bold"/>
              </a:rPr>
              <a:t>Mengintegrasikan perangkat IoT secara terpusat dan efisien.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sp>
        <p:nvSpPr>
          <p:cNvPr name="Freeform 2" id="2"/>
          <p:cNvSpPr/>
          <p:nvPr/>
        </p:nvSpPr>
        <p:spPr>
          <a:xfrm flipH="false" flipV="false" rot="0">
            <a:off x="15362736" y="431874"/>
            <a:ext cx="2977650" cy="2977650"/>
          </a:xfrm>
          <a:custGeom>
            <a:avLst/>
            <a:gdLst/>
            <a:ahLst/>
            <a:cxnLst/>
            <a:rect r="r" b="b" t="t" l="l"/>
            <a:pathLst>
              <a:path h="2977650" w="2977650">
                <a:moveTo>
                  <a:pt x="0" y="0"/>
                </a:moveTo>
                <a:lnTo>
                  <a:pt x="2977650" y="0"/>
                </a:lnTo>
                <a:lnTo>
                  <a:pt x="2977650" y="2977650"/>
                </a:lnTo>
                <a:lnTo>
                  <a:pt x="0" y="29776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53936" y="3428952"/>
            <a:ext cx="19094321" cy="6858048"/>
            <a:chOff x="0" y="0"/>
            <a:chExt cx="5028957" cy="1806235"/>
          </a:xfrm>
        </p:grpSpPr>
        <p:sp>
          <p:nvSpPr>
            <p:cNvPr name="Freeform 4" id="4"/>
            <p:cNvSpPr/>
            <p:nvPr/>
          </p:nvSpPr>
          <p:spPr>
            <a:xfrm flipH="false" flipV="false" rot="0">
              <a:off x="0" y="0"/>
              <a:ext cx="5028957" cy="1806235"/>
            </a:xfrm>
            <a:custGeom>
              <a:avLst/>
              <a:gdLst/>
              <a:ahLst/>
              <a:cxnLst/>
              <a:rect r="r" b="b" t="t" l="l"/>
              <a:pathLst>
                <a:path h="1806235" w="5028957">
                  <a:moveTo>
                    <a:pt x="0" y="0"/>
                  </a:moveTo>
                  <a:lnTo>
                    <a:pt x="5028957" y="0"/>
                  </a:lnTo>
                  <a:lnTo>
                    <a:pt x="5028957" y="1806235"/>
                  </a:lnTo>
                  <a:lnTo>
                    <a:pt x="0" y="1806235"/>
                  </a:lnTo>
                  <a:close/>
                </a:path>
              </a:pathLst>
            </a:custGeom>
            <a:solidFill>
              <a:srgbClr val="6E4ADD"/>
            </a:solidFill>
          </p:spPr>
        </p:sp>
        <p:sp>
          <p:nvSpPr>
            <p:cNvPr name="TextBox 5" id="5"/>
            <p:cNvSpPr txBox="true"/>
            <p:nvPr/>
          </p:nvSpPr>
          <p:spPr>
            <a:xfrm>
              <a:off x="0" y="-66675"/>
              <a:ext cx="5028957" cy="1872910"/>
            </a:xfrm>
            <a:prstGeom prst="rect">
              <a:avLst/>
            </a:prstGeom>
          </p:spPr>
          <p:txBody>
            <a:bodyPr anchor="ctr" rtlCol="false" tIns="50800" lIns="50800" bIns="50800" rIns="50800"/>
            <a:lstStyle/>
            <a:p>
              <a:pPr algn="ctr">
                <a:lnSpc>
                  <a:spcPts val="2800"/>
                </a:lnSpc>
              </a:pPr>
            </a:p>
          </p:txBody>
        </p:sp>
      </p:grpSp>
      <p:sp>
        <p:nvSpPr>
          <p:cNvPr name="Freeform 6" id="6"/>
          <p:cNvSpPr/>
          <p:nvPr/>
        </p:nvSpPr>
        <p:spPr>
          <a:xfrm flipH="false" flipV="false" rot="0">
            <a:off x="625328" y="8148271"/>
            <a:ext cx="1358242" cy="1669114"/>
          </a:xfrm>
          <a:custGeom>
            <a:avLst/>
            <a:gdLst/>
            <a:ahLst/>
            <a:cxnLst/>
            <a:rect r="r" b="b" t="t" l="l"/>
            <a:pathLst>
              <a:path h="1669114" w="1358242">
                <a:moveTo>
                  <a:pt x="0" y="0"/>
                </a:moveTo>
                <a:lnTo>
                  <a:pt x="1358242" y="0"/>
                </a:lnTo>
                <a:lnTo>
                  <a:pt x="1358242" y="1669114"/>
                </a:lnTo>
                <a:lnTo>
                  <a:pt x="0" y="16691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0800000">
            <a:off x="15167763" y="8982828"/>
            <a:ext cx="1683797" cy="639843"/>
          </a:xfrm>
          <a:custGeom>
            <a:avLst/>
            <a:gdLst/>
            <a:ahLst/>
            <a:cxnLst/>
            <a:rect r="r" b="b" t="t" l="l"/>
            <a:pathLst>
              <a:path h="639843" w="1683797">
                <a:moveTo>
                  <a:pt x="0" y="0"/>
                </a:moveTo>
                <a:lnTo>
                  <a:pt x="1683798" y="0"/>
                </a:lnTo>
                <a:lnTo>
                  <a:pt x="1683798" y="639843"/>
                </a:lnTo>
                <a:lnTo>
                  <a:pt x="0" y="6398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486356" y="1447216"/>
            <a:ext cx="9963373" cy="2448560"/>
          </a:xfrm>
          <a:prstGeom prst="rect">
            <a:avLst/>
          </a:prstGeom>
        </p:spPr>
        <p:txBody>
          <a:bodyPr anchor="t" rtlCol="false" tIns="0" lIns="0" bIns="0" rIns="0">
            <a:spAutoFit/>
          </a:bodyPr>
          <a:lstStyle/>
          <a:p>
            <a:pPr algn="l">
              <a:lnSpc>
                <a:spcPts val="6370"/>
              </a:lnSpc>
            </a:pPr>
            <a:r>
              <a:rPr lang="en-US" sz="6500" b="true">
                <a:solidFill>
                  <a:srgbClr val="654DAF"/>
                </a:solidFill>
                <a:latin typeface="Gotham Bold"/>
                <a:ea typeface="Gotham Bold"/>
                <a:cs typeface="Gotham Bold"/>
                <a:sym typeface="Gotham Bold"/>
              </a:rPr>
              <a:t>MASALAH YANG INGIN DISELESAIKAN</a:t>
            </a:r>
          </a:p>
          <a:p>
            <a:pPr algn="l">
              <a:lnSpc>
                <a:spcPts val="6370"/>
              </a:lnSpc>
            </a:pPr>
          </a:p>
        </p:txBody>
      </p:sp>
      <p:sp>
        <p:nvSpPr>
          <p:cNvPr name="TextBox 9" id="9"/>
          <p:cNvSpPr txBox="true"/>
          <p:nvPr/>
        </p:nvSpPr>
        <p:spPr>
          <a:xfrm rot="0">
            <a:off x="857250" y="4069398"/>
            <a:ext cx="17259300" cy="4867275"/>
          </a:xfrm>
          <a:prstGeom prst="rect">
            <a:avLst/>
          </a:prstGeom>
        </p:spPr>
        <p:txBody>
          <a:bodyPr anchor="t" rtlCol="false" tIns="0" lIns="0" bIns="0" rIns="0">
            <a:spAutoFit/>
          </a:bodyPr>
          <a:lstStyle/>
          <a:p>
            <a:pPr algn="l">
              <a:lnSpc>
                <a:spcPts val="3840"/>
              </a:lnSpc>
            </a:pPr>
            <a:r>
              <a:rPr lang="en-US" sz="3200" b="true">
                <a:solidFill>
                  <a:srgbClr val="FFFFFF"/>
                </a:solidFill>
                <a:latin typeface="Gotham Bold"/>
                <a:ea typeface="Gotham Bold"/>
                <a:cs typeface="Gotham Bold"/>
                <a:sym typeface="Gotham Bold"/>
              </a:rPr>
              <a:t>•Keamanan rumah saat di tinggal masih rentan terhadap pencurian dan aktivitas mencurigakan.</a:t>
            </a:r>
          </a:p>
          <a:p>
            <a:pPr algn="l">
              <a:lnSpc>
                <a:spcPts val="3840"/>
              </a:lnSpc>
            </a:pPr>
          </a:p>
          <a:p>
            <a:pPr algn="l">
              <a:lnSpc>
                <a:spcPts val="3840"/>
              </a:lnSpc>
            </a:pPr>
            <a:r>
              <a:rPr lang="en-US" sz="3200" b="true">
                <a:solidFill>
                  <a:srgbClr val="FFFFFF"/>
                </a:solidFill>
                <a:latin typeface="Gotham Bold"/>
                <a:ea typeface="Gotham Bold"/>
                <a:cs typeface="Gotham Bold"/>
                <a:sym typeface="Gotham Bold"/>
              </a:rPr>
              <a:t>•Sistem keamanan tradisional tidak memberikan notifikasi real-time kepada pemilik rumah.</a:t>
            </a:r>
          </a:p>
          <a:p>
            <a:pPr algn="l">
              <a:lnSpc>
                <a:spcPts val="3840"/>
              </a:lnSpc>
            </a:pPr>
          </a:p>
          <a:p>
            <a:pPr algn="l">
              <a:lnSpc>
                <a:spcPts val="3840"/>
              </a:lnSpc>
            </a:pPr>
            <a:r>
              <a:rPr lang="en-US" sz="3200" b="true">
                <a:solidFill>
                  <a:srgbClr val="FFFFFF"/>
                </a:solidFill>
                <a:latin typeface="Gotham Bold"/>
                <a:ea typeface="Gotham Bold"/>
                <a:cs typeface="Gotham Bold"/>
                <a:sym typeface="Gotham Bold"/>
              </a:rPr>
              <a:t>•Tidak adanya kontrol jarakj auh, membuat pemilik rumah tidak bisa bertindak cepat saat terjadi ancaman.</a:t>
            </a:r>
          </a:p>
          <a:p>
            <a:pPr algn="l">
              <a:lnSpc>
                <a:spcPts val="3840"/>
              </a:lnSpc>
            </a:pPr>
            <a:r>
              <a:rPr lang="en-US" sz="3200" b="true">
                <a:solidFill>
                  <a:srgbClr val="FFFFFF"/>
                </a:solidFill>
                <a:latin typeface="Gotham Bold"/>
                <a:ea typeface="Gotham Bold"/>
                <a:cs typeface="Gotham Bold"/>
                <a:sym typeface="Gotham Bold"/>
              </a:rPr>
              <a:t> </a:t>
            </a:r>
          </a:p>
          <a:p>
            <a:pPr algn="l">
              <a:lnSpc>
                <a:spcPts val="3840"/>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13883386" y="0"/>
            <a:ext cx="4404614" cy="10287000"/>
            <a:chOff x="0" y="0"/>
            <a:chExt cx="1160063" cy="2709333"/>
          </a:xfrm>
        </p:grpSpPr>
        <p:sp>
          <p:nvSpPr>
            <p:cNvPr name="Freeform 3" id="3"/>
            <p:cNvSpPr/>
            <p:nvPr/>
          </p:nvSpPr>
          <p:spPr>
            <a:xfrm flipH="false" flipV="false" rot="0">
              <a:off x="0" y="0"/>
              <a:ext cx="1160063" cy="2709333"/>
            </a:xfrm>
            <a:custGeom>
              <a:avLst/>
              <a:gdLst/>
              <a:ahLst/>
              <a:cxnLst/>
              <a:rect r="r" b="b" t="t" l="l"/>
              <a:pathLst>
                <a:path h="2709333" w="1160063">
                  <a:moveTo>
                    <a:pt x="0" y="0"/>
                  </a:moveTo>
                  <a:lnTo>
                    <a:pt x="1160063" y="0"/>
                  </a:lnTo>
                  <a:lnTo>
                    <a:pt x="1160063" y="2709333"/>
                  </a:lnTo>
                  <a:lnTo>
                    <a:pt x="0" y="2709333"/>
                  </a:lnTo>
                  <a:close/>
                </a:path>
              </a:pathLst>
            </a:custGeom>
            <a:solidFill>
              <a:srgbClr val="654DAF"/>
            </a:solidFill>
          </p:spPr>
        </p:sp>
        <p:sp>
          <p:nvSpPr>
            <p:cNvPr name="TextBox 4" id="4"/>
            <p:cNvSpPr txBox="true"/>
            <p:nvPr/>
          </p:nvSpPr>
          <p:spPr>
            <a:xfrm>
              <a:off x="0" y="-66675"/>
              <a:ext cx="1160063" cy="2776008"/>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0585584" y="2769500"/>
            <a:ext cx="6812735" cy="7517500"/>
          </a:xfrm>
          <a:custGeom>
            <a:avLst/>
            <a:gdLst/>
            <a:ahLst/>
            <a:cxnLst/>
            <a:rect r="r" b="b" t="t" l="l"/>
            <a:pathLst>
              <a:path h="7517500" w="6812735">
                <a:moveTo>
                  <a:pt x="0" y="0"/>
                </a:moveTo>
                <a:lnTo>
                  <a:pt x="6812735" y="0"/>
                </a:lnTo>
                <a:lnTo>
                  <a:pt x="6812735" y="7517500"/>
                </a:lnTo>
                <a:lnTo>
                  <a:pt x="0" y="7517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585584" y="1610631"/>
            <a:ext cx="1455081" cy="1455081"/>
          </a:xfrm>
          <a:custGeom>
            <a:avLst/>
            <a:gdLst/>
            <a:ahLst/>
            <a:cxnLst/>
            <a:rect r="r" b="b" t="t" l="l"/>
            <a:pathLst>
              <a:path h="1455081" w="1455081">
                <a:moveTo>
                  <a:pt x="0" y="0"/>
                </a:moveTo>
                <a:lnTo>
                  <a:pt x="1455081" y="0"/>
                </a:lnTo>
                <a:lnTo>
                  <a:pt x="1455081" y="1455081"/>
                </a:lnTo>
                <a:lnTo>
                  <a:pt x="0" y="145508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8159692" y="7727632"/>
            <a:ext cx="1674209" cy="2057400"/>
          </a:xfrm>
          <a:custGeom>
            <a:avLst/>
            <a:gdLst/>
            <a:ahLst/>
            <a:cxnLst/>
            <a:rect r="r" b="b" t="t" l="l"/>
            <a:pathLst>
              <a:path h="2057400" w="1674209">
                <a:moveTo>
                  <a:pt x="0" y="0"/>
                </a:moveTo>
                <a:lnTo>
                  <a:pt x="1674209" y="0"/>
                </a:lnTo>
                <a:lnTo>
                  <a:pt x="1674209"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130903" y="1535997"/>
            <a:ext cx="9182222" cy="2272665"/>
          </a:xfrm>
          <a:prstGeom prst="rect">
            <a:avLst/>
          </a:prstGeom>
        </p:spPr>
        <p:txBody>
          <a:bodyPr anchor="t" rtlCol="false" tIns="0" lIns="0" bIns="0" rIns="0">
            <a:spAutoFit/>
          </a:bodyPr>
          <a:lstStyle/>
          <a:p>
            <a:pPr algn="l">
              <a:lnSpc>
                <a:spcPts val="5880"/>
              </a:lnSpc>
            </a:pPr>
            <a:r>
              <a:rPr lang="en-US" sz="6000" b="true">
                <a:solidFill>
                  <a:srgbClr val="654DAF"/>
                </a:solidFill>
                <a:latin typeface="Gotham Bold"/>
                <a:ea typeface="Gotham Bold"/>
                <a:cs typeface="Gotham Bold"/>
                <a:sym typeface="Gotham Bold"/>
              </a:rPr>
              <a:t>METODE SDLC WATERFALL</a:t>
            </a:r>
          </a:p>
          <a:p>
            <a:pPr algn="l">
              <a:lnSpc>
                <a:spcPts val="5880"/>
              </a:lnSpc>
            </a:pPr>
          </a:p>
        </p:txBody>
      </p:sp>
      <p:sp>
        <p:nvSpPr>
          <p:cNvPr name="TextBox 9" id="9"/>
          <p:cNvSpPr txBox="true"/>
          <p:nvPr/>
        </p:nvSpPr>
        <p:spPr>
          <a:xfrm rot="0">
            <a:off x="657343" y="3221955"/>
            <a:ext cx="11383322" cy="5043170"/>
          </a:xfrm>
          <a:prstGeom prst="rect">
            <a:avLst/>
          </a:prstGeom>
        </p:spPr>
        <p:txBody>
          <a:bodyPr anchor="t" rtlCol="false" tIns="0" lIns="0" bIns="0" rIns="0">
            <a:spAutoFit/>
          </a:bodyPr>
          <a:lstStyle/>
          <a:p>
            <a:pPr algn="l" marL="690881" indent="-345440" lvl="1">
              <a:lnSpc>
                <a:spcPts val="4480"/>
              </a:lnSpc>
              <a:buFont typeface="Arial"/>
              <a:buChar char="•"/>
            </a:pPr>
            <a:r>
              <a:rPr lang="en-US" b="true" sz="3200">
                <a:solidFill>
                  <a:srgbClr val="C55AE9"/>
                </a:solidFill>
                <a:latin typeface="Gotham Bold"/>
                <a:ea typeface="Gotham Bold"/>
                <a:cs typeface="Gotham Bold"/>
                <a:sym typeface="Gotham Bold"/>
              </a:rPr>
              <a:t>Requirement Analysis: Analisisfitursepertinotifikasi, CCTV, kontrolpintu.</a:t>
            </a:r>
          </a:p>
          <a:p>
            <a:pPr algn="l" marL="690881" indent="-345440" lvl="1">
              <a:lnSpc>
                <a:spcPts val="4480"/>
              </a:lnSpc>
              <a:buFont typeface="Arial"/>
              <a:buChar char="•"/>
            </a:pPr>
            <a:r>
              <a:rPr lang="en-US" b="true" sz="3200">
                <a:solidFill>
                  <a:srgbClr val="C55AE9"/>
                </a:solidFill>
                <a:latin typeface="Gotham Bold"/>
                <a:ea typeface="Gotham Bold"/>
                <a:cs typeface="Gotham Bold"/>
                <a:sym typeface="Gotham Bold"/>
              </a:rPr>
              <a:t>System Design: Rancangsistem IoT dan aplikasi.</a:t>
            </a:r>
          </a:p>
          <a:p>
            <a:pPr algn="l" marL="690881" indent="-345440" lvl="1">
              <a:lnSpc>
                <a:spcPts val="4480"/>
              </a:lnSpc>
              <a:buFont typeface="Arial"/>
              <a:buChar char="•"/>
            </a:pPr>
            <a:r>
              <a:rPr lang="en-US" b="true" sz="3200">
                <a:solidFill>
                  <a:srgbClr val="C55AE9"/>
                </a:solidFill>
                <a:latin typeface="Gotham Bold"/>
                <a:ea typeface="Gotham Bold"/>
                <a:cs typeface="Gotham Bold"/>
                <a:sym typeface="Gotham Bold"/>
              </a:rPr>
              <a:t>Implementation: Buat sensor, kamera, smart lock, dan aplikasi.</a:t>
            </a:r>
          </a:p>
          <a:p>
            <a:pPr algn="l" marL="690881" indent="-345440" lvl="1">
              <a:lnSpc>
                <a:spcPts val="4480"/>
              </a:lnSpc>
              <a:buFont typeface="Arial"/>
              <a:buChar char="•"/>
            </a:pPr>
            <a:r>
              <a:rPr lang="en-US" b="true" sz="3200">
                <a:solidFill>
                  <a:srgbClr val="C55AE9"/>
                </a:solidFill>
                <a:latin typeface="Gotham Bold"/>
                <a:ea typeface="Gotham Bold"/>
                <a:cs typeface="Gotham Bold"/>
                <a:sym typeface="Gotham Bold"/>
              </a:rPr>
              <a:t>Testing: Uji akurasideteksi dan keamanansistem.</a:t>
            </a:r>
          </a:p>
          <a:p>
            <a:pPr algn="l" marL="690881" indent="-345440" lvl="1">
              <a:lnSpc>
                <a:spcPts val="4480"/>
              </a:lnSpc>
              <a:buFont typeface="Arial"/>
              <a:buChar char="•"/>
            </a:pPr>
            <a:r>
              <a:rPr lang="en-US" b="true" sz="3200">
                <a:solidFill>
                  <a:srgbClr val="C55AE9"/>
                </a:solidFill>
                <a:latin typeface="Gotham Bold"/>
                <a:ea typeface="Gotham Bold"/>
                <a:cs typeface="Gotham Bold"/>
                <a:sym typeface="Gotham Bold"/>
              </a:rPr>
              <a:t>Deployment &amp; Maintenance: Rilissistem dan lakukanpembaruan.</a:t>
            </a:r>
          </a:p>
          <a:p>
            <a:pPr algn="l">
              <a:lnSpc>
                <a:spcPts val="448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sp>
        <p:nvSpPr>
          <p:cNvPr name="Freeform 2" id="2"/>
          <p:cNvSpPr/>
          <p:nvPr/>
        </p:nvSpPr>
        <p:spPr>
          <a:xfrm flipH="false" flipV="false" rot="0">
            <a:off x="10668872" y="2572492"/>
            <a:ext cx="6050656" cy="6685808"/>
          </a:xfrm>
          <a:custGeom>
            <a:avLst/>
            <a:gdLst/>
            <a:ahLst/>
            <a:cxnLst/>
            <a:rect r="r" b="b" t="t" l="l"/>
            <a:pathLst>
              <a:path h="6685808" w="6050656">
                <a:moveTo>
                  <a:pt x="0" y="0"/>
                </a:moveTo>
                <a:lnTo>
                  <a:pt x="6050656" y="0"/>
                </a:lnTo>
                <a:lnTo>
                  <a:pt x="6050656" y="6685808"/>
                </a:lnTo>
                <a:lnTo>
                  <a:pt x="0" y="66858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132252" y="1449739"/>
            <a:ext cx="10837900" cy="786765"/>
          </a:xfrm>
          <a:prstGeom prst="rect">
            <a:avLst/>
          </a:prstGeom>
        </p:spPr>
        <p:txBody>
          <a:bodyPr anchor="t" rtlCol="false" tIns="0" lIns="0" bIns="0" rIns="0">
            <a:spAutoFit/>
          </a:bodyPr>
          <a:lstStyle/>
          <a:p>
            <a:pPr algn="l">
              <a:lnSpc>
                <a:spcPts val="5880"/>
              </a:lnSpc>
            </a:pPr>
            <a:r>
              <a:rPr lang="en-US" sz="6000" b="true">
                <a:solidFill>
                  <a:srgbClr val="654DAF"/>
                </a:solidFill>
                <a:latin typeface="Gotham Bold"/>
                <a:ea typeface="Gotham Bold"/>
                <a:cs typeface="Gotham Bold"/>
                <a:sym typeface="Gotham Bold"/>
              </a:rPr>
              <a:t>FITUR UTAMA</a:t>
            </a:r>
          </a:p>
        </p:txBody>
      </p:sp>
      <p:sp>
        <p:nvSpPr>
          <p:cNvPr name="TextBox 4" id="4"/>
          <p:cNvSpPr txBox="true"/>
          <p:nvPr/>
        </p:nvSpPr>
        <p:spPr>
          <a:xfrm rot="0">
            <a:off x="1893242" y="3175108"/>
            <a:ext cx="6032531" cy="441325"/>
          </a:xfrm>
          <a:prstGeom prst="rect">
            <a:avLst/>
          </a:prstGeom>
        </p:spPr>
        <p:txBody>
          <a:bodyPr anchor="t" rtlCol="false" tIns="0" lIns="0" bIns="0" rIns="0">
            <a:spAutoFit/>
          </a:bodyPr>
          <a:lstStyle/>
          <a:p>
            <a:pPr algn="l" marL="539748" indent="-269874" lvl="1">
              <a:lnSpc>
                <a:spcPts val="3499"/>
              </a:lnSpc>
              <a:buFont typeface="Arial"/>
              <a:buChar char="•"/>
            </a:pPr>
            <a:r>
              <a:rPr lang="en-US" sz="2499">
                <a:solidFill>
                  <a:srgbClr val="654DAF"/>
                </a:solidFill>
                <a:latin typeface="Poppins"/>
                <a:ea typeface="Poppins"/>
                <a:cs typeface="Poppins"/>
                <a:sym typeface="Poppins"/>
              </a:rPr>
              <a:t>Deteksi Gerakan Otomatis</a:t>
            </a:r>
          </a:p>
        </p:txBody>
      </p:sp>
      <p:sp>
        <p:nvSpPr>
          <p:cNvPr name="TextBox 5" id="5"/>
          <p:cNvSpPr txBox="true"/>
          <p:nvPr/>
        </p:nvSpPr>
        <p:spPr>
          <a:xfrm rot="0">
            <a:off x="1893242" y="4003583"/>
            <a:ext cx="7752018" cy="441325"/>
          </a:xfrm>
          <a:prstGeom prst="rect">
            <a:avLst/>
          </a:prstGeom>
        </p:spPr>
        <p:txBody>
          <a:bodyPr anchor="t" rtlCol="false" tIns="0" lIns="0" bIns="0" rIns="0">
            <a:spAutoFit/>
          </a:bodyPr>
          <a:lstStyle/>
          <a:p>
            <a:pPr algn="just" marL="539748" indent="-269874" lvl="1">
              <a:lnSpc>
                <a:spcPts val="3499"/>
              </a:lnSpc>
              <a:buFont typeface="Arial"/>
              <a:buChar char="•"/>
            </a:pPr>
            <a:r>
              <a:rPr lang="en-US" sz="2499">
                <a:solidFill>
                  <a:srgbClr val="654DAF"/>
                </a:solidFill>
                <a:latin typeface="Poppins"/>
                <a:ea typeface="Poppins"/>
                <a:cs typeface="Poppins"/>
                <a:sym typeface="Poppins"/>
              </a:rPr>
              <a:t>Kamera Pengintai 24/7</a:t>
            </a:r>
          </a:p>
        </p:txBody>
      </p:sp>
      <p:sp>
        <p:nvSpPr>
          <p:cNvPr name="TextBox 6" id="6"/>
          <p:cNvSpPr txBox="true"/>
          <p:nvPr/>
        </p:nvSpPr>
        <p:spPr>
          <a:xfrm rot="0">
            <a:off x="1893242" y="4889500"/>
            <a:ext cx="7752018" cy="441325"/>
          </a:xfrm>
          <a:prstGeom prst="rect">
            <a:avLst/>
          </a:prstGeom>
        </p:spPr>
        <p:txBody>
          <a:bodyPr anchor="t" rtlCol="false" tIns="0" lIns="0" bIns="0" rIns="0">
            <a:spAutoFit/>
          </a:bodyPr>
          <a:lstStyle/>
          <a:p>
            <a:pPr algn="l" marL="539748" indent="-269874" lvl="1">
              <a:lnSpc>
                <a:spcPts val="3499"/>
              </a:lnSpc>
              <a:buFont typeface="Arial"/>
              <a:buChar char="•"/>
            </a:pPr>
            <a:r>
              <a:rPr lang="en-US" sz="2499">
                <a:solidFill>
                  <a:srgbClr val="654DAF"/>
                </a:solidFill>
                <a:latin typeface="Poppins"/>
                <a:ea typeface="Poppins"/>
                <a:cs typeface="Poppins"/>
                <a:sym typeface="Poppins"/>
              </a:rPr>
              <a:t>Notifikasi Real-Time</a:t>
            </a:r>
          </a:p>
        </p:txBody>
      </p:sp>
      <p:sp>
        <p:nvSpPr>
          <p:cNvPr name="TextBox 7" id="7"/>
          <p:cNvSpPr txBox="true"/>
          <p:nvPr/>
        </p:nvSpPr>
        <p:spPr>
          <a:xfrm rot="0">
            <a:off x="1893242" y="5721350"/>
            <a:ext cx="7392722" cy="441325"/>
          </a:xfrm>
          <a:prstGeom prst="rect">
            <a:avLst/>
          </a:prstGeom>
        </p:spPr>
        <p:txBody>
          <a:bodyPr anchor="t" rtlCol="false" tIns="0" lIns="0" bIns="0" rIns="0">
            <a:spAutoFit/>
          </a:bodyPr>
          <a:lstStyle/>
          <a:p>
            <a:pPr algn="l" marL="539748" indent="-269874" lvl="1">
              <a:lnSpc>
                <a:spcPts val="3499"/>
              </a:lnSpc>
              <a:buFont typeface="Arial"/>
              <a:buChar char="•"/>
            </a:pPr>
            <a:r>
              <a:rPr lang="en-US" sz="2499">
                <a:solidFill>
                  <a:srgbClr val="654DAF"/>
                </a:solidFill>
                <a:latin typeface="Poppins"/>
                <a:ea typeface="Poppins"/>
                <a:cs typeface="Poppins"/>
                <a:sym typeface="Poppins"/>
              </a:rPr>
              <a:t>Smart Lock (Kunci Pintu Otomatis)</a:t>
            </a:r>
          </a:p>
        </p:txBody>
      </p:sp>
      <p:sp>
        <p:nvSpPr>
          <p:cNvPr name="Freeform 8" id="8"/>
          <p:cNvSpPr/>
          <p:nvPr/>
        </p:nvSpPr>
        <p:spPr>
          <a:xfrm flipH="false" flipV="false" rot="0">
            <a:off x="15380580" y="1781209"/>
            <a:ext cx="1519424" cy="1530906"/>
          </a:xfrm>
          <a:custGeom>
            <a:avLst/>
            <a:gdLst/>
            <a:ahLst/>
            <a:cxnLst/>
            <a:rect r="r" b="b" t="t" l="l"/>
            <a:pathLst>
              <a:path h="1530906" w="1519424">
                <a:moveTo>
                  <a:pt x="0" y="0"/>
                </a:moveTo>
                <a:lnTo>
                  <a:pt x="1519424" y="0"/>
                </a:lnTo>
                <a:lnTo>
                  <a:pt x="1519424" y="1530906"/>
                </a:lnTo>
                <a:lnTo>
                  <a:pt x="0" y="153090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5380580" y="8616335"/>
            <a:ext cx="1683797" cy="639843"/>
          </a:xfrm>
          <a:custGeom>
            <a:avLst/>
            <a:gdLst/>
            <a:ahLst/>
            <a:cxnLst/>
            <a:rect r="r" b="b" t="t" l="l"/>
            <a:pathLst>
              <a:path h="639843" w="1683797">
                <a:moveTo>
                  <a:pt x="0" y="0"/>
                </a:moveTo>
                <a:lnTo>
                  <a:pt x="1683797" y="0"/>
                </a:lnTo>
                <a:lnTo>
                  <a:pt x="1683797" y="639843"/>
                </a:lnTo>
                <a:lnTo>
                  <a:pt x="0" y="63984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426381" y="3530043"/>
            <a:ext cx="1455081" cy="1455081"/>
          </a:xfrm>
          <a:custGeom>
            <a:avLst/>
            <a:gdLst/>
            <a:ahLst/>
            <a:cxnLst/>
            <a:rect r="r" b="b" t="t" l="l"/>
            <a:pathLst>
              <a:path h="1455081" w="1455081">
                <a:moveTo>
                  <a:pt x="0" y="0"/>
                </a:moveTo>
                <a:lnTo>
                  <a:pt x="1455081" y="0"/>
                </a:lnTo>
                <a:lnTo>
                  <a:pt x="1455081" y="1455080"/>
                </a:lnTo>
                <a:lnTo>
                  <a:pt x="0" y="14550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1" id="11"/>
          <p:cNvSpPr txBox="true"/>
          <p:nvPr/>
        </p:nvSpPr>
        <p:spPr>
          <a:xfrm rot="0">
            <a:off x="1893242" y="6553200"/>
            <a:ext cx="7392722" cy="441325"/>
          </a:xfrm>
          <a:prstGeom prst="rect">
            <a:avLst/>
          </a:prstGeom>
        </p:spPr>
        <p:txBody>
          <a:bodyPr anchor="t" rtlCol="false" tIns="0" lIns="0" bIns="0" rIns="0">
            <a:spAutoFit/>
          </a:bodyPr>
          <a:lstStyle/>
          <a:p>
            <a:pPr algn="l" marL="539748" indent="-269874" lvl="1">
              <a:lnSpc>
                <a:spcPts val="3499"/>
              </a:lnSpc>
              <a:buFont typeface="Arial"/>
              <a:buChar char="•"/>
            </a:pPr>
            <a:r>
              <a:rPr lang="en-US" sz="2499">
                <a:solidFill>
                  <a:srgbClr val="654DAF"/>
                </a:solidFill>
                <a:latin typeface="Poppins"/>
                <a:ea typeface="Poppins"/>
                <a:cs typeface="Poppins"/>
                <a:sym typeface="Poppins"/>
              </a:rPr>
              <a:t>Kontrol Jarak Jauh via Aplikasi</a:t>
            </a:r>
          </a:p>
        </p:txBody>
      </p:sp>
      <p:sp>
        <p:nvSpPr>
          <p:cNvPr name="TextBox 12" id="12"/>
          <p:cNvSpPr txBox="true"/>
          <p:nvPr/>
        </p:nvSpPr>
        <p:spPr>
          <a:xfrm rot="0">
            <a:off x="1893242" y="7385051"/>
            <a:ext cx="7392722" cy="441325"/>
          </a:xfrm>
          <a:prstGeom prst="rect">
            <a:avLst/>
          </a:prstGeom>
        </p:spPr>
        <p:txBody>
          <a:bodyPr anchor="t" rtlCol="false" tIns="0" lIns="0" bIns="0" rIns="0">
            <a:spAutoFit/>
          </a:bodyPr>
          <a:lstStyle/>
          <a:p>
            <a:pPr algn="l" marL="539748" indent="-269874" lvl="1">
              <a:lnSpc>
                <a:spcPts val="3499"/>
              </a:lnSpc>
              <a:buFont typeface="Arial"/>
              <a:buChar char="•"/>
            </a:pPr>
            <a:r>
              <a:rPr lang="en-US" sz="2499">
                <a:solidFill>
                  <a:srgbClr val="654DAF"/>
                </a:solidFill>
                <a:latin typeface="Poppins"/>
                <a:ea typeface="Poppins"/>
                <a:cs typeface="Poppins"/>
                <a:sym typeface="Poppins"/>
              </a:rPr>
              <a:t>Mode Liburan (enhanced security mode)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8566048" y="1025057"/>
            <a:ext cx="8693252" cy="8233243"/>
            <a:chOff x="0" y="0"/>
            <a:chExt cx="2289581" cy="2168426"/>
          </a:xfrm>
        </p:grpSpPr>
        <p:sp>
          <p:nvSpPr>
            <p:cNvPr name="Freeform 3" id="3"/>
            <p:cNvSpPr/>
            <p:nvPr/>
          </p:nvSpPr>
          <p:spPr>
            <a:xfrm flipH="false" flipV="false" rot="0">
              <a:off x="0" y="0"/>
              <a:ext cx="2289581" cy="2168426"/>
            </a:xfrm>
            <a:custGeom>
              <a:avLst/>
              <a:gdLst/>
              <a:ahLst/>
              <a:cxnLst/>
              <a:rect r="r" b="b" t="t" l="l"/>
              <a:pathLst>
                <a:path h="2168426" w="2289581">
                  <a:moveTo>
                    <a:pt x="28498" y="0"/>
                  </a:moveTo>
                  <a:lnTo>
                    <a:pt x="2261083" y="0"/>
                  </a:lnTo>
                  <a:cubicBezTo>
                    <a:pt x="2268641" y="0"/>
                    <a:pt x="2275889" y="3002"/>
                    <a:pt x="2281234" y="8347"/>
                  </a:cubicBezTo>
                  <a:cubicBezTo>
                    <a:pt x="2286578" y="13691"/>
                    <a:pt x="2289581" y="20940"/>
                    <a:pt x="2289581" y="28498"/>
                  </a:cubicBezTo>
                  <a:lnTo>
                    <a:pt x="2289581" y="2139928"/>
                  </a:lnTo>
                  <a:cubicBezTo>
                    <a:pt x="2289581" y="2147486"/>
                    <a:pt x="2286578" y="2154735"/>
                    <a:pt x="2281234" y="2160079"/>
                  </a:cubicBezTo>
                  <a:cubicBezTo>
                    <a:pt x="2275889" y="2165424"/>
                    <a:pt x="2268641" y="2168426"/>
                    <a:pt x="2261083" y="2168426"/>
                  </a:cubicBezTo>
                  <a:lnTo>
                    <a:pt x="28498" y="2168426"/>
                  </a:lnTo>
                  <a:cubicBezTo>
                    <a:pt x="20940" y="2168426"/>
                    <a:pt x="13691" y="2165424"/>
                    <a:pt x="8347" y="2160079"/>
                  </a:cubicBezTo>
                  <a:cubicBezTo>
                    <a:pt x="3002" y="2154735"/>
                    <a:pt x="0" y="2147486"/>
                    <a:pt x="0" y="2139928"/>
                  </a:cubicBezTo>
                  <a:lnTo>
                    <a:pt x="0" y="28498"/>
                  </a:lnTo>
                  <a:cubicBezTo>
                    <a:pt x="0" y="20940"/>
                    <a:pt x="3002" y="13691"/>
                    <a:pt x="8347" y="8347"/>
                  </a:cubicBezTo>
                  <a:cubicBezTo>
                    <a:pt x="13691" y="3002"/>
                    <a:pt x="20940" y="0"/>
                    <a:pt x="28498" y="0"/>
                  </a:cubicBezTo>
                  <a:close/>
                </a:path>
              </a:pathLst>
            </a:custGeom>
            <a:solidFill>
              <a:srgbClr val="F9C0F9"/>
            </a:solidFill>
          </p:spPr>
        </p:sp>
        <p:sp>
          <p:nvSpPr>
            <p:cNvPr name="TextBox 4" id="4"/>
            <p:cNvSpPr txBox="true"/>
            <p:nvPr/>
          </p:nvSpPr>
          <p:spPr>
            <a:xfrm>
              <a:off x="0" y="-66675"/>
              <a:ext cx="2289581" cy="2235101"/>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true" flipV="false" rot="0">
            <a:off x="1028700" y="4550421"/>
            <a:ext cx="7109806" cy="4114800"/>
          </a:xfrm>
          <a:custGeom>
            <a:avLst/>
            <a:gdLst/>
            <a:ahLst/>
            <a:cxnLst/>
            <a:rect r="r" b="b" t="t" l="l"/>
            <a:pathLst>
              <a:path h="4114800" w="7109806">
                <a:moveTo>
                  <a:pt x="7109806" y="0"/>
                </a:moveTo>
                <a:lnTo>
                  <a:pt x="0" y="0"/>
                </a:lnTo>
                <a:lnTo>
                  <a:pt x="0" y="4114800"/>
                </a:lnTo>
                <a:lnTo>
                  <a:pt x="7109806" y="4114800"/>
                </a:lnTo>
                <a:lnTo>
                  <a:pt x="7109806"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6754950" y="2360878"/>
            <a:ext cx="1383555" cy="1383555"/>
          </a:xfrm>
          <a:custGeom>
            <a:avLst/>
            <a:gdLst/>
            <a:ahLst/>
            <a:cxnLst/>
            <a:rect r="r" b="b" t="t" l="l"/>
            <a:pathLst>
              <a:path h="1383555" w="1383555">
                <a:moveTo>
                  <a:pt x="0" y="0"/>
                </a:moveTo>
                <a:lnTo>
                  <a:pt x="1383556" y="0"/>
                </a:lnTo>
                <a:lnTo>
                  <a:pt x="1383556" y="1383555"/>
                </a:lnTo>
                <a:lnTo>
                  <a:pt x="0" y="13835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68017" y="8854826"/>
            <a:ext cx="3015586" cy="1184303"/>
          </a:xfrm>
          <a:custGeom>
            <a:avLst/>
            <a:gdLst/>
            <a:ahLst/>
            <a:cxnLst/>
            <a:rect r="r" b="b" t="t" l="l"/>
            <a:pathLst>
              <a:path h="1184303" w="3015586">
                <a:moveTo>
                  <a:pt x="0" y="0"/>
                </a:moveTo>
                <a:lnTo>
                  <a:pt x="3015586" y="0"/>
                </a:lnTo>
                <a:lnTo>
                  <a:pt x="3015586" y="1184303"/>
                </a:lnTo>
                <a:lnTo>
                  <a:pt x="0" y="118430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262221" y="1962796"/>
            <a:ext cx="5064104" cy="2644775"/>
          </a:xfrm>
          <a:prstGeom prst="rect">
            <a:avLst/>
          </a:prstGeom>
        </p:spPr>
        <p:txBody>
          <a:bodyPr anchor="t" rtlCol="false" tIns="0" lIns="0" bIns="0" rIns="0">
            <a:spAutoFit/>
          </a:bodyPr>
          <a:lstStyle/>
          <a:p>
            <a:pPr algn="ctr">
              <a:lnSpc>
                <a:spcPts val="7000"/>
              </a:lnSpc>
            </a:pPr>
            <a:r>
              <a:rPr lang="en-US" sz="5000" b="true">
                <a:solidFill>
                  <a:srgbClr val="654DAF"/>
                </a:solidFill>
                <a:latin typeface="Gotham Bold"/>
                <a:ea typeface="Gotham Bold"/>
                <a:cs typeface="Gotham Bold"/>
                <a:sym typeface="Gotham Bold"/>
              </a:rPr>
              <a:t>Platform yang Digunakan</a:t>
            </a:r>
          </a:p>
          <a:p>
            <a:pPr algn="ctr">
              <a:lnSpc>
                <a:spcPts val="7000"/>
              </a:lnSpc>
              <a:spcBef>
                <a:spcPct val="0"/>
              </a:spcBef>
            </a:pPr>
          </a:p>
        </p:txBody>
      </p:sp>
      <p:grpSp>
        <p:nvGrpSpPr>
          <p:cNvPr name="Group 9" id="9"/>
          <p:cNvGrpSpPr/>
          <p:nvPr/>
        </p:nvGrpSpPr>
        <p:grpSpPr>
          <a:xfrm rot="0">
            <a:off x="9261634" y="1393665"/>
            <a:ext cx="7302080" cy="2299506"/>
            <a:chOff x="0" y="0"/>
            <a:chExt cx="9736106" cy="3066008"/>
          </a:xfrm>
        </p:grpSpPr>
        <p:sp>
          <p:nvSpPr>
            <p:cNvPr name="TextBox 10" id="10"/>
            <p:cNvSpPr txBox="true"/>
            <p:nvPr/>
          </p:nvSpPr>
          <p:spPr>
            <a:xfrm rot="0">
              <a:off x="485902" y="845413"/>
              <a:ext cx="9250204" cy="2220595"/>
            </a:xfrm>
            <a:prstGeom prst="rect">
              <a:avLst/>
            </a:prstGeom>
          </p:spPr>
          <p:txBody>
            <a:bodyPr anchor="t" rtlCol="false" tIns="0" lIns="0" bIns="0" rIns="0">
              <a:spAutoFit/>
            </a:bodyPr>
            <a:lstStyle/>
            <a:p>
              <a:pPr algn="ctr">
                <a:lnSpc>
                  <a:spcPts val="3359"/>
                </a:lnSpc>
              </a:pPr>
              <a:r>
                <a:rPr lang="en-US" sz="2399">
                  <a:solidFill>
                    <a:srgbClr val="201139"/>
                  </a:solidFill>
                  <a:latin typeface="Poppins"/>
                  <a:ea typeface="Poppins"/>
                  <a:cs typeface="Poppins"/>
                  <a:sym typeface="Poppins"/>
                </a:rPr>
                <a:t>Untuk pemilik rumah memantau dan mengendalikank eamanandari mana saja secara real-time.</a:t>
              </a:r>
            </a:p>
            <a:p>
              <a:pPr algn="ctr">
                <a:lnSpc>
                  <a:spcPts val="3359"/>
                </a:lnSpc>
              </a:pPr>
            </a:p>
          </p:txBody>
        </p:sp>
        <p:sp>
          <p:nvSpPr>
            <p:cNvPr name="TextBox 11" id="11"/>
            <p:cNvSpPr txBox="true"/>
            <p:nvPr/>
          </p:nvSpPr>
          <p:spPr>
            <a:xfrm rot="0">
              <a:off x="0" y="-66675"/>
              <a:ext cx="9410007" cy="1453161"/>
            </a:xfrm>
            <a:prstGeom prst="rect">
              <a:avLst/>
            </a:prstGeom>
          </p:spPr>
          <p:txBody>
            <a:bodyPr anchor="t" rtlCol="false" tIns="0" lIns="0" bIns="0" rIns="0">
              <a:spAutoFit/>
            </a:bodyPr>
            <a:lstStyle/>
            <a:p>
              <a:pPr algn="ctr">
                <a:lnSpc>
                  <a:spcPts val="4425"/>
                </a:lnSpc>
              </a:pPr>
              <a:r>
                <a:rPr lang="en-US" sz="3161" b="true">
                  <a:solidFill>
                    <a:srgbClr val="654DAF"/>
                  </a:solidFill>
                  <a:latin typeface="Gotham Bold"/>
                  <a:ea typeface="Gotham Bold"/>
                  <a:cs typeface="Gotham Bold"/>
                  <a:sym typeface="Gotham Bold"/>
                </a:rPr>
                <a:t>1.Aplikasi Mobile (Android &amp; iOS)</a:t>
              </a:r>
            </a:p>
            <a:p>
              <a:pPr algn="ctr">
                <a:lnSpc>
                  <a:spcPts val="4425"/>
                </a:lnSpc>
                <a:spcBef>
                  <a:spcPct val="0"/>
                </a:spcBef>
              </a:pPr>
            </a:p>
          </p:txBody>
        </p:sp>
      </p:grpSp>
      <p:grpSp>
        <p:nvGrpSpPr>
          <p:cNvPr name="Group 12" id="12"/>
          <p:cNvGrpSpPr/>
          <p:nvPr/>
        </p:nvGrpSpPr>
        <p:grpSpPr>
          <a:xfrm rot="0">
            <a:off x="8779574" y="3612852"/>
            <a:ext cx="8266201" cy="1875140"/>
            <a:chOff x="0" y="0"/>
            <a:chExt cx="11021601" cy="2500186"/>
          </a:xfrm>
        </p:grpSpPr>
        <p:sp>
          <p:nvSpPr>
            <p:cNvPr name="TextBox 13" id="13"/>
            <p:cNvSpPr txBox="true"/>
            <p:nvPr/>
          </p:nvSpPr>
          <p:spPr>
            <a:xfrm rot="0">
              <a:off x="1490873" y="838391"/>
              <a:ext cx="8039854" cy="1661795"/>
            </a:xfrm>
            <a:prstGeom prst="rect">
              <a:avLst/>
            </a:prstGeom>
          </p:spPr>
          <p:txBody>
            <a:bodyPr anchor="t" rtlCol="false" tIns="0" lIns="0" bIns="0" rIns="0">
              <a:spAutoFit/>
            </a:bodyPr>
            <a:lstStyle/>
            <a:p>
              <a:pPr algn="ctr">
                <a:lnSpc>
                  <a:spcPts val="3359"/>
                </a:lnSpc>
              </a:pPr>
              <a:r>
                <a:rPr lang="en-US" sz="2400">
                  <a:solidFill>
                    <a:srgbClr val="201139"/>
                  </a:solidFill>
                  <a:latin typeface="Poppins"/>
                  <a:ea typeface="Poppins"/>
                  <a:cs typeface="Poppins"/>
                  <a:sym typeface="Poppins"/>
                </a:rPr>
                <a:t>Sebagai alat pendeteksi gerakan, akses pintu, dan kamera pemantau yang terhubung langsung ke aplikasi.</a:t>
              </a:r>
            </a:p>
          </p:txBody>
        </p:sp>
        <p:sp>
          <p:nvSpPr>
            <p:cNvPr name="TextBox 14" id="14"/>
            <p:cNvSpPr txBox="true"/>
            <p:nvPr/>
          </p:nvSpPr>
          <p:spPr>
            <a:xfrm rot="0">
              <a:off x="0" y="-57150"/>
              <a:ext cx="11021601" cy="657416"/>
            </a:xfrm>
            <a:prstGeom prst="rect">
              <a:avLst/>
            </a:prstGeom>
          </p:spPr>
          <p:txBody>
            <a:bodyPr anchor="t" rtlCol="false" tIns="0" lIns="0" bIns="0" rIns="0">
              <a:spAutoFit/>
            </a:bodyPr>
            <a:lstStyle/>
            <a:p>
              <a:pPr algn="ctr">
                <a:lnSpc>
                  <a:spcPts val="4136"/>
                </a:lnSpc>
              </a:pPr>
              <a:r>
                <a:rPr lang="en-US" b="true" sz="2954">
                  <a:solidFill>
                    <a:srgbClr val="654DAF"/>
                  </a:solidFill>
                  <a:latin typeface="Gotham Bold"/>
                  <a:ea typeface="Gotham Bold"/>
                  <a:cs typeface="Gotham Bold"/>
                  <a:sym typeface="Gotham Bold"/>
                </a:rPr>
                <a:t>2. Perangkat IoT (Sensor &amp; Kamera Pintar)</a:t>
              </a:r>
            </a:p>
          </p:txBody>
        </p:sp>
      </p:grpSp>
      <p:grpSp>
        <p:nvGrpSpPr>
          <p:cNvPr name="Group 15" id="15"/>
          <p:cNvGrpSpPr/>
          <p:nvPr/>
        </p:nvGrpSpPr>
        <p:grpSpPr>
          <a:xfrm rot="0">
            <a:off x="8779574" y="5817626"/>
            <a:ext cx="7148046" cy="2262229"/>
            <a:chOff x="0" y="0"/>
            <a:chExt cx="9530728" cy="3016306"/>
          </a:xfrm>
        </p:grpSpPr>
        <p:sp>
          <p:nvSpPr>
            <p:cNvPr name="TextBox 16" id="16"/>
            <p:cNvSpPr txBox="true"/>
            <p:nvPr/>
          </p:nvSpPr>
          <p:spPr>
            <a:xfrm rot="0">
              <a:off x="0" y="-57150"/>
              <a:ext cx="5510801" cy="1357751"/>
            </a:xfrm>
            <a:prstGeom prst="rect">
              <a:avLst/>
            </a:prstGeom>
          </p:spPr>
          <p:txBody>
            <a:bodyPr anchor="t" rtlCol="false" tIns="0" lIns="0" bIns="0" rIns="0">
              <a:spAutoFit/>
            </a:bodyPr>
            <a:lstStyle/>
            <a:p>
              <a:pPr algn="ctr">
                <a:lnSpc>
                  <a:spcPts val="4136"/>
                </a:lnSpc>
              </a:pPr>
              <a:r>
                <a:rPr lang="en-US" sz="2954" b="true">
                  <a:solidFill>
                    <a:srgbClr val="654DAF"/>
                  </a:solidFill>
                  <a:latin typeface="Gotham Bold"/>
                  <a:ea typeface="Gotham Bold"/>
                  <a:cs typeface="Gotham Bold"/>
                  <a:sym typeface="Gotham Bold"/>
                </a:rPr>
                <a:t>3. Web Dashboard</a:t>
              </a:r>
            </a:p>
            <a:p>
              <a:pPr algn="ctr">
                <a:lnSpc>
                  <a:spcPts val="4136"/>
                </a:lnSpc>
              </a:pPr>
              <a:r>
                <a:rPr lang="en-US" b="true" sz="2954">
                  <a:solidFill>
                    <a:srgbClr val="654DAF"/>
                  </a:solidFill>
                  <a:latin typeface="Gotham Bold"/>
                  <a:ea typeface="Gotham Bold"/>
                  <a:cs typeface="Gotham Bold"/>
                  <a:sym typeface="Gotham Bold"/>
                </a:rPr>
                <a:t> </a:t>
              </a:r>
            </a:p>
          </p:txBody>
        </p:sp>
        <p:sp>
          <p:nvSpPr>
            <p:cNvPr name="TextBox 17" id="17"/>
            <p:cNvSpPr txBox="true"/>
            <p:nvPr/>
          </p:nvSpPr>
          <p:spPr>
            <a:xfrm rot="0">
              <a:off x="1490873" y="795711"/>
              <a:ext cx="8039854" cy="2220595"/>
            </a:xfrm>
            <a:prstGeom prst="rect">
              <a:avLst/>
            </a:prstGeom>
          </p:spPr>
          <p:txBody>
            <a:bodyPr anchor="t" rtlCol="false" tIns="0" lIns="0" bIns="0" rIns="0">
              <a:spAutoFit/>
            </a:bodyPr>
            <a:lstStyle/>
            <a:p>
              <a:pPr algn="ctr">
                <a:lnSpc>
                  <a:spcPts val="3359"/>
                </a:lnSpc>
              </a:pPr>
              <a:r>
                <a:rPr lang="en-US" sz="2400">
                  <a:solidFill>
                    <a:srgbClr val="201139"/>
                  </a:solidFill>
                  <a:latin typeface="Poppins"/>
                  <a:ea typeface="Poppins"/>
                  <a:cs typeface="Poppins"/>
                  <a:sym typeface="Poppins"/>
                </a:rPr>
                <a:t>Digunakan oleh penyedia layanan keamanan untuk memantau  data pengguna dan aktivitas sistem secara menyeluruh</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4EA"/>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3389312"/>
            <a:chOff x="0" y="0"/>
            <a:chExt cx="4816593" cy="892658"/>
          </a:xfrm>
        </p:grpSpPr>
        <p:sp>
          <p:nvSpPr>
            <p:cNvPr name="Freeform 3" id="3"/>
            <p:cNvSpPr/>
            <p:nvPr/>
          </p:nvSpPr>
          <p:spPr>
            <a:xfrm flipH="false" flipV="false" rot="0">
              <a:off x="0" y="0"/>
              <a:ext cx="4816592" cy="892658"/>
            </a:xfrm>
            <a:custGeom>
              <a:avLst/>
              <a:gdLst/>
              <a:ahLst/>
              <a:cxnLst/>
              <a:rect r="r" b="b" t="t" l="l"/>
              <a:pathLst>
                <a:path h="892658" w="4816592">
                  <a:moveTo>
                    <a:pt x="0" y="0"/>
                  </a:moveTo>
                  <a:lnTo>
                    <a:pt x="4816592" y="0"/>
                  </a:lnTo>
                  <a:lnTo>
                    <a:pt x="4816592" y="892658"/>
                  </a:lnTo>
                  <a:lnTo>
                    <a:pt x="0" y="892658"/>
                  </a:lnTo>
                  <a:close/>
                </a:path>
              </a:pathLst>
            </a:custGeom>
            <a:solidFill>
              <a:srgbClr val="6E4ADD"/>
            </a:solidFill>
          </p:spPr>
        </p:sp>
        <p:sp>
          <p:nvSpPr>
            <p:cNvPr name="TextBox 4" id="4"/>
            <p:cNvSpPr txBox="true"/>
            <p:nvPr/>
          </p:nvSpPr>
          <p:spPr>
            <a:xfrm>
              <a:off x="0" y="-66675"/>
              <a:ext cx="4816593" cy="959333"/>
            </a:xfrm>
            <a:prstGeom prst="rect">
              <a:avLst/>
            </a:prstGeom>
          </p:spPr>
          <p:txBody>
            <a:bodyPr anchor="ctr" rtlCol="false" tIns="50800" lIns="50800" bIns="50800" rIns="50800"/>
            <a:lstStyle/>
            <a:p>
              <a:pPr algn="ctr">
                <a:lnSpc>
                  <a:spcPts val="2800"/>
                </a:lnSpc>
              </a:pPr>
            </a:p>
          </p:txBody>
        </p:sp>
      </p:grpSp>
      <p:sp>
        <p:nvSpPr>
          <p:cNvPr name="Freeform 5" id="5"/>
          <p:cNvSpPr/>
          <p:nvPr/>
        </p:nvSpPr>
        <p:spPr>
          <a:xfrm flipH="false" flipV="false" rot="0">
            <a:off x="11988933" y="1487732"/>
            <a:ext cx="995595" cy="995595"/>
          </a:xfrm>
          <a:custGeom>
            <a:avLst/>
            <a:gdLst/>
            <a:ahLst/>
            <a:cxnLst/>
            <a:rect r="r" b="b" t="t" l="l"/>
            <a:pathLst>
              <a:path h="995595" w="995595">
                <a:moveTo>
                  <a:pt x="0" y="0"/>
                </a:moveTo>
                <a:lnTo>
                  <a:pt x="995596" y="0"/>
                </a:lnTo>
                <a:lnTo>
                  <a:pt x="995596" y="995595"/>
                </a:lnTo>
                <a:lnTo>
                  <a:pt x="0" y="9955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850138" y="5143500"/>
            <a:ext cx="3437862" cy="6105642"/>
          </a:xfrm>
          <a:custGeom>
            <a:avLst/>
            <a:gdLst/>
            <a:ahLst/>
            <a:cxnLst/>
            <a:rect r="r" b="b" t="t" l="l"/>
            <a:pathLst>
              <a:path h="6105642" w="3437862">
                <a:moveTo>
                  <a:pt x="0" y="0"/>
                </a:moveTo>
                <a:lnTo>
                  <a:pt x="3437862" y="0"/>
                </a:lnTo>
                <a:lnTo>
                  <a:pt x="3437862" y="6105642"/>
                </a:lnTo>
                <a:lnTo>
                  <a:pt x="0" y="6105642"/>
                </a:lnTo>
                <a:lnTo>
                  <a:pt x="0" y="0"/>
                </a:lnTo>
                <a:close/>
              </a:path>
            </a:pathLst>
          </a:custGeom>
          <a:blipFill>
            <a:blip r:embed="rId4"/>
            <a:stretch>
              <a:fillRect l="0" t="0" r="0" b="0"/>
            </a:stretch>
          </a:blipFill>
        </p:spPr>
      </p:sp>
      <p:sp>
        <p:nvSpPr>
          <p:cNvPr name="TextBox 7" id="7"/>
          <p:cNvSpPr txBox="true"/>
          <p:nvPr/>
        </p:nvSpPr>
        <p:spPr>
          <a:xfrm rot="0">
            <a:off x="2062867" y="872966"/>
            <a:ext cx="9465996" cy="1786255"/>
          </a:xfrm>
          <a:prstGeom prst="rect">
            <a:avLst/>
          </a:prstGeom>
        </p:spPr>
        <p:txBody>
          <a:bodyPr anchor="t" rtlCol="false" tIns="0" lIns="0" bIns="0" rIns="0">
            <a:spAutoFit/>
          </a:bodyPr>
          <a:lstStyle/>
          <a:p>
            <a:pPr algn="l">
              <a:lnSpc>
                <a:spcPts val="6859"/>
              </a:lnSpc>
            </a:pPr>
            <a:r>
              <a:rPr lang="en-US" sz="6999" b="true">
                <a:solidFill>
                  <a:srgbClr val="FFFFFF"/>
                </a:solidFill>
                <a:latin typeface="Gotham Bold"/>
                <a:ea typeface="Gotham Bold"/>
                <a:cs typeface="Gotham Bold"/>
                <a:sym typeface="Gotham Bold"/>
              </a:rPr>
              <a:t>KEUNGGULAN SISTEM</a:t>
            </a:r>
          </a:p>
        </p:txBody>
      </p:sp>
      <p:sp>
        <p:nvSpPr>
          <p:cNvPr name="TextBox 8" id="8"/>
          <p:cNvSpPr txBox="true"/>
          <p:nvPr/>
        </p:nvSpPr>
        <p:spPr>
          <a:xfrm rot="0">
            <a:off x="2272375" y="4248418"/>
            <a:ext cx="11070668" cy="3087302"/>
          </a:xfrm>
          <a:prstGeom prst="rect">
            <a:avLst/>
          </a:prstGeom>
        </p:spPr>
        <p:txBody>
          <a:bodyPr anchor="t" rtlCol="false" tIns="0" lIns="0" bIns="0" rIns="0">
            <a:spAutoFit/>
          </a:bodyPr>
          <a:lstStyle/>
          <a:p>
            <a:pPr algn="l" marL="878167" indent="-439083" lvl="1">
              <a:lnSpc>
                <a:spcPts val="4880"/>
              </a:lnSpc>
              <a:buFont typeface="Arial"/>
              <a:buChar char="•"/>
            </a:pPr>
            <a:r>
              <a:rPr lang="en-US" b="true" sz="4067">
                <a:solidFill>
                  <a:srgbClr val="6E4ADD"/>
                </a:solidFill>
                <a:latin typeface="Gotham Bold"/>
                <a:ea typeface="Gotham Bold"/>
                <a:cs typeface="Gotham Bold"/>
                <a:sym typeface="Gotham Bold"/>
              </a:rPr>
              <a:t>Akses dan kontrol dari mana saja</a:t>
            </a:r>
          </a:p>
          <a:p>
            <a:pPr algn="l" marL="878167" indent="-439083" lvl="1">
              <a:lnSpc>
                <a:spcPts val="4880"/>
              </a:lnSpc>
              <a:buFont typeface="Arial"/>
              <a:buChar char="•"/>
            </a:pPr>
            <a:r>
              <a:rPr lang="en-US" b="true" sz="4067">
                <a:solidFill>
                  <a:srgbClr val="6E4ADD"/>
                </a:solidFill>
                <a:latin typeface="Gotham Bold"/>
                <a:ea typeface="Gotham Bold"/>
                <a:cs typeface="Gotham Bold"/>
                <a:sym typeface="Gotham Bold"/>
              </a:rPr>
              <a:t>Integrasi cloud dan update otomatis</a:t>
            </a:r>
          </a:p>
          <a:p>
            <a:pPr algn="l" marL="878167" indent="-439083" lvl="1">
              <a:lnSpc>
                <a:spcPts val="4880"/>
              </a:lnSpc>
              <a:buFont typeface="Arial"/>
              <a:buChar char="•"/>
            </a:pPr>
            <a:r>
              <a:rPr lang="en-US" b="true" sz="4067">
                <a:solidFill>
                  <a:srgbClr val="6E4ADD"/>
                </a:solidFill>
                <a:latin typeface="Gotham Bold"/>
                <a:ea typeface="Gotham Bold"/>
                <a:cs typeface="Gotham Bold"/>
                <a:sym typeface="Gotham Bold"/>
              </a:rPr>
              <a:t>Sistem scalable dan user-friendly</a:t>
            </a:r>
          </a:p>
          <a:p>
            <a:pPr algn="l" marL="878167" indent="-439083" lvl="1">
              <a:lnSpc>
                <a:spcPts val="4880"/>
              </a:lnSpc>
              <a:buFont typeface="Arial"/>
              <a:buChar char="•"/>
            </a:pPr>
            <a:r>
              <a:rPr lang="en-US" b="true" sz="4067">
                <a:solidFill>
                  <a:srgbClr val="6E4ADD"/>
                </a:solidFill>
                <a:latin typeface="Gotham Bold"/>
                <a:ea typeface="Gotham Bold"/>
                <a:cs typeface="Gotham Bold"/>
                <a:sym typeface="Gotham Bold"/>
              </a:rPr>
              <a:t>Monitoring 24/7 tanpa batas</a:t>
            </a:r>
          </a:p>
          <a:p>
            <a:pPr algn="l">
              <a:lnSpc>
                <a:spcPts val="488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DAGlbhn2erg</dc:identifier>
  <dcterms:modified xsi:type="dcterms:W3CDTF">2011-08-01T06:04:30Z</dcterms:modified>
  <cp:revision>1</cp:revision>
  <dc:title>HOMESECURE</dc:title>
</cp:coreProperties>
</file>