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1" r:id="rId3"/>
    <p:sldId id="265" r:id="rId4"/>
    <p:sldId id="2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D0F4A-892A-5AF3-A682-5A5B974E0DED}" v="4" dt="2024-01-24T09:33:00.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BC4B-88FB-31D4-B03E-281875764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B09C39E-5DE4-4DA8-EED5-EB2F46250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D6BF52ED-9500-3860-0BA6-43C3FA6CC570}"/>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5" name="Footer Placeholder 4">
            <a:extLst>
              <a:ext uri="{FF2B5EF4-FFF2-40B4-BE49-F238E27FC236}">
                <a16:creationId xmlns:a16="http://schemas.microsoft.com/office/drawing/2014/main" id="{65B5AE09-2F42-0546-FC0A-BA1C415843C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896220E-EC41-A92F-90B0-56BB13C68785}"/>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104529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A861-5983-4C74-84A9-5B716074299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240BC66-F761-B2CD-E4C8-580ED8ABD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D55D0E7-4EEB-D1E3-9487-45D12D584A5A}"/>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5" name="Footer Placeholder 4">
            <a:extLst>
              <a:ext uri="{FF2B5EF4-FFF2-40B4-BE49-F238E27FC236}">
                <a16:creationId xmlns:a16="http://schemas.microsoft.com/office/drawing/2014/main" id="{E0D30041-131D-C470-1C52-754C609F34B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B1EF579-2F65-6255-53C3-AF8F368D1B31}"/>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75864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97A90-5359-1E25-8883-59CACC118F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4F88246-2D50-ECAD-16BE-6E4CF9189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BE28555-449B-96A9-C504-8AE74A5FFEEF}"/>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5" name="Footer Placeholder 4">
            <a:extLst>
              <a:ext uri="{FF2B5EF4-FFF2-40B4-BE49-F238E27FC236}">
                <a16:creationId xmlns:a16="http://schemas.microsoft.com/office/drawing/2014/main" id="{2362FACC-1539-3AB6-918F-5DB6E064D93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2A37807-71E8-D4D2-85AA-28B2BE91BDE5}"/>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994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ECCC-DBD7-F603-52B9-70791822B59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8EF1FEA-B700-8696-F938-8D4EC38A8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FB37A51-D8B3-550C-8836-C41C81EE74AB}"/>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5" name="Footer Placeholder 4">
            <a:extLst>
              <a:ext uri="{FF2B5EF4-FFF2-40B4-BE49-F238E27FC236}">
                <a16:creationId xmlns:a16="http://schemas.microsoft.com/office/drawing/2014/main" id="{C0520374-8722-21FF-CF9C-05E55C3839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B41DA2-6F95-CA72-CDFD-F3E4DEC6AAEA}"/>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241389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BEBC-02D4-8E8C-0509-89057C8C5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03F3AF9-C827-AA3D-E9E8-D3385EC758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7387E-D496-52FB-486A-BE5FD12CA9B0}"/>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5" name="Footer Placeholder 4">
            <a:extLst>
              <a:ext uri="{FF2B5EF4-FFF2-40B4-BE49-F238E27FC236}">
                <a16:creationId xmlns:a16="http://schemas.microsoft.com/office/drawing/2014/main" id="{EE5FA9DB-C261-50FB-145D-1A2ABC777AB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F36BDD5-F55A-6B95-EB4D-26A55553EA78}"/>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35387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F28E-7043-BEAF-2599-15AECDC2412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AED5359-BA77-176E-20C0-947033BC4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26E2CFA-63DE-8E78-CDCA-CC2FA8557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C6C1F81-2E74-5560-4C95-AE8D10EEFCA3}"/>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6" name="Footer Placeholder 5">
            <a:extLst>
              <a:ext uri="{FF2B5EF4-FFF2-40B4-BE49-F238E27FC236}">
                <a16:creationId xmlns:a16="http://schemas.microsoft.com/office/drawing/2014/main" id="{0EEFB252-08F2-5876-1DBE-4139AB4D7C0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9C96257-9331-DFBA-5931-79224A166327}"/>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210656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8351-BAAA-C1B3-2E66-515B93D1F64F}"/>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51E3BBE-9387-7A26-B3FB-5801D5683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79AA5-9721-71ED-BD86-01A8472AE0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FA99386-7204-F18C-D9A7-1D430A491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71BCD-6D4B-0894-30D6-9030A9ECF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8F69D8A-2983-E808-A85C-600E9675B5FD}"/>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8" name="Footer Placeholder 7">
            <a:extLst>
              <a:ext uri="{FF2B5EF4-FFF2-40B4-BE49-F238E27FC236}">
                <a16:creationId xmlns:a16="http://schemas.microsoft.com/office/drawing/2014/main" id="{AAC7929F-3C81-12E4-C84B-11D31C6E3E8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B39BC25-2227-9D1A-2B68-97F9FE92ABF7}"/>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127407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0B34-D2F8-5633-2047-8DCED740068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6399774-660A-781F-6039-DDD636442945}"/>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4" name="Footer Placeholder 3">
            <a:extLst>
              <a:ext uri="{FF2B5EF4-FFF2-40B4-BE49-F238E27FC236}">
                <a16:creationId xmlns:a16="http://schemas.microsoft.com/office/drawing/2014/main" id="{BF273CF8-A245-27A6-FE53-5475E3B6618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F800A12-F0E7-7B24-1D63-DF84B3D5B3B5}"/>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125747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B74F0-748E-3970-F9F1-05A846D5BC01}"/>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3" name="Footer Placeholder 2">
            <a:extLst>
              <a:ext uri="{FF2B5EF4-FFF2-40B4-BE49-F238E27FC236}">
                <a16:creationId xmlns:a16="http://schemas.microsoft.com/office/drawing/2014/main" id="{FC475F19-E417-D110-D77C-1A56936769E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2EFE3DF-C928-7F09-7DCB-95706CCCCE21}"/>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83456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7A6C-7B3B-7115-6E5D-739AF1A81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ADA6430-E2E1-4DA0-8F58-B0979A2F7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46D3455-28F6-3355-D1B8-8CFF655E1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0254E-D25D-13FD-7A1D-F597CD3CBC83}"/>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6" name="Footer Placeholder 5">
            <a:extLst>
              <a:ext uri="{FF2B5EF4-FFF2-40B4-BE49-F238E27FC236}">
                <a16:creationId xmlns:a16="http://schemas.microsoft.com/office/drawing/2014/main" id="{FFC02C83-E002-796F-062E-BC3A1A0214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05E392E-1AE6-DD57-0175-ADD2C2182E32}"/>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317858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E65C-89D2-A986-01C8-BAC7C35EF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43FACD4-3705-2C7F-9DAD-1A90F3D97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DAA194E-7457-3122-2072-9317DD6C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B7C53-ED33-09C2-1B7A-6902C512A7A3}"/>
              </a:ext>
            </a:extLst>
          </p:cNvPr>
          <p:cNvSpPr>
            <a:spLocks noGrp="1"/>
          </p:cNvSpPr>
          <p:nvPr>
            <p:ph type="dt" sz="half" idx="10"/>
          </p:nvPr>
        </p:nvSpPr>
        <p:spPr/>
        <p:txBody>
          <a:bodyPr/>
          <a:lstStyle/>
          <a:p>
            <a:fld id="{583385C6-25EF-4145-A88B-7315B59A3F74}" type="datetimeFigureOut">
              <a:rPr lang="en-ID" smtClean="0"/>
              <a:t>04/02/2024</a:t>
            </a:fld>
            <a:endParaRPr lang="en-ID"/>
          </a:p>
        </p:txBody>
      </p:sp>
      <p:sp>
        <p:nvSpPr>
          <p:cNvPr id="6" name="Footer Placeholder 5">
            <a:extLst>
              <a:ext uri="{FF2B5EF4-FFF2-40B4-BE49-F238E27FC236}">
                <a16:creationId xmlns:a16="http://schemas.microsoft.com/office/drawing/2014/main" id="{A22E3F88-1418-33B0-3792-6CF347147A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80BA06-F77E-3763-7CBC-F960329FB4B3}"/>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356303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098A5-F32E-88C4-B3B0-4ED3775C0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2CDC306-4BE1-166D-688F-BDFFA5911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39D484F-349F-626B-66B1-DC78CE3D2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385C6-25EF-4145-A88B-7315B59A3F74}" type="datetimeFigureOut">
              <a:rPr lang="en-ID" smtClean="0"/>
              <a:t>04/02/2024</a:t>
            </a:fld>
            <a:endParaRPr lang="en-ID"/>
          </a:p>
        </p:txBody>
      </p:sp>
      <p:sp>
        <p:nvSpPr>
          <p:cNvPr id="5" name="Footer Placeholder 4">
            <a:extLst>
              <a:ext uri="{FF2B5EF4-FFF2-40B4-BE49-F238E27FC236}">
                <a16:creationId xmlns:a16="http://schemas.microsoft.com/office/drawing/2014/main" id="{1B3E4941-4135-A2C9-66FE-3DC5D2F7E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FB03899-C2C8-A16A-40A5-A3398BDB6B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711F2-2C0E-4BC7-BF3F-099489280AA3}" type="slidenum">
              <a:rPr lang="en-ID" smtClean="0"/>
              <a:t>‹#›</a:t>
            </a:fld>
            <a:endParaRPr lang="en-ID"/>
          </a:p>
        </p:txBody>
      </p:sp>
    </p:spTree>
    <p:extLst>
      <p:ext uri="{BB962C8B-B14F-4D97-AF65-F5344CB8AC3E}">
        <p14:creationId xmlns:p14="http://schemas.microsoft.com/office/powerpoint/2010/main" val="3608242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25113-5137-BCFF-0ACF-3D140743A93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9565685B-0FA4-D1EB-F3B6-299EF818B13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AC4FAD08-CC96-44AE-D407-1B0CC74115C0}"/>
                </a:ext>
              </a:extLst>
            </p:cNvPr>
            <p:cNvPicPr>
              <a:picLocks noGrp="1" noRot="1" noChangeAspect="1" noMove="1" noResize="1" noEditPoints="1" noAdjustHandles="1" noChangeArrowheads="1" noChangeShapeType="1" noCrop="1"/>
            </p:cNvPicPr>
            <p:nvPr/>
          </p:nvPicPr>
          <p:blipFill rotWithShape="1">
            <a:blip r:embed="rId2"/>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9C588106-EBF5-4A14-E00F-F459697A5664}"/>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C64E9722-686B-D059-ECB8-6DEAEA3BB300}"/>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tIns="72000" bIns="72000" rtlCol="0">
            <a:spAutoFit/>
          </a:bodyPr>
          <a:lstStyle/>
          <a:p>
            <a:pPr algn="ctr"/>
            <a:r>
              <a:rPr lang="en-US" sz="2800" b="1" dirty="0">
                <a:solidFill>
                  <a:schemeClr val="bg1"/>
                </a:solidFill>
                <a:latin typeface="Arial" panose="020B0604020202020204" pitchFamily="34" charset="0"/>
                <a:ea typeface="Segoe UI Black" panose="020B0A02040204020203" pitchFamily="34" charset="0"/>
                <a:cs typeface="Arial" panose="020B0604020202020204" pitchFamily="34" charset="0"/>
              </a:rPr>
              <a:t>#1 The Hugging Face Hub</a:t>
            </a:r>
            <a:endParaRPr lang="en-ID" sz="2800" b="1" dirty="0">
              <a:solidFill>
                <a:schemeClr val="bg1"/>
              </a:solidFill>
              <a:latin typeface="Arial" panose="020B0604020202020204" pitchFamily="34" charset="0"/>
              <a:ea typeface="Segoe UI Black" panose="020B0A02040204020203" pitchFamily="34" charset="0"/>
              <a:cs typeface="Arial" panose="020B0604020202020204" pitchFamily="34" charset="0"/>
            </a:endParaRPr>
          </a:p>
        </p:txBody>
      </p:sp>
      <p:sp>
        <p:nvSpPr>
          <p:cNvPr id="7" name="Rectangle: Single Corner Rounded 6">
            <a:extLst>
              <a:ext uri="{FF2B5EF4-FFF2-40B4-BE49-F238E27FC236}">
                <a16:creationId xmlns:a16="http://schemas.microsoft.com/office/drawing/2014/main" id="{26FE8CA7-3A2E-9BEC-7506-F7A20064AABE}"/>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descr="Shape&#10;&#10;Description automatically generated with medium confidence">
            <a:extLst>
              <a:ext uri="{FF2B5EF4-FFF2-40B4-BE49-F238E27FC236}">
                <a16:creationId xmlns:a16="http://schemas.microsoft.com/office/drawing/2014/main" id="{F31E24A9-6B20-89BF-73D5-CBE30EFE0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52" y="53646"/>
            <a:ext cx="1695748" cy="565249"/>
          </a:xfrm>
          <a:prstGeom prst="rect">
            <a:avLst/>
          </a:prstGeom>
        </p:spPr>
      </p:pic>
      <p:sp>
        <p:nvSpPr>
          <p:cNvPr id="15" name="TextBox 14">
            <a:extLst>
              <a:ext uri="{FF2B5EF4-FFF2-40B4-BE49-F238E27FC236}">
                <a16:creationId xmlns:a16="http://schemas.microsoft.com/office/drawing/2014/main" id="{01FA37F1-802F-6C57-ACB1-775B20399031}"/>
              </a:ext>
            </a:extLst>
          </p:cNvPr>
          <p:cNvSpPr txBox="1"/>
          <p:nvPr/>
        </p:nvSpPr>
        <p:spPr>
          <a:xfrm>
            <a:off x="511627" y="1088882"/>
            <a:ext cx="11168743" cy="5632311"/>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accent6">
                    <a:lumMod val="75000"/>
                  </a:schemeClr>
                </a:solidFill>
              </a:rPr>
              <a:t>Hugging Face Hub in NLP</a:t>
            </a:r>
          </a:p>
          <a:p>
            <a:pPr marL="742950" lvl="1" indent="-285750">
              <a:buFont typeface="Courier New" panose="02070309020205020404" pitchFamily="49" charset="0"/>
              <a:buChar char="o"/>
            </a:pPr>
            <a:r>
              <a:rPr lang="en-US" sz="2000" b="1" dirty="0"/>
              <a:t>Prompt: </a:t>
            </a:r>
            <a:r>
              <a:rPr lang="en-US" sz="2000" dirty="0"/>
              <a:t>Elaborate on the Hugging Face Hub and its significance in the context of model sharing, collaboration and easy access to pre-trained.</a:t>
            </a:r>
          </a:p>
          <a:p>
            <a:pPr marL="285750" indent="-285750">
              <a:buFont typeface="Wingdings" panose="05000000000000000000" pitchFamily="2" charset="2"/>
              <a:buChar char="§"/>
            </a:pPr>
            <a:r>
              <a:rPr lang="en-US" sz="2000" b="1" dirty="0">
                <a:solidFill>
                  <a:schemeClr val="accent6">
                    <a:lumMod val="75000"/>
                  </a:schemeClr>
                </a:solidFill>
              </a:rPr>
              <a:t>Model Repository</a:t>
            </a:r>
          </a:p>
          <a:p>
            <a:pPr marL="742950" lvl="1" indent="-285750">
              <a:buFont typeface="Courier New" panose="02070309020205020404" pitchFamily="49" charset="0"/>
              <a:buChar char="o"/>
            </a:pPr>
            <a:r>
              <a:rPr lang="en-US" sz="2000" b="1" dirty="0"/>
              <a:t>Prompt: </a:t>
            </a:r>
            <a:r>
              <a:rPr lang="en-US" sz="2000" dirty="0"/>
              <a:t>Explain the role of the model repository in Hugging Face Hub and how it facilitates the storage, discovery, and distribution of models.</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Sharing Custom Models</a:t>
            </a:r>
          </a:p>
          <a:p>
            <a:pPr marL="742950" lvl="1" indent="-285750">
              <a:buFont typeface="Courier New" panose="02070309020205020404" pitchFamily="49" charset="0"/>
              <a:buChar char="o"/>
            </a:pPr>
            <a:r>
              <a:rPr lang="en-US" sz="2000" b="1" dirty="0"/>
              <a:t>Prompt: </a:t>
            </a:r>
            <a:r>
              <a:rPr lang="en-US" sz="2000" dirty="0"/>
              <a:t>Explain the steps involved in sharing and publishing custom-trained models on the Hugging Face Hub for the broader community.</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Versioning Models</a:t>
            </a:r>
          </a:p>
          <a:p>
            <a:pPr marL="742950" lvl="1" indent="-285750">
              <a:buFont typeface="Courier New" panose="02070309020205020404" pitchFamily="49" charset="0"/>
              <a:buChar char="o"/>
            </a:pPr>
            <a:r>
              <a:rPr lang="en-US" sz="2000" b="1" dirty="0"/>
              <a:t>Prompt: </a:t>
            </a:r>
            <a:r>
              <a:rPr lang="en-US" sz="2000" dirty="0"/>
              <a:t>Explore the importance of versioning in the Hugging Face Hub for managing model updates, ensuring reproducibility, and tracking changes over time.</a:t>
            </a:r>
          </a:p>
          <a:p>
            <a:pPr marL="285750" indent="-285750">
              <a:buFont typeface="Wingdings" panose="05000000000000000000" pitchFamily="2" charset="2"/>
              <a:buChar char="§"/>
            </a:pPr>
            <a:r>
              <a:rPr lang="en-US" sz="2000" b="1" dirty="0">
                <a:solidFill>
                  <a:schemeClr val="accent6">
                    <a:lumMod val="75000"/>
                  </a:schemeClr>
                </a:solidFill>
              </a:rPr>
              <a:t>Integration of Hugging Face Hub in Workflows</a:t>
            </a:r>
          </a:p>
          <a:p>
            <a:pPr marL="742950" lvl="1" indent="-285750">
              <a:buFont typeface="Courier New" panose="02070309020205020404" pitchFamily="49" charset="0"/>
              <a:buChar char="o"/>
            </a:pPr>
            <a:r>
              <a:rPr lang="en-US" sz="2000" b="1" dirty="0"/>
              <a:t>Prompt: </a:t>
            </a:r>
            <a:r>
              <a:rPr lang="en-US" sz="2000" dirty="0"/>
              <a:t>Explain how developers can integrate the Hugging Face Hub into their workflows for efficient model selection, deployment, and experimentation.</a:t>
            </a:r>
          </a:p>
          <a:p>
            <a:pPr marL="285750" indent="-285750">
              <a:buFont typeface="Wingdings" panose="05000000000000000000" pitchFamily="2" charset="2"/>
              <a:buChar char="§"/>
            </a:pPr>
            <a:r>
              <a:rPr lang="en-US" sz="2000" b="1" dirty="0">
                <a:solidFill>
                  <a:schemeClr val="accent6">
                    <a:lumMod val="75000"/>
                  </a:schemeClr>
                </a:solidFill>
              </a:rPr>
              <a:t>Collaborative Model Development</a:t>
            </a:r>
          </a:p>
          <a:p>
            <a:pPr marL="742950" lvl="1" indent="-285750">
              <a:buFont typeface="Courier New" panose="02070309020205020404" pitchFamily="49" charset="0"/>
              <a:buChar char="o"/>
            </a:pPr>
            <a:r>
              <a:rPr lang="en-US" sz="2000" b="1" dirty="0"/>
              <a:t>Prompt: </a:t>
            </a:r>
            <a:r>
              <a:rPr lang="en-US" sz="2000" dirty="0"/>
              <a:t>Explain how the collaborative features of Hugging Face Hub enable multiple contributors to work together on model development projects.</a:t>
            </a:r>
          </a:p>
        </p:txBody>
      </p:sp>
    </p:spTree>
    <p:extLst>
      <p:ext uri="{BB962C8B-B14F-4D97-AF65-F5344CB8AC3E}">
        <p14:creationId xmlns:p14="http://schemas.microsoft.com/office/powerpoint/2010/main" val="191882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2"/>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tIns="72000" bIns="72000" rtlCol="0">
            <a:spAutoFit/>
          </a:bodyPr>
          <a:lstStyle/>
          <a:p>
            <a:pPr algn="ctr"/>
            <a:r>
              <a:rPr lang="en-US" sz="2800" b="1" dirty="0">
                <a:solidFill>
                  <a:schemeClr val="bg1"/>
                </a:solidFill>
                <a:latin typeface="Arial" panose="020B0604020202020204" pitchFamily="34" charset="0"/>
                <a:ea typeface="Segoe UI Black" panose="020B0A02040204020203" pitchFamily="34" charset="0"/>
                <a:cs typeface="Arial" panose="020B0604020202020204" pitchFamily="34" charset="0"/>
              </a:rPr>
              <a:t>#2 Using Pretrained Models</a:t>
            </a:r>
            <a:endParaRPr lang="en-ID" sz="2800" b="1" dirty="0">
              <a:solidFill>
                <a:schemeClr val="bg1"/>
              </a:solidFill>
              <a:latin typeface="Arial" panose="020B0604020202020204" pitchFamily="34" charset="0"/>
              <a:ea typeface="Segoe UI Black" panose="020B0A02040204020203" pitchFamily="34" charset="0"/>
              <a:cs typeface="Arial" panose="020B0604020202020204" pitchFamily="34" charset="0"/>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descr="Shape&#10;&#10;Description automatically generated with medium confidence">
            <a:extLst>
              <a:ext uri="{FF2B5EF4-FFF2-40B4-BE49-F238E27FC236}">
                <a16:creationId xmlns:a16="http://schemas.microsoft.com/office/drawing/2014/main" id="{82C259E6-904E-C459-E877-FF4BDB83C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52" y="53646"/>
            <a:ext cx="1695748" cy="565249"/>
          </a:xfrm>
          <a:prstGeom prst="rect">
            <a:avLst/>
          </a:prstGeom>
        </p:spPr>
      </p:pic>
      <p:sp>
        <p:nvSpPr>
          <p:cNvPr id="15" name="TextBox 14">
            <a:extLst>
              <a:ext uri="{FF2B5EF4-FFF2-40B4-BE49-F238E27FC236}">
                <a16:creationId xmlns:a16="http://schemas.microsoft.com/office/drawing/2014/main" id="{C1AAA6C9-0020-D80D-F07A-63624DAB15C4}"/>
              </a:ext>
            </a:extLst>
          </p:cNvPr>
          <p:cNvSpPr txBox="1"/>
          <p:nvPr/>
        </p:nvSpPr>
        <p:spPr>
          <a:xfrm>
            <a:off x="511627" y="1711374"/>
            <a:ext cx="11168743" cy="4708981"/>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accent6">
                    <a:lumMod val="75000"/>
                  </a:schemeClr>
                </a:solidFill>
              </a:rPr>
              <a:t>Transfer Learning in NLP</a:t>
            </a:r>
          </a:p>
          <a:p>
            <a:pPr marL="742950" lvl="1" indent="-285750">
              <a:buFont typeface="Courier New" panose="02070309020205020404" pitchFamily="49" charset="0"/>
              <a:buChar char="o"/>
            </a:pPr>
            <a:r>
              <a:rPr lang="en-US" sz="2000" b="1" dirty="0"/>
              <a:t>Prompt: </a:t>
            </a:r>
            <a:r>
              <a:rPr lang="en-US" sz="2000" dirty="0"/>
              <a:t>Explain the concept of transfer learning in NLP and provide insights into how pretrained models from Hugging Face Hub can be effectively fine-tuned for specific tasks.</a:t>
            </a:r>
          </a:p>
          <a:p>
            <a:pPr marL="285750" indent="-285750">
              <a:buFont typeface="Wingdings" panose="05000000000000000000" pitchFamily="2" charset="2"/>
              <a:buChar char="§"/>
            </a:pPr>
            <a:r>
              <a:rPr lang="en-US" sz="2000" b="1" dirty="0">
                <a:solidFill>
                  <a:schemeClr val="accent6">
                    <a:lumMod val="75000"/>
                  </a:schemeClr>
                </a:solidFill>
              </a:rPr>
              <a:t>Fine-tuning Strategies</a:t>
            </a:r>
          </a:p>
          <a:p>
            <a:pPr marL="742950" lvl="1" indent="-285750">
              <a:buFont typeface="Courier New" panose="02070309020205020404" pitchFamily="49" charset="0"/>
              <a:buChar char="o"/>
            </a:pPr>
            <a:r>
              <a:rPr lang="en-US" sz="2000" b="1" dirty="0"/>
              <a:t>Prompt: </a:t>
            </a:r>
            <a:r>
              <a:rPr lang="en-US" sz="2000" dirty="0"/>
              <a:t>Explore different fine-tuning strategies when using pretrained models from Hugging Face Hub, considering factors like data domain, task complexity, and optimization techniques.</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Best Practices Evaluation and Model Selection</a:t>
            </a:r>
          </a:p>
          <a:p>
            <a:pPr marL="742950" lvl="1" indent="-285750">
              <a:buFont typeface="Courier New" panose="02070309020205020404" pitchFamily="49" charset="0"/>
              <a:buChar char="o"/>
            </a:pPr>
            <a:r>
              <a:rPr lang="en-US" sz="2000" b="1" dirty="0"/>
              <a:t>Prompt: </a:t>
            </a:r>
            <a:r>
              <a:rPr lang="en-US" sz="2000" dirty="0"/>
              <a:t>Elaborate on the considerations and best practices for evaluating and selecting pretrained models from the Hugging Face Hub based on performance metrics and specific task requirements.</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Adapting Pretrained Models to Specific Domains</a:t>
            </a:r>
          </a:p>
          <a:p>
            <a:pPr marL="742950" lvl="1" indent="-285750">
              <a:buFont typeface="Courier New" panose="02070309020205020404" pitchFamily="49" charset="0"/>
              <a:buChar char="o"/>
            </a:pPr>
            <a:r>
              <a:rPr lang="en-US" sz="2000" b="1" dirty="0"/>
              <a:t>Prompt: </a:t>
            </a:r>
            <a:r>
              <a:rPr lang="en-US" sz="2000" dirty="0"/>
              <a:t>Explain the process of adapting pretrained models from Hugging Face Hub to domain-specific tasks, including domain adaptation techniques and potential challenges.</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Sample Code</a:t>
            </a:r>
          </a:p>
          <a:p>
            <a:pPr marL="742950" lvl="1" indent="-285750">
              <a:buFont typeface="Courier New" panose="02070309020205020404" pitchFamily="49" charset="0"/>
              <a:buChar char="o"/>
            </a:pPr>
            <a:r>
              <a:rPr lang="en-US" sz="2000" b="1" dirty="0"/>
              <a:t>Prompt: </a:t>
            </a:r>
            <a:r>
              <a:rPr lang="en-US" sz="2000" dirty="0"/>
              <a:t>Write code using Hugging Face's pretrained models to demonstrate the tokenization or processing of text for a specific NLP task.</a:t>
            </a:r>
          </a:p>
        </p:txBody>
      </p:sp>
    </p:spTree>
    <p:extLst>
      <p:ext uri="{BB962C8B-B14F-4D97-AF65-F5344CB8AC3E}">
        <p14:creationId xmlns:p14="http://schemas.microsoft.com/office/powerpoint/2010/main" val="350278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54B10-89C7-0698-D180-7E0E84722128}"/>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328E1781-A5CD-C528-AAC5-D3C735E4CDFC}"/>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DC94E02E-983A-A9B0-0406-C7B7778DBE3B}"/>
                </a:ext>
              </a:extLst>
            </p:cNvPr>
            <p:cNvPicPr>
              <a:picLocks noGrp="1" noRot="1" noChangeAspect="1" noMove="1" noResize="1" noEditPoints="1" noAdjustHandles="1" noChangeArrowheads="1" noChangeShapeType="1" noCrop="1"/>
            </p:cNvPicPr>
            <p:nvPr/>
          </p:nvPicPr>
          <p:blipFill rotWithShape="1">
            <a:blip r:embed="rId2"/>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E340E85E-D9CC-D72E-B5E1-033A594FBEB8}"/>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99AF9379-3515-8178-04B8-2638F4EF02D5}"/>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tIns="72000" bIns="72000" rtlCol="0">
            <a:spAutoFit/>
          </a:bodyPr>
          <a:lstStyle/>
          <a:p>
            <a:pPr algn="ctr"/>
            <a:r>
              <a:rPr lang="en-US" sz="2800" b="1" dirty="0">
                <a:solidFill>
                  <a:schemeClr val="bg1"/>
                </a:solidFill>
                <a:latin typeface="Arial" panose="020B0604020202020204" pitchFamily="34" charset="0"/>
                <a:ea typeface="Segoe UI Black" panose="020B0A02040204020203" pitchFamily="34" charset="0"/>
                <a:cs typeface="Arial" panose="020B0604020202020204" pitchFamily="34" charset="0"/>
              </a:rPr>
              <a:t>#3 Sharing Pretrained Models</a:t>
            </a:r>
            <a:endParaRPr lang="en-ID" sz="2800" b="1" dirty="0">
              <a:solidFill>
                <a:schemeClr val="bg1"/>
              </a:solidFill>
              <a:latin typeface="Arial" panose="020B0604020202020204" pitchFamily="34" charset="0"/>
              <a:ea typeface="Segoe UI Black" panose="020B0A02040204020203" pitchFamily="34" charset="0"/>
              <a:cs typeface="Arial" panose="020B0604020202020204" pitchFamily="34" charset="0"/>
            </a:endParaRPr>
          </a:p>
        </p:txBody>
      </p:sp>
      <p:sp>
        <p:nvSpPr>
          <p:cNvPr id="7" name="Rectangle: Single Corner Rounded 6">
            <a:extLst>
              <a:ext uri="{FF2B5EF4-FFF2-40B4-BE49-F238E27FC236}">
                <a16:creationId xmlns:a16="http://schemas.microsoft.com/office/drawing/2014/main" id="{846FAD64-81CC-BB44-EA5F-7D3ED535CC1A}"/>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descr="Shape&#10;&#10;Description automatically generated with medium confidence">
            <a:extLst>
              <a:ext uri="{FF2B5EF4-FFF2-40B4-BE49-F238E27FC236}">
                <a16:creationId xmlns:a16="http://schemas.microsoft.com/office/drawing/2014/main" id="{2FBCC24C-909B-A1FF-6CEB-3A958657C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52" y="53646"/>
            <a:ext cx="1695748" cy="565249"/>
          </a:xfrm>
          <a:prstGeom prst="rect">
            <a:avLst/>
          </a:prstGeom>
        </p:spPr>
      </p:pic>
      <p:sp>
        <p:nvSpPr>
          <p:cNvPr id="15" name="TextBox 14">
            <a:extLst>
              <a:ext uri="{FF2B5EF4-FFF2-40B4-BE49-F238E27FC236}">
                <a16:creationId xmlns:a16="http://schemas.microsoft.com/office/drawing/2014/main" id="{CCB4EF5A-243C-179C-D79C-962B8966029E}"/>
              </a:ext>
            </a:extLst>
          </p:cNvPr>
          <p:cNvSpPr txBox="1"/>
          <p:nvPr/>
        </p:nvSpPr>
        <p:spPr>
          <a:xfrm>
            <a:off x="511627" y="1482774"/>
            <a:ext cx="11168743" cy="5324535"/>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accent6">
                    <a:lumMod val="75000"/>
                  </a:schemeClr>
                </a:solidFill>
              </a:rPr>
              <a:t>Overview of Model Sharing</a:t>
            </a:r>
          </a:p>
          <a:p>
            <a:pPr marL="742950" lvl="1" indent="-285750">
              <a:buFont typeface="Courier New" panose="02070309020205020404" pitchFamily="49" charset="0"/>
              <a:buChar char="o"/>
            </a:pPr>
            <a:r>
              <a:rPr lang="en-US" sz="2000" b="1" dirty="0"/>
              <a:t>Prompt: </a:t>
            </a:r>
            <a:r>
              <a:rPr lang="en-US" sz="2000" dirty="0"/>
              <a:t>Provide an overview of the three methods available for creating new model repositories on the Hugging Face Hub and emphasize the importance of sharing pretrained models for the community.</a:t>
            </a:r>
          </a:p>
          <a:p>
            <a:pPr marL="285750" indent="-285750">
              <a:buFont typeface="Wingdings" panose="05000000000000000000" pitchFamily="2" charset="2"/>
              <a:buChar char="§"/>
            </a:pPr>
            <a:r>
              <a:rPr lang="en-US" sz="2000" b="1" dirty="0">
                <a:solidFill>
                  <a:schemeClr val="accent6">
                    <a:lumMod val="75000"/>
                  </a:schemeClr>
                </a:solidFill>
              </a:rPr>
              <a:t>Creating Model Repositories with </a:t>
            </a:r>
            <a:r>
              <a:rPr lang="en-US" sz="2000" b="1" dirty="0" err="1">
                <a:solidFill>
                  <a:schemeClr val="accent6">
                    <a:lumMod val="75000"/>
                  </a:schemeClr>
                </a:solidFill>
              </a:rPr>
              <a:t>push_to_hub</a:t>
            </a:r>
            <a:r>
              <a:rPr lang="en-US" sz="2000" b="1" dirty="0">
                <a:solidFill>
                  <a:schemeClr val="accent6">
                    <a:lumMod val="75000"/>
                  </a:schemeClr>
                </a:solidFill>
              </a:rPr>
              <a:t> API</a:t>
            </a:r>
          </a:p>
          <a:p>
            <a:pPr marL="742950" lvl="1" indent="-285750">
              <a:buFont typeface="Courier New" panose="02070309020205020404" pitchFamily="49" charset="0"/>
              <a:buChar char="o"/>
            </a:pPr>
            <a:r>
              <a:rPr lang="en-US" sz="2000" b="1" dirty="0"/>
              <a:t>Prompt: </a:t>
            </a:r>
            <a:r>
              <a:rPr lang="en-US" sz="2000" dirty="0"/>
              <a:t>Explain the process of creating model repositories on the Hugging Face Hub using the </a:t>
            </a:r>
            <a:r>
              <a:rPr lang="en-US" sz="2000" dirty="0" err="1"/>
              <a:t>push_to_hub</a:t>
            </a:r>
            <a:r>
              <a:rPr lang="en-US" sz="2000" dirty="0"/>
              <a:t> API. Include steps such as authentication token generation, setting up a repository, and uploading files via git and git-</a:t>
            </a:r>
            <a:r>
              <a:rPr lang="en-US" sz="2000" dirty="0" err="1"/>
              <a:t>lfs</a:t>
            </a:r>
            <a:r>
              <a:rPr lang="en-US" sz="2000" dirty="0"/>
              <a:t>.</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Git-based Workflow for Model Upload</a:t>
            </a:r>
          </a:p>
          <a:p>
            <a:pPr marL="742950" lvl="1" indent="-285750">
              <a:buFont typeface="Courier New" panose="02070309020205020404" pitchFamily="49" charset="0"/>
              <a:buChar char="o"/>
            </a:pPr>
            <a:r>
              <a:rPr lang="en-US" sz="2000" b="1" dirty="0"/>
              <a:t>Prompt: </a:t>
            </a:r>
            <a:r>
              <a:rPr lang="en-US" sz="2000" dirty="0"/>
              <a:t>Dive deeper into the git-based approach for uploading model files. Include steps such as initializing git-</a:t>
            </a:r>
            <a:r>
              <a:rPr lang="en-US" sz="2000" dirty="0" err="1"/>
              <a:t>lfs</a:t>
            </a:r>
            <a:r>
              <a:rPr lang="en-US" sz="2000" dirty="0"/>
              <a:t>, cloning repositories, adding files to the staging area, committing, and pushing changes to the Hugging Face Hub.</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Best Practices for Model Sharing and Contribution</a:t>
            </a:r>
          </a:p>
          <a:p>
            <a:pPr marL="742950" lvl="1" indent="-285750">
              <a:buFont typeface="Courier New" panose="02070309020205020404" pitchFamily="49" charset="0"/>
              <a:buChar char="o"/>
            </a:pPr>
            <a:r>
              <a:rPr lang="en-US" sz="2000" b="1" dirty="0"/>
              <a:t>Prompt: </a:t>
            </a:r>
            <a:r>
              <a:rPr lang="en-US" sz="2000" dirty="0"/>
              <a:t>Best Practices for Model Sharing and Contribution Provide best practices for users contributing pretrained models to the Hugging Face Hub. Include considerations for model card creation, metadata reporting, and ensuring a seamless experience for users exploring shared models.</a:t>
            </a:r>
            <a:endParaRPr lang="en-US" sz="2000" b="1" dirty="0">
              <a:solidFill>
                <a:schemeClr val="accent6">
                  <a:lumMod val="75000"/>
                </a:schemeClr>
              </a:solidFill>
            </a:endParaRPr>
          </a:p>
        </p:txBody>
      </p:sp>
    </p:spTree>
    <p:extLst>
      <p:ext uri="{BB962C8B-B14F-4D97-AF65-F5344CB8AC3E}">
        <p14:creationId xmlns:p14="http://schemas.microsoft.com/office/powerpoint/2010/main" val="336799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9EA4C-4DEA-C20F-9F51-2EFFE33F86CE}"/>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A4B66F9E-0A44-CA62-6397-B567BE36685E}"/>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E3BABCD6-199B-34D9-F487-6500B239824D}"/>
                </a:ext>
              </a:extLst>
            </p:cNvPr>
            <p:cNvPicPr>
              <a:picLocks noGrp="1" noRot="1" noChangeAspect="1" noMove="1" noResize="1" noEditPoints="1" noAdjustHandles="1" noChangeArrowheads="1" noChangeShapeType="1" noCrop="1"/>
            </p:cNvPicPr>
            <p:nvPr/>
          </p:nvPicPr>
          <p:blipFill rotWithShape="1">
            <a:blip r:embed="rId2"/>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B46F2A90-2C8C-E821-0539-C6AEBC06E5C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19E6CEEB-C2DE-70DF-7E3D-447127603C5E}"/>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tIns="72000" bIns="72000" rtlCol="0">
            <a:spAutoFit/>
          </a:bodyPr>
          <a:lstStyle/>
          <a:p>
            <a:pPr algn="ctr"/>
            <a:r>
              <a:rPr lang="en-US" sz="2800" b="1" dirty="0">
                <a:solidFill>
                  <a:schemeClr val="bg1"/>
                </a:solidFill>
                <a:latin typeface="Arial" panose="020B0604020202020204" pitchFamily="34" charset="0"/>
                <a:ea typeface="Segoe UI Black" panose="020B0A02040204020203" pitchFamily="34" charset="0"/>
                <a:cs typeface="Arial" panose="020B0604020202020204" pitchFamily="34" charset="0"/>
              </a:rPr>
              <a:t>#4 Building Model Card</a:t>
            </a:r>
            <a:endParaRPr lang="en-ID" sz="2800" b="1" dirty="0">
              <a:solidFill>
                <a:schemeClr val="bg1"/>
              </a:solidFill>
              <a:latin typeface="Arial" panose="020B0604020202020204" pitchFamily="34" charset="0"/>
              <a:ea typeface="Segoe UI Black" panose="020B0A02040204020203" pitchFamily="34" charset="0"/>
              <a:cs typeface="Arial" panose="020B0604020202020204" pitchFamily="34" charset="0"/>
            </a:endParaRPr>
          </a:p>
        </p:txBody>
      </p:sp>
      <p:sp>
        <p:nvSpPr>
          <p:cNvPr id="7" name="Rectangle: Single Corner Rounded 6">
            <a:extLst>
              <a:ext uri="{FF2B5EF4-FFF2-40B4-BE49-F238E27FC236}">
                <a16:creationId xmlns:a16="http://schemas.microsoft.com/office/drawing/2014/main" id="{4C7881E3-6E89-C663-3C7B-1A25BAE7C1EB}"/>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descr="Shape&#10;&#10;Description automatically generated with medium confidence">
            <a:extLst>
              <a:ext uri="{FF2B5EF4-FFF2-40B4-BE49-F238E27FC236}">
                <a16:creationId xmlns:a16="http://schemas.microsoft.com/office/drawing/2014/main" id="{ED46B610-2A31-A591-C8A4-4C50B47C8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52" y="53646"/>
            <a:ext cx="1695748" cy="565249"/>
          </a:xfrm>
          <a:prstGeom prst="rect">
            <a:avLst/>
          </a:prstGeom>
        </p:spPr>
      </p:pic>
      <p:sp>
        <p:nvSpPr>
          <p:cNvPr id="15" name="TextBox 14">
            <a:extLst>
              <a:ext uri="{FF2B5EF4-FFF2-40B4-BE49-F238E27FC236}">
                <a16:creationId xmlns:a16="http://schemas.microsoft.com/office/drawing/2014/main" id="{80E38A63-E1FF-D8A4-5EFD-A1A529B2B333}"/>
              </a:ext>
            </a:extLst>
          </p:cNvPr>
          <p:cNvSpPr txBox="1"/>
          <p:nvPr/>
        </p:nvSpPr>
        <p:spPr>
          <a:xfrm>
            <a:off x="511627" y="1482774"/>
            <a:ext cx="11168743" cy="4708981"/>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accent6">
                    <a:lumMod val="75000"/>
                  </a:schemeClr>
                </a:solidFill>
              </a:rPr>
              <a:t>Importance of Model Cards</a:t>
            </a:r>
          </a:p>
          <a:p>
            <a:pPr marL="742950" lvl="1" indent="-285750">
              <a:buFont typeface="Courier New" panose="02070309020205020404" pitchFamily="49" charset="0"/>
              <a:buChar char="o"/>
            </a:pPr>
            <a:r>
              <a:rPr lang="en-US" sz="2000" b="1" dirty="0"/>
              <a:t>Prompt: </a:t>
            </a:r>
            <a:r>
              <a:rPr lang="en-US" sz="2000" dirty="0"/>
              <a:t>Explain the significance of model cards in the context of model repositories on the Hugging Face Hub. Discuss how model cards contribute to reusability, reproducibility, and the understanding of model limitations and biases.</a:t>
            </a:r>
          </a:p>
          <a:p>
            <a:pPr marL="285750" indent="-285750">
              <a:buFont typeface="Wingdings" panose="05000000000000000000" pitchFamily="2" charset="2"/>
              <a:buChar char="§"/>
            </a:pPr>
            <a:r>
              <a:rPr lang="en-US" sz="2000" b="1" dirty="0">
                <a:solidFill>
                  <a:schemeClr val="accent6">
                    <a:lumMod val="75000"/>
                  </a:schemeClr>
                </a:solidFill>
              </a:rPr>
              <a:t>Sections of a Model Card in README.md</a:t>
            </a:r>
          </a:p>
          <a:p>
            <a:pPr marL="742950" lvl="1" indent="-285750">
              <a:buFont typeface="Courier New" panose="02070309020205020404" pitchFamily="49" charset="0"/>
              <a:buChar char="o"/>
            </a:pPr>
            <a:r>
              <a:rPr lang="en-US" sz="2000" b="1" dirty="0"/>
              <a:t>Prompt: </a:t>
            </a:r>
            <a:r>
              <a:rPr lang="en-US" sz="2000" dirty="0"/>
              <a:t>Explain the structure of a model card within the README.md file. Outline the key sections such as Model Description, Intended Uses &amp; Limitations, How to Use, Training Data, Training Procedure, Variable and Metrics, and Evaluation Results.</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Intended Uses &amp; Limitations Section</a:t>
            </a:r>
          </a:p>
          <a:p>
            <a:pPr marL="742950" lvl="1" indent="-285750">
              <a:buFont typeface="Courier New" panose="02070309020205020404" pitchFamily="49" charset="0"/>
              <a:buChar char="o"/>
            </a:pPr>
            <a:r>
              <a:rPr lang="en-US" sz="2000" b="1" dirty="0"/>
              <a:t>Prompt: </a:t>
            </a:r>
            <a:r>
              <a:rPr lang="en-US" sz="2000" dirty="0"/>
              <a:t>Describe the content of the Intended Uses &amp; Limitations section, including the intended use cases for the model, applicable languages, fields, and domains.</a:t>
            </a:r>
            <a:endParaRPr lang="en-US" sz="2000" b="1" dirty="0">
              <a:solidFill>
                <a:schemeClr val="accent6">
                  <a:lumMod val="75000"/>
                </a:schemeClr>
              </a:solidFill>
            </a:endParaRPr>
          </a:p>
          <a:p>
            <a:pPr marL="285750" indent="-285750">
              <a:buFont typeface="Wingdings" panose="05000000000000000000" pitchFamily="2" charset="2"/>
              <a:buChar char="§"/>
            </a:pPr>
            <a:r>
              <a:rPr lang="en-US" sz="2000" b="1" dirty="0">
                <a:solidFill>
                  <a:schemeClr val="accent6">
                    <a:lumMod val="75000"/>
                  </a:schemeClr>
                </a:solidFill>
              </a:rPr>
              <a:t>Model Card Examples</a:t>
            </a:r>
          </a:p>
          <a:p>
            <a:pPr marL="742950" lvl="1" indent="-285750">
              <a:buFont typeface="Courier New" panose="02070309020205020404" pitchFamily="49" charset="0"/>
              <a:buChar char="o"/>
            </a:pPr>
            <a:r>
              <a:rPr lang="en-US" sz="2000" b="1" dirty="0"/>
              <a:t>Prompt: </a:t>
            </a:r>
            <a:r>
              <a:rPr lang="en-US" sz="2000" dirty="0"/>
              <a:t>Share examples of well-crafted model cards, such as </a:t>
            </a:r>
            <a:r>
              <a:rPr lang="en-US" sz="2000" dirty="0" err="1"/>
              <a:t>bert</a:t>
            </a:r>
            <a:r>
              <a:rPr lang="en-US" sz="2000" dirty="0"/>
              <a:t>-base-cased, gpt2, and </a:t>
            </a:r>
            <a:r>
              <a:rPr lang="en-US" sz="2000" dirty="0" err="1"/>
              <a:t>distilbert</a:t>
            </a:r>
            <a:r>
              <a:rPr lang="en-US" sz="2000" dirty="0"/>
              <a:t>. Reference additional examples from different organizations and companies available on the Hugging Face Hub.</a:t>
            </a:r>
            <a:endParaRPr lang="en-US" sz="2000" b="1" dirty="0">
              <a:solidFill>
                <a:schemeClr val="accent6">
                  <a:lumMod val="75000"/>
                </a:schemeClr>
              </a:solidFill>
            </a:endParaRPr>
          </a:p>
        </p:txBody>
      </p:sp>
    </p:spTree>
    <p:extLst>
      <p:ext uri="{BB962C8B-B14F-4D97-AF65-F5344CB8AC3E}">
        <p14:creationId xmlns:p14="http://schemas.microsoft.com/office/powerpoint/2010/main" val="3771201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701</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TAMARIA HASTISYA ARTPINKKAN 201904560014</dc:creator>
  <cp:lastModifiedBy>userohsnitro0601@outlook.com</cp:lastModifiedBy>
  <cp:revision>38</cp:revision>
  <dcterms:created xsi:type="dcterms:W3CDTF">2023-05-02T09:38:07Z</dcterms:created>
  <dcterms:modified xsi:type="dcterms:W3CDTF">2024-02-04T23:20:28Z</dcterms:modified>
</cp:coreProperties>
</file>