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7C7C-DA74-457F-98F7-EAEAC7B1C5F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4F3E-B2D5-462A-8ABC-FB091276C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7C7C-DA74-457F-98F7-EAEAC7B1C5F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4F3E-B2D5-462A-8ABC-FB091276C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7C7C-DA74-457F-98F7-EAEAC7B1C5F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4F3E-B2D5-462A-8ABC-FB091276C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7C7C-DA74-457F-98F7-EAEAC7B1C5F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4F3E-B2D5-462A-8ABC-FB091276C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7C7C-DA74-457F-98F7-EAEAC7B1C5F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4F3E-B2D5-462A-8ABC-FB091276C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7C7C-DA74-457F-98F7-EAEAC7B1C5F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4F3E-B2D5-462A-8ABC-FB091276C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7C7C-DA74-457F-98F7-EAEAC7B1C5F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4F3E-B2D5-462A-8ABC-FB091276C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7C7C-DA74-457F-98F7-EAEAC7B1C5F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4F3E-B2D5-462A-8ABC-FB091276C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7C7C-DA74-457F-98F7-EAEAC7B1C5F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4F3E-B2D5-462A-8ABC-FB091276C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7C7C-DA74-457F-98F7-EAEAC7B1C5F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4F3E-B2D5-462A-8ABC-FB091276C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7C7C-DA74-457F-98F7-EAEAC7B1C5F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4F3E-B2D5-462A-8ABC-FB091276C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47C7C-DA74-457F-98F7-EAEAC7B1C5F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34F3E-B2D5-462A-8ABC-FB091276C7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>
                <a:latin typeface="Times New Roman" pitchFamily="18" charset="0"/>
                <a:cs typeface="Times New Roman" pitchFamily="18" charset="0"/>
              </a:rPr>
              <a:t>Informatika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3995-5C96-45D0-BD1E-2F0781024B94}" type="slidenum">
              <a:rPr lang="en-US"/>
              <a:pPr/>
              <a:t>10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b="1">
                <a:cs typeface="Times New Roman" pitchFamily="18" charset="0"/>
              </a:rPr>
              <a:t>	Contoh 2.</a:t>
            </a:r>
            <a:r>
              <a:rPr lang="en-US">
                <a:cs typeface="Times New Roman" pitchFamily="18" charset="0"/>
              </a:rPr>
              <a:t> Semua pernyataan di bawah ini bukan proposisi </a:t>
            </a:r>
          </a:p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   (a) Jam berapa kereta api Argo Bromo tiba</a:t>
            </a:r>
          </a:p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	     di Gambir? </a:t>
            </a:r>
          </a:p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   (b) Isilah gelas tersebut dengan air!	</a:t>
            </a:r>
          </a:p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   (c)  </a:t>
            </a:r>
            <a:r>
              <a:rPr lang="en-US" i="1">
                <a:cs typeface="Times New Roman" pitchFamily="18" charset="0"/>
              </a:rPr>
              <a:t>x</a:t>
            </a:r>
            <a:r>
              <a:rPr lang="en-US">
                <a:cs typeface="Times New Roman" pitchFamily="18" charset="0"/>
              </a:rPr>
              <a:t> + 3 = 8</a:t>
            </a:r>
          </a:p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   (d)  </a:t>
            </a:r>
            <a:r>
              <a:rPr lang="en-US" i="1">
                <a:cs typeface="Times New Roman" pitchFamily="18" charset="0"/>
              </a:rPr>
              <a:t>x</a:t>
            </a:r>
            <a:r>
              <a:rPr lang="en-US">
                <a:cs typeface="Times New Roman" pitchFamily="18" charset="0"/>
              </a:rPr>
              <a:t> &gt; 3	 					</a:t>
            </a:r>
            <a:r>
              <a:rPr lang="en-US" sz="2800">
                <a:cs typeface="Times New Roman" pitchFamily="18" charset="0"/>
                <a:sym typeface="Wingdings 2" pitchFamily="18" charset="2"/>
              </a:rPr>
              <a:t></a:t>
            </a:r>
            <a:endParaRPr lang="en-US">
              <a:cs typeface="Times New Roman" pitchFamily="18" charset="0"/>
            </a:endParaRPr>
          </a:p>
          <a:p>
            <a:pPr algn="just"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b="1">
                <a:cs typeface="Times New Roman" pitchFamily="18" charset="0"/>
              </a:rPr>
              <a:t>Kesimpulan</a:t>
            </a:r>
            <a:r>
              <a:rPr lang="en-US">
                <a:cs typeface="Times New Roman" pitchFamily="18" charset="0"/>
              </a:rPr>
              <a:t>: Proposisi adalah kalimat berita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B460-A3A3-4644-84E3-2D10304FEFE2}" type="slidenum">
              <a:rPr lang="en-US"/>
              <a:pPr/>
              <a:t>11</a:t>
            </a:fld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	Proposisi dilambangkan dengan huruf kecil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 i="1">
                <a:cs typeface="Times New Roman" pitchFamily="18" charset="0"/>
              </a:rPr>
              <a:t>q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 i="1">
                <a:cs typeface="Times New Roman" pitchFamily="18" charset="0"/>
              </a:rPr>
              <a:t>r</a:t>
            </a:r>
            <a:r>
              <a:rPr lang="en-US">
                <a:cs typeface="Times New Roman" pitchFamily="18" charset="0"/>
              </a:rPr>
              <a:t>, …. </a:t>
            </a:r>
          </a:p>
          <a:p>
            <a:pPr algn="just"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Contoh:</a:t>
            </a:r>
          </a:p>
          <a:p>
            <a:pPr algn="just">
              <a:buFontTx/>
              <a:buNone/>
            </a:pPr>
            <a:r>
              <a:rPr lang="en-US" i="1">
                <a:cs typeface="Times New Roman" pitchFamily="18" charset="0"/>
              </a:rPr>
              <a:t>	p </a:t>
            </a:r>
            <a:r>
              <a:rPr lang="en-US">
                <a:cs typeface="Times New Roman" pitchFamily="18" charset="0"/>
              </a:rPr>
              <a:t>:  13 adalah bilangan ganjil.</a:t>
            </a:r>
          </a:p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q </a:t>
            </a:r>
            <a:r>
              <a:rPr lang="en-US">
                <a:cs typeface="Times New Roman" pitchFamily="18" charset="0"/>
              </a:rPr>
              <a:t>:  Soekarno adalah alumnus UGM.</a:t>
            </a:r>
          </a:p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r </a:t>
            </a:r>
            <a:r>
              <a:rPr lang="en-US">
                <a:cs typeface="Times New Roman" pitchFamily="18" charset="0"/>
              </a:rPr>
              <a:t>:  2 + 2 =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613-D32B-4B43-B471-8DAE2D98A211}" type="slidenum">
              <a:rPr lang="en-US"/>
              <a:pPr/>
              <a:t>12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838200"/>
          </a:xfrm>
        </p:spPr>
        <p:txBody>
          <a:bodyPr/>
          <a:lstStyle/>
          <a:p>
            <a:pPr algn="r"/>
            <a:r>
              <a:rPr lang="en-US" sz="2800" b="1">
                <a:cs typeface="Times New Roman" pitchFamily="18" charset="0"/>
              </a:rPr>
              <a:t>Mengkombinasikan Proposisi</a:t>
            </a:r>
            <a:endParaRPr lang="en-US" sz="2800"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Misalkan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dan 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 adalah proposisi.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1. </a:t>
            </a:r>
            <a:r>
              <a:rPr lang="en-US" sz="2400" b="1">
                <a:cs typeface="Times New Roman" pitchFamily="18" charset="0"/>
              </a:rPr>
              <a:t>Konjungsi</a:t>
            </a:r>
            <a:r>
              <a:rPr lang="en-US" sz="2400">
                <a:cs typeface="Times New Roman" pitchFamily="18" charset="0"/>
              </a:rPr>
              <a:t> (</a:t>
            </a:r>
            <a:r>
              <a:rPr lang="en-US" sz="2400" i="1">
                <a:cs typeface="Times New Roman" pitchFamily="18" charset="0"/>
              </a:rPr>
              <a:t>conjunction</a:t>
            </a:r>
            <a:r>
              <a:rPr lang="en-US" sz="2400">
                <a:cs typeface="Times New Roman" pitchFamily="18" charset="0"/>
              </a:rPr>
              <a:t>):</a:t>
            </a:r>
            <a:r>
              <a:rPr lang="en-US" sz="2400" i="1">
                <a:cs typeface="Times New Roman" pitchFamily="18" charset="0"/>
              </a:rPr>
              <a:t>  p</a:t>
            </a:r>
            <a:r>
              <a:rPr lang="en-US" sz="2400">
                <a:cs typeface="Times New Roman" pitchFamily="18" charset="0"/>
              </a:rPr>
              <a:t> dan </a:t>
            </a:r>
            <a:r>
              <a:rPr lang="en-US" sz="2400" i="1">
                <a:cs typeface="Times New Roman" pitchFamily="18" charset="0"/>
              </a:rPr>
              <a:t>q</a:t>
            </a:r>
            <a:endParaRPr lang="en-US" sz="240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           Notasi 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2.</a:t>
            </a:r>
            <a:r>
              <a:rPr lang="en-US" sz="2400" b="1">
                <a:cs typeface="Times New Roman" pitchFamily="18" charset="0"/>
              </a:rPr>
              <a:t>  Disjungsi</a:t>
            </a:r>
            <a:r>
              <a:rPr lang="en-US" sz="2400">
                <a:cs typeface="Times New Roman" pitchFamily="18" charset="0"/>
              </a:rPr>
              <a:t> (</a:t>
            </a:r>
            <a:r>
              <a:rPr lang="en-US" sz="2400" i="1">
                <a:cs typeface="Times New Roman" pitchFamily="18" charset="0"/>
              </a:rPr>
              <a:t>disjunction</a:t>
            </a:r>
            <a:r>
              <a:rPr lang="en-US" sz="2400">
                <a:cs typeface="Times New Roman" pitchFamily="18" charset="0"/>
              </a:rPr>
              <a:t>):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atau </a:t>
            </a:r>
            <a:r>
              <a:rPr lang="en-US" sz="2400" i="1">
                <a:cs typeface="Times New Roman" pitchFamily="18" charset="0"/>
              </a:rPr>
              <a:t>q</a:t>
            </a:r>
            <a:endParaRPr lang="en-US" sz="240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     	Notasi: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q</a:t>
            </a:r>
            <a:endParaRPr lang="en-US" sz="240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3.  </a:t>
            </a:r>
            <a:r>
              <a:rPr lang="en-US" sz="2400" b="1">
                <a:cs typeface="Times New Roman" pitchFamily="18" charset="0"/>
              </a:rPr>
              <a:t>Ingkaran</a:t>
            </a:r>
            <a:r>
              <a:rPr lang="en-US" sz="2400">
                <a:cs typeface="Times New Roman" pitchFamily="18" charset="0"/>
              </a:rPr>
              <a:t> (</a:t>
            </a:r>
            <a:r>
              <a:rPr lang="en-US" sz="2400" i="1">
                <a:cs typeface="Times New Roman" pitchFamily="18" charset="0"/>
              </a:rPr>
              <a:t>negation</a:t>
            </a:r>
            <a:r>
              <a:rPr lang="en-US" sz="2400">
                <a:cs typeface="Times New Roman" pitchFamily="18" charset="0"/>
              </a:rPr>
              <a:t>) dari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:  tidak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           Notasi: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400" i="1">
                <a:cs typeface="Times New Roman" pitchFamily="18" charset="0"/>
              </a:rPr>
              <a:t>p</a:t>
            </a:r>
            <a:endParaRPr lang="en-US" sz="240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dan 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 disebut </a:t>
            </a:r>
            <a:r>
              <a:rPr lang="en-US" sz="2400" b="1">
                <a:cs typeface="Times New Roman" pitchFamily="18" charset="0"/>
              </a:rPr>
              <a:t>proposisi atomik</a:t>
            </a:r>
            <a:endParaRPr lang="en-US" sz="240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Kombinasi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dengan 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 menghasilkan </a:t>
            </a:r>
            <a:r>
              <a:rPr lang="en-US" sz="2400" b="1">
                <a:cs typeface="Times New Roman" pitchFamily="18" charset="0"/>
              </a:rPr>
              <a:t>proposisi majemuk</a:t>
            </a:r>
            <a:r>
              <a:rPr lang="en-US" sz="2400">
                <a:cs typeface="Times New Roman" pitchFamily="18" charset="0"/>
              </a:rPr>
              <a:t> (</a:t>
            </a:r>
            <a:r>
              <a:rPr lang="en-US" sz="2400" i="1">
                <a:cs typeface="Times New Roman" pitchFamily="18" charset="0"/>
              </a:rPr>
              <a:t>compound proposition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797A-E5F8-4E62-98A2-97DA3B567E5B}" type="slidenum">
              <a:rPr lang="en-US"/>
              <a:pPr/>
              <a:t>13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800" b="1" dirty="0" err="1">
                <a:cs typeface="Times New Roman" pitchFamily="18" charset="0"/>
              </a:rPr>
              <a:t>Contoh</a:t>
            </a:r>
            <a:r>
              <a:rPr lang="en-US" sz="2800" b="1" dirty="0">
                <a:cs typeface="Times New Roman" pitchFamily="18" charset="0"/>
              </a:rPr>
              <a:t> 3. </a:t>
            </a:r>
            <a:r>
              <a:rPr lang="en-US" sz="2800" dirty="0" err="1">
                <a:cs typeface="Times New Roman" pitchFamily="18" charset="0"/>
              </a:rPr>
              <a:t>Diketahui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proposisi-proposisi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berikut</a:t>
            </a:r>
            <a:r>
              <a:rPr lang="en-US" sz="2800" dirty="0">
                <a:cs typeface="Times New Roman" pitchFamily="18" charset="0"/>
              </a:rPr>
              <a:t>:				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i="1" dirty="0">
                <a:cs typeface="Times New Roman" pitchFamily="18" charset="0"/>
              </a:rPr>
              <a:t>p</a:t>
            </a:r>
            <a:r>
              <a:rPr lang="en-US" sz="2400" dirty="0">
                <a:cs typeface="Times New Roman" pitchFamily="18" charset="0"/>
              </a:rPr>
              <a:t> : Hari </a:t>
            </a:r>
            <a:r>
              <a:rPr lang="en-US" sz="2400" dirty="0" err="1">
                <a:cs typeface="Times New Roman" pitchFamily="18" charset="0"/>
              </a:rPr>
              <a:t>ini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hujan</a:t>
            </a: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i="1" dirty="0">
                <a:cs typeface="Times New Roman" pitchFamily="18" charset="0"/>
              </a:rPr>
              <a:t>q</a:t>
            </a:r>
            <a:r>
              <a:rPr lang="en-US" sz="2400" dirty="0">
                <a:cs typeface="Times New Roman" pitchFamily="18" charset="0"/>
              </a:rPr>
              <a:t> : Murid-murid </a:t>
            </a:r>
            <a:r>
              <a:rPr lang="en-US" sz="2400" dirty="0" err="1">
                <a:cs typeface="Times New Roman" pitchFamily="18" charset="0"/>
              </a:rPr>
              <a:t>diliburkan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sekolah</a:t>
            </a: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</a:t>
            </a:r>
            <a:r>
              <a:rPr lang="en-US" sz="2400" i="1" dirty="0">
                <a:cs typeface="Times New Roman" pitchFamily="18" charset="0"/>
              </a:rPr>
              <a:t>p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q</a:t>
            </a:r>
            <a:r>
              <a:rPr lang="en-US" sz="2400" dirty="0">
                <a:cs typeface="Times New Roman" pitchFamily="18" charset="0"/>
              </a:rPr>
              <a:t> : Hari </a:t>
            </a:r>
            <a:r>
              <a:rPr lang="en-US" sz="2400" dirty="0" err="1">
                <a:cs typeface="Times New Roman" pitchFamily="18" charset="0"/>
              </a:rPr>
              <a:t>ini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hujan</a:t>
            </a:r>
            <a:r>
              <a:rPr lang="en-US" sz="2400" dirty="0">
                <a:cs typeface="Times New Roman" pitchFamily="18" charset="0"/>
              </a:rPr>
              <a:t> dan murid-murid </a:t>
            </a:r>
            <a:r>
              <a:rPr lang="en-US" sz="2400" dirty="0" err="1">
                <a:cs typeface="Times New Roman" pitchFamily="18" charset="0"/>
              </a:rPr>
              <a:t>diliburkan</a:t>
            </a: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		   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sekolah</a:t>
            </a: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i="1" dirty="0">
                <a:cs typeface="Times New Roman" pitchFamily="18" charset="0"/>
              </a:rPr>
              <a:t>     p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q</a:t>
            </a:r>
            <a:r>
              <a:rPr lang="en-US" sz="2400" dirty="0">
                <a:cs typeface="Times New Roman" pitchFamily="18" charset="0"/>
              </a:rPr>
              <a:t>  : Hari </a:t>
            </a:r>
            <a:r>
              <a:rPr lang="en-US" sz="2400" dirty="0" err="1">
                <a:cs typeface="Times New Roman" pitchFamily="18" charset="0"/>
              </a:rPr>
              <a:t>ini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hujan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 murid-murid </a:t>
            </a:r>
            <a:r>
              <a:rPr lang="en-US" sz="2400" dirty="0" err="1">
                <a:cs typeface="Times New Roman" pitchFamily="18" charset="0"/>
              </a:rPr>
              <a:t>diliburkan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		     </a:t>
            </a:r>
            <a:r>
              <a:rPr lang="en-US" sz="2400" dirty="0" err="1">
                <a:cs typeface="Times New Roman" pitchFamily="18" charset="0"/>
              </a:rPr>
              <a:t>sekolah</a:t>
            </a: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400" i="1" dirty="0">
                <a:cs typeface="Times New Roman" pitchFamily="18" charset="0"/>
              </a:rPr>
              <a:t>p</a:t>
            </a:r>
            <a:r>
              <a:rPr lang="en-US" sz="2400" dirty="0">
                <a:cs typeface="Times New Roman" pitchFamily="18" charset="0"/>
              </a:rPr>
              <a:t>	   : </a:t>
            </a:r>
            <a:r>
              <a:rPr lang="en-US" sz="2400" dirty="0" err="1">
                <a:cs typeface="Times New Roman" pitchFamily="18" charset="0"/>
              </a:rPr>
              <a:t>Tidak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benar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ini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hujan</a:t>
            </a:r>
            <a:r>
              <a:rPr lang="en-US" sz="2400" dirty="0">
                <a:cs typeface="Times New Roman" pitchFamily="18" charset="0"/>
              </a:rPr>
              <a:t> 		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>
                <a:cs typeface="Times New Roman" pitchFamily="18" charset="0"/>
              </a:rPr>
              <a:t>		      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: Hari </a:t>
            </a:r>
            <a:r>
              <a:rPr lang="en-US" sz="2400" dirty="0" err="1">
                <a:cs typeface="Times New Roman" pitchFamily="18" charset="0"/>
              </a:rPr>
              <a:t>ini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 err="1">
                <a:cs typeface="Times New Roman" pitchFamily="18" charset="0"/>
              </a:rPr>
              <a:t>tidak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hujan</a:t>
            </a:r>
            <a:r>
              <a:rPr lang="en-US" sz="2400" dirty="0">
                <a:cs typeface="Times New Roman" pitchFamily="18" charset="0"/>
              </a:rPr>
              <a:t>)			</a:t>
            </a:r>
            <a:r>
              <a:rPr lang="en-US" sz="2400" dirty="0">
                <a:cs typeface="Times New Roman" pitchFamily="18" charset="0"/>
                <a:sym typeface="Wingdings 2" pitchFamily="18" charset="2"/>
              </a:rPr>
              <a:t></a:t>
            </a: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b="1" dirty="0">
                <a:cs typeface="Times New Roman" pitchFamily="18" charset="0"/>
              </a:rPr>
              <a:t> 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E243-A8FC-4833-AC47-A371B2BAC86A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141312" name="Object 30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793862"/>
              </p:ext>
            </p:extLst>
          </p:nvPr>
        </p:nvGraphicFramePr>
        <p:xfrm>
          <a:off x="966788" y="609600"/>
          <a:ext cx="6275387" cy="668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5483860" imgH="5851537" progId="Word.Document.8">
                  <p:embed/>
                </p:oleObj>
              </mc:Choice>
              <mc:Fallback>
                <p:oleObj name="Document" r:id="rId3" imgW="5483860" imgH="5851537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609600"/>
                        <a:ext cx="6275387" cy="668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1164-A88F-482B-B6EE-FE433528730B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14233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770638"/>
              </p:ext>
            </p:extLst>
          </p:nvPr>
        </p:nvGraphicFramePr>
        <p:xfrm>
          <a:off x="914400" y="685800"/>
          <a:ext cx="7620000" cy="564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5598287" imgH="4314657" progId="Word.Document.8">
                  <p:embed/>
                </p:oleObj>
              </mc:Choice>
              <mc:Fallback>
                <p:oleObj name="Document" r:id="rId3" imgW="5598287" imgH="4314657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620000" cy="564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DD82-BEEE-4639-9E4B-F46ADE146929}" type="slidenum">
              <a:rPr lang="en-US"/>
              <a:pPr/>
              <a:t>16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/>
              <a:t>Operator proposisi di dalam </a:t>
            </a:r>
            <a:r>
              <a:rPr lang="en-US" i="1"/>
              <a:t>Google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452563" y="1100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1600200"/>
            <a:ext cx="6238875" cy="465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1CD-6EAF-4A26-9DDF-6483B74F8DAB}" type="slidenum">
              <a:rPr lang="en-US"/>
              <a:pPr/>
              <a:t>17</a:t>
            </a:fld>
            <a:endParaRPr lang="en-US"/>
          </a:p>
        </p:txBody>
      </p:sp>
      <p:sp>
        <p:nvSpPr>
          <p:cNvPr id="31750" name="Rectangle 2054"/>
          <p:cNvSpPr>
            <a:spLocks noChangeArrowheads="1"/>
          </p:cNvSpPr>
          <p:nvPr/>
        </p:nvSpPr>
        <p:spPr bwMode="auto">
          <a:xfrm>
            <a:off x="1595438" y="1204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1749" name="Picture 20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5438" y="1204913"/>
            <a:ext cx="5953125" cy="444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8178-99D8-40CD-8918-1780ABB4C95B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143360" name="Object 0"/>
          <p:cNvGraphicFramePr>
            <a:graphicFrameLocks noChangeAspect="1"/>
          </p:cNvGraphicFramePr>
          <p:nvPr/>
        </p:nvGraphicFramePr>
        <p:xfrm>
          <a:off x="533400" y="685800"/>
          <a:ext cx="8153400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3" imgW="5600160" imgH="3460680" progId="Word.Document.8">
                  <p:embed/>
                </p:oleObj>
              </mc:Choice>
              <mc:Fallback>
                <p:oleObj name="Document" r:id="rId3" imgW="5600160" imgH="34606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8153400" cy="503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FF4-2CC3-4AE7-B81B-71F15426A752}" type="slidenum">
              <a:rPr lang="en-US"/>
              <a:pPr/>
              <a:t>19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algn="just"/>
            <a:r>
              <a:rPr lang="en-US">
                <a:cs typeface="Times New Roman" pitchFamily="18" charset="0"/>
              </a:rPr>
              <a:t>Proposisi majemuk disebut </a:t>
            </a:r>
            <a:r>
              <a:rPr lang="en-US" b="1">
                <a:cs typeface="Times New Roman" pitchFamily="18" charset="0"/>
              </a:rPr>
              <a:t>tautologi</a:t>
            </a:r>
            <a:r>
              <a:rPr lang="en-US">
                <a:cs typeface="Times New Roman" pitchFamily="18" charset="0"/>
              </a:rPr>
              <a:t> jika ia benar untuk semua kasus</a:t>
            </a:r>
          </a:p>
          <a:p>
            <a:pPr algn="just"/>
            <a:endParaRPr lang="en-US">
              <a:cs typeface="Times New Roman" pitchFamily="18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Proposisi majemuk disebut </a:t>
            </a:r>
            <a:r>
              <a:rPr lang="en-US" b="1">
                <a:cs typeface="Times New Roman" pitchFamily="18" charset="0"/>
              </a:rPr>
              <a:t>kontradiksi</a:t>
            </a:r>
            <a:r>
              <a:rPr lang="en-US">
                <a:cs typeface="Times New Roman" pitchFamily="18" charset="0"/>
              </a:rPr>
              <a:t> jika ia salah untuk semua kasus.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2C2F-84D7-4792-BE16-6CB866DDF3E3}" type="slidenum">
              <a:rPr lang="en-US"/>
              <a:pPr/>
              <a:t>2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49530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800" b="1">
                <a:cs typeface="Times New Roman" pitchFamily="18" charset="0"/>
              </a:rPr>
              <a:t>Logika</a:t>
            </a:r>
          </a:p>
          <a:p>
            <a:pPr algn="just"/>
            <a:r>
              <a:rPr lang="en-US" sz="2800">
                <a:cs typeface="Times New Roman" pitchFamily="18" charset="0"/>
              </a:rPr>
              <a:t>Logika merupakan dasar dari semua penalaran (</a:t>
            </a:r>
            <a:r>
              <a:rPr lang="en-US" sz="2800" i="1">
                <a:cs typeface="Times New Roman" pitchFamily="18" charset="0"/>
              </a:rPr>
              <a:t>reasoning</a:t>
            </a:r>
            <a:r>
              <a:rPr lang="en-US" sz="2800">
                <a:cs typeface="Times New Roman" pitchFamily="18" charset="0"/>
              </a:rPr>
              <a:t>).  </a:t>
            </a:r>
            <a:endParaRPr lang="en-US" sz="2800" b="1">
              <a:cs typeface="Times New Roman" pitchFamily="18" charset="0"/>
            </a:endParaRPr>
          </a:p>
          <a:p>
            <a:pPr algn="just"/>
            <a:r>
              <a:rPr lang="en-US" sz="2800">
                <a:cs typeface="Times New Roman" pitchFamily="18" charset="0"/>
              </a:rPr>
              <a:t>Penalaran didasarkan pada hubungan antara pernyataan (</a:t>
            </a:r>
            <a:r>
              <a:rPr lang="en-US" sz="2800" i="1">
                <a:cs typeface="Times New Roman" pitchFamily="18" charset="0"/>
              </a:rPr>
              <a:t>statements</a:t>
            </a:r>
            <a:r>
              <a:rPr lang="en-US" sz="2800">
                <a:cs typeface="Times New Roman" pitchFamily="18" charset="0"/>
              </a:rPr>
              <a:t>).</a:t>
            </a:r>
            <a:endParaRPr lang="en-US" sz="2800" b="1">
              <a:cs typeface="Times New Roman" pitchFamily="18" charset="0"/>
            </a:endParaRPr>
          </a:p>
          <a:p>
            <a:pPr algn="just"/>
            <a:endParaRPr lang="en-US" sz="2800" b="1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sz="2800" b="1">
                <a:cs typeface="Times New Roman" pitchFamily="18" charset="0"/>
              </a:rPr>
              <a:t>Proposisi</a:t>
            </a:r>
          </a:p>
          <a:p>
            <a:pPr algn="just"/>
            <a:r>
              <a:rPr lang="en-US" sz="2800">
                <a:cs typeface="Times New Roman" pitchFamily="18" charset="0"/>
              </a:rPr>
              <a:t>Pernyataan atau kalimat deklaratif yang bernilai benar (</a:t>
            </a:r>
            <a:r>
              <a:rPr lang="en-US" sz="2800" i="1">
                <a:cs typeface="Times New Roman" pitchFamily="18" charset="0"/>
              </a:rPr>
              <a:t>true</a:t>
            </a:r>
            <a:r>
              <a:rPr lang="en-US" sz="2800">
                <a:cs typeface="Times New Roman" pitchFamily="18" charset="0"/>
              </a:rPr>
              <a:t>) atau salah (</a:t>
            </a:r>
            <a:r>
              <a:rPr lang="en-US" sz="2800" i="1">
                <a:cs typeface="Times New Roman" pitchFamily="18" charset="0"/>
              </a:rPr>
              <a:t>false</a:t>
            </a:r>
            <a:r>
              <a:rPr lang="en-US" sz="2800">
                <a:cs typeface="Times New Roman" pitchFamily="18" charset="0"/>
              </a:rPr>
              <a:t>), tetapi tidak keduanya. </a:t>
            </a:r>
          </a:p>
          <a:p>
            <a:pPr algn="just"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8391-AF51-4CB5-A505-48704C70D0C7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647700" y="1524000"/>
          <a:ext cx="78486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5486400" imgH="2137320" progId="Word.Document.8">
                  <p:embed/>
                </p:oleObj>
              </mc:Choice>
              <mc:Fallback>
                <p:oleObj name="Document" r:id="rId3" imgW="5486400" imgH="21373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4000"/>
                        <a:ext cx="7848600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0B37-BC92-4E59-B674-A86260DDB9BE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144384" name="Object 3072"/>
          <p:cNvGraphicFramePr>
            <a:graphicFrameLocks noChangeAspect="1"/>
          </p:cNvGraphicFramePr>
          <p:nvPr/>
        </p:nvGraphicFramePr>
        <p:xfrm>
          <a:off x="419100" y="1447800"/>
          <a:ext cx="8305800" cy="293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3" imgW="5829480" imgH="2074320" progId="Word.Document.8">
                  <p:embed/>
                </p:oleObj>
              </mc:Choice>
              <mc:Fallback>
                <p:oleObj name="Document" r:id="rId3" imgW="5829480" imgH="20743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447800"/>
                        <a:ext cx="8305800" cy="293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FB48-6426-4D8B-A5D1-9A307640D689}" type="slidenum">
              <a:rPr lang="en-US"/>
              <a:pPr/>
              <a:t>22</a:t>
            </a:fld>
            <a:endParaRPr lang="en-US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09600" y="685800"/>
          <a:ext cx="7772400" cy="54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3" imgW="5829480" imgH="4114800" progId="Word.Document.8">
                  <p:embed/>
                </p:oleObj>
              </mc:Choice>
              <mc:Fallback>
                <p:oleObj name="Document" r:id="rId3" imgW="5829480" imgH="41148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7772400" cy="544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77CE-BA18-4E3A-B74B-F61CEF6E9837}" type="slidenum">
              <a:rPr lang="en-US"/>
              <a:pPr/>
              <a:t>23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/>
              <a:t>Hukum-hukum Logika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990600" y="1679575"/>
          <a:ext cx="7010400" cy="435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3" imgW="5629680" imgH="3652920" progId="Word.Document.8">
                  <p:embed/>
                </p:oleObj>
              </mc:Choice>
              <mc:Fallback>
                <p:oleObj name="Document" r:id="rId3" imgW="5629680" imgH="36529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9575"/>
                        <a:ext cx="7010400" cy="435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35D-DFFE-4DF5-8E44-346088FB6B65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145408" name="Object 1024"/>
          <p:cNvGraphicFramePr>
            <a:graphicFrameLocks noChangeAspect="1"/>
          </p:cNvGraphicFramePr>
          <p:nvPr/>
        </p:nvGraphicFramePr>
        <p:xfrm>
          <a:off x="495300" y="1371600"/>
          <a:ext cx="8153400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3" imgW="5629680" imgH="2106000" progId="Word.Document.8">
                  <p:embed/>
                </p:oleObj>
              </mc:Choice>
              <mc:Fallback>
                <p:oleObj name="Document" r:id="rId3" imgW="5629680" imgH="21060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371600"/>
                        <a:ext cx="8153400" cy="298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CA77-B92E-4BCB-A52B-DA7D9906D683}" type="slidenum">
              <a:rPr lang="en-US"/>
              <a:pPr/>
              <a:t>25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>
                <a:cs typeface="Times New Roman" pitchFamily="18" charset="0"/>
              </a:rPr>
              <a:t>	Contoh 10.</a:t>
            </a:r>
            <a:r>
              <a:rPr lang="en-US" sz="2400">
                <a:cs typeface="Times New Roman" pitchFamily="18" charset="0"/>
              </a:rPr>
              <a:t>  Tunjukkan bahwa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~(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) dan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~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 keduanya ekivalen secara logika. </a:t>
            </a:r>
          </a:p>
          <a:p>
            <a:pPr>
              <a:buFontTx/>
              <a:buNone/>
            </a:pPr>
            <a:endParaRPr lang="en-US" sz="2400" u="sng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u="sng">
                <a:cs typeface="Times New Roman" pitchFamily="18" charset="0"/>
              </a:rPr>
              <a:t>Penyelesaian</a:t>
            </a:r>
            <a:r>
              <a:rPr lang="en-US" sz="2400">
                <a:cs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~(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q </a:t>
            </a:r>
            <a:r>
              <a:rPr lang="en-US" sz="2400">
                <a:cs typeface="Times New Roman" pitchFamily="18" charset="0"/>
              </a:rPr>
              <a:t>)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(~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400">
                <a:cs typeface="Times New Roman" pitchFamily="18" charset="0"/>
              </a:rPr>
              <a:t> ~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)	(Hukum De ogran)</a:t>
            </a:r>
          </a:p>
          <a:p>
            <a:pPr>
              <a:buFontTx/>
              <a:buNone/>
            </a:pPr>
            <a:r>
              <a:rPr lang="en-US" sz="2400">
                <a:cs typeface="Times New Roman" pitchFamily="18" charset="0"/>
              </a:rPr>
              <a:t>		     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400">
                <a:cs typeface="Times New Roman" pitchFamily="18" charset="0"/>
              </a:rPr>
              <a:t> (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~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)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400">
                <a:cs typeface="Times New Roman" pitchFamily="18" charset="0"/>
              </a:rPr>
              <a:t> (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~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)	(Hukum distributif)</a:t>
            </a:r>
          </a:p>
          <a:p>
            <a:pPr>
              <a:buFontTx/>
              <a:buNone/>
            </a:pPr>
            <a:r>
              <a:rPr lang="en-US" sz="2400">
                <a:cs typeface="Times New Roman" pitchFamily="18" charset="0"/>
              </a:rPr>
              <a:t>		     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400">
                <a:cs typeface="Times New Roman" pitchFamily="18" charset="0"/>
              </a:rPr>
              <a:t> T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400">
                <a:cs typeface="Times New Roman" pitchFamily="18" charset="0"/>
              </a:rPr>
              <a:t> (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~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)		(Hukum negasi)</a:t>
            </a:r>
          </a:p>
          <a:p>
            <a:pPr>
              <a:buFontTx/>
              <a:buNone/>
            </a:pPr>
            <a:r>
              <a:rPr lang="en-US" sz="2400">
                <a:cs typeface="Times New Roman" pitchFamily="18" charset="0"/>
              </a:rPr>
              <a:t>		     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~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			(Hukum identitas)			</a:t>
            </a:r>
            <a:r>
              <a:rPr lang="en-US">
                <a:cs typeface="Times New Roman" pitchFamily="18" charset="0"/>
              </a:rPr>
              <a:t>            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6E25-135C-4907-8EBF-A1ACA834D0F9}" type="slidenum">
              <a:rPr lang="en-US"/>
              <a:pPr/>
              <a:t>26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>
                <a:cs typeface="Times New Roman" pitchFamily="18" charset="0"/>
              </a:rPr>
              <a:t>Contoh 11.</a:t>
            </a:r>
            <a:r>
              <a:rPr lang="en-US" sz="2400">
                <a:cs typeface="Times New Roman" pitchFamily="18" charset="0"/>
              </a:rPr>
              <a:t>  Buktikan hukum penyerapan: 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400">
                <a:cs typeface="Times New Roman" pitchFamily="18" charset="0"/>
              </a:rPr>
              <a:t> (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)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p</a:t>
            </a:r>
            <a:endParaRPr lang="en-US" sz="240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u="sng">
                <a:cs typeface="Times New Roman" pitchFamily="18" charset="0"/>
              </a:rPr>
              <a:t>Penyelesaian</a:t>
            </a:r>
            <a:r>
              <a:rPr lang="en-US" sz="2400">
                <a:cs typeface="Times New Roman" pitchFamily="18" charset="0"/>
              </a:rPr>
              <a:t>:</a:t>
            </a:r>
          </a:p>
          <a:p>
            <a:pPr>
              <a:buFontTx/>
              <a:buNone/>
            </a:pPr>
            <a:endParaRPr lang="en-US" sz="2400" i="1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400">
                <a:cs typeface="Times New Roman" pitchFamily="18" charset="0"/>
              </a:rPr>
              <a:t> (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)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400">
                <a:cs typeface="Times New Roman" pitchFamily="18" charset="0"/>
              </a:rPr>
              <a:t> (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F)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400">
                <a:cs typeface="Times New Roman" pitchFamily="18" charset="0"/>
              </a:rPr>
              <a:t> (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)	(Hukum Identitas)</a:t>
            </a:r>
          </a:p>
          <a:p>
            <a:pPr>
              <a:buFontTx/>
              <a:buNone/>
            </a:pPr>
            <a:r>
              <a:rPr lang="en-US" sz="2400">
                <a:cs typeface="Times New Roman" pitchFamily="18" charset="0"/>
              </a:rPr>
              <a:t>		     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400">
                <a:cs typeface="Times New Roman" pitchFamily="18" charset="0"/>
              </a:rPr>
              <a:t> 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(F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)		(Hukum distributif)</a:t>
            </a:r>
          </a:p>
          <a:p>
            <a:pPr>
              <a:buFontTx/>
              <a:buNone/>
            </a:pPr>
            <a:r>
              <a:rPr lang="en-US" sz="2400">
                <a:cs typeface="Times New Roman" pitchFamily="18" charset="0"/>
              </a:rPr>
              <a:t>		     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400">
                <a:cs typeface="Times New Roman" pitchFamily="18" charset="0"/>
              </a:rPr>
              <a:t> 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F			(Hukum </a:t>
            </a:r>
            <a:r>
              <a:rPr lang="en-US" sz="2400" i="1">
                <a:cs typeface="Times New Roman" pitchFamily="18" charset="0"/>
              </a:rPr>
              <a:t>Null</a:t>
            </a:r>
            <a:r>
              <a:rPr lang="en-US" sz="2400"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sz="2400">
                <a:cs typeface="Times New Roman" pitchFamily="18" charset="0"/>
              </a:rPr>
              <a:t>		      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400">
                <a:cs typeface="Times New Roman" pitchFamily="18" charset="0"/>
              </a:rPr>
              <a:t> 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			(Hukum Identitas)</a:t>
            </a:r>
            <a:r>
              <a:rPr lang="en-US" sz="2400" i="1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         </a:t>
            </a:r>
            <a:endParaRPr lang="en-US">
              <a:cs typeface="Times New Roman" pitchFamily="18" charset="0"/>
            </a:endParaRP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165A-27AE-4F4E-BE2F-6BB7757AF810}" type="slidenum">
              <a:rPr lang="en-US"/>
              <a:pPr/>
              <a:t>27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Soal Latihan 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sz="2400">
                <a:cs typeface="Times New Roman" pitchFamily="18" charset="0"/>
              </a:rPr>
              <a:t>	Diberikan pernyataan “Tidak benar bahwa dia belajar Algoritma tetapi tidak belajar Matematika”.</a:t>
            </a:r>
          </a:p>
          <a:p>
            <a:pPr>
              <a:buFontTx/>
              <a:buNone/>
            </a:pPr>
            <a:r>
              <a:rPr lang="en-US" sz="2400">
                <a:cs typeface="Times New Roman" pitchFamily="18" charset="0"/>
              </a:rPr>
              <a:t>	(a)  Nyatakan pernyataan di atas dalam notasi simbolik (ekspresi logika)</a:t>
            </a:r>
          </a:p>
          <a:p>
            <a:pPr>
              <a:buFontTx/>
              <a:buNone/>
            </a:pPr>
            <a:r>
              <a:rPr lang="en-US" sz="2400">
                <a:cs typeface="Times New Roman" pitchFamily="18" charset="0"/>
              </a:rPr>
              <a:t>	(b)  Berikan pernyataan yang ekivalen secara logika dengan pernyataan tsb (Petunjuk: gunakan hukum De Morgan)</a:t>
            </a:r>
          </a:p>
          <a:p>
            <a:pPr>
              <a:buFontTx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31F5-1CD2-4414-B9DD-F782751A6D09}" type="slidenum">
              <a:rPr lang="en-US"/>
              <a:pPr/>
              <a:t>28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/>
              <a:t>Penyelesaian Soal Latihan 1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sz="2800">
                <a:cs typeface="Times New Roman" pitchFamily="18" charset="0"/>
              </a:rPr>
              <a:t>	</a:t>
            </a:r>
            <a:r>
              <a:rPr lang="en-US" sz="2400">
                <a:cs typeface="Times New Roman" pitchFamily="18" charset="0"/>
              </a:rPr>
              <a:t>Misalkan </a:t>
            </a:r>
          </a:p>
          <a:p>
            <a:pPr algn="just">
              <a:buFontTx/>
              <a:buNone/>
            </a:pPr>
            <a:r>
              <a:rPr lang="en-US" sz="2400" i="1">
                <a:cs typeface="Times New Roman" pitchFamily="18" charset="0"/>
              </a:rPr>
              <a:t>	  	p </a:t>
            </a:r>
            <a:r>
              <a:rPr lang="en-US" sz="2400">
                <a:cs typeface="Times New Roman" pitchFamily="18" charset="0"/>
              </a:rPr>
              <a:t>:  Dia belajar Algoritma</a:t>
            </a:r>
          </a:p>
          <a:p>
            <a:pPr algn="just">
              <a:buFontTx/>
              <a:buNone/>
            </a:pPr>
            <a:r>
              <a:rPr lang="en-US" sz="2400">
                <a:cs typeface="Times New Roman" pitchFamily="18" charset="0"/>
              </a:rPr>
              <a:t>	    	</a:t>
            </a:r>
            <a:r>
              <a:rPr lang="en-US" sz="2400" i="1">
                <a:cs typeface="Times New Roman" pitchFamily="18" charset="0"/>
              </a:rPr>
              <a:t>q </a:t>
            </a:r>
            <a:r>
              <a:rPr lang="en-US" sz="2400">
                <a:cs typeface="Times New Roman" pitchFamily="18" charset="0"/>
              </a:rPr>
              <a:t>:  Dia belajar Matematika</a:t>
            </a:r>
          </a:p>
          <a:p>
            <a:pPr algn="just">
              <a:buFontTx/>
              <a:buNone/>
            </a:pPr>
            <a:r>
              <a:rPr lang="en-US" sz="2400">
                <a:cs typeface="Times New Roman" pitchFamily="18" charset="0"/>
              </a:rPr>
              <a:t> </a:t>
            </a:r>
          </a:p>
          <a:p>
            <a:pPr algn="just">
              <a:buFontTx/>
              <a:buNone/>
            </a:pPr>
            <a:r>
              <a:rPr lang="en-US" sz="2400">
                <a:cs typeface="Times New Roman" pitchFamily="18" charset="0"/>
              </a:rPr>
              <a:t>	maka, </a:t>
            </a:r>
          </a:p>
          <a:p>
            <a:pPr algn="just">
              <a:buFontTx/>
              <a:buNone/>
            </a:pPr>
            <a:r>
              <a:rPr lang="en-US" sz="2400">
                <a:cs typeface="Times New Roman" pitchFamily="18" charset="0"/>
              </a:rPr>
              <a:t>	(a) ~ (</a:t>
            </a:r>
            <a:r>
              <a:rPr lang="en-US" sz="2400" i="1">
                <a:cs typeface="Times New Roman" pitchFamily="18" charset="0"/>
              </a:rPr>
              <a:t>p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400">
                <a:cs typeface="Times New Roman" pitchFamily="18" charset="0"/>
              </a:rPr>
              <a:t> ~ 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) </a:t>
            </a:r>
          </a:p>
          <a:p>
            <a:pPr algn="just">
              <a:buFontTx/>
              <a:buNone/>
            </a:pPr>
            <a:r>
              <a:rPr lang="en-US" sz="2400">
                <a:cs typeface="Times New Roman" pitchFamily="18" charset="0"/>
              </a:rPr>
              <a:t>	(b) ~ (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400">
                <a:cs typeface="Times New Roman" pitchFamily="18" charset="0"/>
              </a:rPr>
              <a:t> ~ 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)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400">
                <a:cs typeface="Times New Roman" pitchFamily="18" charset="0"/>
              </a:rPr>
              <a:t> ~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  (Hukum De Morgan)</a:t>
            </a:r>
          </a:p>
          <a:p>
            <a:pPr>
              <a:buFontTx/>
              <a:buNone/>
            </a:pPr>
            <a:r>
              <a:rPr lang="en-US" sz="2400">
                <a:cs typeface="Times New Roman" pitchFamily="18" charset="0"/>
              </a:rPr>
              <a:t>	dengan kata lain: “Dia tidak belajar Algoritma atau belajar Matematika”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991A-8F3A-4591-ACB0-26838E978C19}" type="slidenum">
              <a:rPr lang="en-US"/>
              <a:pPr/>
              <a:t>29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609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/>
              <a:t>Disjungsi Eksklusif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Kata “atau” (</a:t>
            </a:r>
            <a:r>
              <a:rPr lang="en-US" sz="2400" i="1">
                <a:cs typeface="Times New Roman" pitchFamily="18" charset="0"/>
              </a:rPr>
              <a:t>or</a:t>
            </a:r>
            <a:r>
              <a:rPr lang="en-US" sz="2400">
                <a:cs typeface="Times New Roman" pitchFamily="18" charset="0"/>
              </a:rPr>
              <a:t>) dalam operasi logika digunakan dalam salah satu dari dua cara: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i="1">
                <a:cs typeface="Times New Roman" pitchFamily="18" charset="0"/>
              </a:rPr>
              <a:t>	1. Inclusive or</a:t>
            </a:r>
            <a:endParaRPr lang="en-US" sz="240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        “atau” berarti “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atau 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 atau keduanya”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    Contoh: “Tenaga IT yang dibutuhkan menguasai Bahasa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		C++ atau Java”.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i="1">
                <a:cs typeface="Times New Roman" pitchFamily="18" charset="0"/>
              </a:rPr>
              <a:t>	2.   Exclusive or</a:t>
            </a:r>
            <a:r>
              <a:rPr lang="en-US" sz="2400"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          “atau” berarti “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atau 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 tetapi bukan keduanya”.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          Contoh:  “Ia dihukum 5 tahun atau denda 10 juta”. 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21DF-8A41-46E9-88F6-98FA7B058519}" type="slidenum">
              <a:rPr lang="en-US"/>
              <a:pPr/>
              <a:t>3</a:t>
            </a:fld>
            <a:endParaRPr lang="en-US"/>
          </a:p>
        </p:txBody>
      </p:sp>
      <p:sp>
        <p:nvSpPr>
          <p:cNvPr id="116738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296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 b="1" i="1"/>
              <a:t>“Gajah lebih besar daripada tikus.”</a:t>
            </a:r>
            <a:endParaRPr lang="en-US" sz="2400" b="1" i="1"/>
          </a:p>
        </p:txBody>
      </p:sp>
      <p:sp>
        <p:nvSpPr>
          <p:cNvPr id="116739" name="Rectangle 2051"/>
          <p:cNvSpPr>
            <a:spLocks noChangeArrowheads="1"/>
          </p:cNvSpPr>
          <p:nvPr/>
        </p:nvSpPr>
        <p:spPr bwMode="auto">
          <a:xfrm>
            <a:off x="457200" y="2514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pernyataan?</a:t>
            </a:r>
          </a:p>
        </p:txBody>
      </p:sp>
      <p:sp>
        <p:nvSpPr>
          <p:cNvPr id="116740" name="Rectangle 2052"/>
          <p:cNvSpPr>
            <a:spLocks noChangeArrowheads="1"/>
          </p:cNvSpPr>
          <p:nvPr/>
        </p:nvSpPr>
        <p:spPr bwMode="auto">
          <a:xfrm>
            <a:off x="7543800" y="25908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6741" name="Rectangle 2053"/>
          <p:cNvSpPr>
            <a:spLocks noChangeArrowheads="1"/>
          </p:cNvSpPr>
          <p:nvPr/>
        </p:nvSpPr>
        <p:spPr bwMode="auto">
          <a:xfrm>
            <a:off x="457200" y="3429000"/>
            <a:ext cx="701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proposisi?</a:t>
            </a:r>
          </a:p>
        </p:txBody>
      </p:sp>
      <p:sp>
        <p:nvSpPr>
          <p:cNvPr id="116742" name="Rectangle 2054"/>
          <p:cNvSpPr>
            <a:spLocks noChangeArrowheads="1"/>
          </p:cNvSpPr>
          <p:nvPr/>
        </p:nvSpPr>
        <p:spPr bwMode="auto">
          <a:xfrm>
            <a:off x="7543800" y="34290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6743" name="Rectangle 2055"/>
          <p:cNvSpPr>
            <a:spLocks noChangeArrowheads="1"/>
          </p:cNvSpPr>
          <p:nvPr/>
        </p:nvSpPr>
        <p:spPr bwMode="auto">
          <a:xfrm>
            <a:off x="457200" y="44196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nilai kebenaran dari proposisi ini?</a:t>
            </a:r>
          </a:p>
        </p:txBody>
      </p:sp>
      <p:sp>
        <p:nvSpPr>
          <p:cNvPr id="116744" name="Rectangle 2056"/>
          <p:cNvSpPr>
            <a:spLocks noChangeArrowheads="1"/>
          </p:cNvSpPr>
          <p:nvPr/>
        </p:nvSpPr>
        <p:spPr bwMode="auto">
          <a:xfrm>
            <a:off x="7010400" y="4648200"/>
            <a:ext cx="1676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BENAR</a:t>
            </a:r>
          </a:p>
        </p:txBody>
      </p:sp>
      <p:sp>
        <p:nvSpPr>
          <p:cNvPr id="116745" name="Rectangle 205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Permainan</a:t>
            </a:r>
            <a:endParaRPr lang="en-CA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 bldLvl="2" autoUpdateAnimBg="0"/>
      <p:bldP spid="116739" grpId="0" build="p" bldLvl="2" autoUpdateAnimBg="0"/>
      <p:bldP spid="116740" grpId="0" build="p" bldLvl="2" autoUpdateAnimBg="0"/>
      <p:bldP spid="116741" grpId="0" build="p" bldLvl="2" autoUpdateAnimBg="0"/>
      <p:bldP spid="116742" grpId="0" build="p" bldLvl="2" autoUpdateAnimBg="0"/>
      <p:bldP spid="116743" grpId="0" autoUpdateAnimBg="0"/>
      <p:bldP spid="116744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2282-3119-4889-A7BE-F0C0DC6DCDDC}" type="slidenum">
              <a:rPr lang="en-US"/>
              <a:pPr/>
              <a:t>30</a:t>
            </a:fld>
            <a:endParaRPr lang="en-US"/>
          </a:p>
        </p:txBody>
      </p:sp>
      <p:graphicFrame>
        <p:nvGraphicFramePr>
          <p:cNvPr id="146432" name="Object 0"/>
          <p:cNvGraphicFramePr>
            <a:graphicFrameLocks noChangeAspect="1"/>
          </p:cNvGraphicFramePr>
          <p:nvPr/>
        </p:nvGraphicFramePr>
        <p:xfrm>
          <a:off x="685800" y="1198563"/>
          <a:ext cx="7772400" cy="445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3" imgW="5486400" imgH="3212640" progId="Word.Document.8">
                  <p:embed/>
                </p:oleObj>
              </mc:Choice>
              <mc:Fallback>
                <p:oleObj name="Document" r:id="rId3" imgW="5486400" imgH="32126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98563"/>
                        <a:ext cx="7772400" cy="445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D763-AA92-4BAD-9F73-D5621DBDCAA4}" type="slidenum">
              <a:rPr lang="en-US"/>
              <a:pPr/>
              <a:t>31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3600" b="1">
                <a:cs typeface="Times New Roman" pitchFamily="18" charset="0"/>
              </a:rPr>
              <a:t>Proposisi Bersyarat </a:t>
            </a:r>
            <a:br>
              <a:rPr lang="en-US" sz="3600" b="1">
                <a:cs typeface="Times New Roman" pitchFamily="18" charset="0"/>
              </a:rPr>
            </a:br>
            <a:r>
              <a:rPr lang="en-US" sz="3600" b="1">
                <a:cs typeface="Times New Roman" pitchFamily="18" charset="0"/>
              </a:rPr>
              <a:t>(kondisional atau implikasi)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>
                <a:cs typeface="Times New Roman" pitchFamily="18" charset="0"/>
              </a:rPr>
              <a:t>Bentuk proposisi: “jika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, maka </a:t>
            </a:r>
            <a:r>
              <a:rPr lang="en-US" i="1">
                <a:cs typeface="Times New Roman" pitchFamily="18" charset="0"/>
              </a:rPr>
              <a:t>q</a:t>
            </a:r>
            <a:r>
              <a:rPr lang="en-US">
                <a:cs typeface="Times New Roman" pitchFamily="18" charset="0"/>
              </a:rPr>
              <a:t>”</a:t>
            </a:r>
          </a:p>
          <a:p>
            <a:pPr algn="just"/>
            <a:r>
              <a:rPr lang="en-US">
                <a:cs typeface="Times New Roman" pitchFamily="18" charset="0"/>
              </a:rPr>
              <a:t>Notasi: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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q</a:t>
            </a:r>
            <a:endParaRPr lang="en-US">
              <a:cs typeface="Times New Roman" pitchFamily="18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Proposisi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>
                <a:cs typeface="Times New Roman" pitchFamily="18" charset="0"/>
              </a:rPr>
              <a:t> disebut </a:t>
            </a:r>
            <a:r>
              <a:rPr lang="en-US" b="1">
                <a:cs typeface="Times New Roman" pitchFamily="18" charset="0"/>
              </a:rPr>
              <a:t>hipotesis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 b="1">
                <a:cs typeface="Times New Roman" pitchFamily="18" charset="0"/>
              </a:rPr>
              <a:t>antesenden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 b="1">
                <a:cs typeface="Times New Roman" pitchFamily="18" charset="0"/>
              </a:rPr>
              <a:t>premis</a:t>
            </a:r>
            <a:r>
              <a:rPr lang="en-US">
                <a:cs typeface="Times New Roman" pitchFamily="18" charset="0"/>
              </a:rPr>
              <a:t>, atau </a:t>
            </a:r>
            <a:r>
              <a:rPr lang="en-US" b="1">
                <a:cs typeface="Times New Roman" pitchFamily="18" charset="0"/>
              </a:rPr>
              <a:t>kondisi</a:t>
            </a:r>
            <a:endParaRPr lang="en-US">
              <a:cs typeface="Times New Roman" pitchFamily="18" charset="0"/>
            </a:endParaRPr>
          </a:p>
          <a:p>
            <a:pPr algn="just"/>
            <a:r>
              <a:rPr lang="en-US">
                <a:cs typeface="Times New Roman" pitchFamily="18" charset="0"/>
              </a:rPr>
              <a:t>Proposisi </a:t>
            </a:r>
            <a:r>
              <a:rPr lang="en-US" i="1">
                <a:cs typeface="Times New Roman" pitchFamily="18" charset="0"/>
              </a:rPr>
              <a:t>q</a:t>
            </a:r>
            <a:r>
              <a:rPr lang="en-US">
                <a:cs typeface="Times New Roman" pitchFamily="18" charset="0"/>
              </a:rPr>
              <a:t> disebut </a:t>
            </a:r>
            <a:r>
              <a:rPr lang="en-US" b="1">
                <a:cs typeface="Times New Roman" pitchFamily="18" charset="0"/>
              </a:rPr>
              <a:t>konklusi</a:t>
            </a:r>
            <a:r>
              <a:rPr lang="en-US">
                <a:cs typeface="Times New Roman" pitchFamily="18" charset="0"/>
              </a:rPr>
              <a:t> (atau </a:t>
            </a:r>
            <a:r>
              <a:rPr lang="en-US" b="1">
                <a:cs typeface="Times New Roman" pitchFamily="18" charset="0"/>
              </a:rPr>
              <a:t>konsekuen</a:t>
            </a:r>
            <a:r>
              <a:rPr lang="en-US">
                <a:cs typeface="Times New Roman" pitchFamily="18" charset="0"/>
              </a:rPr>
              <a:t>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7D87-781F-4594-B690-7CF74A06E6C8}" type="slidenum">
              <a:rPr lang="en-US"/>
              <a:pPr/>
              <a:t>32</a:t>
            </a:fld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b="1">
                <a:cs typeface="Times New Roman" pitchFamily="18" charset="0"/>
              </a:rPr>
              <a:t>Contoh 12.</a:t>
            </a:r>
            <a:endParaRPr lang="en-US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	</a:t>
            </a:r>
            <a:r>
              <a:rPr lang="en-US" sz="2400">
                <a:cs typeface="Times New Roman" pitchFamily="18" charset="0"/>
              </a:rPr>
              <a:t>a.   Jika saya lulus ujian, maka saya mendapat hadiah dari</a:t>
            </a:r>
          </a:p>
          <a:p>
            <a:pPr algn="just">
              <a:buFontTx/>
              <a:buNone/>
            </a:pPr>
            <a:r>
              <a:rPr lang="en-US" sz="2400">
                <a:cs typeface="Times New Roman" pitchFamily="18" charset="0"/>
              </a:rPr>
              <a:t>	      ayah</a:t>
            </a:r>
          </a:p>
          <a:p>
            <a:pPr algn="just">
              <a:buFontTx/>
              <a:buNone/>
            </a:pPr>
            <a:r>
              <a:rPr lang="en-US" sz="2400">
                <a:cs typeface="Times New Roman" pitchFamily="18" charset="0"/>
              </a:rPr>
              <a:t>	b.   Jika suhu mencapai 80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</a:t>
            </a:r>
            <a:r>
              <a:rPr lang="en-US" sz="2400">
                <a:cs typeface="Times New Roman" pitchFamily="18" charset="0"/>
              </a:rPr>
              <a:t>C, maka </a:t>
            </a:r>
            <a:r>
              <a:rPr lang="en-US" sz="2400" i="1">
                <a:cs typeface="Times New Roman" pitchFamily="18" charset="0"/>
              </a:rPr>
              <a:t>alarm</a:t>
            </a:r>
            <a:r>
              <a:rPr lang="en-US" sz="2400">
                <a:cs typeface="Times New Roman" pitchFamily="18" charset="0"/>
              </a:rPr>
              <a:t> akan berbunyi</a:t>
            </a:r>
          </a:p>
          <a:p>
            <a:pPr algn="just">
              <a:buFontTx/>
              <a:buNone/>
            </a:pPr>
            <a:r>
              <a:rPr lang="en-US" sz="2400">
                <a:cs typeface="Times New Roman" pitchFamily="18" charset="0"/>
              </a:rPr>
              <a:t>	c.   Jika anda tidak mendaftar ulang, maka anda dianggap</a:t>
            </a:r>
          </a:p>
          <a:p>
            <a:pPr algn="just">
              <a:buFontTx/>
              <a:buNone/>
            </a:pPr>
            <a:r>
              <a:rPr lang="en-US" sz="2400">
                <a:cs typeface="Times New Roman" pitchFamily="18" charset="0"/>
              </a:rPr>
              <a:t>	      mengundurkan diri</a:t>
            </a:r>
            <a:endParaRPr 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BDC7-5B4C-4C25-872C-12A79134D7D3}" type="slidenum">
              <a:rPr lang="en-US"/>
              <a:pPr/>
              <a:t>33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800">
                <a:cs typeface="Times New Roman" pitchFamily="18" charset="0"/>
              </a:rPr>
              <a:t>Cara-cara mengekspresikan implikasi </a:t>
            </a:r>
            <a:r>
              <a:rPr lang="en-US" sz="2800" i="1">
                <a:cs typeface="Times New Roman" pitchFamily="18" charset="0"/>
              </a:rPr>
              <a:t>p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 i="1">
                <a:cs typeface="Times New Roman" pitchFamily="18" charset="0"/>
              </a:rPr>
              <a:t>q</a:t>
            </a:r>
            <a:r>
              <a:rPr lang="en-US" sz="2800">
                <a:cs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Jika </a:t>
            </a:r>
            <a:r>
              <a:rPr lang="en-US" sz="2800" i="1">
                <a:cs typeface="Times New Roman" pitchFamily="18" charset="0"/>
              </a:rPr>
              <a:t>p</a:t>
            </a:r>
            <a:r>
              <a:rPr lang="en-US" sz="2800">
                <a:cs typeface="Times New Roman" pitchFamily="18" charset="0"/>
              </a:rPr>
              <a:t>, maka </a:t>
            </a:r>
            <a:r>
              <a:rPr lang="en-US" sz="2800" i="1">
                <a:cs typeface="Times New Roman" pitchFamily="18" charset="0"/>
              </a:rPr>
              <a:t>q</a:t>
            </a:r>
            <a:r>
              <a:rPr lang="en-US" sz="2800">
                <a:cs typeface="Times New Roman" pitchFamily="18" charset="0"/>
              </a:rPr>
              <a:t>	</a:t>
            </a:r>
          </a:p>
          <a:p>
            <a:pPr algn="just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Jika </a:t>
            </a:r>
            <a:r>
              <a:rPr lang="en-US" sz="2800" i="1">
                <a:cs typeface="Times New Roman" pitchFamily="18" charset="0"/>
              </a:rPr>
              <a:t>p</a:t>
            </a:r>
            <a:r>
              <a:rPr lang="en-US" sz="2800">
                <a:cs typeface="Times New Roman" pitchFamily="18" charset="0"/>
              </a:rPr>
              <a:t>, </a:t>
            </a:r>
            <a:r>
              <a:rPr lang="en-US" sz="2800" i="1">
                <a:cs typeface="Times New Roman" pitchFamily="18" charset="0"/>
              </a:rPr>
              <a:t>q</a:t>
            </a:r>
            <a:endParaRPr lang="en-US" sz="280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i="1">
                <a:cs typeface="Times New Roman" pitchFamily="18" charset="0"/>
              </a:rPr>
              <a:t>p</a:t>
            </a:r>
            <a:r>
              <a:rPr lang="en-US" sz="2800">
                <a:cs typeface="Times New Roman" pitchFamily="18" charset="0"/>
              </a:rPr>
              <a:t> mengakibatkan </a:t>
            </a:r>
            <a:r>
              <a:rPr lang="en-US" sz="2800" i="1">
                <a:cs typeface="Times New Roman" pitchFamily="18" charset="0"/>
              </a:rPr>
              <a:t>q</a:t>
            </a:r>
            <a:r>
              <a:rPr lang="en-US" sz="2800">
                <a:cs typeface="Times New Roman" pitchFamily="18" charset="0"/>
              </a:rPr>
              <a:t> 	(</a:t>
            </a:r>
            <a:r>
              <a:rPr lang="en-US" sz="2800" i="1">
                <a:cs typeface="Times New Roman" pitchFamily="18" charset="0"/>
              </a:rPr>
              <a:t>p implies q</a:t>
            </a:r>
            <a:r>
              <a:rPr lang="en-US" sz="2800">
                <a:cs typeface="Times New Roman" pitchFamily="18" charset="0"/>
              </a:rPr>
              <a:t>)</a:t>
            </a:r>
          </a:p>
          <a:p>
            <a:pPr algn="just">
              <a:lnSpc>
                <a:spcPct val="90000"/>
              </a:lnSpc>
            </a:pPr>
            <a:r>
              <a:rPr lang="en-US" sz="2800" i="1">
                <a:cs typeface="Times New Roman" pitchFamily="18" charset="0"/>
              </a:rPr>
              <a:t>q </a:t>
            </a:r>
            <a:r>
              <a:rPr lang="en-US" sz="2800">
                <a:cs typeface="Times New Roman" pitchFamily="18" charset="0"/>
              </a:rPr>
              <a:t>jika </a:t>
            </a:r>
            <a:r>
              <a:rPr lang="en-US" sz="2800" i="1">
                <a:cs typeface="Times New Roman" pitchFamily="18" charset="0"/>
              </a:rPr>
              <a:t>p</a:t>
            </a:r>
            <a:endParaRPr lang="en-US" sz="280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i="1">
                <a:cs typeface="Times New Roman" pitchFamily="18" charset="0"/>
              </a:rPr>
              <a:t>p</a:t>
            </a:r>
            <a:r>
              <a:rPr lang="en-US" sz="2800">
                <a:cs typeface="Times New Roman" pitchFamily="18" charset="0"/>
              </a:rPr>
              <a:t> hanya jika </a:t>
            </a:r>
            <a:r>
              <a:rPr lang="en-US" sz="2800" i="1">
                <a:cs typeface="Times New Roman" pitchFamily="18" charset="0"/>
              </a:rPr>
              <a:t>q</a:t>
            </a:r>
            <a:endParaRPr lang="en-US" sz="280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i="1">
                <a:cs typeface="Times New Roman" pitchFamily="18" charset="0"/>
              </a:rPr>
              <a:t>p</a:t>
            </a:r>
            <a:r>
              <a:rPr lang="en-US" sz="2800">
                <a:cs typeface="Times New Roman" pitchFamily="18" charset="0"/>
              </a:rPr>
              <a:t> syarat cukup untuk </a:t>
            </a:r>
            <a:r>
              <a:rPr lang="en-US" sz="2800" i="1">
                <a:cs typeface="Times New Roman" pitchFamily="18" charset="0"/>
              </a:rPr>
              <a:t>q   </a:t>
            </a:r>
            <a:r>
              <a:rPr lang="en-US" sz="2800">
                <a:cs typeface="Times New Roman" pitchFamily="18" charset="0"/>
              </a:rPr>
              <a:t>(hipotesis menyatakan </a:t>
            </a:r>
            <a:r>
              <a:rPr lang="en-US" sz="2800" b="1">
                <a:cs typeface="Times New Roman" pitchFamily="18" charset="0"/>
              </a:rPr>
              <a:t>syarat cukup </a:t>
            </a:r>
            <a:r>
              <a:rPr lang="en-US" sz="2800">
                <a:cs typeface="Times New Roman" pitchFamily="18" charset="0"/>
              </a:rPr>
              <a:t>(</a:t>
            </a:r>
            <a:r>
              <a:rPr lang="en-US" sz="2800" i="1">
                <a:cs typeface="Times New Roman" pitchFamily="18" charset="0"/>
              </a:rPr>
              <a:t>sufficient condition</a:t>
            </a:r>
            <a:r>
              <a:rPr lang="en-US" sz="2800">
                <a:cs typeface="Times New Roman" pitchFamily="18" charset="0"/>
              </a:rPr>
              <a:t>)</a:t>
            </a:r>
            <a:r>
              <a:rPr lang="en-US" sz="2800" b="1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)</a:t>
            </a:r>
          </a:p>
          <a:p>
            <a:pPr algn="just">
              <a:lnSpc>
                <a:spcPct val="90000"/>
              </a:lnSpc>
            </a:pPr>
            <a:r>
              <a:rPr lang="en-US" sz="2800" i="1">
                <a:cs typeface="Times New Roman" pitchFamily="18" charset="0"/>
              </a:rPr>
              <a:t>q</a:t>
            </a:r>
            <a:r>
              <a:rPr lang="en-US" sz="2800">
                <a:cs typeface="Times New Roman" pitchFamily="18" charset="0"/>
              </a:rPr>
              <a:t> syarat perlu untuk </a:t>
            </a:r>
            <a:r>
              <a:rPr lang="en-US" sz="2800" i="1">
                <a:cs typeface="Times New Roman" pitchFamily="18" charset="0"/>
              </a:rPr>
              <a:t>p    </a:t>
            </a:r>
            <a:r>
              <a:rPr lang="en-US" sz="2800">
                <a:cs typeface="Times New Roman" pitchFamily="18" charset="0"/>
              </a:rPr>
              <a:t>(konklusi menyatakan </a:t>
            </a:r>
            <a:r>
              <a:rPr lang="en-US" sz="2800" b="1">
                <a:cs typeface="Times New Roman" pitchFamily="18" charset="0"/>
              </a:rPr>
              <a:t>syarat perlu</a:t>
            </a:r>
            <a:r>
              <a:rPr lang="en-US" sz="2800">
                <a:cs typeface="Times New Roman" pitchFamily="18" charset="0"/>
              </a:rPr>
              <a:t> (</a:t>
            </a:r>
            <a:r>
              <a:rPr lang="en-US" sz="2800" i="1">
                <a:cs typeface="Times New Roman" pitchFamily="18" charset="0"/>
              </a:rPr>
              <a:t>necessary condition</a:t>
            </a:r>
            <a:r>
              <a:rPr lang="en-US" sz="2800">
                <a:cs typeface="Times New Roman" pitchFamily="18" charset="0"/>
              </a:rPr>
              <a:t>) )</a:t>
            </a:r>
          </a:p>
          <a:p>
            <a:pPr algn="just">
              <a:lnSpc>
                <a:spcPct val="90000"/>
              </a:lnSpc>
            </a:pPr>
            <a:r>
              <a:rPr lang="en-US" sz="2800" i="1">
                <a:cs typeface="Times New Roman" pitchFamily="18" charset="0"/>
              </a:rPr>
              <a:t>q</a:t>
            </a:r>
            <a:r>
              <a:rPr lang="en-US" sz="2800">
                <a:cs typeface="Times New Roman" pitchFamily="18" charset="0"/>
              </a:rPr>
              <a:t> bilamana </a:t>
            </a:r>
            <a:r>
              <a:rPr lang="en-US" sz="2800" i="1">
                <a:cs typeface="Times New Roman" pitchFamily="18" charset="0"/>
              </a:rPr>
              <a:t>p</a:t>
            </a:r>
            <a:r>
              <a:rPr lang="en-US" sz="2800">
                <a:cs typeface="Times New Roman" pitchFamily="18" charset="0"/>
              </a:rPr>
              <a:t>	(</a:t>
            </a:r>
            <a:r>
              <a:rPr lang="en-US" sz="2800" i="1">
                <a:cs typeface="Times New Roman" pitchFamily="18" charset="0"/>
              </a:rPr>
              <a:t>q whenever p</a:t>
            </a:r>
            <a:r>
              <a:rPr lang="en-US" sz="2800">
                <a:cs typeface="Times New Roman" pitchFamily="18" charset="0"/>
              </a:rPr>
              <a:t>)</a:t>
            </a:r>
            <a:endParaRPr lang="en-US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A5C0-4DA5-4D54-A435-1C2A4D35DEFF}" type="slidenum">
              <a:rPr lang="en-US"/>
              <a:pPr/>
              <a:t>34</a:t>
            </a:fld>
            <a:endParaRPr lang="en-US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>
            <a:normAutofit lnSpcReduction="10000"/>
          </a:bodyPr>
          <a:lstStyle/>
          <a:p>
            <a:pPr marL="533400" indent="-533400" algn="just">
              <a:lnSpc>
                <a:spcPct val="90000"/>
              </a:lnSpc>
              <a:buFontTx/>
              <a:buNone/>
            </a:pPr>
            <a:r>
              <a:rPr lang="en-US" sz="2800" b="1">
                <a:cs typeface="Times New Roman" pitchFamily="18" charset="0"/>
              </a:rPr>
              <a:t>Contoh 13. </a:t>
            </a:r>
            <a:r>
              <a:rPr lang="en-US" sz="2800">
                <a:cs typeface="Times New Roman" pitchFamily="18" charset="0"/>
              </a:rPr>
              <a:t>Proposisi-proposisi berikut adalah implikasi dalam berbagai bentuk:</a:t>
            </a:r>
          </a:p>
          <a:p>
            <a:pPr marL="533400" indent="-533400" algn="just">
              <a:lnSpc>
                <a:spcPct val="90000"/>
              </a:lnSpc>
              <a:buFontTx/>
              <a:buAutoNum type="arabicPeriod"/>
            </a:pPr>
            <a:r>
              <a:rPr lang="en-US" sz="2400">
                <a:cs typeface="Times New Roman" pitchFamily="18" charset="0"/>
              </a:rPr>
              <a:t>Jika hari hujan, maka tanaman akan tumbuh subur. </a:t>
            </a:r>
          </a:p>
          <a:p>
            <a:pPr marL="533400" indent="-533400" algn="just">
              <a:lnSpc>
                <a:spcPct val="90000"/>
              </a:lnSpc>
              <a:buFontTx/>
              <a:buAutoNum type="arabicPeriod"/>
            </a:pPr>
            <a:r>
              <a:rPr lang="en-US" sz="2400">
                <a:cs typeface="Times New Roman" pitchFamily="18" charset="0"/>
              </a:rPr>
              <a:t>Jika tekanan gas diperbesar, mobil melaju kencang.</a:t>
            </a:r>
          </a:p>
          <a:p>
            <a:pPr marL="533400" indent="-533400" algn="just">
              <a:lnSpc>
                <a:spcPct val="90000"/>
              </a:lnSpc>
              <a:buFontTx/>
              <a:buAutoNum type="arabicPeriod"/>
            </a:pPr>
            <a:r>
              <a:rPr lang="en-US" sz="2400">
                <a:cs typeface="Times New Roman" pitchFamily="18" charset="0"/>
              </a:rPr>
              <a:t>Es yang mencair di kutub mengakibatkan permukaan air laut naik.</a:t>
            </a:r>
          </a:p>
          <a:p>
            <a:pPr marL="533400" indent="-533400" algn="just">
              <a:lnSpc>
                <a:spcPct val="90000"/>
              </a:lnSpc>
              <a:buFontTx/>
              <a:buAutoNum type="arabicPeriod"/>
            </a:pPr>
            <a:r>
              <a:rPr lang="en-US" sz="2400">
                <a:cs typeface="Times New Roman" pitchFamily="18" charset="0"/>
              </a:rPr>
              <a:t>Orang itu mau berangkat jika ia diberi ongkos jalan.</a:t>
            </a:r>
          </a:p>
          <a:p>
            <a:pPr marL="533400" indent="-533400" algn="just">
              <a:lnSpc>
                <a:spcPct val="90000"/>
              </a:lnSpc>
              <a:buFontTx/>
              <a:buAutoNum type="arabicPeriod"/>
            </a:pPr>
            <a:r>
              <a:rPr lang="en-US" sz="2400">
                <a:cs typeface="Times New Roman" pitchFamily="18" charset="0"/>
              </a:rPr>
              <a:t>Ahmad bisa mengambil matakuliah Teori Bahasa Formal hanya jika ia sudah lulus matakuliah Matematika Diskrit.</a:t>
            </a:r>
          </a:p>
          <a:p>
            <a:pPr marL="533400" indent="-533400" algn="just">
              <a:lnSpc>
                <a:spcPct val="90000"/>
              </a:lnSpc>
              <a:buFontTx/>
              <a:buAutoNum type="arabicPeriod"/>
            </a:pPr>
            <a:r>
              <a:rPr lang="en-US" sz="2400">
                <a:cs typeface="Times New Roman" pitchFamily="18" charset="0"/>
              </a:rPr>
              <a:t>Syarat cukup agar pom bensin meledak adalah percikan api dari rokok.</a:t>
            </a:r>
          </a:p>
          <a:p>
            <a:pPr marL="533400" indent="-533400" algn="just">
              <a:lnSpc>
                <a:spcPct val="90000"/>
              </a:lnSpc>
              <a:buFontTx/>
              <a:buAutoNum type="arabicPeriod"/>
            </a:pPr>
            <a:r>
              <a:rPr lang="en-US" sz="2400">
                <a:cs typeface="Times New Roman" pitchFamily="18" charset="0"/>
              </a:rPr>
              <a:t>Syarat perlu bagi Indonesia agar ikut Piala Dunia adalah dengan mengontrak pemain asing kenamaan.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>
                <a:cs typeface="Times New Roman" pitchFamily="18" charset="0"/>
              </a:rPr>
              <a:t>Banjir bandang terjadi bilamana hutan ditebangi.</a:t>
            </a:r>
            <a:r>
              <a:rPr lang="en-US" sz="2800">
                <a:cs typeface="Times New Roman" pitchFamily="18" charset="0"/>
              </a:rPr>
              <a:t>		</a:t>
            </a:r>
            <a:r>
              <a:rPr lang="en-US" sz="280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DB9E-1631-4CA6-8B36-6E5E4A11AA0C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685800" y="381000"/>
          <a:ext cx="64770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3" imgW="5486400" imgH="5228280" progId="Word.Document.8">
                  <p:embed/>
                </p:oleObj>
              </mc:Choice>
              <mc:Fallback>
                <p:oleObj name="Document" r:id="rId3" imgW="5486400" imgH="52282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"/>
                        <a:ext cx="64770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3141-6D30-462D-9808-C186A33185E3}" type="slidenum">
              <a:rPr lang="en-US"/>
              <a:pPr/>
              <a:t>36</a:t>
            </a:fld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/>
              <a:t>Penjelasan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</a:t>
            </a:r>
            <a:r>
              <a:rPr lang="en-US" sz="2400">
                <a:solidFill>
                  <a:srgbClr val="FF0066"/>
                </a:solidFill>
                <a:cs typeface="Times New Roman" pitchFamily="18" charset="0"/>
              </a:rPr>
              <a:t>Ahmad bisa mengambil matakuliah Teori Bahasa Formal </a:t>
            </a:r>
            <a:r>
              <a:rPr lang="en-US" sz="2400" u="sng">
                <a:solidFill>
                  <a:srgbClr val="FF0066"/>
                </a:solidFill>
                <a:cs typeface="Times New Roman" pitchFamily="18" charset="0"/>
              </a:rPr>
              <a:t>hanya jika</a:t>
            </a:r>
            <a:r>
              <a:rPr lang="en-US" sz="2400">
                <a:solidFill>
                  <a:srgbClr val="FF0066"/>
                </a:solidFill>
                <a:cs typeface="Times New Roman" pitchFamily="18" charset="0"/>
              </a:rPr>
              <a:t> ia sudah lulus matakuliah Matematika Diskrit.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endParaRPr lang="en-US" sz="2400">
              <a:solidFill>
                <a:srgbClr val="FF0066"/>
              </a:solidFill>
              <a:cs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2400" b="1">
                <a:cs typeface="Times New Roman" pitchFamily="18" charset="0"/>
              </a:rPr>
              <a:t>Ingat</a:t>
            </a:r>
            <a:r>
              <a:rPr lang="en-US" sz="2400" i="1">
                <a:cs typeface="Times New Roman" pitchFamily="18" charset="0"/>
              </a:rPr>
              <a:t>: 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q  </a:t>
            </a:r>
            <a:r>
              <a:rPr lang="en-US" sz="2400" b="1">
                <a:cs typeface="Times New Roman" pitchFamily="18" charset="0"/>
              </a:rPr>
              <a:t>dapat dibaca</a:t>
            </a:r>
            <a:r>
              <a:rPr lang="en-US" sz="2400" i="1">
                <a:cs typeface="Times New Roman" pitchFamily="18" charset="0"/>
              </a:rPr>
              <a:t>   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u="sng">
                <a:cs typeface="Times New Roman" pitchFamily="18" charset="0"/>
              </a:rPr>
              <a:t>hanya jika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q</a:t>
            </a:r>
            <a:endParaRPr lang="en-US" sz="240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i="1"/>
              <a:t>p </a:t>
            </a:r>
            <a:r>
              <a:rPr lang="en-US" sz="2400"/>
              <a:t>: </a:t>
            </a:r>
            <a:r>
              <a:rPr lang="en-US" sz="2400">
                <a:cs typeface="Times New Roman" pitchFamily="18" charset="0"/>
              </a:rPr>
              <a:t>Ahmad bisa mengambil matakuliah Teori Bahasa Formal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 : Ahmad sudah lulus matakuliah Matematika Diskrit.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>
                <a:cs typeface="Times New Roman" pitchFamily="18" charset="0"/>
              </a:rPr>
              <a:t>Notasi standard</a:t>
            </a:r>
            <a:r>
              <a:rPr lang="en-US" sz="2400">
                <a:cs typeface="Times New Roman" pitchFamily="18" charset="0"/>
              </a:rPr>
              <a:t>: Jika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, maka </a:t>
            </a:r>
            <a:r>
              <a:rPr lang="en-US" sz="2400" i="1">
                <a:cs typeface="Times New Roman" pitchFamily="18" charset="0"/>
              </a:rPr>
              <a:t>q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</a:t>
            </a:r>
            <a:r>
              <a:rPr lang="en-US" sz="2400">
                <a:solidFill>
                  <a:schemeClr val="accent2"/>
                </a:solidFill>
                <a:cs typeface="Times New Roman" pitchFamily="18" charset="0"/>
              </a:rPr>
              <a:t>Jika Ahmad mengambil matakuliah Teori Bahasa Formal maka ia sudah lulus matakuliah Matematika Diskrit</a:t>
            </a:r>
            <a:r>
              <a:rPr lang="en-US" sz="2400">
                <a:cs typeface="Times New Roman" pitchFamily="18" charset="0"/>
              </a:rPr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i="1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DA71-5300-4F04-BC5F-C2EA7F7CEEDE}" type="slidenum">
              <a:rPr lang="en-US"/>
              <a:pPr/>
              <a:t>37</a:t>
            </a:fld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/>
              <a:t>Penjelasan</a:t>
            </a:r>
          </a:p>
          <a:p>
            <a:pPr marL="609600" indent="-609600" algn="just">
              <a:buFontTx/>
              <a:buNone/>
            </a:pPr>
            <a:r>
              <a:rPr lang="en-US" sz="2800">
                <a:cs typeface="Times New Roman" pitchFamily="18" charset="0"/>
              </a:rPr>
              <a:t>	</a:t>
            </a:r>
            <a:r>
              <a:rPr lang="en-US" sz="2400">
                <a:solidFill>
                  <a:srgbClr val="FF0066"/>
                </a:solidFill>
                <a:cs typeface="Times New Roman" pitchFamily="18" charset="0"/>
              </a:rPr>
              <a:t>Syarat perlu bagi Indonesia agar ikut Piala Dunia adalah dengan mengontrak pemain asing kenamaan.</a:t>
            </a:r>
          </a:p>
          <a:p>
            <a:pPr marL="609600" indent="-609600" algn="just">
              <a:buFontTx/>
              <a:buNone/>
            </a:pPr>
            <a:endParaRPr lang="en-US" sz="2400">
              <a:cs typeface="Times New Roman" pitchFamily="18" charset="0"/>
            </a:endParaRPr>
          </a:p>
          <a:p>
            <a:pPr marL="609600" indent="-609600" algn="just">
              <a:buFontTx/>
              <a:buNone/>
            </a:pPr>
            <a:r>
              <a:rPr lang="en-US" sz="2400" b="1">
                <a:cs typeface="Times New Roman" pitchFamily="18" charset="0"/>
              </a:rPr>
              <a:t>Ingat</a:t>
            </a:r>
            <a:r>
              <a:rPr lang="en-US" sz="2400">
                <a:cs typeface="Times New Roman" pitchFamily="18" charset="0"/>
              </a:rPr>
              <a:t>: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b="1">
                <a:cs typeface="Times New Roman" pitchFamily="18" charset="0"/>
              </a:rPr>
              <a:t>dapat dibaca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u="sng">
                <a:cs typeface="Times New Roman" pitchFamily="18" charset="0"/>
              </a:rPr>
              <a:t>syarat perlu</a:t>
            </a:r>
            <a:r>
              <a:rPr lang="en-US" sz="2400">
                <a:cs typeface="Times New Roman" pitchFamily="18" charset="0"/>
              </a:rPr>
              <a:t> untuk </a:t>
            </a:r>
            <a:r>
              <a:rPr lang="en-US" sz="2400" i="1">
                <a:cs typeface="Times New Roman" pitchFamily="18" charset="0"/>
              </a:rPr>
              <a:t>p </a:t>
            </a:r>
            <a:endParaRPr lang="en-US" sz="2400">
              <a:cs typeface="Times New Roman" pitchFamily="18" charset="0"/>
            </a:endParaRPr>
          </a:p>
          <a:p>
            <a:pPr marL="609600" indent="-609600">
              <a:buFontTx/>
              <a:buNone/>
            </a:pPr>
            <a:r>
              <a:rPr lang="en-US" sz="2400"/>
              <a:t>Susun sesuai format:</a:t>
            </a:r>
          </a:p>
          <a:p>
            <a:pPr marL="609600" indent="-609600">
              <a:buFontTx/>
              <a:buNone/>
            </a:pPr>
            <a:r>
              <a:rPr lang="en-US" sz="2400">
                <a:cs typeface="Times New Roman" pitchFamily="18" charset="0"/>
              </a:rPr>
              <a:t>	</a:t>
            </a:r>
            <a:r>
              <a:rPr lang="en-US" sz="2400">
                <a:solidFill>
                  <a:srgbClr val="FF0066"/>
                </a:solidFill>
                <a:cs typeface="Times New Roman" pitchFamily="18" charset="0"/>
              </a:rPr>
              <a:t>Mengontrak pemain asing kenamaan adalah </a:t>
            </a:r>
            <a:r>
              <a:rPr lang="en-US" sz="2400" u="sng">
                <a:solidFill>
                  <a:srgbClr val="FF0066"/>
                </a:solidFill>
                <a:cs typeface="Times New Roman" pitchFamily="18" charset="0"/>
              </a:rPr>
              <a:t>syarat perlu</a:t>
            </a:r>
            <a:r>
              <a:rPr lang="en-US" sz="2400">
                <a:solidFill>
                  <a:srgbClr val="FF0066"/>
                </a:solidFill>
                <a:cs typeface="Times New Roman" pitchFamily="18" charset="0"/>
              </a:rPr>
              <a:t> bagi Indonesia agar ikut Piala Dunia </a:t>
            </a:r>
          </a:p>
          <a:p>
            <a:pPr marL="609600" indent="-609600">
              <a:buFontTx/>
              <a:buNone/>
            </a:pPr>
            <a:r>
              <a:rPr lang="en-US" sz="2400" i="1">
                <a:cs typeface="Times New Roman" pitchFamily="18" charset="0"/>
              </a:rPr>
              <a:t>q</a:t>
            </a:r>
            <a:r>
              <a:rPr lang="en-US" sz="2400">
                <a:cs typeface="Times New Roman" pitchFamily="18" charset="0"/>
              </a:rPr>
              <a:t>: Indonesia mengontrak pemain asing kenamaan </a:t>
            </a:r>
          </a:p>
          <a:p>
            <a:pPr marL="609600" indent="-609600">
              <a:buFontTx/>
              <a:buNone/>
            </a:pP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: Indonesia ikut Piala Dunia  </a:t>
            </a:r>
          </a:p>
          <a:p>
            <a:pPr marL="609600" indent="-609600">
              <a:buFontTx/>
              <a:buNone/>
            </a:pPr>
            <a:r>
              <a:rPr lang="en-US" sz="2400" b="1">
                <a:cs typeface="Times New Roman" pitchFamily="18" charset="0"/>
              </a:rPr>
              <a:t>Notasi standard</a:t>
            </a:r>
            <a:r>
              <a:rPr lang="en-US" sz="2400">
                <a:cs typeface="Times New Roman" pitchFamily="18" charset="0"/>
              </a:rPr>
              <a:t>: Jika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, maka </a:t>
            </a:r>
            <a:r>
              <a:rPr lang="en-US" sz="2400" i="1">
                <a:cs typeface="Times New Roman" pitchFamily="18" charset="0"/>
              </a:rPr>
              <a:t>q</a:t>
            </a:r>
          </a:p>
          <a:p>
            <a:pPr marL="609600" indent="-609600">
              <a:buFontTx/>
              <a:buNone/>
            </a:pPr>
            <a:r>
              <a:rPr lang="en-US" sz="2400">
                <a:cs typeface="Times New Roman" pitchFamily="18" charset="0"/>
              </a:rPr>
              <a:t>	</a:t>
            </a:r>
            <a:r>
              <a:rPr lang="en-US" sz="2400">
                <a:solidFill>
                  <a:schemeClr val="accent2"/>
                </a:solidFill>
                <a:cs typeface="Times New Roman" pitchFamily="18" charset="0"/>
              </a:rPr>
              <a:t>Jika Indonesia ikut Piala Dunia, maka Indonesia mengontrak pemain asing kenaman.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A15A-FAF6-4DCD-AF5F-4D9099BEE941}" type="slidenum">
              <a:rPr lang="en-US"/>
              <a:pPr/>
              <a:t>38</a:t>
            </a:fld>
            <a:endParaRPr lang="en-US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533400" y="762000"/>
          <a:ext cx="777240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3" imgW="5486400" imgH="3912120" progId="Word.Document.8">
                  <p:embed/>
                </p:oleObj>
              </mc:Choice>
              <mc:Fallback>
                <p:oleObj name="Document" r:id="rId3" imgW="5486400" imgH="39121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7772400" cy="532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23F0-DEC6-4413-990F-9365C84F3C4B}" type="slidenum">
              <a:rPr lang="en-US"/>
              <a:pPr/>
              <a:t>39</a:t>
            </a:fld>
            <a:endParaRPr lang="en-US"/>
          </a:p>
        </p:txBody>
      </p:sp>
      <p:graphicFrame>
        <p:nvGraphicFramePr>
          <p:cNvPr id="147456" name="Object 0"/>
          <p:cNvGraphicFramePr>
            <a:graphicFrameLocks noChangeAspect="1"/>
          </p:cNvGraphicFramePr>
          <p:nvPr/>
        </p:nvGraphicFramePr>
        <p:xfrm>
          <a:off x="609600" y="533400"/>
          <a:ext cx="7315200" cy="591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3" imgW="5486400" imgH="4747320" progId="Word.Document.8">
                  <p:embed/>
                </p:oleObj>
              </mc:Choice>
              <mc:Fallback>
                <p:oleObj name="Document" r:id="rId3" imgW="5486400" imgH="47473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7315200" cy="591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15777-1677-4EBB-AF8E-CFF857CE5C8D}" type="slidenum">
              <a:rPr lang="en-US"/>
              <a:pPr/>
              <a:t>4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 b="1" i="1"/>
              <a:t>“520 &lt; 111”</a:t>
            </a:r>
            <a:endParaRPr lang="en-US" sz="2400" b="1" i="1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457200" y="2514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pernyataan?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7543800" y="25908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457200" y="3429000"/>
            <a:ext cx="701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proposisi?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7543800" y="34290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457200" y="44196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nilai kebenaran dari proposisi ini?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7010400" y="4648200"/>
            <a:ext cx="1676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SALAH</a:t>
            </a:r>
          </a:p>
        </p:txBody>
      </p:sp>
      <p:sp>
        <p:nvSpPr>
          <p:cNvPr id="117769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Permainan</a:t>
            </a:r>
            <a:endParaRPr lang="en-CA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 bldLvl="2" autoUpdateAnimBg="0"/>
      <p:bldP spid="117763" grpId="0" build="p" bldLvl="2" autoUpdateAnimBg="0"/>
      <p:bldP spid="117764" grpId="0" build="p" bldLvl="2" autoUpdateAnimBg="0"/>
      <p:bldP spid="117765" grpId="0" build="p" bldLvl="2" autoUpdateAnimBg="0"/>
      <p:bldP spid="117766" grpId="0" build="p" bldLvl="2" autoUpdateAnimBg="0"/>
      <p:bldP spid="117767" grpId="0" autoUpdateAnimBg="0"/>
      <p:bldP spid="117768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9B00-B136-4F84-94EE-D9A3851A58B3}" type="slidenum">
              <a:rPr lang="en-US"/>
              <a:pPr/>
              <a:t>40</a:t>
            </a:fld>
            <a:endParaRPr lang="en-US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571500" y="1295400"/>
          <a:ext cx="80010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3" imgW="5486400" imgH="1846080" progId="Word.Document.8">
                  <p:embed/>
                </p:oleObj>
              </mc:Choice>
              <mc:Fallback>
                <p:oleObj name="Document" r:id="rId3" imgW="5486400" imgH="18460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295400"/>
                        <a:ext cx="80010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C0F-94F8-4988-87D1-A6641AFDD8D1}" type="slidenum">
              <a:rPr lang="en-US"/>
              <a:pPr/>
              <a:t>41</a:t>
            </a:fld>
            <a:endParaRPr lang="en-US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539750" y="227013"/>
          <a:ext cx="7748588" cy="661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3" imgW="6839640" imgH="5839920" progId="Word.Document.8">
                  <p:embed/>
                </p:oleObj>
              </mc:Choice>
              <mc:Fallback>
                <p:oleObj name="Document" r:id="rId3" imgW="6839640" imgH="58399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013"/>
                        <a:ext cx="7748588" cy="661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10D5-3E61-4237-8BFF-D9CE02C16061}" type="slidenum">
              <a:rPr lang="en-US"/>
              <a:pPr/>
              <a:t>42</a:t>
            </a:fld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r>
              <a:rPr lang="en-US" sz="2800"/>
              <a:t>Perhatikan bahwa dalam implikasi yang dipentingkan nilai kebenaran premis dan konsekuen, bukan hubungan sebab dan akibat diantara keduanya.</a:t>
            </a:r>
          </a:p>
          <a:p>
            <a:endParaRPr lang="en-US" sz="2800"/>
          </a:p>
          <a:p>
            <a:r>
              <a:rPr lang="en-US" sz="2800"/>
              <a:t>Beberapa implikasi di bawah ini valid meskipun secara bahasa tidak mempunyai makna:</a:t>
            </a:r>
          </a:p>
          <a:p>
            <a:endParaRPr lang="en-US" sz="2800"/>
          </a:p>
          <a:p>
            <a:pPr>
              <a:buFontTx/>
              <a:buNone/>
            </a:pPr>
            <a:r>
              <a:rPr lang="en-US" sz="2800"/>
              <a:t>	“Jika 1 + 1 = 2 maka Paris ibukota Perancis”</a:t>
            </a:r>
          </a:p>
          <a:p>
            <a:pPr>
              <a:buFontTx/>
              <a:buNone/>
            </a:pPr>
            <a:r>
              <a:rPr lang="en-US" sz="2800"/>
              <a:t>	“Jika </a:t>
            </a:r>
            <a:r>
              <a:rPr lang="en-US" sz="2800" i="1"/>
              <a:t>n </a:t>
            </a:r>
            <a:r>
              <a:rPr lang="en-US" sz="2800"/>
              <a:t>bilangan bulat maka hari ini hujan”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0FCC-B4DA-4754-BA07-4D72F09C7256}" type="slidenum">
              <a:rPr lang="en-US"/>
              <a:pPr/>
              <a:t>43</a:t>
            </a:fld>
            <a:endParaRPr lang="en-US"/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838200" y="685800"/>
          <a:ext cx="7162800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3" imgW="5486400" imgH="4428720" progId="Word.Document.8">
                  <p:embed/>
                </p:oleObj>
              </mc:Choice>
              <mc:Fallback>
                <p:oleObj name="Document" r:id="rId3" imgW="5486400" imgH="44287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85800"/>
                        <a:ext cx="7162800" cy="528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833E-D79A-4670-A8B7-DA670350FDD0}" type="slidenum">
              <a:rPr lang="en-US"/>
              <a:pPr/>
              <a:t>44</a:t>
            </a:fld>
            <a:endParaRPr lang="en-US"/>
          </a:p>
        </p:txBody>
      </p:sp>
      <p:graphicFrame>
        <p:nvGraphicFramePr>
          <p:cNvPr id="148480" name="Object 0"/>
          <p:cNvGraphicFramePr>
            <a:graphicFrameLocks noChangeAspect="1"/>
          </p:cNvGraphicFramePr>
          <p:nvPr/>
        </p:nvGraphicFramePr>
        <p:xfrm>
          <a:off x="455613" y="384175"/>
          <a:ext cx="8002587" cy="615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3" imgW="7053120" imgH="5590080" progId="Word.Document.8">
                  <p:embed/>
                </p:oleObj>
              </mc:Choice>
              <mc:Fallback>
                <p:oleObj name="Document" r:id="rId3" imgW="7053120" imgH="55900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384175"/>
                        <a:ext cx="8002587" cy="615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2408-69E1-4236-A5CC-6FC5BEA90976}" type="slidenum">
              <a:rPr lang="en-US"/>
              <a:pPr/>
              <a:t>45</a:t>
            </a:fld>
            <a:endParaRPr lang="en-US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34963" y="230188"/>
          <a:ext cx="8472487" cy="639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3" imgW="7569720" imgH="5715000" progId="Word.Document.8">
                  <p:embed/>
                </p:oleObj>
              </mc:Choice>
              <mc:Fallback>
                <p:oleObj name="Document" r:id="rId3" imgW="7569720" imgH="57150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230188"/>
                        <a:ext cx="8472487" cy="639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352-D3BA-412A-B00C-8FEE83E9B5B5}" type="slidenum">
              <a:rPr lang="en-US"/>
              <a:pPr/>
              <a:t>46</a:t>
            </a:fld>
            <a:endParaRPr lang="en-US"/>
          </a:p>
        </p:txBody>
      </p:sp>
      <p:graphicFrame>
        <p:nvGraphicFramePr>
          <p:cNvPr id="149504" name="Object 0"/>
          <p:cNvGraphicFramePr>
            <a:graphicFrameLocks noChangeAspect="1"/>
          </p:cNvGraphicFramePr>
          <p:nvPr/>
        </p:nvGraphicFramePr>
        <p:xfrm>
          <a:off x="762000" y="609600"/>
          <a:ext cx="7010400" cy="607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3" imgW="5486400" imgH="4913280" progId="Word.Document.8">
                  <p:embed/>
                </p:oleObj>
              </mc:Choice>
              <mc:Fallback>
                <p:oleObj name="Document" r:id="rId3" imgW="5486400" imgH="49132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7010400" cy="607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1C1E-BC2F-4E1E-8B9B-68BE7542EB54}" type="slidenum">
              <a:rPr lang="en-US"/>
              <a:pPr/>
              <a:t>47</a:t>
            </a:fld>
            <a:endParaRPr lang="en-US"/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539750" y="539750"/>
          <a:ext cx="8288338" cy="599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3" imgW="8288640" imgH="6000840" progId="Word.Document.8">
                  <p:embed/>
                </p:oleObj>
              </mc:Choice>
              <mc:Fallback>
                <p:oleObj name="Document" r:id="rId3" imgW="8288640" imgH="60008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9750"/>
                        <a:ext cx="8288338" cy="599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17C-D688-40C5-BA0B-4DE926FAAA7D}" type="slidenum">
              <a:rPr lang="en-US"/>
              <a:pPr/>
              <a:t>48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Soal Latihan 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>
                <a:cs typeface="Times New Roman" pitchFamily="18" charset="0"/>
              </a:rPr>
              <a:t>	</a:t>
            </a:r>
            <a:r>
              <a:rPr lang="en-US" sz="2800">
                <a:cs typeface="Times New Roman" pitchFamily="18" charset="0"/>
              </a:rPr>
              <a:t>Nyatakan pernyataan berikut:</a:t>
            </a:r>
          </a:p>
          <a:p>
            <a:pPr algn="just">
              <a:buFontTx/>
              <a:buNone/>
            </a:pPr>
            <a:endParaRPr lang="en-US" sz="2800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sz="2800">
                <a:cs typeface="Times New Roman" pitchFamily="18" charset="0"/>
              </a:rPr>
              <a:t>	 </a:t>
            </a:r>
            <a:r>
              <a:rPr lang="en-US" sz="2800">
                <a:solidFill>
                  <a:schemeClr val="accent2"/>
                </a:solidFill>
                <a:cs typeface="Times New Roman" pitchFamily="18" charset="0"/>
              </a:rPr>
              <a:t>“Anda tidak dapat terdaftar sebagai pemilih dalam Pemilu  jika anda berusia di bawah 17 tahun kecuali kalau anda sudah menikah”.</a:t>
            </a:r>
          </a:p>
          <a:p>
            <a:pPr algn="just">
              <a:buFontTx/>
              <a:buNone/>
            </a:pPr>
            <a:endParaRPr lang="en-US" sz="2800">
              <a:solidFill>
                <a:schemeClr val="accent2"/>
              </a:solidFill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sz="2800">
                <a:cs typeface="Times New Roman" pitchFamily="18" charset="0"/>
              </a:rPr>
              <a:t>  dalam notasi simbolik.</a:t>
            </a:r>
          </a:p>
          <a:p>
            <a:pPr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E01-053D-44B7-919A-EA41E53CF823}" type="slidenum">
              <a:rPr lang="en-US"/>
              <a:pPr/>
              <a:t>49</a:t>
            </a:fld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800">
                <a:solidFill>
                  <a:schemeClr val="accent2"/>
                </a:solidFill>
                <a:cs typeface="Times New Roman" pitchFamily="18" charset="0"/>
              </a:rPr>
              <a:t>	Anda tidak dapat terdaftar sebagai pemilih dalam Pemilu  </a:t>
            </a:r>
            <a:r>
              <a:rPr lang="en-US" sz="2800" u="sng">
                <a:solidFill>
                  <a:schemeClr val="accent2"/>
                </a:solidFill>
                <a:cs typeface="Times New Roman" pitchFamily="18" charset="0"/>
              </a:rPr>
              <a:t>jika</a:t>
            </a:r>
            <a:r>
              <a:rPr lang="en-US" sz="2800">
                <a:solidFill>
                  <a:schemeClr val="accent2"/>
                </a:solidFill>
                <a:cs typeface="Times New Roman" pitchFamily="18" charset="0"/>
              </a:rPr>
              <a:t> anda berusia di bawah 17 tahun kecuali kalau anda sudah menikah”.</a:t>
            </a:r>
          </a:p>
          <a:p>
            <a:pPr>
              <a:buFontTx/>
              <a:buNone/>
            </a:pPr>
            <a:r>
              <a:rPr lang="en-US"/>
              <a:t>   	</a:t>
            </a:r>
            <a:r>
              <a:rPr lang="en-US" sz="2800"/>
              <a:t>Format: </a:t>
            </a:r>
            <a:r>
              <a:rPr lang="en-US" sz="2800" i="1"/>
              <a:t>q</a:t>
            </a:r>
            <a:r>
              <a:rPr lang="en-US" sz="2800"/>
              <a:t> jika </a:t>
            </a:r>
            <a:r>
              <a:rPr lang="en-US" sz="2800" i="1"/>
              <a:t>p</a:t>
            </a:r>
          </a:p>
          <a:p>
            <a:pPr>
              <a:buFontTx/>
              <a:buNone/>
            </a:pPr>
            <a:endParaRPr lang="en-US" sz="2800" i="1"/>
          </a:p>
          <a:p>
            <a:pPr>
              <a:buFontTx/>
              <a:buNone/>
            </a:pPr>
            <a:r>
              <a:rPr lang="en-US" sz="2400" i="1"/>
              <a:t>    </a:t>
            </a:r>
            <a:r>
              <a:rPr lang="en-US" sz="2800"/>
              <a:t>Susun ulang ke bentuk standard:  Jika </a:t>
            </a:r>
            <a:r>
              <a:rPr lang="en-US" sz="2800" i="1"/>
              <a:t>p</a:t>
            </a:r>
            <a:r>
              <a:rPr lang="en-US" sz="2800"/>
              <a:t>, maka </a:t>
            </a:r>
            <a:r>
              <a:rPr lang="en-US" sz="2800" i="1"/>
              <a:t>q</a:t>
            </a:r>
          </a:p>
          <a:p>
            <a:pPr>
              <a:buFontTx/>
              <a:buNone/>
            </a:pPr>
            <a:endParaRPr lang="en-US" sz="2800" i="1"/>
          </a:p>
          <a:p>
            <a:pPr>
              <a:buFontTx/>
              <a:buNone/>
            </a:pPr>
            <a:r>
              <a:rPr lang="en-US" sz="2800">
                <a:solidFill>
                  <a:schemeClr val="accent2"/>
                </a:solidFill>
                <a:cs typeface="Times New Roman" pitchFamily="18" charset="0"/>
              </a:rPr>
              <a:t>	Jika anda berusia di bawah 17 tahun, kecuali kalau anda sudah menikah, maka anda tidak dapat terdaftar sebagai pemilih dalam Pemilu 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81000"/>
          </a:xfrm>
          <a:noFill/>
          <a:ln/>
        </p:spPr>
        <p:txBody>
          <a:bodyPr>
            <a:normAutofit fontScale="90000"/>
          </a:bodyPr>
          <a:lstStyle/>
          <a:p>
            <a:pPr algn="l"/>
            <a:r>
              <a:rPr lang="en-US" sz="2800" b="1"/>
              <a:t>Penyelesaian Soal Latihan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4AC4-015B-4BA9-AF10-850EAEF6F431}" type="slidenum">
              <a:rPr lang="en-US"/>
              <a:pPr/>
              <a:t>5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229600" cy="609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 b="1" i="1"/>
              <a:t>“y &gt; 5”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457200" y="3657600"/>
            <a:ext cx="8382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Nilai kebenaran dari pernyataan tersebut bergantung pada y, tapi nilainya belum ditentukan.</a:t>
            </a:r>
          </a:p>
          <a:p>
            <a:pPr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Pernyataan jenis ini kita sebut sebagai </a:t>
            </a:r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fungsi proposisi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atau </a:t>
            </a:r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kalimat terbuka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.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457200" y="222885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pernyataan?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7543800" y="230505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457200" y="2971800"/>
            <a:ext cx="701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proposisi?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7086600" y="2971800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TIDAK</a:t>
            </a:r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Permainan</a:t>
            </a:r>
            <a:endParaRPr lang="en-CA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 bldLvl="2" autoUpdateAnimBg="0"/>
      <p:bldP spid="118787" grpId="0" autoUpdateAnimBg="0"/>
      <p:bldP spid="118788" grpId="0" build="p" bldLvl="2" autoUpdateAnimBg="0"/>
      <p:bldP spid="118789" grpId="0" build="p" bldLvl="2" autoUpdateAnimBg="0"/>
      <p:bldP spid="118790" grpId="0" build="p" bldLvl="2" autoUpdateAnimBg="0"/>
      <p:bldP spid="118791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713D-127E-492C-AD7E-1A438DED2ACB}" type="slidenum">
              <a:rPr lang="en-US"/>
              <a:pPr/>
              <a:t>50</a:t>
            </a:fld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400">
                <a:solidFill>
                  <a:schemeClr val="accent2"/>
                </a:solidFill>
                <a:cs typeface="Times New Roman" pitchFamily="18" charset="0"/>
              </a:rPr>
              <a:t>	Jika anda berusia di bawah 17 tahun, kecuali kalau anda sudah menikah, maka anda tidak dapat terdaftar sebagai pemilih dalam Pemilu </a:t>
            </a:r>
            <a:r>
              <a:rPr lang="en-US">
                <a:cs typeface="Times New Roman" pitchFamily="18" charset="0"/>
              </a:rPr>
              <a:t>	</a:t>
            </a:r>
          </a:p>
          <a:p>
            <a:pPr algn="just">
              <a:buFontTx/>
              <a:buNone/>
            </a:pPr>
            <a:endParaRPr lang="en-US" sz="2400" i="1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sz="3000" i="1">
                <a:cs typeface="Times New Roman" pitchFamily="18" charset="0"/>
              </a:rPr>
              <a:t>	 </a:t>
            </a:r>
            <a:r>
              <a:rPr lang="en-US" sz="2500" i="1">
                <a:cs typeface="Times New Roman" pitchFamily="18" charset="0"/>
              </a:rPr>
              <a:t>m</a:t>
            </a:r>
            <a:r>
              <a:rPr lang="en-US" sz="2500">
                <a:cs typeface="Times New Roman" pitchFamily="18" charset="0"/>
              </a:rPr>
              <a:t> : Anda berusia di bawah 17 tahun.</a:t>
            </a:r>
          </a:p>
          <a:p>
            <a:pPr algn="just">
              <a:buFontTx/>
              <a:buNone/>
            </a:pPr>
            <a:r>
              <a:rPr lang="en-US" sz="2500">
                <a:cs typeface="Times New Roman" pitchFamily="18" charset="0"/>
              </a:rPr>
              <a:t>	 </a:t>
            </a:r>
            <a:r>
              <a:rPr lang="en-US" sz="2500" i="1">
                <a:cs typeface="Times New Roman" pitchFamily="18" charset="0"/>
              </a:rPr>
              <a:t>n</a:t>
            </a:r>
            <a:r>
              <a:rPr lang="en-US" sz="2500">
                <a:cs typeface="Times New Roman" pitchFamily="18" charset="0"/>
              </a:rPr>
              <a:t> : Anda sudah menikah.</a:t>
            </a:r>
          </a:p>
          <a:p>
            <a:pPr algn="just">
              <a:buFontTx/>
              <a:buNone/>
            </a:pPr>
            <a:r>
              <a:rPr lang="en-US" sz="2500">
                <a:cs typeface="Times New Roman" pitchFamily="18" charset="0"/>
              </a:rPr>
              <a:t>	 </a:t>
            </a:r>
            <a:r>
              <a:rPr lang="en-US" sz="2500" i="1">
                <a:cs typeface="Times New Roman" pitchFamily="18" charset="0"/>
              </a:rPr>
              <a:t>r</a:t>
            </a:r>
            <a:r>
              <a:rPr lang="en-US" sz="2500">
                <a:cs typeface="Times New Roman" pitchFamily="18" charset="0"/>
              </a:rPr>
              <a:t> : Anda dapat terdaftar sebagai pemilih dalam Pemilu. </a:t>
            </a:r>
          </a:p>
          <a:p>
            <a:pPr algn="just">
              <a:buFontTx/>
              <a:buNone/>
            </a:pPr>
            <a:r>
              <a:rPr lang="en-US" sz="3000">
                <a:cs typeface="Times New Roman" pitchFamily="18" charset="0"/>
              </a:rPr>
              <a:t> </a:t>
            </a:r>
          </a:p>
          <a:p>
            <a:pPr algn="just">
              <a:buFontTx/>
              <a:buNone/>
            </a:pPr>
            <a:r>
              <a:rPr lang="en-US" sz="3000">
                <a:cs typeface="Times New Roman" pitchFamily="18" charset="0"/>
              </a:rPr>
              <a:t>	maka pernyataan di atas dapat ditulis sebagai:</a:t>
            </a:r>
          </a:p>
          <a:p>
            <a:pPr algn="just">
              <a:buFontTx/>
              <a:buNone/>
            </a:pPr>
            <a:r>
              <a:rPr lang="en-US" sz="3000">
                <a:cs typeface="Times New Roman" pitchFamily="18" charset="0"/>
              </a:rPr>
              <a:t>        (</a:t>
            </a:r>
            <a:r>
              <a:rPr lang="en-US" sz="3000" i="1">
                <a:cs typeface="Times New Roman" pitchFamily="18" charset="0"/>
              </a:rPr>
              <a:t>m</a:t>
            </a:r>
            <a:r>
              <a:rPr lang="en-US" sz="3000">
                <a:cs typeface="Times New Roman" pitchFamily="18" charset="0"/>
              </a:rPr>
              <a:t> </a:t>
            </a:r>
            <a:r>
              <a:rPr lang="en-US" sz="300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3000">
                <a:cs typeface="Times New Roman" pitchFamily="18" charset="0"/>
              </a:rPr>
              <a:t> ~ </a:t>
            </a:r>
            <a:r>
              <a:rPr lang="en-US" sz="3000" i="1">
                <a:cs typeface="Times New Roman" pitchFamily="18" charset="0"/>
              </a:rPr>
              <a:t>n</a:t>
            </a:r>
            <a:r>
              <a:rPr lang="en-US" sz="3000">
                <a:cs typeface="Times New Roman" pitchFamily="18" charset="0"/>
              </a:rPr>
              <a:t>) </a:t>
            </a:r>
            <a:r>
              <a:rPr lang="en-US" sz="3000"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3000">
                <a:cs typeface="Times New Roman" pitchFamily="18" charset="0"/>
              </a:rPr>
              <a:t> ~ </a:t>
            </a:r>
            <a:r>
              <a:rPr lang="en-US" sz="3000" i="1">
                <a:cs typeface="Times New Roman" pitchFamily="18" charset="0"/>
              </a:rPr>
              <a:t>r</a:t>
            </a:r>
            <a:r>
              <a:rPr lang="en-US" sz="3000">
                <a:cs typeface="Times New Roman" pitchFamily="18" charset="0"/>
              </a:rPr>
              <a:t>	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E61E-630D-4931-8D16-FB1ABF2C9CD1}" type="slidenum">
              <a:rPr lang="en-US"/>
              <a:pPr/>
              <a:t>51</a:t>
            </a:fld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	</a:t>
            </a:r>
            <a:r>
              <a:rPr lang="en-US" sz="2800" b="1"/>
              <a:t>Latihan</a:t>
            </a:r>
            <a:r>
              <a:rPr lang="en-US" sz="2800"/>
              <a:t>: Ubah kalimat ini ke dalam ekspresi logika (notasi simbolik</a:t>
            </a:r>
            <a:r>
              <a:rPr lang="en-US"/>
              <a:t>)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sz="2800"/>
              <a:t>1. Anda hanya dapat mengakses internet dari kampus hanya jika anda mahasiswa Informatika atau anda bukan seorang sarjana.</a:t>
            </a:r>
          </a:p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r>
              <a:rPr lang="en-US" sz="2800"/>
              <a:t>	2. Anda tidak dapat menaiki </a:t>
            </a:r>
            <a:r>
              <a:rPr lang="en-US" sz="2800" i="1"/>
              <a:t>roller coaster</a:t>
            </a:r>
            <a:r>
              <a:rPr lang="en-US" sz="2800"/>
              <a:t> jika anda tingginya kurang dari 150 cm kecuali jika anda berusia lebih dari 16 tahun.</a:t>
            </a:r>
          </a:p>
          <a:p>
            <a:pPr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2D0F-E4BB-40B4-9CEF-2AE02DD52A23}" type="slidenum">
              <a:rPr lang="en-US"/>
              <a:pPr/>
              <a:t>6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296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 b="1" i="1"/>
              <a:t>“Sekarang tahun 2010 dan  99 &lt; 5.”</a:t>
            </a:r>
            <a:endParaRPr lang="en-US" sz="2400" b="1" i="1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457200" y="2514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pernyataan?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7543800" y="25908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457200" y="3429000"/>
            <a:ext cx="701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proposisi?</a:t>
            </a: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7543800" y="34290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457200" y="44196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nilai kebenaran dari proposisi ini?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7010400" y="4648200"/>
            <a:ext cx="1676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SALAH</a:t>
            </a:r>
          </a:p>
        </p:txBody>
      </p:sp>
      <p:sp>
        <p:nvSpPr>
          <p:cNvPr id="119817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Permainan</a:t>
            </a:r>
            <a:endParaRPr lang="en-CA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build="p" bldLvl="2" autoUpdateAnimBg="0"/>
      <p:bldP spid="119811" grpId="0" build="p" bldLvl="2" autoUpdateAnimBg="0"/>
      <p:bldP spid="119812" grpId="0" build="p" bldLvl="2" autoUpdateAnimBg="0"/>
      <p:bldP spid="119813" grpId="0" build="p" bldLvl="2" autoUpdateAnimBg="0"/>
      <p:bldP spid="119814" grpId="0" build="p" bldLvl="2" autoUpdateAnimBg="0"/>
      <p:bldP spid="119815" grpId="0" autoUpdateAnimBg="0"/>
      <p:bldP spid="119816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A0FD-998C-45C2-B5B4-7CE41B1C4E8A}" type="slidenum">
              <a:rPr lang="en-US"/>
              <a:pPr/>
              <a:t>7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296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 b="1" i="1"/>
              <a:t>“Tolong untuk tidak tidur selama kuliah”</a:t>
            </a:r>
            <a:endParaRPr lang="en-US" sz="2400" b="1" i="1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7162800" y="2209800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TIDAK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7162800" y="4038600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TIDAK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57200" y="4876800"/>
            <a:ext cx="784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Hanya pernyataanlah yang bisa menjadi proposisi.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457200" y="29718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 adalah sebuah permintaan.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457200" y="22098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pernyataan?</a:t>
            </a: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457200" y="3962400"/>
            <a:ext cx="701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proposisi?</a:t>
            </a:r>
          </a:p>
        </p:txBody>
      </p:sp>
      <p:sp>
        <p:nvSpPr>
          <p:cNvPr id="120841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Permainan</a:t>
            </a:r>
            <a:endParaRPr lang="en-CA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0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uild="p" bldLvl="2" autoUpdateAnimBg="0"/>
      <p:bldP spid="120835" grpId="0" build="p" bldLvl="2" autoUpdateAnimBg="0"/>
      <p:bldP spid="120836" grpId="0" build="p" bldLvl="2" autoUpdateAnimBg="0"/>
      <p:bldP spid="120837" grpId="0" autoUpdateAnimBg="0"/>
      <p:bldP spid="120838" grpId="0" autoUpdateAnimBg="0"/>
      <p:bldP spid="120839" grpId="0" build="p" bldLvl="2" autoUpdateAnimBg="0"/>
      <p:bldP spid="120840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9092-9ADF-47F2-B7F6-5FD256E33442}" type="slidenum">
              <a:rPr lang="en-US"/>
              <a:pPr/>
              <a:t>8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2296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 b="1" i="1"/>
              <a:t>“x &lt; y jika dan hanya jika y &gt; x.”</a:t>
            </a:r>
            <a:endParaRPr lang="en-US" sz="2400" b="1" i="1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457200" y="1905000"/>
            <a:ext cx="670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pernyataan ?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7620000" y="19050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457200" y="2514600"/>
            <a:ext cx="685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proposisi ?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7620000" y="25146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457200" y="48768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nilai kebenaran dari proposisi ini ?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6934200" y="51816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BENAR</a:t>
            </a: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457200" y="3124200"/>
            <a:ext cx="5562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… karena nilai kebenarannya tidak bergantung harga spesifik x maupun y.</a:t>
            </a:r>
          </a:p>
        </p:txBody>
      </p:sp>
      <p:sp>
        <p:nvSpPr>
          <p:cNvPr id="121866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Permainan</a:t>
            </a:r>
            <a:endParaRPr lang="en-CA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  <p:bldP spid="121859" grpId="0" build="p" bldLvl="2" autoUpdateAnimBg="0"/>
      <p:bldP spid="121860" grpId="0" build="p" bldLvl="2" autoUpdateAnimBg="0"/>
      <p:bldP spid="121861" grpId="0" build="p" bldLvl="2" autoUpdateAnimBg="0"/>
      <p:bldP spid="121862" grpId="0" build="p" bldLvl="2" autoUpdateAnimBg="0"/>
      <p:bldP spid="121863" grpId="0" autoUpdateAnimBg="0"/>
      <p:bldP spid="121864" grpId="0" build="p" bldLvl="2" autoUpdateAnimBg="0"/>
      <p:bldP spid="12186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59E6-28F5-49D0-AD32-2123E3FEF7ED}" type="slidenum">
              <a:rPr lang="en-US"/>
              <a:pPr/>
              <a:t>9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800" b="1">
                <a:cs typeface="Times New Roman" pitchFamily="18" charset="0"/>
              </a:rPr>
              <a:t>	Contoh 1. </a:t>
            </a:r>
            <a:r>
              <a:rPr lang="en-US" sz="2800">
                <a:cs typeface="Times New Roman" pitchFamily="18" charset="0"/>
              </a:rPr>
              <a:t>Semua pernyataan di bawah ini adalah proposisi: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>
                <a:cs typeface="Times New Roman" pitchFamily="18" charset="0"/>
              </a:rPr>
              <a:t>	</a:t>
            </a:r>
            <a:r>
              <a:rPr lang="en-US" sz="2400">
                <a:cs typeface="Times New Roman" pitchFamily="18" charset="0"/>
              </a:rPr>
              <a:t>(a)  13 adalah bilangan ganjil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(b)  Soekarno adalah alumnus UGM.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(c)  1 + 1 = 2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(d)  8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400">
                <a:cs typeface="Times New Roman" pitchFamily="18" charset="0"/>
              </a:rPr>
              <a:t> akar kuadrat dari 8 + 8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(e)  Ada monyet di bulan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(f)  Hari ini adalah hari Rabu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(g) Untuk sembarang bilangan bulat </a:t>
            </a:r>
            <a:r>
              <a:rPr lang="en-US" sz="2400" i="1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400">
                <a:cs typeface="Times New Roman" pitchFamily="18" charset="0"/>
              </a:rPr>
              <a:t> 0, maka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          2</a:t>
            </a:r>
            <a:r>
              <a:rPr lang="en-US" sz="2400" i="1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 adalah bilangan genap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(h) </a:t>
            </a:r>
            <a:r>
              <a:rPr lang="en-US" sz="2400" i="1">
                <a:cs typeface="Times New Roman" pitchFamily="18" charset="0"/>
              </a:rPr>
              <a:t>  x</a:t>
            </a:r>
            <a:r>
              <a:rPr lang="en-US" sz="2400">
                <a:cs typeface="Times New Roman" pitchFamily="18" charset="0"/>
              </a:rPr>
              <a:t> + </a:t>
            </a:r>
            <a:r>
              <a:rPr lang="en-US" sz="2400" i="1">
                <a:cs typeface="Times New Roman" pitchFamily="18" charset="0"/>
              </a:rPr>
              <a:t>y</a:t>
            </a:r>
            <a:r>
              <a:rPr lang="en-US" sz="2400">
                <a:cs typeface="Times New Roman" pitchFamily="18" charset="0"/>
              </a:rPr>
              <a:t> = </a:t>
            </a:r>
            <a:r>
              <a:rPr lang="en-US" sz="2400" i="1">
                <a:cs typeface="Times New Roman" pitchFamily="18" charset="0"/>
              </a:rPr>
              <a:t>y</a:t>
            </a:r>
            <a:r>
              <a:rPr lang="en-US" sz="2400">
                <a:cs typeface="Times New Roman" pitchFamily="18" charset="0"/>
              </a:rPr>
              <a:t> + </a:t>
            </a:r>
            <a:r>
              <a:rPr lang="en-US" sz="2400" i="1">
                <a:cs typeface="Times New Roman" pitchFamily="18" charset="0"/>
              </a:rPr>
              <a:t>x</a:t>
            </a:r>
            <a:r>
              <a:rPr lang="en-US" sz="2400">
                <a:cs typeface="Times New Roman" pitchFamily="18" charset="0"/>
              </a:rPr>
              <a:t>  untuk setiap </a:t>
            </a:r>
            <a:r>
              <a:rPr lang="en-US" sz="2400" i="1">
                <a:cs typeface="Times New Roman" pitchFamily="18" charset="0"/>
              </a:rPr>
              <a:t>x</a:t>
            </a:r>
            <a:r>
              <a:rPr lang="en-US" sz="2400">
                <a:cs typeface="Times New Roman" pitchFamily="18" charset="0"/>
              </a:rPr>
              <a:t> dan </a:t>
            </a:r>
            <a:r>
              <a:rPr lang="en-US" sz="2400" i="1">
                <a:cs typeface="Times New Roman" pitchFamily="18" charset="0"/>
              </a:rPr>
              <a:t>y</a:t>
            </a:r>
            <a:r>
              <a:rPr lang="en-US" sz="2400">
                <a:cs typeface="Times New Roman" pitchFamily="18" charset="0"/>
              </a:rPr>
              <a:t> bilangan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            riil			 			      </a:t>
            </a:r>
            <a:r>
              <a:rPr lang="en-US" sz="2400">
                <a:cs typeface="Times New Roman" pitchFamily="18" charset="0"/>
                <a:sym typeface="Wingdings 2" pitchFamily="18" charset="2"/>
              </a:rPr>
              <a:t>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579</Words>
  <Application>Microsoft Office PowerPoint</Application>
  <PresentationFormat>On-screen Show (4:3)</PresentationFormat>
  <Paragraphs>274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Symbol</vt:lpstr>
      <vt:lpstr>Times New Roman</vt:lpstr>
      <vt:lpstr>Wingdings 2</vt:lpstr>
      <vt:lpstr>Office Theme</vt:lpstr>
      <vt:lpstr>Microsoft Word 97 - 2003 Document</vt:lpstr>
      <vt:lpstr>Document</vt:lpstr>
      <vt:lpstr>Logika Informatika</vt:lpstr>
      <vt:lpstr>PowerPoint Presentation</vt:lpstr>
      <vt:lpstr>Permainan</vt:lpstr>
      <vt:lpstr>Permainan</vt:lpstr>
      <vt:lpstr>Permainan</vt:lpstr>
      <vt:lpstr>Permainan</vt:lpstr>
      <vt:lpstr>Permainan</vt:lpstr>
      <vt:lpstr>Permainan</vt:lpstr>
      <vt:lpstr>PowerPoint Presentation</vt:lpstr>
      <vt:lpstr>PowerPoint Presentation</vt:lpstr>
      <vt:lpstr>PowerPoint Presentation</vt:lpstr>
      <vt:lpstr>Mengkombinasikan Proposisi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Hukum-hukum Logika</vt:lpstr>
      <vt:lpstr>PowerPoint Presentation</vt:lpstr>
      <vt:lpstr>PowerPoint Presentation</vt:lpstr>
      <vt:lpstr>PowerPoint Presentation</vt:lpstr>
      <vt:lpstr>Soal Latihan 1</vt:lpstr>
      <vt:lpstr>Penyelesaian Soal Latihan 1</vt:lpstr>
      <vt:lpstr>Disjungsi Eksklusif</vt:lpstr>
      <vt:lpstr>PowerPoint Presentation</vt:lpstr>
      <vt:lpstr>Proposisi Bersyarat  (kondisional atau implikasi)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Soal Latihan 2</vt:lpstr>
      <vt:lpstr>Penyelesaian Soal Latihan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Informatika</dc:title>
  <dc:creator>User</dc:creator>
  <cp:lastModifiedBy>Puspa Citra</cp:lastModifiedBy>
  <cp:revision>7</cp:revision>
  <dcterms:created xsi:type="dcterms:W3CDTF">2021-03-08T00:23:11Z</dcterms:created>
  <dcterms:modified xsi:type="dcterms:W3CDTF">2023-09-29T07:47:08Z</dcterms:modified>
</cp:coreProperties>
</file>