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0" r:id="rId4"/>
  </p:sldMasterIdLst>
  <p:sldIdLst>
    <p:sldId id="337" r:id="rId5"/>
    <p:sldId id="331" r:id="rId6"/>
    <p:sldId id="338" r:id="rId7"/>
    <p:sldId id="309" r:id="rId8"/>
    <p:sldId id="310" r:id="rId9"/>
    <p:sldId id="312" r:id="rId10"/>
    <p:sldId id="339" r:id="rId11"/>
    <p:sldId id="340" r:id="rId12"/>
    <p:sldId id="318" r:id="rId13"/>
    <p:sldId id="320" r:id="rId14"/>
    <p:sldId id="321" r:id="rId15"/>
    <p:sldId id="322" r:id="rId16"/>
    <p:sldId id="336" r:id="rId17"/>
    <p:sldId id="323" r:id="rId18"/>
    <p:sldId id="324" r:id="rId19"/>
    <p:sldId id="325" r:id="rId20"/>
    <p:sldId id="326" r:id="rId21"/>
    <p:sldId id="327" r:id="rId22"/>
    <p:sldId id="329" r:id="rId23"/>
    <p:sldId id="330" r:id="rId24"/>
    <p:sldId id="341" r:id="rId25"/>
    <p:sldId id="33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D60A17-0052-441D-9448-CB21F0D9AB7F}" type="doc">
      <dgm:prSet loTypeId="urn:microsoft.com/office/officeart/2005/8/layout/orgChart1" loCatId="hierarchy" qsTypeId="urn:microsoft.com/office/officeart/2005/8/quickstyle/3d2" qsCatId="3D" csTypeId="urn:microsoft.com/office/officeart/2005/8/colors/accent6_4" csCatId="accent6" phldr="1"/>
      <dgm:spPr/>
      <dgm:t>
        <a:bodyPr/>
        <a:lstStyle/>
        <a:p>
          <a:endParaRPr lang="en-IN"/>
        </a:p>
      </dgm:t>
    </dgm:pt>
    <dgm:pt modelId="{F577F674-E028-41D3-80BB-03B447D0F034}">
      <dgm:prSet phldrT="[Text]" custT="1"/>
      <dgm:spPr>
        <a:solidFill>
          <a:schemeClr val="accent1"/>
        </a:solidFill>
        <a:ln>
          <a:solidFill>
            <a:schemeClr val="accent1"/>
          </a:solidFill>
        </a:ln>
      </dgm:spPr>
      <dgm:t>
        <a:bodyPr/>
        <a:lstStyle/>
        <a:p>
          <a:pPr algn="ctr"/>
          <a:r>
            <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filters</a:t>
          </a:r>
        </a:p>
      </dgm:t>
    </dgm:pt>
    <dgm:pt modelId="{2FAE7AEF-393D-4E49-90AC-2287A64D216D}" type="parTrans" cxnId="{75019DFF-D3DA-45F4-928C-93F7C663D4B9}">
      <dgm:prSet/>
      <dgm:spPr/>
      <dgm:t>
        <a:bodyPr/>
        <a:lstStyle/>
        <a:p>
          <a:pPr algn="ctr"/>
          <a:endParaRPr lang="en-IN"/>
        </a:p>
      </dgm:t>
    </dgm:pt>
    <dgm:pt modelId="{3AC375B5-4136-43A2-AEB6-419920BF3C14}" type="sibTrans" cxnId="{75019DFF-D3DA-45F4-928C-93F7C663D4B9}">
      <dgm:prSet/>
      <dgm:spPr/>
      <dgm:t>
        <a:bodyPr/>
        <a:lstStyle/>
        <a:p>
          <a:pPr algn="ctr"/>
          <a:endParaRPr lang="en-IN"/>
        </a:p>
      </dgm:t>
    </dgm:pt>
    <dgm:pt modelId="{BB1D48EB-09ED-44D7-BAFA-E95EF0ACA788}">
      <dgm:prSet phldrT="[Text]" custT="1"/>
      <dgm:spPr>
        <a:solidFill>
          <a:schemeClr val="accent1"/>
        </a:solidFill>
      </dgm:spPr>
      <dgm:t>
        <a:bodyPr/>
        <a:lstStyle/>
        <a:p>
          <a:pPr algn="ctr"/>
          <a:r>
            <a:rPr lang="en-IN" sz="4400" dirty="0">
              <a:latin typeface="Times New Roman" panose="02020603050405020304" pitchFamily="18" charset="0"/>
              <a:cs typeface="Times New Roman" panose="02020603050405020304" pitchFamily="18" charset="0"/>
            </a:rPr>
            <a:t>Active filters </a:t>
          </a:r>
        </a:p>
      </dgm:t>
    </dgm:pt>
    <dgm:pt modelId="{2DF55AE3-0FAF-45FB-852C-B9C90B49F99D}" type="parTrans" cxnId="{3242E5E4-6B23-4337-8877-63B5F5AD58CC}">
      <dgm:prSet/>
      <dgm:spPr/>
      <dgm:t>
        <a:bodyPr/>
        <a:lstStyle/>
        <a:p>
          <a:pPr algn="ctr"/>
          <a:endParaRPr lang="en-IN"/>
        </a:p>
      </dgm:t>
    </dgm:pt>
    <dgm:pt modelId="{F5F1D00B-21A1-4459-B333-0E40EAD75220}" type="sibTrans" cxnId="{3242E5E4-6B23-4337-8877-63B5F5AD58CC}">
      <dgm:prSet/>
      <dgm:spPr/>
      <dgm:t>
        <a:bodyPr/>
        <a:lstStyle/>
        <a:p>
          <a:pPr algn="ctr"/>
          <a:endParaRPr lang="en-IN" dirty="0"/>
        </a:p>
      </dgm:t>
    </dgm:pt>
    <dgm:pt modelId="{89E8930E-3EEA-40C9-AA18-02D03E2C5EEF}">
      <dgm:prSet phldrT="[Text]" custT="1"/>
      <dgm:spPr>
        <a:solidFill>
          <a:schemeClr val="accent1"/>
        </a:solidFill>
      </dgm:spPr>
      <dgm:t>
        <a:bodyPr/>
        <a:lstStyle/>
        <a:p>
          <a:pPr algn="ctr"/>
          <a:r>
            <a:rPr lang="en-IN" sz="4400" dirty="0">
              <a:latin typeface="Times New Roman" panose="02020603050405020304" pitchFamily="18" charset="0"/>
              <a:ea typeface="Nirmala UI" panose="020B0502040204020203" pitchFamily="34" charset="0"/>
              <a:cs typeface="Times New Roman" panose="02020603050405020304" pitchFamily="18" charset="0"/>
            </a:rPr>
            <a:t>Passive filters</a:t>
          </a:r>
        </a:p>
      </dgm:t>
    </dgm:pt>
    <dgm:pt modelId="{BF4B88C1-05E0-4197-A584-21AE8131FCEA}" type="parTrans" cxnId="{6DDBEC9D-02A1-4639-BB0A-D4DA7D4296FF}">
      <dgm:prSet/>
      <dgm:spPr/>
      <dgm:t>
        <a:bodyPr/>
        <a:lstStyle/>
        <a:p>
          <a:pPr algn="ctr"/>
          <a:endParaRPr lang="en-IN"/>
        </a:p>
      </dgm:t>
    </dgm:pt>
    <dgm:pt modelId="{031DA44C-5FD1-46E6-9957-5D923111A846}" type="sibTrans" cxnId="{6DDBEC9D-02A1-4639-BB0A-D4DA7D4296FF}">
      <dgm:prSet/>
      <dgm:spPr/>
      <dgm:t>
        <a:bodyPr/>
        <a:lstStyle/>
        <a:p>
          <a:pPr algn="ctr"/>
          <a:endParaRPr lang="en-IN"/>
        </a:p>
      </dgm:t>
    </dgm:pt>
    <dgm:pt modelId="{75BFD529-4C43-45A1-8D53-2E69043B618F}" type="pres">
      <dgm:prSet presAssocID="{54D60A17-0052-441D-9448-CB21F0D9AB7F}" presName="hierChild1" presStyleCnt="0">
        <dgm:presLayoutVars>
          <dgm:orgChart val="1"/>
          <dgm:chPref val="1"/>
          <dgm:dir/>
          <dgm:animOne val="branch"/>
          <dgm:animLvl val="lvl"/>
          <dgm:resizeHandles/>
        </dgm:presLayoutVars>
      </dgm:prSet>
      <dgm:spPr/>
    </dgm:pt>
    <dgm:pt modelId="{8633F018-1DA7-4A63-B627-9B1079653D76}" type="pres">
      <dgm:prSet presAssocID="{F577F674-E028-41D3-80BB-03B447D0F034}" presName="hierRoot1" presStyleCnt="0">
        <dgm:presLayoutVars>
          <dgm:hierBranch val="init"/>
        </dgm:presLayoutVars>
      </dgm:prSet>
      <dgm:spPr/>
    </dgm:pt>
    <dgm:pt modelId="{DC04D8FF-07EC-44B2-B6D5-8D8EC8D3A5AF}" type="pres">
      <dgm:prSet presAssocID="{F577F674-E028-41D3-80BB-03B447D0F034}" presName="rootComposite1" presStyleCnt="0"/>
      <dgm:spPr/>
    </dgm:pt>
    <dgm:pt modelId="{6B54B5B5-4EC7-4114-ABDA-5D15FC799A99}" type="pres">
      <dgm:prSet presAssocID="{F577F674-E028-41D3-80BB-03B447D0F034}" presName="rootText1" presStyleLbl="node0" presStyleIdx="0" presStyleCnt="1">
        <dgm:presLayoutVars>
          <dgm:chPref val="3"/>
        </dgm:presLayoutVars>
      </dgm:prSet>
      <dgm:spPr/>
    </dgm:pt>
    <dgm:pt modelId="{84D0CB4A-67CF-423E-9EE9-4E740A9424EF}" type="pres">
      <dgm:prSet presAssocID="{F577F674-E028-41D3-80BB-03B447D0F034}" presName="rootConnector1" presStyleLbl="node1" presStyleIdx="0" presStyleCnt="0"/>
      <dgm:spPr/>
    </dgm:pt>
    <dgm:pt modelId="{E4B6C884-E799-4E5E-BC12-CE0540D65EC8}" type="pres">
      <dgm:prSet presAssocID="{F577F674-E028-41D3-80BB-03B447D0F034}" presName="hierChild2" presStyleCnt="0"/>
      <dgm:spPr/>
    </dgm:pt>
    <dgm:pt modelId="{D281AD74-48BC-473A-ABE1-7FAF3D7FC712}" type="pres">
      <dgm:prSet presAssocID="{2DF55AE3-0FAF-45FB-852C-B9C90B49F99D}" presName="Name37" presStyleLbl="parChTrans1D2" presStyleIdx="0" presStyleCnt="2"/>
      <dgm:spPr/>
    </dgm:pt>
    <dgm:pt modelId="{E512BF18-996B-4E98-A6DB-7F6689A680DF}" type="pres">
      <dgm:prSet presAssocID="{BB1D48EB-09ED-44D7-BAFA-E95EF0ACA788}" presName="hierRoot2" presStyleCnt="0">
        <dgm:presLayoutVars>
          <dgm:hierBranch val="init"/>
        </dgm:presLayoutVars>
      </dgm:prSet>
      <dgm:spPr/>
    </dgm:pt>
    <dgm:pt modelId="{B31307DA-9610-4FB7-A8C1-E5AA50EB0497}" type="pres">
      <dgm:prSet presAssocID="{BB1D48EB-09ED-44D7-BAFA-E95EF0ACA788}" presName="rootComposite" presStyleCnt="0"/>
      <dgm:spPr/>
    </dgm:pt>
    <dgm:pt modelId="{92E8F65F-7CCE-4186-A92E-129A44085A81}" type="pres">
      <dgm:prSet presAssocID="{BB1D48EB-09ED-44D7-BAFA-E95EF0ACA788}" presName="rootText" presStyleLbl="node2" presStyleIdx="0" presStyleCnt="2">
        <dgm:presLayoutVars>
          <dgm:chPref val="3"/>
        </dgm:presLayoutVars>
      </dgm:prSet>
      <dgm:spPr/>
    </dgm:pt>
    <dgm:pt modelId="{0C3E5B47-6D65-45E3-BD53-F23F54F6A487}" type="pres">
      <dgm:prSet presAssocID="{BB1D48EB-09ED-44D7-BAFA-E95EF0ACA788}" presName="rootConnector" presStyleLbl="node2" presStyleIdx="0" presStyleCnt="2"/>
      <dgm:spPr/>
    </dgm:pt>
    <dgm:pt modelId="{D0B691CC-DDFD-47A5-ACA9-CCC2D39DC6DB}" type="pres">
      <dgm:prSet presAssocID="{BB1D48EB-09ED-44D7-BAFA-E95EF0ACA788}" presName="hierChild4" presStyleCnt="0"/>
      <dgm:spPr/>
    </dgm:pt>
    <dgm:pt modelId="{8B0B8431-BA77-4D49-8A97-4E28A3A310CA}" type="pres">
      <dgm:prSet presAssocID="{BB1D48EB-09ED-44D7-BAFA-E95EF0ACA788}" presName="hierChild5" presStyleCnt="0"/>
      <dgm:spPr/>
    </dgm:pt>
    <dgm:pt modelId="{5104BE79-DBC7-4EA9-89ED-5A12AAC81F74}" type="pres">
      <dgm:prSet presAssocID="{BF4B88C1-05E0-4197-A584-21AE8131FCEA}" presName="Name37" presStyleLbl="parChTrans1D2" presStyleIdx="1" presStyleCnt="2"/>
      <dgm:spPr/>
    </dgm:pt>
    <dgm:pt modelId="{05195E97-5FDC-48BE-A392-C0310B4A0DB9}" type="pres">
      <dgm:prSet presAssocID="{89E8930E-3EEA-40C9-AA18-02D03E2C5EEF}" presName="hierRoot2" presStyleCnt="0">
        <dgm:presLayoutVars>
          <dgm:hierBranch val="init"/>
        </dgm:presLayoutVars>
      </dgm:prSet>
      <dgm:spPr/>
    </dgm:pt>
    <dgm:pt modelId="{D30FEE6C-2E86-400E-804C-D863494A48A9}" type="pres">
      <dgm:prSet presAssocID="{89E8930E-3EEA-40C9-AA18-02D03E2C5EEF}" presName="rootComposite" presStyleCnt="0"/>
      <dgm:spPr/>
    </dgm:pt>
    <dgm:pt modelId="{D9BD057A-AA7B-401A-A76B-879DA9F24585}" type="pres">
      <dgm:prSet presAssocID="{89E8930E-3EEA-40C9-AA18-02D03E2C5EEF}" presName="rootText" presStyleLbl="node2" presStyleIdx="1" presStyleCnt="2">
        <dgm:presLayoutVars>
          <dgm:chPref val="3"/>
        </dgm:presLayoutVars>
      </dgm:prSet>
      <dgm:spPr/>
    </dgm:pt>
    <dgm:pt modelId="{50450D3A-985C-46E0-A77C-6C9C3E261D3D}" type="pres">
      <dgm:prSet presAssocID="{89E8930E-3EEA-40C9-AA18-02D03E2C5EEF}" presName="rootConnector" presStyleLbl="node2" presStyleIdx="1" presStyleCnt="2"/>
      <dgm:spPr/>
    </dgm:pt>
    <dgm:pt modelId="{486DA278-0475-424E-AB88-41E5E45CEB7D}" type="pres">
      <dgm:prSet presAssocID="{89E8930E-3EEA-40C9-AA18-02D03E2C5EEF}" presName="hierChild4" presStyleCnt="0"/>
      <dgm:spPr/>
    </dgm:pt>
    <dgm:pt modelId="{08147A37-DAA1-44EE-A922-878025357576}" type="pres">
      <dgm:prSet presAssocID="{89E8930E-3EEA-40C9-AA18-02D03E2C5EEF}" presName="hierChild5" presStyleCnt="0"/>
      <dgm:spPr/>
    </dgm:pt>
    <dgm:pt modelId="{95A0835C-EE27-4A47-B01D-33174D5BA669}" type="pres">
      <dgm:prSet presAssocID="{F577F674-E028-41D3-80BB-03B447D0F034}" presName="hierChild3" presStyleCnt="0"/>
      <dgm:spPr/>
    </dgm:pt>
  </dgm:ptLst>
  <dgm:cxnLst>
    <dgm:cxn modelId="{82C0F701-63D2-4ED4-AB7E-14CEC307E548}" type="presOf" srcId="{2DF55AE3-0FAF-45FB-852C-B9C90B49F99D}" destId="{D281AD74-48BC-473A-ABE1-7FAF3D7FC712}" srcOrd="0" destOrd="0" presId="urn:microsoft.com/office/officeart/2005/8/layout/orgChart1"/>
    <dgm:cxn modelId="{821A2E13-D58D-47C1-B5D2-28F68B00F979}" type="presOf" srcId="{BB1D48EB-09ED-44D7-BAFA-E95EF0ACA788}" destId="{0C3E5B47-6D65-45E3-BD53-F23F54F6A487}" srcOrd="1" destOrd="0" presId="urn:microsoft.com/office/officeart/2005/8/layout/orgChart1"/>
    <dgm:cxn modelId="{C6AE2C25-18D5-4CE0-8419-F190EBE022BD}" type="presOf" srcId="{F577F674-E028-41D3-80BB-03B447D0F034}" destId="{6B54B5B5-4EC7-4114-ABDA-5D15FC799A99}" srcOrd="0" destOrd="0" presId="urn:microsoft.com/office/officeart/2005/8/layout/orgChart1"/>
    <dgm:cxn modelId="{9D4B1F5C-7E81-4569-878C-FEEFD9A19860}" type="presOf" srcId="{89E8930E-3EEA-40C9-AA18-02D03E2C5EEF}" destId="{50450D3A-985C-46E0-A77C-6C9C3E261D3D}" srcOrd="1" destOrd="0" presId="urn:microsoft.com/office/officeart/2005/8/layout/orgChart1"/>
    <dgm:cxn modelId="{A52EB05F-90CB-4054-B91E-60C8A8242513}" type="presOf" srcId="{F577F674-E028-41D3-80BB-03B447D0F034}" destId="{84D0CB4A-67CF-423E-9EE9-4E740A9424EF}" srcOrd="1" destOrd="0" presId="urn:microsoft.com/office/officeart/2005/8/layout/orgChart1"/>
    <dgm:cxn modelId="{6A96C398-FED7-468F-AEB9-6105E4784AF8}" type="presOf" srcId="{54D60A17-0052-441D-9448-CB21F0D9AB7F}" destId="{75BFD529-4C43-45A1-8D53-2E69043B618F}" srcOrd="0" destOrd="0" presId="urn:microsoft.com/office/officeart/2005/8/layout/orgChart1"/>
    <dgm:cxn modelId="{6DDBEC9D-02A1-4639-BB0A-D4DA7D4296FF}" srcId="{F577F674-E028-41D3-80BB-03B447D0F034}" destId="{89E8930E-3EEA-40C9-AA18-02D03E2C5EEF}" srcOrd="1" destOrd="0" parTransId="{BF4B88C1-05E0-4197-A584-21AE8131FCEA}" sibTransId="{031DA44C-5FD1-46E6-9957-5D923111A846}"/>
    <dgm:cxn modelId="{ECAAB5C8-A01B-4883-A2E1-F2798B89BBE4}" type="presOf" srcId="{BF4B88C1-05E0-4197-A584-21AE8131FCEA}" destId="{5104BE79-DBC7-4EA9-89ED-5A12AAC81F74}" srcOrd="0" destOrd="0" presId="urn:microsoft.com/office/officeart/2005/8/layout/orgChart1"/>
    <dgm:cxn modelId="{E9B2C6D4-D77E-4B15-A1EE-9EC6192A8816}" type="presOf" srcId="{BB1D48EB-09ED-44D7-BAFA-E95EF0ACA788}" destId="{92E8F65F-7CCE-4186-A92E-129A44085A81}" srcOrd="0" destOrd="0" presId="urn:microsoft.com/office/officeart/2005/8/layout/orgChart1"/>
    <dgm:cxn modelId="{3242E5E4-6B23-4337-8877-63B5F5AD58CC}" srcId="{F577F674-E028-41D3-80BB-03B447D0F034}" destId="{BB1D48EB-09ED-44D7-BAFA-E95EF0ACA788}" srcOrd="0" destOrd="0" parTransId="{2DF55AE3-0FAF-45FB-852C-B9C90B49F99D}" sibTransId="{F5F1D00B-21A1-4459-B333-0E40EAD75220}"/>
    <dgm:cxn modelId="{A4002CF5-F8E2-43C7-BCA5-183D70666AA5}" type="presOf" srcId="{89E8930E-3EEA-40C9-AA18-02D03E2C5EEF}" destId="{D9BD057A-AA7B-401A-A76B-879DA9F24585}" srcOrd="0" destOrd="0" presId="urn:microsoft.com/office/officeart/2005/8/layout/orgChart1"/>
    <dgm:cxn modelId="{75019DFF-D3DA-45F4-928C-93F7C663D4B9}" srcId="{54D60A17-0052-441D-9448-CB21F0D9AB7F}" destId="{F577F674-E028-41D3-80BB-03B447D0F034}" srcOrd="0" destOrd="0" parTransId="{2FAE7AEF-393D-4E49-90AC-2287A64D216D}" sibTransId="{3AC375B5-4136-43A2-AEB6-419920BF3C14}"/>
    <dgm:cxn modelId="{5F7CF117-61B8-4959-B011-9BDC40950E95}" type="presParOf" srcId="{75BFD529-4C43-45A1-8D53-2E69043B618F}" destId="{8633F018-1DA7-4A63-B627-9B1079653D76}" srcOrd="0" destOrd="0" presId="urn:microsoft.com/office/officeart/2005/8/layout/orgChart1"/>
    <dgm:cxn modelId="{25213394-149A-4475-B8D5-B5CA7CBCD040}" type="presParOf" srcId="{8633F018-1DA7-4A63-B627-9B1079653D76}" destId="{DC04D8FF-07EC-44B2-B6D5-8D8EC8D3A5AF}" srcOrd="0" destOrd="0" presId="urn:microsoft.com/office/officeart/2005/8/layout/orgChart1"/>
    <dgm:cxn modelId="{65A562AF-BBB0-468E-99B2-4C23F42C4BEA}" type="presParOf" srcId="{DC04D8FF-07EC-44B2-B6D5-8D8EC8D3A5AF}" destId="{6B54B5B5-4EC7-4114-ABDA-5D15FC799A99}" srcOrd="0" destOrd="0" presId="urn:microsoft.com/office/officeart/2005/8/layout/orgChart1"/>
    <dgm:cxn modelId="{0FB31419-5F43-43DD-9E40-7C4C3B03F61E}" type="presParOf" srcId="{DC04D8FF-07EC-44B2-B6D5-8D8EC8D3A5AF}" destId="{84D0CB4A-67CF-423E-9EE9-4E740A9424EF}" srcOrd="1" destOrd="0" presId="urn:microsoft.com/office/officeart/2005/8/layout/orgChart1"/>
    <dgm:cxn modelId="{6621E978-F85B-47C8-A734-72AB96F07143}" type="presParOf" srcId="{8633F018-1DA7-4A63-B627-9B1079653D76}" destId="{E4B6C884-E799-4E5E-BC12-CE0540D65EC8}" srcOrd="1" destOrd="0" presId="urn:microsoft.com/office/officeart/2005/8/layout/orgChart1"/>
    <dgm:cxn modelId="{6B62CB58-0C89-4596-9138-5E7C268E18A1}" type="presParOf" srcId="{E4B6C884-E799-4E5E-BC12-CE0540D65EC8}" destId="{D281AD74-48BC-473A-ABE1-7FAF3D7FC712}" srcOrd="0" destOrd="0" presId="urn:microsoft.com/office/officeart/2005/8/layout/orgChart1"/>
    <dgm:cxn modelId="{65F5A4A7-C7BE-4D50-811F-11392018AFA2}" type="presParOf" srcId="{E4B6C884-E799-4E5E-BC12-CE0540D65EC8}" destId="{E512BF18-996B-4E98-A6DB-7F6689A680DF}" srcOrd="1" destOrd="0" presId="urn:microsoft.com/office/officeart/2005/8/layout/orgChart1"/>
    <dgm:cxn modelId="{824939F5-F0F1-4DA1-AAE1-C4E6210162C5}" type="presParOf" srcId="{E512BF18-996B-4E98-A6DB-7F6689A680DF}" destId="{B31307DA-9610-4FB7-A8C1-E5AA50EB0497}" srcOrd="0" destOrd="0" presId="urn:microsoft.com/office/officeart/2005/8/layout/orgChart1"/>
    <dgm:cxn modelId="{D164856F-7A32-4269-B60E-C1BCF9FE857C}" type="presParOf" srcId="{B31307DA-9610-4FB7-A8C1-E5AA50EB0497}" destId="{92E8F65F-7CCE-4186-A92E-129A44085A81}" srcOrd="0" destOrd="0" presId="urn:microsoft.com/office/officeart/2005/8/layout/orgChart1"/>
    <dgm:cxn modelId="{2E4ABAEB-5724-4B76-9B5D-4176327A8F6F}" type="presParOf" srcId="{B31307DA-9610-4FB7-A8C1-E5AA50EB0497}" destId="{0C3E5B47-6D65-45E3-BD53-F23F54F6A487}" srcOrd="1" destOrd="0" presId="urn:microsoft.com/office/officeart/2005/8/layout/orgChart1"/>
    <dgm:cxn modelId="{982A0A50-021A-4DD6-8DA4-42CCD683B5FC}" type="presParOf" srcId="{E512BF18-996B-4E98-A6DB-7F6689A680DF}" destId="{D0B691CC-DDFD-47A5-ACA9-CCC2D39DC6DB}" srcOrd="1" destOrd="0" presId="urn:microsoft.com/office/officeart/2005/8/layout/orgChart1"/>
    <dgm:cxn modelId="{3F82D576-4796-4DC4-8DFE-97E27EA9756F}" type="presParOf" srcId="{E512BF18-996B-4E98-A6DB-7F6689A680DF}" destId="{8B0B8431-BA77-4D49-8A97-4E28A3A310CA}" srcOrd="2" destOrd="0" presId="urn:microsoft.com/office/officeart/2005/8/layout/orgChart1"/>
    <dgm:cxn modelId="{35FFB5DA-97BF-4BA9-9165-8EFB7D013F2B}" type="presParOf" srcId="{E4B6C884-E799-4E5E-BC12-CE0540D65EC8}" destId="{5104BE79-DBC7-4EA9-89ED-5A12AAC81F74}" srcOrd="2" destOrd="0" presId="urn:microsoft.com/office/officeart/2005/8/layout/orgChart1"/>
    <dgm:cxn modelId="{B7D6279A-441A-4640-9741-CA23909E0B74}" type="presParOf" srcId="{E4B6C884-E799-4E5E-BC12-CE0540D65EC8}" destId="{05195E97-5FDC-48BE-A392-C0310B4A0DB9}" srcOrd="3" destOrd="0" presId="urn:microsoft.com/office/officeart/2005/8/layout/orgChart1"/>
    <dgm:cxn modelId="{39838F35-B9C9-4C0A-9CC1-865940C8A4F1}" type="presParOf" srcId="{05195E97-5FDC-48BE-A392-C0310B4A0DB9}" destId="{D30FEE6C-2E86-400E-804C-D863494A48A9}" srcOrd="0" destOrd="0" presId="urn:microsoft.com/office/officeart/2005/8/layout/orgChart1"/>
    <dgm:cxn modelId="{E2676199-3A00-46C8-97CD-042B6C55DEE2}" type="presParOf" srcId="{D30FEE6C-2E86-400E-804C-D863494A48A9}" destId="{D9BD057A-AA7B-401A-A76B-879DA9F24585}" srcOrd="0" destOrd="0" presId="urn:microsoft.com/office/officeart/2005/8/layout/orgChart1"/>
    <dgm:cxn modelId="{EE4223B0-0431-4D83-AEF5-3A2C3F0DB0EE}" type="presParOf" srcId="{D30FEE6C-2E86-400E-804C-D863494A48A9}" destId="{50450D3A-985C-46E0-A77C-6C9C3E261D3D}" srcOrd="1" destOrd="0" presId="urn:microsoft.com/office/officeart/2005/8/layout/orgChart1"/>
    <dgm:cxn modelId="{72EECC36-E8E3-479C-9424-309DAF7B28B9}" type="presParOf" srcId="{05195E97-5FDC-48BE-A392-C0310B4A0DB9}" destId="{486DA278-0475-424E-AB88-41E5E45CEB7D}" srcOrd="1" destOrd="0" presId="urn:microsoft.com/office/officeart/2005/8/layout/orgChart1"/>
    <dgm:cxn modelId="{89FC1BB4-8EEE-466B-81D1-AD5A02CEB095}" type="presParOf" srcId="{05195E97-5FDC-48BE-A392-C0310B4A0DB9}" destId="{08147A37-DAA1-44EE-A922-878025357576}" srcOrd="2" destOrd="0" presId="urn:microsoft.com/office/officeart/2005/8/layout/orgChart1"/>
    <dgm:cxn modelId="{3776FB54-77D6-451D-BDC7-F173F73A2D04}" type="presParOf" srcId="{8633F018-1DA7-4A63-B627-9B1079653D76}" destId="{95A0835C-EE27-4A47-B01D-33174D5BA66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53D3A1-2F86-4FC9-94E5-E33F7C7D8937}" type="doc">
      <dgm:prSet loTypeId="urn:microsoft.com/office/officeart/2005/8/layout/vList4" loCatId="picture" qsTypeId="urn:microsoft.com/office/officeart/2005/8/quickstyle/3d2" qsCatId="3D" csTypeId="urn:microsoft.com/office/officeart/2005/8/colors/accent6_4" csCatId="accent6" phldr="1"/>
      <dgm:spPr/>
      <dgm:t>
        <a:bodyPr/>
        <a:lstStyle/>
        <a:p>
          <a:endParaRPr lang="en-IN"/>
        </a:p>
      </dgm:t>
    </dgm:pt>
    <dgm:pt modelId="{D7FD4A59-AB27-4CED-9309-236BC345CDCC}" type="pres">
      <dgm:prSet presAssocID="{A353D3A1-2F86-4FC9-94E5-E33F7C7D8937}" presName="linear" presStyleCnt="0">
        <dgm:presLayoutVars>
          <dgm:dir/>
          <dgm:resizeHandles val="exact"/>
        </dgm:presLayoutVars>
      </dgm:prSet>
      <dgm:spPr/>
    </dgm:pt>
  </dgm:ptLst>
  <dgm:cxnLst>
    <dgm:cxn modelId="{8398CBD2-2BA0-4BC4-AD6D-9862A2318331}" type="presOf" srcId="{A353D3A1-2F86-4FC9-94E5-E33F7C7D8937}" destId="{D7FD4A59-AB27-4CED-9309-236BC345CDCC}" srcOrd="0"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4BE79-DBC7-4EA9-89ED-5A12AAC81F74}">
      <dsp:nvSpPr>
        <dsp:cNvPr id="0" name=""/>
        <dsp:cNvSpPr/>
      </dsp:nvSpPr>
      <dsp:spPr>
        <a:xfrm>
          <a:off x="3560618" y="1742857"/>
          <a:ext cx="1948538" cy="676352"/>
        </a:xfrm>
        <a:custGeom>
          <a:avLst/>
          <a:gdLst/>
          <a:ahLst/>
          <a:cxnLst/>
          <a:rect l="0" t="0" r="0" b="0"/>
          <a:pathLst>
            <a:path>
              <a:moveTo>
                <a:pt x="0" y="0"/>
              </a:moveTo>
              <a:lnTo>
                <a:pt x="0" y="338176"/>
              </a:lnTo>
              <a:lnTo>
                <a:pt x="1948538" y="338176"/>
              </a:lnTo>
              <a:lnTo>
                <a:pt x="1948538" y="676352"/>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281AD74-48BC-473A-ABE1-7FAF3D7FC712}">
      <dsp:nvSpPr>
        <dsp:cNvPr id="0" name=""/>
        <dsp:cNvSpPr/>
      </dsp:nvSpPr>
      <dsp:spPr>
        <a:xfrm>
          <a:off x="1612079" y="1742857"/>
          <a:ext cx="1948538" cy="676352"/>
        </a:xfrm>
        <a:custGeom>
          <a:avLst/>
          <a:gdLst/>
          <a:ahLst/>
          <a:cxnLst/>
          <a:rect l="0" t="0" r="0" b="0"/>
          <a:pathLst>
            <a:path>
              <a:moveTo>
                <a:pt x="1948538" y="0"/>
              </a:moveTo>
              <a:lnTo>
                <a:pt x="1948538" y="338176"/>
              </a:lnTo>
              <a:lnTo>
                <a:pt x="0" y="338176"/>
              </a:lnTo>
              <a:lnTo>
                <a:pt x="0" y="676352"/>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B54B5B5-4EC7-4114-ABDA-5D15FC799A99}">
      <dsp:nvSpPr>
        <dsp:cNvPr id="0" name=""/>
        <dsp:cNvSpPr/>
      </dsp:nvSpPr>
      <dsp:spPr>
        <a:xfrm>
          <a:off x="1950255" y="132495"/>
          <a:ext cx="3220725" cy="1610362"/>
        </a:xfrm>
        <a:prstGeom prst="rect">
          <a:avLst/>
        </a:prstGeom>
        <a:solidFill>
          <a:schemeClr val="accent1"/>
        </a:solidFill>
        <a:ln>
          <a:solidFill>
            <a:schemeClr val="accent1"/>
          </a:solid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filters</a:t>
          </a:r>
        </a:p>
      </dsp:txBody>
      <dsp:txXfrm>
        <a:off x="1950255" y="132495"/>
        <a:ext cx="3220725" cy="1610362"/>
      </dsp:txXfrm>
    </dsp:sp>
    <dsp:sp modelId="{92E8F65F-7CCE-4186-A92E-129A44085A81}">
      <dsp:nvSpPr>
        <dsp:cNvPr id="0" name=""/>
        <dsp:cNvSpPr/>
      </dsp:nvSpPr>
      <dsp:spPr>
        <a:xfrm>
          <a:off x="1716" y="2419210"/>
          <a:ext cx="3220725" cy="1610362"/>
        </a:xfrm>
        <a:prstGeom prst="rect">
          <a:avLst/>
        </a:prstGeom>
        <a:solidFill>
          <a:schemeClr val="accent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Times New Roman" panose="02020603050405020304" pitchFamily="18" charset="0"/>
              <a:cs typeface="Times New Roman" panose="02020603050405020304" pitchFamily="18" charset="0"/>
            </a:rPr>
            <a:t>Active filters </a:t>
          </a:r>
        </a:p>
      </dsp:txBody>
      <dsp:txXfrm>
        <a:off x="1716" y="2419210"/>
        <a:ext cx="3220725" cy="1610362"/>
      </dsp:txXfrm>
    </dsp:sp>
    <dsp:sp modelId="{D9BD057A-AA7B-401A-A76B-879DA9F24585}">
      <dsp:nvSpPr>
        <dsp:cNvPr id="0" name=""/>
        <dsp:cNvSpPr/>
      </dsp:nvSpPr>
      <dsp:spPr>
        <a:xfrm>
          <a:off x="3898794" y="2419210"/>
          <a:ext cx="3220725" cy="1610362"/>
        </a:xfrm>
        <a:prstGeom prst="rect">
          <a:avLst/>
        </a:prstGeom>
        <a:solidFill>
          <a:schemeClr val="accent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Times New Roman" panose="02020603050405020304" pitchFamily="18" charset="0"/>
              <a:ea typeface="Nirmala UI" panose="020B0502040204020203" pitchFamily="34" charset="0"/>
              <a:cs typeface="Times New Roman" panose="02020603050405020304" pitchFamily="18" charset="0"/>
            </a:rPr>
            <a:t>Passive filters</a:t>
          </a:r>
        </a:p>
      </dsp:txBody>
      <dsp:txXfrm>
        <a:off x="3898794" y="2419210"/>
        <a:ext cx="3220725" cy="1610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591E-764E-B636-4BDA-2EF8BE416E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32A2BE-E319-4D78-3B3A-F5D9B15D3C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2249ED-C40C-9430-1941-E4DE18EF7C9A}"/>
              </a:ext>
            </a:extLst>
          </p:cNvPr>
          <p:cNvSpPr>
            <a:spLocks noGrp="1"/>
          </p:cNvSpPr>
          <p:nvPr>
            <p:ph type="dt" sz="half" idx="10"/>
          </p:nvPr>
        </p:nvSpPr>
        <p:spPr/>
        <p:txBody>
          <a:bodyPr/>
          <a:lstStyle/>
          <a:p>
            <a:fld id="{EA0C0817-A112-4847-8014-A94B7D2A4EA3}" type="datetime1">
              <a:rPr lang="en-US" smtClean="0"/>
              <a:t>6/20/2023</a:t>
            </a:fld>
            <a:endParaRPr lang="en-US" dirty="0"/>
          </a:p>
        </p:txBody>
      </p:sp>
      <p:sp>
        <p:nvSpPr>
          <p:cNvPr id="5" name="Footer Placeholder 4">
            <a:extLst>
              <a:ext uri="{FF2B5EF4-FFF2-40B4-BE49-F238E27FC236}">
                <a16:creationId xmlns:a16="http://schemas.microsoft.com/office/drawing/2014/main" id="{572C1BB4-294A-9C11-9463-84416CF40B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445E68-9854-C1BD-3A74-1DB5D2A2ACB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5342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D39-B6A4-5C6A-050B-41BC215A36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457DE4-6D65-395D-5332-EABC3D0E7F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FA0C14-3E24-B197-1669-AFFB4796F1E5}"/>
              </a:ext>
            </a:extLst>
          </p:cNvPr>
          <p:cNvSpPr>
            <a:spLocks noGrp="1"/>
          </p:cNvSpPr>
          <p:nvPr>
            <p:ph type="dt" sz="half" idx="10"/>
          </p:nvPr>
        </p:nvSpPr>
        <p:spPr/>
        <p:txBody>
          <a:bodyPr/>
          <a:lstStyle/>
          <a:p>
            <a:fld id="{F6FA2B21-3FCD-4721-B95C-427943F61125}" type="datetime1">
              <a:rPr lang="en-US" smtClean="0"/>
              <a:t>6/20/2023</a:t>
            </a:fld>
            <a:endParaRPr lang="en-US" dirty="0"/>
          </a:p>
        </p:txBody>
      </p:sp>
      <p:sp>
        <p:nvSpPr>
          <p:cNvPr id="5" name="Footer Placeholder 4">
            <a:extLst>
              <a:ext uri="{FF2B5EF4-FFF2-40B4-BE49-F238E27FC236}">
                <a16:creationId xmlns:a16="http://schemas.microsoft.com/office/drawing/2014/main" id="{81D39C3C-E3C6-D807-024E-6B1E5EFF75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EC1A8A-57F0-52AA-15EC-1846CBAEB2D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901537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1C4BB1-7870-9858-8A79-E8C3BA5650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30166F-7701-C681-CCA6-F32506A4A8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B753D-AE62-1458-47BE-BCAC7C4D515A}"/>
              </a:ext>
            </a:extLst>
          </p:cNvPr>
          <p:cNvSpPr>
            <a:spLocks noGrp="1"/>
          </p:cNvSpPr>
          <p:nvPr>
            <p:ph type="dt" sz="half" idx="10"/>
          </p:nvPr>
        </p:nvSpPr>
        <p:spPr/>
        <p:txBody>
          <a:bodyPr/>
          <a:lstStyle/>
          <a:p>
            <a:fld id="{F6FA2B21-3FCD-4721-B95C-427943F61125}" type="datetime1">
              <a:rPr lang="en-US" smtClean="0"/>
              <a:t>6/20/2023</a:t>
            </a:fld>
            <a:endParaRPr lang="en-US" dirty="0"/>
          </a:p>
        </p:txBody>
      </p:sp>
      <p:sp>
        <p:nvSpPr>
          <p:cNvPr id="5" name="Footer Placeholder 4">
            <a:extLst>
              <a:ext uri="{FF2B5EF4-FFF2-40B4-BE49-F238E27FC236}">
                <a16:creationId xmlns:a16="http://schemas.microsoft.com/office/drawing/2014/main" id="{F70015F7-8877-C748-B09B-B26F55BF7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A8C796-9B71-E2EA-12F7-1D3D75233F7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026660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396B-F360-DAD1-4297-CBE8F915C2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4ECA36-B92C-9D68-21A9-98C4ECAC6C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F3F9C3-C889-2F93-E328-E2F8F32858D8}"/>
              </a:ext>
            </a:extLst>
          </p:cNvPr>
          <p:cNvSpPr>
            <a:spLocks noGrp="1"/>
          </p:cNvSpPr>
          <p:nvPr>
            <p:ph type="dt" sz="half" idx="10"/>
          </p:nvPr>
        </p:nvSpPr>
        <p:spPr/>
        <p:txBody>
          <a:bodyPr/>
          <a:lstStyle/>
          <a:p>
            <a:fld id="{F6FA2B21-3FCD-4721-B95C-427943F61125}" type="datetime1">
              <a:rPr lang="en-US" smtClean="0"/>
              <a:t>6/20/2023</a:t>
            </a:fld>
            <a:endParaRPr lang="en-US" dirty="0"/>
          </a:p>
        </p:txBody>
      </p:sp>
      <p:sp>
        <p:nvSpPr>
          <p:cNvPr id="5" name="Footer Placeholder 4">
            <a:extLst>
              <a:ext uri="{FF2B5EF4-FFF2-40B4-BE49-F238E27FC236}">
                <a16:creationId xmlns:a16="http://schemas.microsoft.com/office/drawing/2014/main" id="{E64EA229-8205-3139-5420-FC66354852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74B184-FC15-A764-2CBF-6A5352A87BC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879671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84E6-9108-DC10-983B-C1381F92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08EBE5-DB75-9A7E-E410-C8F0E6014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57EB8-393E-FCCF-E68A-97A925449282}"/>
              </a:ext>
            </a:extLst>
          </p:cNvPr>
          <p:cNvSpPr>
            <a:spLocks noGrp="1"/>
          </p:cNvSpPr>
          <p:nvPr>
            <p:ph type="dt" sz="half" idx="10"/>
          </p:nvPr>
        </p:nvSpPr>
        <p:spPr/>
        <p:txBody>
          <a:bodyPr/>
          <a:lstStyle/>
          <a:p>
            <a:fld id="{D9C646AA-F36E-4540-911D-FFFC0A0EF24A}" type="datetime1">
              <a:rPr lang="en-US" smtClean="0"/>
              <a:t>6/20/2023</a:t>
            </a:fld>
            <a:endParaRPr lang="en-US" dirty="0"/>
          </a:p>
        </p:txBody>
      </p:sp>
      <p:sp>
        <p:nvSpPr>
          <p:cNvPr id="5" name="Footer Placeholder 4">
            <a:extLst>
              <a:ext uri="{FF2B5EF4-FFF2-40B4-BE49-F238E27FC236}">
                <a16:creationId xmlns:a16="http://schemas.microsoft.com/office/drawing/2014/main" id="{B6CDB00A-9766-3BF4-BC21-726E6A0D5B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6748BE-02D6-5A68-4B31-C70A7E718340}"/>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30600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F4FA-FD89-8529-F08D-9AF1008624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8FBA87-7576-4370-5571-DA4A96D22A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B89354-57A9-5097-9ADF-A30ECF1D48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17E80C-F991-25D8-AED0-015AD62E3ACA}"/>
              </a:ext>
            </a:extLst>
          </p:cNvPr>
          <p:cNvSpPr>
            <a:spLocks noGrp="1"/>
          </p:cNvSpPr>
          <p:nvPr>
            <p:ph type="dt" sz="half" idx="10"/>
          </p:nvPr>
        </p:nvSpPr>
        <p:spPr/>
        <p:txBody>
          <a:bodyPr/>
          <a:lstStyle/>
          <a:p>
            <a:fld id="{F6FA2B21-3FCD-4721-B95C-427943F61125}" type="datetime1">
              <a:rPr lang="en-US" smtClean="0"/>
              <a:t>6/20/2023</a:t>
            </a:fld>
            <a:endParaRPr lang="en-US" dirty="0"/>
          </a:p>
        </p:txBody>
      </p:sp>
      <p:sp>
        <p:nvSpPr>
          <p:cNvPr id="6" name="Footer Placeholder 5">
            <a:extLst>
              <a:ext uri="{FF2B5EF4-FFF2-40B4-BE49-F238E27FC236}">
                <a16:creationId xmlns:a16="http://schemas.microsoft.com/office/drawing/2014/main" id="{0CEDE382-BA54-907A-027B-9EEEC6A213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8253BB-7034-7A8E-B47D-931C3E5149E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251018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B879-F50B-9FBE-7A51-7EF9E570FF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502823-0327-9B5A-A48B-A7E63C56DD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4F3624-1EB1-E220-B400-47D2F06222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77CBBE-39F6-9A16-A76C-B14DDC85E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01EAE-8D37-FB89-9158-E805A46784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210A4-05A4-D6D6-31BD-CA24052FDC3B}"/>
              </a:ext>
            </a:extLst>
          </p:cNvPr>
          <p:cNvSpPr>
            <a:spLocks noGrp="1"/>
          </p:cNvSpPr>
          <p:nvPr>
            <p:ph type="dt" sz="half" idx="10"/>
          </p:nvPr>
        </p:nvSpPr>
        <p:spPr/>
        <p:txBody>
          <a:bodyPr/>
          <a:lstStyle/>
          <a:p>
            <a:fld id="{F6FA2B21-3FCD-4721-B95C-427943F61125}" type="datetime1">
              <a:rPr lang="en-US" smtClean="0"/>
              <a:t>6/20/2023</a:t>
            </a:fld>
            <a:endParaRPr lang="en-US" dirty="0"/>
          </a:p>
        </p:txBody>
      </p:sp>
      <p:sp>
        <p:nvSpPr>
          <p:cNvPr id="8" name="Footer Placeholder 7">
            <a:extLst>
              <a:ext uri="{FF2B5EF4-FFF2-40B4-BE49-F238E27FC236}">
                <a16:creationId xmlns:a16="http://schemas.microsoft.com/office/drawing/2014/main" id="{0C1F71A2-2FB5-F9F7-1136-32E993143E6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3C08563-DA79-4AC5-C29B-B2EA67807827}"/>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979676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FBBF-2773-DB44-EB69-A7CEFC2753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73DFC8-27C3-CC67-5C9E-1B07E05259ED}"/>
              </a:ext>
            </a:extLst>
          </p:cNvPr>
          <p:cNvSpPr>
            <a:spLocks noGrp="1"/>
          </p:cNvSpPr>
          <p:nvPr>
            <p:ph type="dt" sz="half" idx="10"/>
          </p:nvPr>
        </p:nvSpPr>
        <p:spPr/>
        <p:txBody>
          <a:bodyPr/>
          <a:lstStyle/>
          <a:p>
            <a:fld id="{F9A96C99-B8F8-4528-BD05-0E16E943DC09}" type="datetime1">
              <a:rPr lang="en-US" smtClean="0"/>
              <a:t>6/20/2023</a:t>
            </a:fld>
            <a:endParaRPr lang="en-US" dirty="0"/>
          </a:p>
        </p:txBody>
      </p:sp>
      <p:sp>
        <p:nvSpPr>
          <p:cNvPr id="4" name="Footer Placeholder 3">
            <a:extLst>
              <a:ext uri="{FF2B5EF4-FFF2-40B4-BE49-F238E27FC236}">
                <a16:creationId xmlns:a16="http://schemas.microsoft.com/office/drawing/2014/main" id="{912176E8-27F5-8D97-4813-963A390CF8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FE33789-2676-D6A9-FB89-0C6695B486C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5478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0DD1C9-9CC5-E0FD-FB28-D694B60A17D7}"/>
              </a:ext>
            </a:extLst>
          </p:cNvPr>
          <p:cNvSpPr>
            <a:spLocks noGrp="1"/>
          </p:cNvSpPr>
          <p:nvPr>
            <p:ph type="dt" sz="half" idx="10"/>
          </p:nvPr>
        </p:nvSpPr>
        <p:spPr/>
        <p:txBody>
          <a:bodyPr/>
          <a:lstStyle/>
          <a:p>
            <a:fld id="{03636942-C211-4B28-8DBD-C953E00AF71B}" type="datetime1">
              <a:rPr lang="en-US" smtClean="0"/>
              <a:t>6/20/2023</a:t>
            </a:fld>
            <a:endParaRPr lang="en-US" dirty="0"/>
          </a:p>
        </p:txBody>
      </p:sp>
      <p:sp>
        <p:nvSpPr>
          <p:cNvPr id="3" name="Footer Placeholder 2">
            <a:extLst>
              <a:ext uri="{FF2B5EF4-FFF2-40B4-BE49-F238E27FC236}">
                <a16:creationId xmlns:a16="http://schemas.microsoft.com/office/drawing/2014/main" id="{46B920B4-9981-3290-2EBB-79FE78048EB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4B3EB7E-DB40-9BB4-981E-C3585CD1215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8258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65C4-1B63-1386-F4FE-5E514FB0F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6FFA93-EC4E-465D-B871-D85B6BAC7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967D61-AB1E-6210-6B6A-9836B580F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A1BC4-BD40-0945-2400-A470DB3F1FA5}"/>
              </a:ext>
            </a:extLst>
          </p:cNvPr>
          <p:cNvSpPr>
            <a:spLocks noGrp="1"/>
          </p:cNvSpPr>
          <p:nvPr>
            <p:ph type="dt" sz="half" idx="10"/>
          </p:nvPr>
        </p:nvSpPr>
        <p:spPr/>
        <p:txBody>
          <a:bodyPr/>
          <a:lstStyle/>
          <a:p>
            <a:fld id="{F6FA2B21-3FCD-4721-B95C-427943F61125}" type="datetime1">
              <a:rPr lang="en-US" smtClean="0"/>
              <a:t>6/20/2023</a:t>
            </a:fld>
            <a:endParaRPr lang="en-US" dirty="0"/>
          </a:p>
        </p:txBody>
      </p:sp>
      <p:sp>
        <p:nvSpPr>
          <p:cNvPr id="6" name="Footer Placeholder 5">
            <a:extLst>
              <a:ext uri="{FF2B5EF4-FFF2-40B4-BE49-F238E27FC236}">
                <a16:creationId xmlns:a16="http://schemas.microsoft.com/office/drawing/2014/main" id="{AEF672E5-6F14-4CB5-3AAD-8758358607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D2B26F-8063-5D04-1BFD-CDF431D99A6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857154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124C-F331-E2DE-2B93-08B64ADA3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382FCF-66DF-0A32-5980-965B14231A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58537D-530D-A539-4B5B-5B7598158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CE26E-9A15-D293-F80F-EF8309E60F1E}"/>
              </a:ext>
            </a:extLst>
          </p:cNvPr>
          <p:cNvSpPr>
            <a:spLocks noGrp="1"/>
          </p:cNvSpPr>
          <p:nvPr>
            <p:ph type="dt" sz="half" idx="10"/>
          </p:nvPr>
        </p:nvSpPr>
        <p:spPr/>
        <p:txBody>
          <a:bodyPr/>
          <a:lstStyle/>
          <a:p>
            <a:fld id="{E778CE86-875F-4587-BCF6-FA054AFC0D53}" type="datetime1">
              <a:rPr lang="en-US" smtClean="0"/>
              <a:pPr/>
              <a:t>6/20/2023</a:t>
            </a:fld>
            <a:endParaRPr lang="en-US" dirty="0"/>
          </a:p>
        </p:txBody>
      </p:sp>
      <p:sp>
        <p:nvSpPr>
          <p:cNvPr id="6" name="Footer Placeholder 5">
            <a:extLst>
              <a:ext uri="{FF2B5EF4-FFF2-40B4-BE49-F238E27FC236}">
                <a16:creationId xmlns:a16="http://schemas.microsoft.com/office/drawing/2014/main" id="{A88DB225-D8C1-7588-7627-65CEFCF3CB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83A57B-760F-2642-3321-E7A26AFB045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487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1000"/>
            <a:lum/>
          </a:blip>
          <a:srcRect/>
          <a:stretch>
            <a:fillRect t="-18000" b="-1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00AFD-EBA3-EF4D-CA50-B453FCC09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D1980-E9E8-9C87-74F1-19F4DF2EC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205CF-84FF-815E-C07F-35FB70CAE4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6/20/2023</a:t>
            </a:fld>
            <a:endParaRPr lang="en-US" dirty="0"/>
          </a:p>
        </p:txBody>
      </p:sp>
      <p:sp>
        <p:nvSpPr>
          <p:cNvPr id="5" name="Footer Placeholder 4">
            <a:extLst>
              <a:ext uri="{FF2B5EF4-FFF2-40B4-BE49-F238E27FC236}">
                <a16:creationId xmlns:a16="http://schemas.microsoft.com/office/drawing/2014/main" id="{67800C42-6949-BD15-AF69-34A2ACEEE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8210CD5-17C7-ED50-6620-83AB987B4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00796130"/>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8B94-1DD6-2533-F70C-41D7EBE39ED5}"/>
              </a:ext>
            </a:extLst>
          </p:cNvPr>
          <p:cNvSpPr>
            <a:spLocks noGrp="1"/>
          </p:cNvSpPr>
          <p:nvPr>
            <p:ph type="ctrTitle"/>
          </p:nvPr>
        </p:nvSpPr>
        <p:spPr>
          <a:xfrm>
            <a:off x="1202438" y="111760"/>
            <a:ext cx="9966960" cy="1613896"/>
          </a:xfrm>
        </p:spPr>
        <p:txBody>
          <a:bodyPr>
            <a:normAutofit/>
          </a:bodyPr>
          <a:lstStyle/>
          <a:p>
            <a:r>
              <a:rPr lang="en-IN" sz="4000" dirty="0">
                <a:solidFill>
                  <a:schemeClr val="accent1"/>
                </a:solidFill>
                <a:effectLst>
                  <a:outerShdw blurRad="38100" dist="38100" dir="2700000" algn="tl">
                    <a:srgbClr val="000000">
                      <a:alpha val="43137"/>
                    </a:srgbClr>
                  </a:outerShdw>
                </a:effectLst>
                <a:latin typeface="Arial Black" panose="020B0A04020102020204" pitchFamily="34" charset="0"/>
              </a:rPr>
              <a:t>SHUNT ACTIVE POWER FILTER AND ANALYSIS OF IPQCs</a:t>
            </a:r>
          </a:p>
        </p:txBody>
      </p:sp>
      <p:sp>
        <p:nvSpPr>
          <p:cNvPr id="3" name="Subtitle 2">
            <a:extLst>
              <a:ext uri="{FF2B5EF4-FFF2-40B4-BE49-F238E27FC236}">
                <a16:creationId xmlns:a16="http://schemas.microsoft.com/office/drawing/2014/main" id="{4F86221D-5AC1-DFBD-960D-145046284335}"/>
              </a:ext>
            </a:extLst>
          </p:cNvPr>
          <p:cNvSpPr>
            <a:spLocks noGrp="1"/>
          </p:cNvSpPr>
          <p:nvPr>
            <p:ph type="subTitle" idx="1"/>
          </p:nvPr>
        </p:nvSpPr>
        <p:spPr>
          <a:xfrm>
            <a:off x="957690" y="3707074"/>
            <a:ext cx="4477910" cy="1815185"/>
          </a:xfrm>
        </p:spPr>
        <p:txBody>
          <a:bodyPr>
            <a:normAutofit/>
          </a:bodyPr>
          <a:lstStyle/>
          <a:p>
            <a:pPr algn="l"/>
            <a:r>
              <a:rPr lang="en-US" sz="1600" b="1" dirty="0">
                <a:solidFill>
                  <a:schemeClr val="accent4">
                    <a:lumMod val="50000"/>
                  </a:schemeClr>
                </a:solidFill>
                <a:ea typeface="Calibri Light" panose="020F0302020204030204" pitchFamily="34" charset="0"/>
                <a:cs typeface="Calibri Light" panose="020F0302020204030204" pitchFamily="34" charset="0"/>
              </a:rPr>
              <a:t>Presented by:</a:t>
            </a:r>
          </a:p>
          <a:p>
            <a:pPr marL="457200" indent="-457200" algn="l">
              <a:buFont typeface="+mj-lt"/>
              <a:buAutoNum type="arabicPeriod"/>
            </a:pPr>
            <a:r>
              <a:rPr lang="en-US" sz="1600" b="1" dirty="0">
                <a:solidFill>
                  <a:schemeClr val="accent1"/>
                </a:solidFill>
                <a:ea typeface="Calibri Light" panose="020F0302020204030204" pitchFamily="34" charset="0"/>
                <a:cs typeface="Calibri Light" panose="020F0302020204030204" pitchFamily="34" charset="0"/>
              </a:rPr>
              <a:t>Hakim Shaiq Hussain (19207145029)</a:t>
            </a:r>
          </a:p>
          <a:p>
            <a:pPr marL="457200" indent="-457200" algn="l">
              <a:buFont typeface="+mj-lt"/>
              <a:buAutoNum type="arabicPeriod"/>
            </a:pPr>
            <a:r>
              <a:rPr lang="en-US" sz="1600" b="1" dirty="0" err="1">
                <a:solidFill>
                  <a:schemeClr val="accent1"/>
                </a:solidFill>
                <a:ea typeface="Calibri Light" panose="020F0302020204030204" pitchFamily="34" charset="0"/>
                <a:cs typeface="Calibri Light" panose="020F0302020204030204" pitchFamily="34" charset="0"/>
              </a:rPr>
              <a:t>Rizwana</a:t>
            </a:r>
            <a:r>
              <a:rPr lang="en-US" sz="1600" b="1" dirty="0">
                <a:solidFill>
                  <a:schemeClr val="accent1"/>
                </a:solidFill>
                <a:ea typeface="Calibri Light" panose="020F0302020204030204" pitchFamily="34" charset="0"/>
                <a:cs typeface="Calibri Light" panose="020F0302020204030204" pitchFamily="34" charset="0"/>
              </a:rPr>
              <a:t> Ramzan (19207145025)</a:t>
            </a:r>
          </a:p>
          <a:p>
            <a:pPr marL="457200" indent="-457200" algn="l">
              <a:buFont typeface="+mj-lt"/>
              <a:buAutoNum type="arabicPeriod"/>
            </a:pPr>
            <a:r>
              <a:rPr lang="en-US" sz="1600" b="1" dirty="0">
                <a:solidFill>
                  <a:schemeClr val="accent1"/>
                </a:solidFill>
                <a:ea typeface="Calibri Light" panose="020F0302020204030204" pitchFamily="34" charset="0"/>
                <a:cs typeface="Calibri Light" panose="020F0302020204030204" pitchFamily="34" charset="0"/>
              </a:rPr>
              <a:t>Filza Shah (192071450320)</a:t>
            </a:r>
          </a:p>
          <a:p>
            <a:pPr marL="457200" indent="-457200" algn="l">
              <a:buFont typeface="+mj-lt"/>
              <a:buAutoNum type="arabicPeriod"/>
            </a:pPr>
            <a:r>
              <a:rPr lang="en-US" sz="1600" b="1" dirty="0" err="1">
                <a:solidFill>
                  <a:schemeClr val="accent1"/>
                </a:solidFill>
                <a:ea typeface="Calibri Light" panose="020F0302020204030204" pitchFamily="34" charset="0"/>
                <a:cs typeface="Calibri Light" panose="020F0302020204030204" pitchFamily="34" charset="0"/>
              </a:rPr>
              <a:t>Muhafiz</a:t>
            </a:r>
            <a:r>
              <a:rPr lang="en-US" sz="1600" b="1" dirty="0">
                <a:solidFill>
                  <a:schemeClr val="accent1"/>
                </a:solidFill>
                <a:ea typeface="Calibri Light" panose="020F0302020204030204" pitchFamily="34" charset="0"/>
                <a:cs typeface="Calibri Light" panose="020F0302020204030204" pitchFamily="34" charset="0"/>
              </a:rPr>
              <a:t> Bilal Khan (19207145053)</a:t>
            </a:r>
          </a:p>
          <a:p>
            <a:endParaRPr lang="en-IN" dirty="0"/>
          </a:p>
        </p:txBody>
      </p:sp>
      <p:pic>
        <p:nvPicPr>
          <p:cNvPr id="1026" name="Picture 2" descr="University of Kashmir - Wikipedia">
            <a:extLst>
              <a:ext uri="{FF2B5EF4-FFF2-40B4-BE49-F238E27FC236}">
                <a16:creationId xmlns:a16="http://schemas.microsoft.com/office/drawing/2014/main" id="{C29A25D0-18D8-5C3B-3134-040834A40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202" y="2182856"/>
            <a:ext cx="1981200" cy="1524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8124C6-E8BD-E729-DA66-8033C3D7BE17}"/>
              </a:ext>
            </a:extLst>
          </p:cNvPr>
          <p:cNvSpPr txBox="1"/>
          <p:nvPr/>
        </p:nvSpPr>
        <p:spPr>
          <a:xfrm>
            <a:off x="7986655" y="3707074"/>
            <a:ext cx="3318653" cy="830997"/>
          </a:xfrm>
          <a:prstGeom prst="rect">
            <a:avLst/>
          </a:prstGeom>
          <a:noFill/>
        </p:spPr>
        <p:txBody>
          <a:bodyPr wrap="square" rtlCol="0">
            <a:spAutoFit/>
          </a:bodyPr>
          <a:lstStyle/>
          <a:p>
            <a:r>
              <a:rPr lang="en-US" sz="1600" dirty="0">
                <a:solidFill>
                  <a:schemeClr val="accent4">
                    <a:lumMod val="50000"/>
                  </a:schemeClr>
                </a:solidFill>
              </a:rPr>
              <a:t>Under the supervision of:</a:t>
            </a:r>
          </a:p>
          <a:p>
            <a:r>
              <a:rPr lang="en-US" sz="1600" b="1" dirty="0">
                <a:solidFill>
                  <a:schemeClr val="accent1"/>
                </a:solidFill>
              </a:rPr>
              <a:t>Ms. </a:t>
            </a:r>
            <a:r>
              <a:rPr lang="en-US" sz="1600" b="1" dirty="0" err="1">
                <a:solidFill>
                  <a:schemeClr val="accent1"/>
                </a:solidFill>
              </a:rPr>
              <a:t>Nousheen</a:t>
            </a:r>
            <a:r>
              <a:rPr lang="en-US" sz="1600" b="1" dirty="0">
                <a:solidFill>
                  <a:schemeClr val="accent1"/>
                </a:solidFill>
              </a:rPr>
              <a:t> Khan (Guide)</a:t>
            </a:r>
          </a:p>
          <a:p>
            <a:r>
              <a:rPr lang="en-IN" sz="1600" b="1" dirty="0">
                <a:solidFill>
                  <a:schemeClr val="accent1"/>
                </a:solidFill>
              </a:rPr>
              <a:t>Mr. Malik Younis Ahmed (Co-Guide)</a:t>
            </a:r>
          </a:p>
        </p:txBody>
      </p:sp>
      <p:sp>
        <p:nvSpPr>
          <p:cNvPr id="6" name="TextBox 5">
            <a:extLst>
              <a:ext uri="{FF2B5EF4-FFF2-40B4-BE49-F238E27FC236}">
                <a16:creationId xmlns:a16="http://schemas.microsoft.com/office/drawing/2014/main" id="{EC8CB8E3-57A9-3A85-226F-888DF0BDA91A}"/>
              </a:ext>
            </a:extLst>
          </p:cNvPr>
          <p:cNvSpPr txBox="1"/>
          <p:nvPr/>
        </p:nvSpPr>
        <p:spPr>
          <a:xfrm>
            <a:off x="2717802" y="5688274"/>
            <a:ext cx="6096000" cy="646331"/>
          </a:xfrm>
          <a:prstGeom prst="rect">
            <a:avLst/>
          </a:prstGeom>
          <a:noFill/>
        </p:spPr>
        <p:txBody>
          <a:bodyPr wrap="square" rtlCol="0">
            <a:spAutoFit/>
          </a:bodyPr>
          <a:lstStyle/>
          <a:p>
            <a:pPr algn="ctr"/>
            <a:r>
              <a:rPr lang="en-US" b="1" dirty="0">
                <a:solidFill>
                  <a:schemeClr val="accent4">
                    <a:lumMod val="50000"/>
                  </a:schemeClr>
                </a:solidFill>
              </a:rPr>
              <a:t>DEPARTMENT OF ELECTRICAL ENGINEERING</a:t>
            </a:r>
          </a:p>
          <a:p>
            <a:pPr algn="ctr"/>
            <a:r>
              <a:rPr lang="en-US" b="1" dirty="0">
                <a:solidFill>
                  <a:schemeClr val="accent4">
                    <a:lumMod val="50000"/>
                  </a:schemeClr>
                </a:solidFill>
              </a:rPr>
              <a:t>INSTITUTE OF TECHNOLOGY, ZAKURA</a:t>
            </a:r>
            <a:endParaRPr lang="en-IN" b="1" dirty="0">
              <a:solidFill>
                <a:schemeClr val="accent4">
                  <a:lumMod val="50000"/>
                </a:schemeClr>
              </a:solidFill>
            </a:endParaRPr>
          </a:p>
        </p:txBody>
      </p:sp>
    </p:spTree>
    <p:extLst>
      <p:ext uri="{BB962C8B-B14F-4D97-AF65-F5344CB8AC3E}">
        <p14:creationId xmlns:p14="http://schemas.microsoft.com/office/powerpoint/2010/main" val="268355486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40D6-A08E-4AD9-4138-2605AB963EEE}"/>
              </a:ext>
            </a:extLst>
          </p:cNvPr>
          <p:cNvSpPr>
            <a:spLocks noGrp="1"/>
          </p:cNvSpPr>
          <p:nvPr>
            <p:ph type="title"/>
          </p:nvPr>
        </p:nvSpPr>
        <p:spPr>
          <a:xfrm>
            <a:off x="1779494" y="365125"/>
            <a:ext cx="10515600" cy="1481604"/>
          </a:xfrm>
        </p:spPr>
        <p:txBody>
          <a:bodyPr>
            <a:normAutofit fontScale="90000"/>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Filter Techniques used for PQ improvement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8DE326E4-AEA5-E573-1E37-E5F8CE0A9310}"/>
              </a:ext>
            </a:extLst>
          </p:cNvPr>
          <p:cNvGraphicFramePr>
            <a:graphicFrameLocks noGrp="1"/>
          </p:cNvGraphicFramePr>
          <p:nvPr>
            <p:ph sz="half" idx="1"/>
            <p:extLst>
              <p:ext uri="{D42A27DB-BD31-4B8C-83A1-F6EECF244321}">
                <p14:modId xmlns:p14="http://schemas.microsoft.com/office/powerpoint/2010/main" val="3034930756"/>
              </p:ext>
            </p:extLst>
          </p:nvPr>
        </p:nvGraphicFramePr>
        <p:xfrm>
          <a:off x="2189018" y="1745673"/>
          <a:ext cx="7121237" cy="4162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F470B158-D51E-38FC-917B-7EA18CCA2EA7}"/>
              </a:ext>
            </a:extLst>
          </p:cNvPr>
          <p:cNvGraphicFramePr/>
          <p:nvPr>
            <p:extLst>
              <p:ext uri="{D42A27DB-BD31-4B8C-83A1-F6EECF244321}">
                <p14:modId xmlns:p14="http://schemas.microsoft.com/office/powerpoint/2010/main" val="2776382295"/>
              </p:ext>
            </p:extLst>
          </p:nvPr>
        </p:nvGraphicFramePr>
        <p:xfrm>
          <a:off x="7117976" y="1846729"/>
          <a:ext cx="4419600" cy="42916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80691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96E6-4D49-4BD1-7718-BD67CDF3710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Passive filters</a:t>
            </a:r>
          </a:p>
        </p:txBody>
      </p:sp>
      <p:pic>
        <p:nvPicPr>
          <p:cNvPr id="5" name="Content Placeholder 4" descr="Diagram, schematic&#10;&#10;Description automatically generated">
            <a:extLst>
              <a:ext uri="{FF2B5EF4-FFF2-40B4-BE49-F238E27FC236}">
                <a16:creationId xmlns:a16="http://schemas.microsoft.com/office/drawing/2014/main" id="{9DED3A5E-FA46-492E-67DC-5F94CCD6F7DC}"/>
              </a:ext>
            </a:extLst>
          </p:cNvPr>
          <p:cNvPicPr>
            <a:picLocks noGrp="1" noChangeAspect="1"/>
          </p:cNvPicPr>
          <p:nvPr>
            <p:ph sz="half" idx="1"/>
          </p:nvPr>
        </p:nvPicPr>
        <p:blipFill>
          <a:blip r:embed="rId2"/>
          <a:stretch>
            <a:fillRect/>
          </a:stretch>
        </p:blipFill>
        <p:spPr>
          <a:xfrm>
            <a:off x="1538107" y="2133600"/>
            <a:ext cx="9322933" cy="3356385"/>
          </a:xfrm>
          <a:prstGeom prst="rect">
            <a:avLst/>
          </a:prstGeom>
        </p:spPr>
      </p:pic>
    </p:spTree>
    <p:extLst>
      <p:ext uri="{BB962C8B-B14F-4D97-AF65-F5344CB8AC3E}">
        <p14:creationId xmlns:p14="http://schemas.microsoft.com/office/powerpoint/2010/main" val="35576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00779-A1DD-C1AB-8890-C3287B0CA39B}"/>
              </a:ext>
            </a:extLst>
          </p:cNvPr>
          <p:cNvSpPr>
            <a:spLocks noGrp="1"/>
          </p:cNvSpPr>
          <p:nvPr>
            <p:ph sz="half" idx="1"/>
          </p:nvPr>
        </p:nvSpPr>
        <p:spPr>
          <a:xfrm>
            <a:off x="1066800" y="860612"/>
            <a:ext cx="4663440" cy="4991548"/>
          </a:xfrm>
        </p:spPr>
        <p:txBody>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Simulation Results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6" name="Content Placeholder 5" descr="Graphical user interface, chart&#10;&#10;Description automatically generated">
            <a:extLst>
              <a:ext uri="{FF2B5EF4-FFF2-40B4-BE49-F238E27FC236}">
                <a16:creationId xmlns:a16="http://schemas.microsoft.com/office/drawing/2014/main" id="{54DBDC44-F85B-2EE5-A950-85B4FFEC1AD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1125" y="1428431"/>
            <a:ext cx="5208495" cy="4551028"/>
          </a:xfrm>
          <a:prstGeom prst="rect">
            <a:avLst/>
          </a:prstGeom>
        </p:spPr>
      </p:pic>
      <p:pic>
        <p:nvPicPr>
          <p:cNvPr id="5" name="Picture 4" descr="Chart&#10;&#10;Description automatically generated with low confidence">
            <a:extLst>
              <a:ext uri="{FF2B5EF4-FFF2-40B4-BE49-F238E27FC236}">
                <a16:creationId xmlns:a16="http://schemas.microsoft.com/office/drawing/2014/main" id="{9CD6C9AC-644E-55EA-ED88-55808A0AAE6E}"/>
              </a:ext>
            </a:extLst>
          </p:cNvPr>
          <p:cNvPicPr>
            <a:picLocks noChangeAspect="1"/>
          </p:cNvPicPr>
          <p:nvPr/>
        </p:nvPicPr>
        <p:blipFill rotWithShape="1">
          <a:blip r:embed="rId3">
            <a:extLst>
              <a:ext uri="{28A0092B-C50C-407E-A947-70E740481C1C}">
                <a14:useLocalDpi xmlns:a14="http://schemas.microsoft.com/office/drawing/2010/main" val="0"/>
              </a:ext>
            </a:extLst>
          </a:blip>
          <a:srcRect l="6838" t="2789" r="6785" b="1451"/>
          <a:stretch/>
        </p:blipFill>
        <p:spPr>
          <a:xfrm>
            <a:off x="794272" y="1428432"/>
            <a:ext cx="5208495" cy="4488274"/>
          </a:xfrm>
          <a:prstGeom prst="rect">
            <a:avLst/>
          </a:prstGeom>
        </p:spPr>
      </p:pic>
    </p:spTree>
    <p:extLst>
      <p:ext uri="{BB962C8B-B14F-4D97-AF65-F5344CB8AC3E}">
        <p14:creationId xmlns:p14="http://schemas.microsoft.com/office/powerpoint/2010/main" val="40146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E889-70AF-772F-36F1-B3A7CF3DC5FA}"/>
              </a:ext>
            </a:extLst>
          </p:cNvPr>
          <p:cNvSpPr>
            <a:spLocks noGrp="1"/>
          </p:cNvSpPr>
          <p:nvPr>
            <p:ph type="title"/>
          </p:nvPr>
        </p:nvSpPr>
        <p:spPr>
          <a:xfrm>
            <a:off x="1210235" y="543983"/>
            <a:ext cx="10004612" cy="1371600"/>
          </a:xfrm>
        </p:spPr>
        <p:txBody>
          <a:bodyPr>
            <a:normAutofit/>
          </a:bodyPr>
          <a:lstStyle/>
          <a:p>
            <a:r>
              <a:rPr lang="en-US" b="1" dirty="0">
                <a:latin typeface="Times New Roman" panose="02020603050405020304" pitchFamily="18" charset="0"/>
                <a:cs typeface="Times New Roman" panose="02020603050405020304" pitchFamily="18" charset="0"/>
              </a:rPr>
              <a:t>Disadvantages of Passive Filters</a:t>
            </a:r>
            <a:endParaRPr lang="en-IN"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1B855C84-A4BB-1B45-C715-D0FEE4AE256F}"/>
              </a:ext>
            </a:extLst>
          </p:cNvPr>
          <p:cNvSpPr txBox="1"/>
          <p:nvPr/>
        </p:nvSpPr>
        <p:spPr>
          <a:xfrm>
            <a:off x="650239" y="1915583"/>
            <a:ext cx="7560887" cy="4411785"/>
          </a:xfrm>
          <a:prstGeom prst="rect">
            <a:avLst/>
          </a:prstGeom>
          <a:noFill/>
        </p:spPr>
        <p:txBody>
          <a:bodyPr wrap="square" rtlCol="0">
            <a:spAutoFit/>
          </a:bodyPr>
          <a:lstStyle/>
          <a:p>
            <a:pPr marL="285750" lvl="0" indent="-285750">
              <a:lnSpc>
                <a:spcPct val="20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Size is large.</a:t>
            </a:r>
            <a:endParaRPr lang="en-IN" sz="2400" i="1" dirty="0">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For each harmonic frequency, a separate LC filter is to be designed.</a:t>
            </a:r>
            <a:endParaRPr lang="en-IN" sz="2400" i="1" dirty="0">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L and C components are subjected to ageing.</a:t>
            </a:r>
            <a:endParaRPr lang="en-IN" sz="2400" i="1" dirty="0">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They are bulky due to inductors.</a:t>
            </a:r>
            <a:endParaRPr lang="en-IN" sz="2400" i="1" dirty="0">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They cannot adapt to changes in circuit parameters.</a:t>
            </a:r>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49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3280F-E5D4-C9F1-2EA6-1BF241AE6D1D}"/>
              </a:ext>
            </a:extLst>
          </p:cNvPr>
          <p:cNvSpPr>
            <a:spLocks noGrp="1"/>
          </p:cNvSpPr>
          <p:nvPr>
            <p:ph sz="half" idx="1"/>
          </p:nvPr>
        </p:nvSpPr>
        <p:spPr>
          <a:xfrm>
            <a:off x="1066799" y="824753"/>
            <a:ext cx="4663440" cy="5018442"/>
          </a:xfrm>
        </p:spPr>
        <p:txBody>
          <a:bodyPr/>
          <a:lstStyle/>
          <a:p>
            <a:pPr marL="0" indent="0">
              <a:buNone/>
            </a:pPr>
            <a:endParaRPr lang="en-IN" dirty="0"/>
          </a:p>
          <a:p>
            <a:r>
              <a:rPr lang="en-IN" dirty="0"/>
              <a:t> </a:t>
            </a:r>
          </a:p>
        </p:txBody>
      </p:sp>
      <p:graphicFrame>
        <p:nvGraphicFramePr>
          <p:cNvPr id="7" name="Content Placeholder 6">
            <a:extLst>
              <a:ext uri="{FF2B5EF4-FFF2-40B4-BE49-F238E27FC236}">
                <a16:creationId xmlns:a16="http://schemas.microsoft.com/office/drawing/2014/main" id="{F6F53C14-C4C5-0FD6-0FE1-84220B3B9275}"/>
              </a:ext>
            </a:extLst>
          </p:cNvPr>
          <p:cNvGraphicFramePr>
            <a:graphicFrameLocks noGrp="1"/>
          </p:cNvGraphicFramePr>
          <p:nvPr>
            <p:ph sz="half" idx="2"/>
            <p:extLst>
              <p:ext uri="{D42A27DB-BD31-4B8C-83A1-F6EECF244321}">
                <p14:modId xmlns:p14="http://schemas.microsoft.com/office/powerpoint/2010/main" val="2285903397"/>
              </p:ext>
            </p:extLst>
          </p:nvPr>
        </p:nvGraphicFramePr>
        <p:xfrm>
          <a:off x="1156448" y="1014806"/>
          <a:ext cx="4796118" cy="4641924"/>
        </p:xfrm>
        <a:graphic>
          <a:graphicData uri="http://schemas.openxmlformats.org/drawingml/2006/table">
            <a:tbl>
              <a:tblPr firstRow="1" firstCol="1" bandRow="1">
                <a:tableStyleId>{5C22544A-7EE6-4342-B048-85BDC9FD1C3A}</a:tableStyleId>
              </a:tblPr>
              <a:tblGrid>
                <a:gridCol w="1010153">
                  <a:extLst>
                    <a:ext uri="{9D8B030D-6E8A-4147-A177-3AD203B41FA5}">
                      <a16:colId xmlns:a16="http://schemas.microsoft.com/office/drawing/2014/main" val="791932424"/>
                    </a:ext>
                  </a:extLst>
                </a:gridCol>
                <a:gridCol w="1765013">
                  <a:extLst>
                    <a:ext uri="{9D8B030D-6E8A-4147-A177-3AD203B41FA5}">
                      <a16:colId xmlns:a16="http://schemas.microsoft.com/office/drawing/2014/main" val="2271515838"/>
                    </a:ext>
                  </a:extLst>
                </a:gridCol>
                <a:gridCol w="2020952">
                  <a:extLst>
                    <a:ext uri="{9D8B030D-6E8A-4147-A177-3AD203B41FA5}">
                      <a16:colId xmlns:a16="http://schemas.microsoft.com/office/drawing/2014/main" val="722059863"/>
                    </a:ext>
                  </a:extLst>
                </a:gridCol>
              </a:tblGrid>
              <a:tr h="1400390">
                <a:tc>
                  <a:txBody>
                    <a:bodyPr/>
                    <a:lstStyle/>
                    <a:p>
                      <a:pPr algn="just">
                        <a:lnSpc>
                          <a:spcPct val="150000"/>
                        </a:lnSpc>
                        <a:spcAft>
                          <a:spcPts val="800"/>
                        </a:spcAft>
                      </a:pPr>
                      <a:r>
                        <a:rPr lang="en-IN" sz="1100">
                          <a:effectLst/>
                        </a:rPr>
                        <a:t>Firing Angle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algn="just">
                        <a:lnSpc>
                          <a:spcPct val="150000"/>
                        </a:lnSpc>
                        <a:spcAft>
                          <a:spcPts val="800"/>
                        </a:spcAft>
                      </a:pPr>
                      <a:r>
                        <a:rPr lang="en-IN" sz="1100" dirty="0">
                          <a:effectLst/>
                        </a:rPr>
                        <a:t>%age THD before passive filter is installed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algn="just">
                        <a:lnSpc>
                          <a:spcPct val="150000"/>
                        </a:lnSpc>
                        <a:spcAft>
                          <a:spcPts val="800"/>
                        </a:spcAft>
                      </a:pPr>
                      <a:r>
                        <a:rPr lang="en-IN" sz="1100">
                          <a:effectLst/>
                        </a:rPr>
                        <a:t>%age THD after passive filter is installed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extLst>
                  <a:ext uri="{0D108BD9-81ED-4DB2-BD59-A6C34878D82A}">
                    <a16:rowId xmlns:a16="http://schemas.microsoft.com/office/drawing/2014/main" val="3879931228"/>
                  </a:ext>
                </a:extLst>
              </a:tr>
              <a:tr h="476794">
                <a:tc>
                  <a:txBody>
                    <a:bodyPr/>
                    <a:lstStyle/>
                    <a:p>
                      <a:pPr marL="457200" algn="just">
                        <a:lnSpc>
                          <a:spcPct val="150000"/>
                        </a:lnSpc>
                        <a:spcAft>
                          <a:spcPts val="800"/>
                        </a:spcAft>
                      </a:pPr>
                      <a:r>
                        <a:rPr lang="en-IN" sz="11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a:effectLst/>
                        </a:rPr>
                        <a:t>7.49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a:effectLst/>
                        </a:rPr>
                        <a:t>1.54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extLst>
                  <a:ext uri="{0D108BD9-81ED-4DB2-BD59-A6C34878D82A}">
                    <a16:rowId xmlns:a16="http://schemas.microsoft.com/office/drawing/2014/main" val="2344773336"/>
                  </a:ext>
                </a:extLst>
              </a:tr>
              <a:tr h="489017">
                <a:tc>
                  <a:txBody>
                    <a:bodyPr/>
                    <a:lstStyle/>
                    <a:p>
                      <a:pPr marL="457200" algn="just">
                        <a:lnSpc>
                          <a:spcPct val="150000"/>
                        </a:lnSpc>
                        <a:spcAft>
                          <a:spcPts val="800"/>
                        </a:spcAft>
                      </a:pPr>
                      <a:r>
                        <a:rPr lang="en-IN" sz="1100">
                          <a:effectLst/>
                        </a:rPr>
                        <a:t>15°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dirty="0">
                          <a:effectLst/>
                        </a:rPr>
                        <a:t>2.32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dirty="0">
                          <a:effectLst/>
                        </a:rPr>
                        <a:t>1.54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extLst>
                  <a:ext uri="{0D108BD9-81ED-4DB2-BD59-A6C34878D82A}">
                    <a16:rowId xmlns:a16="http://schemas.microsoft.com/office/drawing/2014/main" val="3686107753"/>
                  </a:ext>
                </a:extLst>
              </a:tr>
              <a:tr h="489017">
                <a:tc>
                  <a:txBody>
                    <a:bodyPr/>
                    <a:lstStyle/>
                    <a:p>
                      <a:pPr marL="457200" algn="just">
                        <a:lnSpc>
                          <a:spcPct val="150000"/>
                        </a:lnSpc>
                        <a:spcAft>
                          <a:spcPts val="800"/>
                        </a:spcAft>
                      </a:pPr>
                      <a:r>
                        <a:rPr lang="en-IN" sz="11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dirty="0">
                          <a:effectLst/>
                        </a:rPr>
                        <a:t>10.41</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dirty="0">
                          <a:effectLst/>
                        </a:rPr>
                        <a:t>1.72</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extLst>
                  <a:ext uri="{0D108BD9-81ED-4DB2-BD59-A6C34878D82A}">
                    <a16:rowId xmlns:a16="http://schemas.microsoft.com/office/drawing/2014/main" val="3478260273"/>
                  </a:ext>
                </a:extLst>
              </a:tr>
              <a:tr h="432563">
                <a:tc>
                  <a:txBody>
                    <a:bodyPr/>
                    <a:lstStyle/>
                    <a:p>
                      <a:pPr marL="457200" algn="just">
                        <a:lnSpc>
                          <a:spcPct val="150000"/>
                        </a:lnSpc>
                        <a:spcAft>
                          <a:spcPts val="800"/>
                        </a:spcAft>
                      </a:pPr>
                      <a:r>
                        <a:rPr lang="en-IN" sz="1100">
                          <a:effectLst/>
                        </a:rPr>
                        <a:t>45°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a:effectLst/>
                        </a:rPr>
                        <a:t>19.56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dirty="0">
                          <a:effectLst/>
                        </a:rPr>
                        <a:t>4.69</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extLst>
                  <a:ext uri="{0D108BD9-81ED-4DB2-BD59-A6C34878D82A}">
                    <a16:rowId xmlns:a16="http://schemas.microsoft.com/office/drawing/2014/main" val="4028314711"/>
                  </a:ext>
                </a:extLst>
              </a:tr>
              <a:tr h="432563">
                <a:tc>
                  <a:txBody>
                    <a:bodyPr/>
                    <a:lstStyle/>
                    <a:p>
                      <a:pPr marL="457200" algn="just">
                        <a:lnSpc>
                          <a:spcPct val="150000"/>
                        </a:lnSpc>
                        <a:spcAft>
                          <a:spcPts val="800"/>
                        </a:spcAft>
                      </a:pPr>
                      <a:r>
                        <a:rPr lang="en-IN" sz="1100">
                          <a:effectLst/>
                        </a:rPr>
                        <a:t>60°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a:effectLst/>
                        </a:rPr>
                        <a:t>30.20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a:effectLst/>
                        </a:rPr>
                        <a:t>12.87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extLst>
                  <a:ext uri="{0D108BD9-81ED-4DB2-BD59-A6C34878D82A}">
                    <a16:rowId xmlns:a16="http://schemas.microsoft.com/office/drawing/2014/main" val="2068740775"/>
                  </a:ext>
                </a:extLst>
              </a:tr>
              <a:tr h="489017">
                <a:tc>
                  <a:txBody>
                    <a:bodyPr/>
                    <a:lstStyle/>
                    <a:p>
                      <a:pPr marL="457200" algn="just">
                        <a:lnSpc>
                          <a:spcPct val="150000"/>
                        </a:lnSpc>
                        <a:spcAft>
                          <a:spcPts val="800"/>
                        </a:spcAft>
                      </a:pPr>
                      <a:r>
                        <a:rPr lang="en-IN" sz="1100">
                          <a:effectLst/>
                        </a:rPr>
                        <a:t>75°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a:effectLst/>
                        </a:rPr>
                        <a:t>41.73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a:effectLst/>
                        </a:rPr>
                        <a:t>24.39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extLst>
                  <a:ext uri="{0D108BD9-81ED-4DB2-BD59-A6C34878D82A}">
                    <a16:rowId xmlns:a16="http://schemas.microsoft.com/office/drawing/2014/main" val="2979817239"/>
                  </a:ext>
                </a:extLst>
              </a:tr>
              <a:tr h="432563">
                <a:tc>
                  <a:txBody>
                    <a:bodyPr/>
                    <a:lstStyle/>
                    <a:p>
                      <a:pPr marL="457200" algn="just">
                        <a:lnSpc>
                          <a:spcPct val="150000"/>
                        </a:lnSpc>
                        <a:spcAft>
                          <a:spcPts val="800"/>
                        </a:spcAft>
                      </a:pPr>
                      <a:r>
                        <a:rPr lang="en-IN" sz="1100">
                          <a:effectLst/>
                        </a:rPr>
                        <a:t>90°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a:effectLst/>
                        </a:rPr>
                        <a:t>53.65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tc>
                  <a:txBody>
                    <a:bodyPr/>
                    <a:lstStyle/>
                    <a:p>
                      <a:pPr marL="914400" algn="just">
                        <a:lnSpc>
                          <a:spcPct val="150000"/>
                        </a:lnSpc>
                        <a:spcAft>
                          <a:spcPts val="800"/>
                        </a:spcAft>
                      </a:pPr>
                      <a:r>
                        <a:rPr lang="en-IN" sz="1100" dirty="0">
                          <a:effectLst/>
                        </a:rPr>
                        <a:t>44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342" marR="62342" marT="0" marB="0"/>
                </a:tc>
                <a:extLst>
                  <a:ext uri="{0D108BD9-81ED-4DB2-BD59-A6C34878D82A}">
                    <a16:rowId xmlns:a16="http://schemas.microsoft.com/office/drawing/2014/main" val="214482956"/>
                  </a:ext>
                </a:extLst>
              </a:tr>
            </a:tbl>
          </a:graphicData>
        </a:graphic>
      </p:graphicFrame>
      <p:sp>
        <p:nvSpPr>
          <p:cNvPr id="9" name="TextBox 8">
            <a:extLst>
              <a:ext uri="{FF2B5EF4-FFF2-40B4-BE49-F238E27FC236}">
                <a16:creationId xmlns:a16="http://schemas.microsoft.com/office/drawing/2014/main" id="{2F07EFAE-5F0C-F33A-7DCE-C48C1616871B}"/>
              </a:ext>
            </a:extLst>
          </p:cNvPr>
          <p:cNvSpPr txBox="1"/>
          <p:nvPr/>
        </p:nvSpPr>
        <p:spPr>
          <a:xfrm>
            <a:off x="6461763" y="1348753"/>
            <a:ext cx="5317861" cy="5078313"/>
          </a:xfrm>
          <a:prstGeom prst="rect">
            <a:avLst/>
          </a:prstGeom>
          <a:noFill/>
        </p:spPr>
        <p:txBody>
          <a:bodyPr wrap="square">
            <a:spAutoFit/>
          </a:bodyPr>
          <a:lstStyle/>
          <a:p>
            <a:pPr>
              <a:lnSpc>
                <a:spcPct val="150000"/>
              </a:lnSpc>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Problems:-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i="1" dirty="0">
                <a:latin typeface="Times New Roman" panose="02020603050405020304" pitchFamily="18" charset="0"/>
                <a:ea typeface="Times New Roman" panose="02020603050405020304" pitchFamily="18" charset="0"/>
                <a:cs typeface="Times New Roman" panose="02020603050405020304" pitchFamily="18" charset="0"/>
              </a:rPr>
              <a:t>T</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he use of passive filters in systems with nonlinear </a:t>
            </a:r>
            <a:r>
              <a:rPr lang="en-US" b="1" i="1" dirty="0">
                <a:effectLst/>
                <a:latin typeface="Times New Roman" panose="02020603050405020304" pitchFamily="18" charset="0"/>
                <a:ea typeface="Times New Roman" panose="02020603050405020304" pitchFamily="18" charset="0"/>
                <a:cs typeface="Times New Roman" panose="02020603050405020304" pitchFamily="18" charset="0"/>
              </a:rPr>
              <a:t>loads decreased the THD </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of source current as seen in Table .</a:t>
            </a:r>
          </a:p>
          <a:p>
            <a:pPr marL="285750" indent="-285750">
              <a:lnSpc>
                <a:spcPct val="150000"/>
              </a:lnSpc>
              <a:buFont typeface="Arial" panose="020B0604020202020204" pitchFamily="34" charset="0"/>
              <a:buChar char="•"/>
            </a:pPr>
            <a:r>
              <a:rPr lang="en-US" i="1" dirty="0">
                <a:latin typeface="Times New Roman" panose="02020603050405020304" pitchFamily="18" charset="0"/>
                <a:ea typeface="Times New Roman" panose="02020603050405020304" pitchFamily="18" charset="0"/>
                <a:cs typeface="Times New Roman" panose="02020603050405020304" pitchFamily="18" charset="0"/>
              </a:rPr>
              <a:t>T</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he inductor used in the LC filters are quite </a:t>
            </a:r>
            <a:r>
              <a:rPr lang="en-US" b="1" i="1" dirty="0">
                <a:effectLst/>
                <a:latin typeface="Times New Roman" panose="02020603050405020304" pitchFamily="18" charset="0"/>
                <a:ea typeface="Times New Roman" panose="02020603050405020304" pitchFamily="18" charset="0"/>
                <a:cs typeface="Times New Roman" panose="02020603050405020304" pitchFamily="18" charset="0"/>
              </a:rPr>
              <a:t>bulky. </a:t>
            </a:r>
          </a:p>
          <a:p>
            <a:pPr marL="285750" indent="-285750">
              <a:lnSpc>
                <a:spcPct val="150000"/>
              </a:lnSpc>
              <a:buFont typeface="Arial" panose="020B0604020202020204" pitchFamily="34" charset="0"/>
              <a:buChar char="•"/>
            </a:pPr>
            <a:r>
              <a:rPr lang="en-US" i="1" dirty="0">
                <a:latin typeface="Times New Roman" panose="02020603050405020304" pitchFamily="18" charset="0"/>
                <a:ea typeface="Times New Roman" panose="02020603050405020304" pitchFamily="18" charset="0"/>
                <a:cs typeface="Times New Roman" panose="02020603050405020304" pitchFamily="18" charset="0"/>
              </a:rPr>
              <a:t>T</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o eliminate harmonics, we must install a </a:t>
            </a:r>
            <a:r>
              <a:rPr lang="en-US" b="1" i="1" dirty="0">
                <a:effectLst/>
                <a:latin typeface="Times New Roman" panose="02020603050405020304" pitchFamily="18" charset="0"/>
                <a:ea typeface="Times New Roman" panose="02020603050405020304" pitchFamily="18" charset="0"/>
                <a:cs typeface="Times New Roman" panose="02020603050405020304" pitchFamily="18" charset="0"/>
              </a:rPr>
              <a:t>separate LC filter for each harmonic frequency.</a:t>
            </a:r>
          </a:p>
          <a:p>
            <a:pPr marL="285750" indent="-285750">
              <a:lnSpc>
                <a:spcPct val="150000"/>
              </a:lnSpc>
              <a:buFont typeface="Arial" panose="020B0604020202020204" pitchFamily="34" charset="0"/>
              <a:buChar char="•"/>
            </a:pP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Also, the passive filters </a:t>
            </a:r>
            <a:r>
              <a:rPr lang="en-US" b="1" i="1" dirty="0">
                <a:effectLst/>
                <a:latin typeface="Times New Roman" panose="02020603050405020304" pitchFamily="18" charset="0"/>
                <a:ea typeface="Times New Roman" panose="02020603050405020304" pitchFamily="18" charset="0"/>
                <a:cs typeface="Times New Roman" panose="02020603050405020304" pitchFamily="18" charset="0"/>
              </a:rPr>
              <a:t>are not adaptable</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to changes in the system.</a:t>
            </a:r>
          </a:p>
          <a:p>
            <a:pPr marL="285750" indent="-285750">
              <a:lnSpc>
                <a:spcPct val="150000"/>
              </a:lnSpc>
              <a:buFont typeface="Arial" panose="020B0604020202020204" pitchFamily="34" charset="0"/>
              <a:buChar char="•"/>
            </a:pP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 So due to these reasons, we use Shunt Active Power Filters.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2005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7B3-238A-68C6-7506-E39002DD0C45}"/>
              </a:ext>
            </a:extLst>
          </p:cNvPr>
          <p:cNvSpPr>
            <a:spLocks noGrp="1"/>
          </p:cNvSpPr>
          <p:nvPr>
            <p:ph type="title"/>
          </p:nvPr>
        </p:nvSpPr>
        <p:spPr/>
        <p:txBody>
          <a:bodyPr>
            <a:normAutofit/>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Shunt Active Power Filters</a:t>
            </a:r>
            <a:br>
              <a:rPr lang="en-IN" dirty="0">
                <a:effectLst/>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925C386-6AFC-AB58-C56B-9742485AA939}"/>
              </a:ext>
            </a:extLst>
          </p:cNvPr>
          <p:cNvSpPr>
            <a:spLocks noGrp="1"/>
          </p:cNvSpPr>
          <p:nvPr>
            <p:ph idx="1"/>
          </p:nvPr>
        </p:nvSpPr>
        <p:spPr>
          <a:xfrm>
            <a:off x="1066800" y="2103120"/>
            <a:ext cx="5746376" cy="3849624"/>
          </a:xfrm>
        </p:spPr>
        <p:txBody>
          <a:bodyPr>
            <a:normAutofit/>
          </a:bodyPr>
          <a:lstStyle/>
          <a:p>
            <a:pPr>
              <a:lnSpc>
                <a:spcPct val="150000"/>
              </a:lnSpc>
            </a:pPr>
            <a:r>
              <a:rPr lang="en-IN" sz="2000" i="1" u="sng" dirty="0">
                <a:latin typeface="Times New Roman" panose="02020603050405020304" pitchFamily="18" charset="0"/>
                <a:cs typeface="Times New Roman" panose="02020603050405020304" pitchFamily="18" charset="0"/>
              </a:rPr>
              <a:t>Main objective</a:t>
            </a:r>
            <a:r>
              <a:rPr lang="en-IN" sz="2000" i="1" dirty="0">
                <a:latin typeface="Times New Roman" panose="02020603050405020304" pitchFamily="18" charset="0"/>
                <a:cs typeface="Times New Roman" panose="02020603050405020304" pitchFamily="18" charset="0"/>
              </a:rPr>
              <a:t>: </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Mitigate multiple power quality problems in a distribution system.</a:t>
            </a:r>
          </a:p>
          <a:p>
            <a:pPr>
              <a:lnSpc>
                <a:spcPct val="150000"/>
              </a:lnSpc>
            </a:pPr>
            <a:r>
              <a:rPr lang="en-IN"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uch as reactive power, unbalanced currents, neutral current, harmonics, and fluctuations, present in the consumer loads.</a:t>
            </a:r>
          </a:p>
          <a:p>
            <a:pPr>
              <a:lnSpc>
                <a:spcPct val="150000"/>
              </a:lnSpc>
            </a:pPr>
            <a:r>
              <a:rPr lang="en-IN"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t>
            </a:r>
            <a:r>
              <a:rPr lang="en-IN" sz="20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rovides sinusoidal balanced currents in the supply along with its DC bus voltage control.</a:t>
            </a:r>
          </a:p>
          <a:p>
            <a:pPr>
              <a:lnSpc>
                <a:spcPct val="150000"/>
              </a:lnSpc>
            </a:pPr>
            <a:endPar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p>
        </p:txBody>
      </p:sp>
      <p:pic>
        <p:nvPicPr>
          <p:cNvPr id="4" name="Picture 3">
            <a:extLst>
              <a:ext uri="{FF2B5EF4-FFF2-40B4-BE49-F238E27FC236}">
                <a16:creationId xmlns:a16="http://schemas.microsoft.com/office/drawing/2014/main" id="{770C3C86-B09C-2CDD-ABAD-78DFC23BA3B7}"/>
              </a:ext>
            </a:extLst>
          </p:cNvPr>
          <p:cNvPicPr>
            <a:picLocks noChangeAspect="1"/>
          </p:cNvPicPr>
          <p:nvPr/>
        </p:nvPicPr>
        <p:blipFill>
          <a:blip r:embed="rId2"/>
          <a:stretch>
            <a:fillRect/>
          </a:stretch>
        </p:blipFill>
        <p:spPr>
          <a:xfrm>
            <a:off x="7019365" y="2273449"/>
            <a:ext cx="4655820" cy="3365351"/>
          </a:xfrm>
          <a:prstGeom prst="rect">
            <a:avLst/>
          </a:prstGeom>
        </p:spPr>
      </p:pic>
    </p:spTree>
    <p:extLst>
      <p:ext uri="{BB962C8B-B14F-4D97-AF65-F5344CB8AC3E}">
        <p14:creationId xmlns:p14="http://schemas.microsoft.com/office/powerpoint/2010/main" val="364885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6C67BC0C-60F7-1C11-3B16-626954EA55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762001"/>
            <a:ext cx="10273553" cy="4723456"/>
          </a:xfrm>
          <a:prstGeom prst="rect">
            <a:avLst/>
          </a:prstGeom>
        </p:spPr>
      </p:pic>
      <p:sp>
        <p:nvSpPr>
          <p:cNvPr id="7" name="TextBox 6">
            <a:extLst>
              <a:ext uri="{FF2B5EF4-FFF2-40B4-BE49-F238E27FC236}">
                <a16:creationId xmlns:a16="http://schemas.microsoft.com/office/drawing/2014/main" id="{DBA422F0-9DB9-348B-B098-DAA3E704F470}"/>
              </a:ext>
            </a:extLst>
          </p:cNvPr>
          <p:cNvSpPr txBox="1"/>
          <p:nvPr/>
        </p:nvSpPr>
        <p:spPr>
          <a:xfrm>
            <a:off x="5127812" y="5632602"/>
            <a:ext cx="6096000" cy="463397"/>
          </a:xfrm>
          <a:prstGeom prst="rect">
            <a:avLst/>
          </a:prstGeom>
          <a:noFill/>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Simulation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389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98E29B05-ED18-AE40-4B24-173D1825A4E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1057835"/>
            <a:ext cx="4664075" cy="4640204"/>
          </a:xfrm>
          <a:prstGeom prst="rect">
            <a:avLst/>
          </a:prstGeom>
        </p:spPr>
      </p:pic>
      <p:pic>
        <p:nvPicPr>
          <p:cNvPr id="6" name="Content Placeholder 5" descr="Diagram&#10;&#10;Description automatically generated">
            <a:extLst>
              <a:ext uri="{FF2B5EF4-FFF2-40B4-BE49-F238E27FC236}">
                <a16:creationId xmlns:a16="http://schemas.microsoft.com/office/drawing/2014/main" id="{5C98A631-18E8-5EEC-8CF7-CD233DC4C28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48219" y="1057835"/>
            <a:ext cx="5846618" cy="4640204"/>
          </a:xfrm>
          <a:prstGeom prst="rect">
            <a:avLst/>
          </a:prstGeom>
        </p:spPr>
      </p:pic>
      <p:sp>
        <p:nvSpPr>
          <p:cNvPr id="2" name="TextBox 1">
            <a:extLst>
              <a:ext uri="{FF2B5EF4-FFF2-40B4-BE49-F238E27FC236}">
                <a16:creationId xmlns:a16="http://schemas.microsoft.com/office/drawing/2014/main" id="{BE5864F4-BCAE-1C00-AF94-5647C81076BE}"/>
              </a:ext>
            </a:extLst>
          </p:cNvPr>
          <p:cNvSpPr txBox="1"/>
          <p:nvPr/>
        </p:nvSpPr>
        <p:spPr>
          <a:xfrm>
            <a:off x="1653309" y="5828145"/>
            <a:ext cx="3084946" cy="369332"/>
          </a:xfrm>
          <a:prstGeom prst="rect">
            <a:avLst/>
          </a:prstGeom>
          <a:noFill/>
        </p:spPr>
        <p:txBody>
          <a:bodyPr wrap="square" rtlCol="0">
            <a:spAutoFit/>
          </a:bodyPr>
          <a:lstStyle/>
          <a:p>
            <a:r>
              <a:rPr lang="en-US" dirty="0"/>
              <a:t>Shunt Active Power Filter</a:t>
            </a:r>
            <a:endParaRPr lang="en-IN" dirty="0"/>
          </a:p>
        </p:txBody>
      </p:sp>
      <p:sp>
        <p:nvSpPr>
          <p:cNvPr id="3" name="TextBox 2">
            <a:extLst>
              <a:ext uri="{FF2B5EF4-FFF2-40B4-BE49-F238E27FC236}">
                <a16:creationId xmlns:a16="http://schemas.microsoft.com/office/drawing/2014/main" id="{AA820AC9-74F1-1900-245F-0B3E3E61023A}"/>
              </a:ext>
            </a:extLst>
          </p:cNvPr>
          <p:cNvSpPr txBox="1"/>
          <p:nvPr/>
        </p:nvSpPr>
        <p:spPr>
          <a:xfrm>
            <a:off x="7481455" y="5828145"/>
            <a:ext cx="2872509" cy="369332"/>
          </a:xfrm>
          <a:prstGeom prst="rect">
            <a:avLst/>
          </a:prstGeom>
          <a:noFill/>
        </p:spPr>
        <p:txBody>
          <a:bodyPr wrap="square" rtlCol="0">
            <a:spAutoFit/>
          </a:bodyPr>
          <a:lstStyle/>
          <a:p>
            <a:r>
              <a:rPr lang="en-US" dirty="0"/>
              <a:t>Control Circuit for SAPF</a:t>
            </a:r>
            <a:endParaRPr lang="en-IN" dirty="0"/>
          </a:p>
        </p:txBody>
      </p:sp>
    </p:spTree>
    <p:extLst>
      <p:ext uri="{BB962C8B-B14F-4D97-AF65-F5344CB8AC3E}">
        <p14:creationId xmlns:p14="http://schemas.microsoft.com/office/powerpoint/2010/main" val="34263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A8FA331-EBA6-3138-698C-83D3153BDA73}"/>
              </a:ext>
            </a:extLst>
          </p:cNvPr>
          <p:cNvGraphicFramePr>
            <a:graphicFrameLocks noGrp="1"/>
          </p:cNvGraphicFramePr>
          <p:nvPr>
            <p:ph sz="half" idx="1"/>
            <p:extLst>
              <p:ext uri="{D42A27DB-BD31-4B8C-83A1-F6EECF244321}">
                <p14:modId xmlns:p14="http://schemas.microsoft.com/office/powerpoint/2010/main" val="1510817180"/>
              </p:ext>
            </p:extLst>
          </p:nvPr>
        </p:nvGraphicFramePr>
        <p:xfrm>
          <a:off x="1066800" y="1380566"/>
          <a:ext cx="3772217" cy="4522456"/>
        </p:xfrm>
        <a:graphic>
          <a:graphicData uri="http://schemas.openxmlformats.org/drawingml/2006/table">
            <a:tbl>
              <a:tblPr firstRow="1" firstCol="1" bandRow="1">
                <a:tableStyleId>{5C22544A-7EE6-4342-B048-85BDC9FD1C3A}</a:tableStyleId>
              </a:tblPr>
              <a:tblGrid>
                <a:gridCol w="2475725">
                  <a:extLst>
                    <a:ext uri="{9D8B030D-6E8A-4147-A177-3AD203B41FA5}">
                      <a16:colId xmlns:a16="http://schemas.microsoft.com/office/drawing/2014/main" val="13122060"/>
                    </a:ext>
                  </a:extLst>
                </a:gridCol>
                <a:gridCol w="1296492">
                  <a:extLst>
                    <a:ext uri="{9D8B030D-6E8A-4147-A177-3AD203B41FA5}">
                      <a16:colId xmlns:a16="http://schemas.microsoft.com/office/drawing/2014/main" val="380131870"/>
                    </a:ext>
                  </a:extLst>
                </a:gridCol>
              </a:tblGrid>
              <a:tr h="365579">
                <a:tc>
                  <a:txBody>
                    <a:bodyPr/>
                    <a:lstStyle/>
                    <a:p>
                      <a:pPr algn="just">
                        <a:lnSpc>
                          <a:spcPct val="150000"/>
                        </a:lnSpc>
                        <a:spcAft>
                          <a:spcPts val="800"/>
                        </a:spcAft>
                      </a:pPr>
                      <a:r>
                        <a:rPr lang="en-US" sz="1200">
                          <a:effectLst/>
                        </a:rPr>
                        <a:t>System Parameter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910318"/>
                  </a:ext>
                </a:extLst>
              </a:tr>
              <a:tr h="775728">
                <a:tc>
                  <a:txBody>
                    <a:bodyPr/>
                    <a:lstStyle/>
                    <a:p>
                      <a:pPr algn="just">
                        <a:lnSpc>
                          <a:spcPct val="150000"/>
                        </a:lnSpc>
                        <a:spcAft>
                          <a:spcPts val="800"/>
                        </a:spcAft>
                      </a:pPr>
                      <a:r>
                        <a:rPr lang="en-US" sz="1200">
                          <a:effectLst/>
                        </a:rPr>
                        <a:t>Supply Voltage (Vs)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100V (peak)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2554036"/>
                  </a:ext>
                </a:extLst>
              </a:tr>
              <a:tr h="366052">
                <a:tc>
                  <a:txBody>
                    <a:bodyPr/>
                    <a:lstStyle/>
                    <a:p>
                      <a:pPr algn="just">
                        <a:lnSpc>
                          <a:spcPct val="150000"/>
                        </a:lnSpc>
                        <a:spcAft>
                          <a:spcPts val="800"/>
                        </a:spcAft>
                      </a:pPr>
                      <a:r>
                        <a:rPr lang="en-US" sz="1200">
                          <a:effectLst/>
                        </a:rPr>
                        <a:t>Frequency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50Hz</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2181904"/>
                  </a:ext>
                </a:extLst>
              </a:tr>
              <a:tr h="365958">
                <a:tc>
                  <a:txBody>
                    <a:bodyPr/>
                    <a:lstStyle/>
                    <a:p>
                      <a:pPr algn="just">
                        <a:lnSpc>
                          <a:spcPct val="150000"/>
                        </a:lnSpc>
                        <a:spcAft>
                          <a:spcPts val="800"/>
                        </a:spcAft>
                      </a:pPr>
                      <a:r>
                        <a:rPr lang="en-US" sz="1200">
                          <a:effectLst/>
                        </a:rPr>
                        <a:t>Source Impedance (Zs)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0.01Ω, 3mH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3250972"/>
                  </a:ext>
                </a:extLst>
              </a:tr>
              <a:tr h="775728">
                <a:tc>
                  <a:txBody>
                    <a:bodyPr/>
                    <a:lstStyle/>
                    <a:p>
                      <a:pPr algn="just">
                        <a:lnSpc>
                          <a:spcPct val="150000"/>
                        </a:lnSpc>
                        <a:spcAft>
                          <a:spcPts val="800"/>
                        </a:spcAft>
                      </a:pPr>
                      <a:r>
                        <a:rPr lang="en-US" sz="1200">
                          <a:effectLst/>
                        </a:rPr>
                        <a:t>Filter Impedance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0.001Ω, 3mH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4637941"/>
                  </a:ext>
                </a:extLst>
              </a:tr>
              <a:tr h="366052">
                <a:tc>
                  <a:txBody>
                    <a:bodyPr/>
                    <a:lstStyle/>
                    <a:p>
                      <a:pPr algn="just">
                        <a:lnSpc>
                          <a:spcPct val="150000"/>
                        </a:lnSpc>
                        <a:spcAft>
                          <a:spcPts val="800"/>
                        </a:spcAft>
                      </a:pPr>
                      <a:r>
                        <a:rPr lang="en-US" sz="1200">
                          <a:effectLst/>
                        </a:rPr>
                        <a:t>DC link Capacitor (C)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550µF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9254354"/>
                  </a:ext>
                </a:extLst>
              </a:tr>
              <a:tr h="775255">
                <a:tc>
                  <a:txBody>
                    <a:bodyPr/>
                    <a:lstStyle/>
                    <a:p>
                      <a:pPr algn="just">
                        <a:lnSpc>
                          <a:spcPct val="150000"/>
                        </a:lnSpc>
                        <a:spcAft>
                          <a:spcPts val="800"/>
                        </a:spcAft>
                      </a:pPr>
                      <a:r>
                        <a:rPr lang="en-US" sz="1200">
                          <a:effectLst/>
                        </a:rPr>
                        <a:t>DC reference voltage (Vdc)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350V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9024684"/>
                  </a:ext>
                </a:extLst>
              </a:tr>
              <a:tr h="366052">
                <a:tc>
                  <a:txBody>
                    <a:bodyPr/>
                    <a:lstStyle/>
                    <a:p>
                      <a:pPr algn="just">
                        <a:lnSpc>
                          <a:spcPct val="150000"/>
                        </a:lnSpc>
                        <a:spcAft>
                          <a:spcPts val="800"/>
                        </a:spcAft>
                      </a:pPr>
                      <a:r>
                        <a:rPr lang="en-US" sz="1200">
                          <a:effectLst/>
                        </a:rPr>
                        <a:t>Proportional Gain (Kp)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a:effectLst/>
                        </a:rPr>
                        <a:t>0.05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5956273"/>
                  </a:ext>
                </a:extLst>
              </a:tr>
              <a:tr h="366052">
                <a:tc>
                  <a:txBody>
                    <a:bodyPr/>
                    <a:lstStyle/>
                    <a:p>
                      <a:pPr algn="just">
                        <a:lnSpc>
                          <a:spcPct val="150000"/>
                        </a:lnSpc>
                        <a:spcAft>
                          <a:spcPts val="800"/>
                        </a:spcAft>
                      </a:pPr>
                      <a:r>
                        <a:rPr lang="en-US" sz="1200">
                          <a:effectLst/>
                        </a:rPr>
                        <a:t>Integral Gain (Ki)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200" dirty="0">
                          <a:effectLst/>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6954717"/>
                  </a:ext>
                </a:extLst>
              </a:tr>
            </a:tbl>
          </a:graphicData>
        </a:graphic>
      </p:graphicFrame>
      <p:pic>
        <p:nvPicPr>
          <p:cNvPr id="6" name="Content Placeholder 5" descr="Chart&#10;&#10;Description automatically generated">
            <a:extLst>
              <a:ext uri="{FF2B5EF4-FFF2-40B4-BE49-F238E27FC236}">
                <a16:creationId xmlns:a16="http://schemas.microsoft.com/office/drawing/2014/main" id="{F69EDBEE-AD91-70C2-A242-9C052DD201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01553" y="1380566"/>
            <a:ext cx="5611906" cy="2048434"/>
          </a:xfrm>
          <a:prstGeom prst="rect">
            <a:avLst/>
          </a:prstGeom>
        </p:spPr>
      </p:pic>
      <p:sp>
        <p:nvSpPr>
          <p:cNvPr id="8" name="TextBox 7">
            <a:extLst>
              <a:ext uri="{FF2B5EF4-FFF2-40B4-BE49-F238E27FC236}">
                <a16:creationId xmlns:a16="http://schemas.microsoft.com/office/drawing/2014/main" id="{449FE4D9-E650-B6E0-891F-1173D36B770B}"/>
              </a:ext>
            </a:extLst>
          </p:cNvPr>
          <p:cNvSpPr txBox="1"/>
          <p:nvPr/>
        </p:nvSpPr>
        <p:spPr>
          <a:xfrm>
            <a:off x="5853953" y="5671323"/>
            <a:ext cx="6096000" cy="463397"/>
          </a:xfrm>
          <a:prstGeom prst="rect">
            <a:avLst/>
          </a:prstGeom>
          <a:noFill/>
        </p:spPr>
        <p:txBody>
          <a:bodyPr wrap="square">
            <a:sp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Simulation Results (</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firing angle 0 degree)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Graphical user interface, application&#10;&#10;Description automatically generated">
            <a:extLst>
              <a:ext uri="{FF2B5EF4-FFF2-40B4-BE49-F238E27FC236}">
                <a16:creationId xmlns:a16="http://schemas.microsoft.com/office/drawing/2014/main" id="{44028DBF-828F-2590-3AFC-3A9A1A30A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554" y="3429000"/>
            <a:ext cx="5611906" cy="2302144"/>
          </a:xfrm>
          <a:prstGeom prst="rect">
            <a:avLst/>
          </a:prstGeom>
        </p:spPr>
      </p:pic>
    </p:spTree>
    <p:extLst>
      <p:ext uri="{BB962C8B-B14F-4D97-AF65-F5344CB8AC3E}">
        <p14:creationId xmlns:p14="http://schemas.microsoft.com/office/powerpoint/2010/main" val="260843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12FA43-AF72-4DDD-9B83-73F17DE8B8F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892" y="757382"/>
            <a:ext cx="5603756" cy="5061527"/>
          </a:xfrm>
          <a:prstGeom prst="rect">
            <a:avLst/>
          </a:prstGeom>
        </p:spPr>
      </p:pic>
      <p:graphicFrame>
        <p:nvGraphicFramePr>
          <p:cNvPr id="6" name="Content Placeholder 5">
            <a:extLst>
              <a:ext uri="{FF2B5EF4-FFF2-40B4-BE49-F238E27FC236}">
                <a16:creationId xmlns:a16="http://schemas.microsoft.com/office/drawing/2014/main" id="{4041F418-E936-AAF5-2D80-C656AD0AC4B5}"/>
              </a:ext>
            </a:extLst>
          </p:cNvPr>
          <p:cNvGraphicFramePr>
            <a:graphicFrameLocks noGrp="1"/>
          </p:cNvGraphicFramePr>
          <p:nvPr>
            <p:ph sz="half" idx="2"/>
            <p:extLst>
              <p:ext uri="{D42A27DB-BD31-4B8C-83A1-F6EECF244321}">
                <p14:modId xmlns:p14="http://schemas.microsoft.com/office/powerpoint/2010/main" val="1185369431"/>
              </p:ext>
            </p:extLst>
          </p:nvPr>
        </p:nvGraphicFramePr>
        <p:xfrm>
          <a:off x="6461125" y="995080"/>
          <a:ext cx="4664076" cy="4022132"/>
        </p:xfrm>
        <a:graphic>
          <a:graphicData uri="http://schemas.openxmlformats.org/drawingml/2006/table">
            <a:tbl>
              <a:tblPr firstRow="1" firstCol="1" bandRow="1">
                <a:tableStyleId>{5C22544A-7EE6-4342-B048-85BDC9FD1C3A}</a:tableStyleId>
              </a:tblPr>
              <a:tblGrid>
                <a:gridCol w="715586">
                  <a:extLst>
                    <a:ext uri="{9D8B030D-6E8A-4147-A177-3AD203B41FA5}">
                      <a16:colId xmlns:a16="http://schemas.microsoft.com/office/drawing/2014/main" val="4280025688"/>
                    </a:ext>
                  </a:extLst>
                </a:gridCol>
                <a:gridCol w="1224782">
                  <a:extLst>
                    <a:ext uri="{9D8B030D-6E8A-4147-A177-3AD203B41FA5}">
                      <a16:colId xmlns:a16="http://schemas.microsoft.com/office/drawing/2014/main" val="137816074"/>
                    </a:ext>
                  </a:extLst>
                </a:gridCol>
                <a:gridCol w="973572">
                  <a:extLst>
                    <a:ext uri="{9D8B030D-6E8A-4147-A177-3AD203B41FA5}">
                      <a16:colId xmlns:a16="http://schemas.microsoft.com/office/drawing/2014/main" val="2556827483"/>
                    </a:ext>
                  </a:extLst>
                </a:gridCol>
                <a:gridCol w="840353">
                  <a:extLst>
                    <a:ext uri="{9D8B030D-6E8A-4147-A177-3AD203B41FA5}">
                      <a16:colId xmlns:a16="http://schemas.microsoft.com/office/drawing/2014/main" val="3835884879"/>
                    </a:ext>
                  </a:extLst>
                </a:gridCol>
                <a:gridCol w="909783">
                  <a:extLst>
                    <a:ext uri="{9D8B030D-6E8A-4147-A177-3AD203B41FA5}">
                      <a16:colId xmlns:a16="http://schemas.microsoft.com/office/drawing/2014/main" val="1698714268"/>
                    </a:ext>
                  </a:extLst>
                </a:gridCol>
              </a:tblGrid>
              <a:tr h="870665">
                <a:tc>
                  <a:txBody>
                    <a:bodyPr/>
                    <a:lstStyle/>
                    <a:p>
                      <a:pPr algn="just">
                        <a:lnSpc>
                          <a:spcPct val="150000"/>
                        </a:lnSpc>
                        <a:spcAft>
                          <a:spcPts val="800"/>
                        </a:spcAft>
                      </a:pPr>
                      <a:r>
                        <a:rPr lang="en-US" sz="1200" dirty="0">
                          <a:effectLst/>
                        </a:rPr>
                        <a:t>Firing angle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gridSpan="2">
                  <a:txBody>
                    <a:bodyPr/>
                    <a:lstStyle/>
                    <a:p>
                      <a:pPr marL="914400" algn="just">
                        <a:lnSpc>
                          <a:spcPct val="150000"/>
                        </a:lnSpc>
                        <a:spcAft>
                          <a:spcPts val="800"/>
                        </a:spcAft>
                      </a:pPr>
                      <a:r>
                        <a:rPr lang="en-US" sz="1200" dirty="0">
                          <a:effectLst/>
                        </a:rPr>
                        <a:t>%THD</a:t>
                      </a:r>
                    </a:p>
                    <a:p>
                      <a:pPr algn="just">
                        <a:lnSpc>
                          <a:spcPct val="150000"/>
                        </a:lnSpc>
                        <a:spcAft>
                          <a:spcPts val="800"/>
                        </a:spcAft>
                      </a:pPr>
                      <a:r>
                        <a:rPr lang="en-US" sz="1000" dirty="0">
                          <a:effectLst/>
                        </a:rPr>
                        <a:t>    </a:t>
                      </a:r>
                      <a:endParaRPr lang="en-IN" sz="900" dirty="0">
                        <a:effectLst/>
                        <a:latin typeface="Calibri" panose="020F0502020204030204" pitchFamily="34" charset="0"/>
                        <a:cs typeface="Times New Roman" panose="02020603050405020304" pitchFamily="18" charset="0"/>
                      </a:endParaRPr>
                    </a:p>
                  </a:txBody>
                  <a:tcPr marL="56288" marR="56288" marT="0" marB="0"/>
                </a:tc>
                <a:tc hMerge="1">
                  <a:txBody>
                    <a:bodyPr/>
                    <a:lstStyle/>
                    <a:p>
                      <a:pPr algn="just">
                        <a:lnSpc>
                          <a:spcPct val="150000"/>
                        </a:lnSpc>
                        <a:spcAft>
                          <a:spcPts val="800"/>
                        </a:spcAft>
                      </a:pPr>
                      <a:r>
                        <a:rPr lang="en-US" sz="1000" dirty="0">
                          <a:effectLst/>
                        </a:rPr>
                        <a:t>    </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gridSpan="2">
                  <a:txBody>
                    <a:bodyPr/>
                    <a:lstStyle/>
                    <a:p>
                      <a:pPr algn="just">
                        <a:lnSpc>
                          <a:spcPct val="150000"/>
                        </a:lnSpc>
                        <a:spcAft>
                          <a:spcPts val="800"/>
                        </a:spcAft>
                      </a:pPr>
                      <a:r>
                        <a:rPr lang="en-US" sz="1200" dirty="0">
                          <a:effectLst/>
                        </a:rPr>
                        <a:t>Power Factor</a:t>
                      </a:r>
                      <a:endParaRPr lang="en-IN" sz="1200" dirty="0">
                        <a:effectLst/>
                        <a:latin typeface="Calibri" panose="020F0502020204030204" pitchFamily="34" charset="0"/>
                        <a:cs typeface="Times New Roman" panose="02020603050405020304" pitchFamily="18" charset="0"/>
                      </a:endParaRPr>
                    </a:p>
                  </a:txBody>
                  <a:tcPr marL="56288" marR="56288" marT="0" marB="0"/>
                </a:tc>
                <a:tc hMerge="1">
                  <a:txBody>
                    <a:bodyPr/>
                    <a:lstStyle/>
                    <a:p>
                      <a:pPr algn="just">
                        <a:lnSpc>
                          <a:spcPct val="150000"/>
                        </a:lnSpc>
                        <a:spcAft>
                          <a:spcPts val="800"/>
                        </a:spcAft>
                      </a:pPr>
                      <a:r>
                        <a:rPr lang="en-US" sz="1000" dirty="0">
                          <a:effectLst/>
                        </a:rPr>
                        <a:t>Factor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extLst>
                  <a:ext uri="{0D108BD9-81ED-4DB2-BD59-A6C34878D82A}">
                    <a16:rowId xmlns:a16="http://schemas.microsoft.com/office/drawing/2014/main" val="3535127726"/>
                  </a:ext>
                </a:extLst>
              </a:tr>
              <a:tr h="674255">
                <a:tc>
                  <a:txBody>
                    <a:bodyPr/>
                    <a:lstStyle/>
                    <a:p>
                      <a:pPr algn="just">
                        <a:lnSpc>
                          <a:spcPct val="150000"/>
                        </a:lnSpc>
                        <a:spcAft>
                          <a:spcPts val="800"/>
                        </a:spcAft>
                      </a:pPr>
                      <a:r>
                        <a:rPr lang="en-US" sz="1000">
                          <a:effectLst/>
                        </a:rPr>
                        <a:t> </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Before SAPF</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dirty="0">
                          <a:effectLst/>
                        </a:rPr>
                        <a:t>After SAPF</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ctr">
                        <a:lnSpc>
                          <a:spcPct val="150000"/>
                        </a:lnSpc>
                        <a:spcAft>
                          <a:spcPts val="800"/>
                        </a:spcAft>
                      </a:pPr>
                      <a:r>
                        <a:rPr lang="en-US" sz="1000" dirty="0">
                          <a:effectLst/>
                        </a:rPr>
                        <a:t>Before SAPF</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After SAPF</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extLst>
                  <a:ext uri="{0D108BD9-81ED-4DB2-BD59-A6C34878D82A}">
                    <a16:rowId xmlns:a16="http://schemas.microsoft.com/office/drawing/2014/main" val="4009722902"/>
                  </a:ext>
                </a:extLst>
              </a:tr>
              <a:tr h="619303">
                <a:tc>
                  <a:txBody>
                    <a:bodyPr/>
                    <a:lstStyle/>
                    <a:p>
                      <a:pPr algn="just">
                        <a:lnSpc>
                          <a:spcPct val="150000"/>
                        </a:lnSpc>
                        <a:spcAft>
                          <a:spcPts val="800"/>
                        </a:spcAft>
                      </a:pPr>
                      <a:r>
                        <a:rPr lang="en-US" sz="1000">
                          <a:effectLst/>
                        </a:rPr>
                        <a:t>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marL="457200" algn="just">
                        <a:lnSpc>
                          <a:spcPct val="150000"/>
                        </a:lnSpc>
                        <a:spcAft>
                          <a:spcPts val="800"/>
                        </a:spcAft>
                      </a:pPr>
                      <a:r>
                        <a:rPr lang="en-US" sz="1000">
                          <a:effectLst/>
                        </a:rPr>
                        <a:t>25.11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3.06</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0.8679</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extLst>
                  <a:ext uri="{0D108BD9-81ED-4DB2-BD59-A6C34878D82A}">
                    <a16:rowId xmlns:a16="http://schemas.microsoft.com/office/drawing/2014/main" val="893026122"/>
                  </a:ext>
                </a:extLst>
              </a:tr>
              <a:tr h="619303">
                <a:tc>
                  <a:txBody>
                    <a:bodyPr/>
                    <a:lstStyle/>
                    <a:p>
                      <a:pPr algn="just">
                        <a:lnSpc>
                          <a:spcPct val="150000"/>
                        </a:lnSpc>
                        <a:spcAft>
                          <a:spcPts val="800"/>
                        </a:spcAft>
                      </a:pPr>
                      <a:r>
                        <a:rPr lang="en-US" sz="1000">
                          <a:effectLst/>
                        </a:rPr>
                        <a:t>15°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marL="457200" algn="just">
                        <a:lnSpc>
                          <a:spcPct val="150000"/>
                        </a:lnSpc>
                        <a:spcAft>
                          <a:spcPts val="800"/>
                        </a:spcAft>
                      </a:pPr>
                      <a:r>
                        <a:rPr lang="en-US" sz="1000">
                          <a:effectLst/>
                        </a:rPr>
                        <a:t>25.33</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3.18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0.8438</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extLst>
                  <a:ext uri="{0D108BD9-81ED-4DB2-BD59-A6C34878D82A}">
                    <a16:rowId xmlns:a16="http://schemas.microsoft.com/office/drawing/2014/main" val="134710028"/>
                  </a:ext>
                </a:extLst>
              </a:tr>
              <a:tr h="619303">
                <a:tc>
                  <a:txBody>
                    <a:bodyPr/>
                    <a:lstStyle/>
                    <a:p>
                      <a:pPr algn="just">
                        <a:lnSpc>
                          <a:spcPct val="150000"/>
                        </a:lnSpc>
                        <a:spcAft>
                          <a:spcPts val="800"/>
                        </a:spcAft>
                      </a:pPr>
                      <a:r>
                        <a:rPr lang="en-US" sz="1000">
                          <a:effectLst/>
                        </a:rPr>
                        <a:t>30°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marL="457200" algn="just">
                        <a:lnSpc>
                          <a:spcPct val="150000"/>
                        </a:lnSpc>
                        <a:spcAft>
                          <a:spcPts val="800"/>
                        </a:spcAft>
                      </a:pPr>
                      <a:r>
                        <a:rPr lang="en-US" sz="1000">
                          <a:effectLst/>
                        </a:rPr>
                        <a:t>23.24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3.77</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0.7607</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1</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extLst>
                  <a:ext uri="{0D108BD9-81ED-4DB2-BD59-A6C34878D82A}">
                    <a16:rowId xmlns:a16="http://schemas.microsoft.com/office/drawing/2014/main" val="351416210"/>
                  </a:ext>
                </a:extLst>
              </a:tr>
              <a:tr h="619303">
                <a:tc>
                  <a:txBody>
                    <a:bodyPr/>
                    <a:lstStyle/>
                    <a:p>
                      <a:pPr algn="just">
                        <a:lnSpc>
                          <a:spcPct val="150000"/>
                        </a:lnSpc>
                        <a:spcAft>
                          <a:spcPts val="800"/>
                        </a:spcAft>
                      </a:pPr>
                      <a:r>
                        <a:rPr lang="en-US" sz="1000">
                          <a:effectLst/>
                        </a:rPr>
                        <a:t>45°</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marL="457200" algn="just">
                        <a:lnSpc>
                          <a:spcPct val="150000"/>
                        </a:lnSpc>
                        <a:spcAft>
                          <a:spcPts val="800"/>
                        </a:spcAft>
                      </a:pPr>
                      <a:r>
                        <a:rPr lang="en-US" sz="1000">
                          <a:effectLst/>
                        </a:rPr>
                        <a:t>16.90</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a:effectLst/>
                        </a:rPr>
                        <a:t>4.94</a:t>
                      </a:r>
                      <a:endParaRPr lang="en-IN" sz="90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dirty="0">
                          <a:effectLst/>
                        </a:rPr>
                        <a:t>0.6351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tc>
                  <a:txBody>
                    <a:bodyPr/>
                    <a:lstStyle/>
                    <a:p>
                      <a:pPr algn="just">
                        <a:lnSpc>
                          <a:spcPct val="150000"/>
                        </a:lnSpc>
                        <a:spcAft>
                          <a:spcPts val="800"/>
                        </a:spcAft>
                      </a:pPr>
                      <a:r>
                        <a:rPr lang="en-US" sz="1000" dirty="0">
                          <a:effectLst/>
                        </a:rPr>
                        <a:t>1</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288" marR="56288" marT="0" marB="0"/>
                </a:tc>
                <a:extLst>
                  <a:ext uri="{0D108BD9-81ED-4DB2-BD59-A6C34878D82A}">
                    <a16:rowId xmlns:a16="http://schemas.microsoft.com/office/drawing/2014/main" val="1630033007"/>
                  </a:ext>
                </a:extLst>
              </a:tr>
            </a:tbl>
          </a:graphicData>
        </a:graphic>
      </p:graphicFrame>
      <p:sp>
        <p:nvSpPr>
          <p:cNvPr id="3" name="TextBox 2">
            <a:extLst>
              <a:ext uri="{FF2B5EF4-FFF2-40B4-BE49-F238E27FC236}">
                <a16:creationId xmlns:a16="http://schemas.microsoft.com/office/drawing/2014/main" id="{5C40DBBA-ADE9-A249-20F8-2757F397B0C2}"/>
              </a:ext>
            </a:extLst>
          </p:cNvPr>
          <p:cNvSpPr txBox="1"/>
          <p:nvPr/>
        </p:nvSpPr>
        <p:spPr>
          <a:xfrm>
            <a:off x="1616364" y="6031345"/>
            <a:ext cx="3629891" cy="369332"/>
          </a:xfrm>
          <a:prstGeom prst="rect">
            <a:avLst/>
          </a:prstGeom>
          <a:noFill/>
        </p:spPr>
        <p:txBody>
          <a:bodyPr wrap="square" rtlCol="0">
            <a:spAutoFit/>
          </a:bodyPr>
          <a:lstStyle/>
          <a:p>
            <a:r>
              <a:rPr lang="en-US" dirty="0"/>
              <a:t>FFT analysis of Source Current</a:t>
            </a:r>
            <a:endParaRPr lang="en-IN" dirty="0"/>
          </a:p>
        </p:txBody>
      </p:sp>
    </p:spTree>
    <p:extLst>
      <p:ext uri="{BB962C8B-B14F-4D97-AF65-F5344CB8AC3E}">
        <p14:creationId xmlns:p14="http://schemas.microsoft.com/office/powerpoint/2010/main" val="86936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CF00-523D-C9FF-2AF4-80E6908020D3}"/>
              </a:ext>
            </a:extLst>
          </p:cNvPr>
          <p:cNvSpPr>
            <a:spLocks noGrp="1"/>
          </p:cNvSpPr>
          <p:nvPr>
            <p:ph type="ctrTitle"/>
          </p:nvPr>
        </p:nvSpPr>
        <p:spPr>
          <a:xfrm>
            <a:off x="1405581" y="480291"/>
            <a:ext cx="8933796" cy="1108364"/>
          </a:xfrm>
        </p:spPr>
        <p:txBody>
          <a:bodyPr>
            <a:normAutofit/>
          </a:bodyPr>
          <a:lstStyle/>
          <a:p>
            <a:r>
              <a:rPr lang="en-IN" sz="3200" b="1" dirty="0">
                <a:solidFill>
                  <a:schemeClr val="accent1"/>
                </a:solidFill>
              </a:rPr>
              <a:t>Table of contents</a:t>
            </a:r>
          </a:p>
        </p:txBody>
      </p:sp>
      <p:sp>
        <p:nvSpPr>
          <p:cNvPr id="3" name="Subtitle 2">
            <a:extLst>
              <a:ext uri="{FF2B5EF4-FFF2-40B4-BE49-F238E27FC236}">
                <a16:creationId xmlns:a16="http://schemas.microsoft.com/office/drawing/2014/main" id="{942789C1-B9BE-EF4D-4698-C7B411809658}"/>
              </a:ext>
            </a:extLst>
          </p:cNvPr>
          <p:cNvSpPr>
            <a:spLocks noGrp="1"/>
          </p:cNvSpPr>
          <p:nvPr>
            <p:ph type="subTitle" idx="1"/>
          </p:nvPr>
        </p:nvSpPr>
        <p:spPr>
          <a:xfrm>
            <a:off x="1500071" y="2244436"/>
            <a:ext cx="8936846" cy="5301673"/>
          </a:xfrm>
        </p:spPr>
        <p:txBody>
          <a:bodyPr>
            <a:normAutofit/>
          </a:bodyPr>
          <a:lstStyle/>
          <a:p>
            <a:pPr marL="285750" indent="-285750" algn="l">
              <a:lnSpc>
                <a:spcPct val="150000"/>
              </a:lnSpc>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Literature Review</a:t>
            </a:r>
          </a:p>
          <a:p>
            <a:pPr marL="285750" indent="-285750" algn="l">
              <a:lnSpc>
                <a:spcPct val="150000"/>
              </a:lnSpc>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Power Quality: An Introduction</a:t>
            </a:r>
          </a:p>
          <a:p>
            <a:pPr marL="285750" indent="-285750" algn="l">
              <a:lnSpc>
                <a:spcPct val="150000"/>
              </a:lnSpc>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Conventional Phase Controlled AC-DC Converters</a:t>
            </a:r>
          </a:p>
          <a:p>
            <a:pPr marL="285750" indent="-285750" algn="l">
              <a:lnSpc>
                <a:spcPct val="150000"/>
              </a:lnSpc>
              <a:buFont typeface="Arial" panose="020B0604020202020204" pitchFamily="34" charset="0"/>
              <a:buChar char="•"/>
            </a:pPr>
            <a:r>
              <a:rPr lang="en-IN" i="1" dirty="0" err="1">
                <a:latin typeface="Times New Roman" panose="02020603050405020304" pitchFamily="18" charset="0"/>
                <a:cs typeface="Times New Roman" panose="02020603050405020304" pitchFamily="18" charset="0"/>
              </a:rPr>
              <a:t>Harmomic</a:t>
            </a:r>
            <a:r>
              <a:rPr lang="en-IN" i="1" dirty="0">
                <a:latin typeface="Times New Roman" panose="02020603050405020304" pitchFamily="18" charset="0"/>
                <a:cs typeface="Times New Roman" panose="02020603050405020304" pitchFamily="18" charset="0"/>
              </a:rPr>
              <a:t> Filtering techniques for power quality improvement</a:t>
            </a:r>
          </a:p>
          <a:p>
            <a:pPr marL="400050" indent="-400050" algn="l">
              <a:lnSpc>
                <a:spcPct val="150000"/>
              </a:lnSpc>
              <a:buFont typeface="+mj-lt"/>
              <a:buAutoNum type="romanLcPeriod"/>
            </a:pPr>
            <a:r>
              <a:rPr lang="en-IN" i="1" dirty="0">
                <a:latin typeface="Times New Roman" panose="02020603050405020304" pitchFamily="18" charset="0"/>
                <a:cs typeface="Times New Roman" panose="02020603050405020304" pitchFamily="18" charset="0"/>
              </a:rPr>
              <a:t>Passive filters</a:t>
            </a:r>
          </a:p>
          <a:p>
            <a:pPr marL="400050" indent="-400050" algn="l">
              <a:lnSpc>
                <a:spcPct val="150000"/>
              </a:lnSpc>
              <a:buFont typeface="+mj-lt"/>
              <a:buAutoNum type="romanLcPeriod"/>
            </a:pPr>
            <a:r>
              <a:rPr lang="en-IN" i="1" dirty="0">
                <a:latin typeface="Times New Roman" panose="02020603050405020304" pitchFamily="18" charset="0"/>
                <a:cs typeface="Times New Roman" panose="02020603050405020304" pitchFamily="18" charset="0"/>
              </a:rPr>
              <a:t>Active filters</a:t>
            </a:r>
          </a:p>
          <a:p>
            <a:pPr marL="285750" indent="-285750" algn="l">
              <a:lnSpc>
                <a:spcPct val="150000"/>
              </a:lnSpc>
              <a:buFont typeface="Arial" panose="020B0604020202020204" pitchFamily="34" charset="0"/>
              <a:buChar char="•"/>
            </a:pPr>
            <a:r>
              <a:rPr lang="en-IN" i="1" dirty="0">
                <a:latin typeface="Times New Roman" panose="02020603050405020304" pitchFamily="18" charset="0"/>
                <a:cs typeface="Times New Roman" panose="02020603050405020304" pitchFamily="18" charset="0"/>
              </a:rPr>
              <a:t>Conclusion</a:t>
            </a:r>
            <a:r>
              <a:rPr lang="en-IN" dirty="0"/>
              <a:t> </a:t>
            </a:r>
          </a:p>
          <a:p>
            <a:pPr algn="just">
              <a:lnSpc>
                <a:spcPct val="150000"/>
              </a:lnSpc>
            </a:pPr>
            <a:endParaRPr lang="en-IN" dirty="0"/>
          </a:p>
          <a:p>
            <a:pPr marL="285750" indent="-285750" algn="just">
              <a:buFont typeface="Arial" panose="020B0604020202020204" pitchFamily="34" charset="0"/>
              <a:buChar char="•"/>
            </a:pPr>
            <a:endParaRPr lang="en-IN" i="1" dirty="0"/>
          </a:p>
          <a:p>
            <a:pPr marL="400050" indent="-400050">
              <a:buFont typeface="+mj-lt"/>
              <a:buAutoNum type="romanLcPeriod"/>
            </a:pPr>
            <a:endParaRPr lang="en-IN" dirty="0"/>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418576482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5322-2454-D337-9D43-AF7452568A2B}"/>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Disadvantages of SAPF</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1B40FF9-92F4-632C-9BDF-48F0BB870C79}"/>
              </a:ext>
            </a:extLst>
          </p:cNvPr>
          <p:cNvSpPr>
            <a:spLocks noGrp="1"/>
          </p:cNvSpPr>
          <p:nvPr>
            <p:ph idx="1"/>
          </p:nvPr>
        </p:nvSpPr>
        <p:spPr/>
        <p:txBody>
          <a:bodyPr/>
          <a:lstStyle/>
          <a:p>
            <a:pPr>
              <a:lnSpc>
                <a:spcPct val="200000"/>
              </a:lnSpc>
            </a:pPr>
            <a:r>
              <a:rPr lang="en-US" sz="2400" i="1" dirty="0">
                <a:latin typeface="Times New Roman" panose="02020603050405020304" pitchFamily="18" charset="0"/>
                <a:cs typeface="Times New Roman" panose="02020603050405020304" pitchFamily="18" charset="0"/>
              </a:rPr>
              <a:t>Expensive</a:t>
            </a:r>
          </a:p>
          <a:p>
            <a:pPr>
              <a:lnSpc>
                <a:spcPct val="200000"/>
              </a:lnSpc>
            </a:pPr>
            <a:r>
              <a:rPr lang="en-US" sz="2400" i="1" dirty="0">
                <a:latin typeface="Times New Roman" panose="02020603050405020304" pitchFamily="18" charset="0"/>
                <a:cs typeface="Times New Roman" panose="02020603050405020304" pitchFamily="18" charset="0"/>
              </a:rPr>
              <a:t>Complex Control</a:t>
            </a:r>
          </a:p>
          <a:p>
            <a:pPr>
              <a:lnSpc>
                <a:spcPct val="200000"/>
              </a:lnSpc>
            </a:pPr>
            <a:r>
              <a:rPr lang="en-US" sz="2400" i="1" dirty="0">
                <a:latin typeface="Times New Roman" panose="02020603050405020304" pitchFamily="18" charset="0"/>
                <a:cs typeface="Times New Roman" panose="02020603050405020304" pitchFamily="18" charset="0"/>
              </a:rPr>
              <a:t>Limited frequency range</a:t>
            </a:r>
          </a:p>
          <a:p>
            <a:pPr>
              <a:lnSpc>
                <a:spcPct val="200000"/>
              </a:lnSpc>
            </a:pPr>
            <a:r>
              <a:rPr lang="en-US" sz="2400" i="1" dirty="0">
                <a:latin typeface="Times New Roman" panose="02020603050405020304" pitchFamily="18" charset="0"/>
                <a:cs typeface="Times New Roman" panose="02020603050405020304" pitchFamily="18" charset="0"/>
              </a:rPr>
              <a:t>Can’t handle high power rating</a:t>
            </a:r>
          </a:p>
          <a:p>
            <a:pPr marL="0" indent="0">
              <a:lnSpc>
                <a:spcPct val="200000"/>
              </a:lnSpc>
              <a:buNone/>
            </a:pPr>
            <a:endParaRPr lang="en-US" sz="2400" i="1" dirty="0">
              <a:latin typeface="Times New Roman" panose="02020603050405020304" pitchFamily="18" charset="0"/>
              <a:cs typeface="Times New Roman" panose="02020603050405020304" pitchFamily="18" charset="0"/>
            </a:endParaRPr>
          </a:p>
          <a:p>
            <a:pPr>
              <a:lnSpc>
                <a:spcPct val="200000"/>
              </a:lnSpc>
            </a:pPr>
            <a:endParaRPr lang="en-IN" dirty="0"/>
          </a:p>
        </p:txBody>
      </p:sp>
    </p:spTree>
    <p:extLst>
      <p:ext uri="{BB962C8B-B14F-4D97-AF65-F5344CB8AC3E}">
        <p14:creationId xmlns:p14="http://schemas.microsoft.com/office/powerpoint/2010/main" val="31757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5322-2454-D337-9D43-AF7452568A2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1B40FF9-92F4-632C-9BDF-48F0BB870C79}"/>
              </a:ext>
            </a:extLst>
          </p:cNvPr>
          <p:cNvSpPr>
            <a:spLocks noGrp="1"/>
          </p:cNvSpPr>
          <p:nvPr>
            <p:ph idx="1"/>
          </p:nvPr>
        </p:nvSpPr>
        <p:spPr/>
        <p:txBody>
          <a:bodyPr>
            <a:normAutofit/>
          </a:bodyPr>
          <a:lstStyle/>
          <a:p>
            <a:pPr>
              <a:lnSpc>
                <a:spcPct val="200000"/>
              </a:lnSpc>
            </a:pPr>
            <a:r>
              <a:rPr lang="en-US" sz="20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We noted that the </a:t>
            </a:r>
            <a:r>
              <a:rPr lang="en-US" sz="2000" b="1"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THD </a:t>
            </a:r>
            <a:r>
              <a:rPr lang="en-US" sz="20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for source current waveform Is came out to be </a:t>
            </a:r>
            <a:r>
              <a:rPr lang="en-US" sz="2000" b="1"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3.06% </a:t>
            </a:r>
            <a:r>
              <a:rPr lang="en-US" sz="20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which was less than 5%.</a:t>
            </a:r>
          </a:p>
          <a:p>
            <a:pPr>
              <a:lnSpc>
                <a:spcPct val="200000"/>
              </a:lnSpc>
            </a:pPr>
            <a:r>
              <a:rPr lang="en-US" sz="20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Moreover, on analyzing the source voltage Vs and source current Is, we observed that the </a:t>
            </a:r>
            <a:r>
              <a:rPr lang="en-US" sz="2000" b="1"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phase angle between Vs and Is was 0</a:t>
            </a:r>
            <a:r>
              <a:rPr lang="en-US" sz="20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p>
          <a:p>
            <a:pPr>
              <a:lnSpc>
                <a:spcPct val="200000"/>
              </a:lnSpc>
            </a:pPr>
            <a:r>
              <a:rPr lang="en-US" sz="20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2000" i="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a:t>
            </a:r>
            <a:r>
              <a:rPr lang="en-US" sz="20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hus, the </a:t>
            </a:r>
            <a:r>
              <a:rPr lang="en-US" sz="2000" b="1"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power factor was unity</a:t>
            </a:r>
            <a:r>
              <a:rPr lang="en-US" sz="2000" i="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13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710EF-955E-6948-4EEA-F24034833386}"/>
              </a:ext>
            </a:extLst>
          </p:cNvPr>
          <p:cNvSpPr>
            <a:spLocks noGrp="1"/>
          </p:cNvSpPr>
          <p:nvPr>
            <p:ph type="title"/>
          </p:nvPr>
        </p:nvSpPr>
        <p:spPr/>
        <p:txBody>
          <a:bodyPr/>
          <a:lstStyle/>
          <a:p>
            <a:r>
              <a:rPr lang="en-IN" b="1" dirty="0">
                <a:solidFill>
                  <a:schemeClr val="accent1"/>
                </a:solidFill>
              </a:rPr>
              <a:t>Thank you</a:t>
            </a:r>
          </a:p>
        </p:txBody>
      </p:sp>
    </p:spTree>
    <p:extLst>
      <p:ext uri="{BB962C8B-B14F-4D97-AF65-F5344CB8AC3E}">
        <p14:creationId xmlns:p14="http://schemas.microsoft.com/office/powerpoint/2010/main" val="3748881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FD10-64D3-A909-C701-8E846AF7C7A1}"/>
              </a:ext>
            </a:extLst>
          </p:cNvPr>
          <p:cNvSpPr>
            <a:spLocks noGrp="1"/>
          </p:cNvSpPr>
          <p:nvPr>
            <p:ph type="title"/>
          </p:nvPr>
        </p:nvSpPr>
        <p:spPr/>
        <p:txBody>
          <a:bodyPr/>
          <a:lstStyle/>
          <a:p>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Literature Review</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Table 4">
            <a:extLst>
              <a:ext uri="{FF2B5EF4-FFF2-40B4-BE49-F238E27FC236}">
                <a16:creationId xmlns:a16="http://schemas.microsoft.com/office/drawing/2014/main" id="{17E7F1B7-0E62-00EC-7654-42F080EBBA7E}"/>
              </a:ext>
            </a:extLst>
          </p:cNvPr>
          <p:cNvGraphicFramePr>
            <a:graphicFrameLocks noGrp="1"/>
          </p:cNvGraphicFramePr>
          <p:nvPr>
            <p:ph idx="1"/>
            <p:extLst>
              <p:ext uri="{D42A27DB-BD31-4B8C-83A1-F6EECF244321}">
                <p14:modId xmlns:p14="http://schemas.microsoft.com/office/powerpoint/2010/main" val="2408636194"/>
              </p:ext>
            </p:extLst>
          </p:nvPr>
        </p:nvGraphicFramePr>
        <p:xfrm>
          <a:off x="840509" y="1108364"/>
          <a:ext cx="10513291" cy="5532581"/>
        </p:xfrm>
        <a:graphic>
          <a:graphicData uri="http://schemas.openxmlformats.org/drawingml/2006/table">
            <a:tbl>
              <a:tblPr firstRow="1" bandRow="1">
                <a:tableStyleId>{5C22544A-7EE6-4342-B048-85BDC9FD1C3A}</a:tableStyleId>
              </a:tblPr>
              <a:tblGrid>
                <a:gridCol w="5255491">
                  <a:extLst>
                    <a:ext uri="{9D8B030D-6E8A-4147-A177-3AD203B41FA5}">
                      <a16:colId xmlns:a16="http://schemas.microsoft.com/office/drawing/2014/main" val="3137374124"/>
                    </a:ext>
                  </a:extLst>
                </a:gridCol>
                <a:gridCol w="5257800">
                  <a:extLst>
                    <a:ext uri="{9D8B030D-6E8A-4147-A177-3AD203B41FA5}">
                      <a16:colId xmlns:a16="http://schemas.microsoft.com/office/drawing/2014/main" val="2692170357"/>
                    </a:ext>
                  </a:extLst>
                </a:gridCol>
              </a:tblGrid>
              <a:tr h="2157454">
                <a:tc>
                  <a:txBody>
                    <a:bodyPr/>
                    <a:lstStyle/>
                    <a:p>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Bhim Singh, </a:t>
                      </a:r>
                      <a:r>
                        <a:rPr lang="en-IN" sz="18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Ambrish</a:t>
                      </a:r>
                      <a:r>
                        <a:rPr lang="en-IN" sz="18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Chandra and Kamal Al-Haddad, </a:t>
                      </a:r>
                      <a:r>
                        <a:rPr lang="en-IN" sz="1800" b="0"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Power Quality Problems and Mitigation Techniques,</a:t>
                      </a:r>
                      <a:r>
                        <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Atrium, Southern Gate, Chichester, West Sussex, PO19 8SQ, United Kingdom: Wiley, 2015</a:t>
                      </a:r>
                      <a:endParaRPr lang="en-IN" b="0" dirty="0">
                        <a:solidFill>
                          <a:schemeClr val="tx1"/>
                        </a:solidFill>
                      </a:endParaRPr>
                    </a:p>
                  </a:txBody>
                  <a:tcPr/>
                </a:tc>
                <a:tc>
                  <a:txBody>
                    <a:bodyPr/>
                    <a:lstStyle/>
                    <a:p>
                      <a:pPr algn="just"/>
                      <a:r>
                        <a:rPr lang="en-US" sz="1800" b="0" kern="1200" dirty="0">
                          <a:solidFill>
                            <a:schemeClr val="tx1"/>
                          </a:solidFill>
                          <a:effectLst/>
                          <a:latin typeface="Times New Roman" panose="02020603050405020304" pitchFamily="18" charset="0"/>
                          <a:ea typeface="+mn-ea"/>
                          <a:cs typeface="Times New Roman" panose="02020603050405020304" pitchFamily="18" charset="0"/>
                        </a:rPr>
                        <a:t>The term electric power quality (PQ) is generally used to assess and to maintain the good quality of power at the level of generation, transmission, distribution, and utilization of AC electrical power. Since the pollution of electric power supply systems is much severe at the utilization level, it is important to study at the terminals of end users in distribution systems. </a:t>
                      </a:r>
                      <a:endParaRPr lang="en-IN"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5998713"/>
                  </a:ext>
                </a:extLst>
              </a:tr>
              <a:tr h="215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Muhammad H. Rashid</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Power Electronics: Devices, Circuits, and Applications,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Fourth Edition, USA: Pearson, 2014.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The output voltage of thyristor rectifiers is varied by controlling the delay or firing angle of thyristors. A phase-control thyristor is turned on by applying a short pulse to its gate and turned off due to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natural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or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line commutation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in the case of a highly inductive load, it is turned off by firing another thyristor of the rectifier during the negative half-cycle of input voltage.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0553979"/>
                  </a:ext>
                </a:extLst>
              </a:tr>
              <a:tr h="1217673">
                <a:tc>
                  <a:txBody>
                    <a:bodyPr/>
                    <a:lstStyle/>
                    <a:p>
                      <a:r>
                        <a:rPr lang="en-IN" sz="1800" kern="1200" dirty="0">
                          <a:solidFill>
                            <a:schemeClr val="dk1"/>
                          </a:solidFill>
                          <a:effectLst/>
                          <a:latin typeface="Times New Roman" panose="02020603050405020304" pitchFamily="18" charset="0"/>
                          <a:ea typeface="+mn-ea"/>
                          <a:cs typeface="Times New Roman" panose="02020603050405020304" pitchFamily="18" charset="0"/>
                        </a:rPr>
                        <a:t>Michael McCarty,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Taufik</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Taufik</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Andre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Pratama</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dk1"/>
                          </a:solidFill>
                          <a:effectLst/>
                          <a:latin typeface="Times New Roman" panose="02020603050405020304" pitchFamily="18" charset="0"/>
                          <a:ea typeface="+mn-ea"/>
                          <a:cs typeface="Times New Roman" panose="02020603050405020304" pitchFamily="18" charset="0"/>
                        </a:rPr>
                        <a:t>Makbul</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Anwari, “Harmonic Analysis of Input Current of Single-Phase Controlled Bridge Rectifier”, IEEE</a:t>
                      </a:r>
                    </a:p>
                    <a:p>
                      <a:r>
                        <a:rPr lang="en-IN" sz="1800" kern="1200" dirty="0">
                          <a:solidFill>
                            <a:schemeClr val="dk1"/>
                          </a:solidFill>
                          <a:effectLst/>
                          <a:latin typeface="Times New Roman" panose="02020603050405020304" pitchFamily="18" charset="0"/>
                          <a:ea typeface="+mn-ea"/>
                          <a:cs typeface="Times New Roman" panose="02020603050405020304" pitchFamily="18" charset="0"/>
                        </a:rPr>
                        <a:t>ISIEA, October 4-6, 2009.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This paper presents </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Harmonic Analysis of Input Current of Single-Phase Controlled Bridge Rectifier.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9579991"/>
                  </a:ext>
                </a:extLst>
              </a:tr>
            </a:tbl>
          </a:graphicData>
        </a:graphic>
      </p:graphicFrame>
    </p:spTree>
    <p:extLst>
      <p:ext uri="{BB962C8B-B14F-4D97-AF65-F5344CB8AC3E}">
        <p14:creationId xmlns:p14="http://schemas.microsoft.com/office/powerpoint/2010/main" val="238027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b="1" dirty="0"/>
              <a:t>Power Quality : An Introduction </a:t>
            </a:r>
          </a:p>
        </p:txBody>
      </p:sp>
      <p:sp>
        <p:nvSpPr>
          <p:cNvPr id="4" name="Content Placeholder 3">
            <a:extLst>
              <a:ext uri="{FF2B5EF4-FFF2-40B4-BE49-F238E27FC236}">
                <a16:creationId xmlns:a16="http://schemas.microsoft.com/office/drawing/2014/main" id="{840903D6-7F7F-13DF-D161-BC7EEAAD497D}"/>
              </a:ext>
            </a:extLst>
          </p:cNvPr>
          <p:cNvSpPr>
            <a:spLocks noGrp="1"/>
          </p:cNvSpPr>
          <p:nvPr>
            <p:ph idx="1"/>
          </p:nvPr>
        </p:nvSpPr>
        <p:spPr>
          <a:xfrm>
            <a:off x="838200" y="1844098"/>
            <a:ext cx="10515600" cy="4907684"/>
          </a:xfrm>
        </p:spPr>
        <p:txBody>
          <a:bodyPr>
            <a:normAutofit/>
          </a:bodyPr>
          <a:lstStyle/>
          <a:p>
            <a:pPr algn="just">
              <a:lnSpc>
                <a:spcPct val="200000"/>
              </a:lnSpc>
            </a:pPr>
            <a:r>
              <a:rPr lang="en-US" sz="2000" i="1" kern="1200" dirty="0">
                <a:latin typeface="Times New Roman" panose="02020603050405020304" pitchFamily="18" charset="0"/>
                <a:cs typeface="Times New Roman" panose="02020603050405020304" pitchFamily="18" charset="0"/>
              </a:rPr>
              <a:t>PQ is quantified in terms of  </a:t>
            </a:r>
            <a:r>
              <a:rPr lang="en-US" sz="2000" b="1" i="1" kern="1200" dirty="0">
                <a:latin typeface="Times New Roman" panose="02020603050405020304" pitchFamily="18" charset="0"/>
                <a:cs typeface="Times New Roman" panose="02020603050405020304" pitchFamily="18" charset="0"/>
              </a:rPr>
              <a:t>V, I, f </a:t>
            </a:r>
            <a:r>
              <a:rPr lang="en-US" sz="2000" i="1" kern="1200" dirty="0">
                <a:latin typeface="Times New Roman" panose="02020603050405020304" pitchFamily="18" charset="0"/>
                <a:cs typeface="Times New Roman" panose="02020603050405020304" pitchFamily="18" charset="0"/>
              </a:rPr>
              <a:t>deviation of supply system, which may result in failure or mal-operation of </a:t>
            </a:r>
            <a:r>
              <a:rPr lang="en-US" sz="2000" i="1" kern="1200" dirty="0" err="1">
                <a:latin typeface="Times New Roman" panose="02020603050405020304" pitchFamily="18" charset="0"/>
                <a:cs typeface="Times New Roman" panose="02020603050405020304" pitchFamily="18" charset="0"/>
              </a:rPr>
              <a:t>equipments</a:t>
            </a:r>
            <a:r>
              <a:rPr lang="en-US" sz="2000" i="1" kern="1200" dirty="0">
                <a:latin typeface="Times New Roman" panose="02020603050405020304" pitchFamily="18" charset="0"/>
                <a:cs typeface="Times New Roman" panose="02020603050405020304" pitchFamily="18" charset="0"/>
              </a:rPr>
              <a:t>. </a:t>
            </a:r>
          </a:p>
          <a:p>
            <a:pPr algn="just" defTabSz="711200">
              <a:lnSpc>
                <a:spcPct val="200000"/>
              </a:lnSpc>
              <a:spcBef>
                <a:spcPct val="0"/>
              </a:spcBef>
              <a:spcAft>
                <a:spcPct val="35000"/>
              </a:spcAft>
            </a:pPr>
            <a:r>
              <a:rPr lang="en-US" sz="2000" i="1" kern="1200" baseline="0" dirty="0">
                <a:latin typeface="Times New Roman" panose="02020603050405020304" pitchFamily="18" charset="0"/>
                <a:cs typeface="Times New Roman" panose="02020603050405020304" pitchFamily="18" charset="0"/>
              </a:rPr>
              <a:t>Various PQ problem related to voltage at the </a:t>
            </a:r>
            <a:r>
              <a:rPr lang="en-US" sz="2000" b="1" i="1" kern="1200" baseline="0" dirty="0">
                <a:latin typeface="Times New Roman" panose="02020603050405020304" pitchFamily="18" charset="0"/>
                <a:cs typeface="Times New Roman" panose="02020603050405020304" pitchFamily="18" charset="0"/>
              </a:rPr>
              <a:t>point of common coupling</a:t>
            </a:r>
            <a:r>
              <a:rPr lang="en-US" sz="2000" i="1" kern="1200" baseline="0" dirty="0">
                <a:latin typeface="Times New Roman" panose="02020603050405020304" pitchFamily="18" charset="0"/>
                <a:cs typeface="Times New Roman" panose="02020603050405020304" pitchFamily="18" charset="0"/>
              </a:rPr>
              <a:t> (PCC) are: </a:t>
            </a:r>
            <a:r>
              <a:rPr lang="en-US" sz="2000" i="1" kern="1200" dirty="0">
                <a:latin typeface="Times New Roman" panose="02020603050405020304" pitchFamily="18" charset="0"/>
                <a:cs typeface="Times New Roman" panose="02020603050405020304" pitchFamily="18" charset="0"/>
              </a:rPr>
              <a:t>harmonics, notches, dc offset, swell, sag, unbalance, flicker, outages and so on.</a:t>
            </a:r>
          </a:p>
          <a:p>
            <a:pPr algn="just" defTabSz="711200">
              <a:lnSpc>
                <a:spcPct val="200000"/>
              </a:lnSpc>
              <a:spcBef>
                <a:spcPct val="0"/>
              </a:spcBef>
              <a:spcAft>
                <a:spcPct val="35000"/>
              </a:spcAft>
            </a:pPr>
            <a:r>
              <a:rPr lang="en-US" sz="2000" i="1" kern="1200" dirty="0">
                <a:latin typeface="Times New Roman" panose="02020603050405020304" pitchFamily="18" charset="0"/>
                <a:cs typeface="Times New Roman" panose="02020603050405020304" pitchFamily="18" charset="0"/>
              </a:rPr>
              <a:t>These problems arise from various </a:t>
            </a:r>
            <a:r>
              <a:rPr lang="en-US" sz="2000" b="1" i="1" kern="1200" dirty="0">
                <a:latin typeface="Times New Roman" panose="02020603050405020304" pitchFamily="18" charset="0"/>
                <a:cs typeface="Times New Roman" panose="02020603050405020304" pitchFamily="18" charset="0"/>
              </a:rPr>
              <a:t>disturbances</a:t>
            </a:r>
            <a:r>
              <a:rPr lang="en-US" sz="2000" i="1" kern="1200" dirty="0">
                <a:latin typeface="Times New Roman" panose="02020603050405020304" pitchFamily="18" charset="0"/>
                <a:cs typeface="Times New Roman" panose="02020603050405020304" pitchFamily="18" charset="0"/>
              </a:rPr>
              <a:t> in the system or due to presence of </a:t>
            </a:r>
            <a:r>
              <a:rPr lang="en-US" sz="2000" b="1" i="1" kern="1200" dirty="0">
                <a:latin typeface="Times New Roman" panose="02020603050405020304" pitchFamily="18" charset="0"/>
                <a:cs typeface="Times New Roman" panose="02020603050405020304" pitchFamily="18" charset="0"/>
              </a:rPr>
              <a:t>non-linear loads. </a:t>
            </a:r>
          </a:p>
        </p:txBody>
      </p:sp>
    </p:spTree>
    <p:extLst>
      <p:ext uri="{BB962C8B-B14F-4D97-AF65-F5344CB8AC3E}">
        <p14:creationId xmlns:p14="http://schemas.microsoft.com/office/powerpoint/2010/main" val="383377352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E889-70AF-772F-36F1-B3A7CF3DC5FA}"/>
              </a:ext>
            </a:extLst>
          </p:cNvPr>
          <p:cNvSpPr>
            <a:spLocks noGrp="1"/>
          </p:cNvSpPr>
          <p:nvPr>
            <p:ph type="title"/>
          </p:nvPr>
        </p:nvSpPr>
        <p:spPr>
          <a:xfrm>
            <a:off x="1210235" y="543983"/>
            <a:ext cx="10004612" cy="1371600"/>
          </a:xfrm>
        </p:spPr>
        <p:txBody>
          <a:bodyPr>
            <a:normAutofit/>
          </a:bodyPr>
          <a:lstStyle/>
          <a:p>
            <a:r>
              <a:rPr lang="en-US" b="1" dirty="0">
                <a:latin typeface="Times New Roman" panose="02020603050405020304" pitchFamily="18" charset="0"/>
                <a:cs typeface="Times New Roman" panose="02020603050405020304" pitchFamily="18" charset="0"/>
              </a:rPr>
              <a:t>Effect of poor power quality on users</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0C7D27D-3003-9762-E8A7-F897569BB271}"/>
              </a:ext>
            </a:extLst>
          </p:cNvPr>
          <p:cNvSpPr>
            <a:spLocks noGrp="1"/>
          </p:cNvSpPr>
          <p:nvPr>
            <p:ph idx="1"/>
          </p:nvPr>
        </p:nvSpPr>
        <p:spPr/>
        <p:txBody>
          <a:bodyPr>
            <a:normAutofit lnSpcReduction="10000"/>
          </a:bodyPr>
          <a:lstStyle/>
          <a:p>
            <a:pPr lvl="0">
              <a:lnSpc>
                <a:spcPct val="250000"/>
              </a:lnSpc>
            </a:pPr>
            <a:r>
              <a:rPr lang="en-US" sz="2600" i="1" dirty="0">
                <a:latin typeface="Times New Roman" panose="02020603050405020304" pitchFamily="18" charset="0"/>
                <a:cs typeface="Times New Roman" panose="02020603050405020304" pitchFamily="18" charset="0"/>
              </a:rPr>
              <a:t>Equipment damage </a:t>
            </a:r>
            <a:endParaRPr lang="en-IN" sz="2600" i="1" dirty="0">
              <a:latin typeface="Times New Roman" panose="02020603050405020304" pitchFamily="18" charset="0"/>
              <a:cs typeface="Times New Roman" panose="02020603050405020304" pitchFamily="18" charset="0"/>
            </a:endParaRPr>
          </a:p>
          <a:p>
            <a:pPr lvl="0">
              <a:lnSpc>
                <a:spcPct val="250000"/>
              </a:lnSpc>
            </a:pPr>
            <a:r>
              <a:rPr lang="en-US" sz="2600" i="1" dirty="0">
                <a:latin typeface="Times New Roman" panose="02020603050405020304" pitchFamily="18" charset="0"/>
                <a:cs typeface="Times New Roman" panose="02020603050405020304" pitchFamily="18" charset="0"/>
              </a:rPr>
              <a:t>Loss of important data</a:t>
            </a:r>
            <a:endParaRPr lang="en-IN" sz="2600" i="1" dirty="0">
              <a:latin typeface="Times New Roman" panose="02020603050405020304" pitchFamily="18" charset="0"/>
              <a:cs typeface="Times New Roman" panose="02020603050405020304" pitchFamily="18" charset="0"/>
            </a:endParaRPr>
          </a:p>
          <a:p>
            <a:pPr lvl="0">
              <a:lnSpc>
                <a:spcPct val="250000"/>
              </a:lnSpc>
            </a:pPr>
            <a:r>
              <a:rPr lang="en-US" sz="2600" i="1" dirty="0">
                <a:latin typeface="Times New Roman" panose="02020603050405020304" pitchFamily="18" charset="0"/>
                <a:cs typeface="Times New Roman" panose="02020603050405020304" pitchFamily="18" charset="0"/>
              </a:rPr>
              <a:t>Mal</a:t>
            </a:r>
            <a:r>
              <a:rPr lang="en-US" sz="2600" i="1" baseline="0" dirty="0">
                <a:latin typeface="Times New Roman" panose="02020603050405020304" pitchFamily="18" charset="0"/>
                <a:cs typeface="Times New Roman" panose="02020603050405020304" pitchFamily="18" charset="0"/>
              </a:rPr>
              <a:t> Operation of protection devices</a:t>
            </a:r>
            <a:endParaRPr lang="en-IN" sz="2600" i="1" dirty="0">
              <a:latin typeface="Times New Roman" panose="02020603050405020304" pitchFamily="18" charset="0"/>
              <a:cs typeface="Times New Roman" panose="02020603050405020304" pitchFamily="18" charset="0"/>
            </a:endParaRPr>
          </a:p>
          <a:p>
            <a:pPr lvl="0">
              <a:lnSpc>
                <a:spcPct val="250000"/>
              </a:lnSpc>
            </a:pPr>
            <a:r>
              <a:rPr lang="en-US" sz="2600" i="1" dirty="0">
                <a:latin typeface="Times New Roman" panose="02020603050405020304" pitchFamily="18" charset="0"/>
                <a:cs typeface="Times New Roman" panose="02020603050405020304" pitchFamily="18" charset="0"/>
              </a:rPr>
              <a:t>Disturbance to tele-communication network, TVs, computers, metering </a:t>
            </a:r>
            <a:endParaRPr lang="en-IN" sz="2600"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16521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A66E-1208-EF09-B46B-F25F1492AAE1}"/>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Single phase full bridge AC-DC converters</a:t>
            </a:r>
            <a:endParaRPr lang="en-IN" b="1" dirty="0">
              <a:latin typeface="Times New Roman" panose="02020603050405020304" pitchFamily="18" charset="0"/>
              <a:cs typeface="Times New Roman" panose="02020603050405020304" pitchFamily="18" charset="0"/>
            </a:endParaRPr>
          </a:p>
        </p:txBody>
      </p:sp>
      <p:pic>
        <p:nvPicPr>
          <p:cNvPr id="4" name="Content Placeholder 3" descr="Diagram, schematic&#10;&#10;Description automatically generated">
            <a:extLst>
              <a:ext uri="{FF2B5EF4-FFF2-40B4-BE49-F238E27FC236}">
                <a16:creationId xmlns:a16="http://schemas.microsoft.com/office/drawing/2014/main" id="{74E9629A-33B6-3567-3D8D-C77F04F91282}"/>
              </a:ext>
            </a:extLst>
          </p:cNvPr>
          <p:cNvPicPr>
            <a:picLocks noGrp="1" noChangeAspect="1"/>
          </p:cNvPicPr>
          <p:nvPr>
            <p:ph idx="1"/>
          </p:nvPr>
        </p:nvPicPr>
        <p:blipFill>
          <a:blip r:embed="rId2"/>
          <a:stretch>
            <a:fillRect/>
          </a:stretch>
        </p:blipFill>
        <p:spPr>
          <a:xfrm>
            <a:off x="1066800" y="2024354"/>
            <a:ext cx="9631679" cy="3579024"/>
          </a:xfrm>
          <a:prstGeom prst="rect">
            <a:avLst/>
          </a:prstGeom>
        </p:spPr>
      </p:pic>
    </p:spTree>
    <p:extLst>
      <p:ext uri="{BB962C8B-B14F-4D97-AF65-F5344CB8AC3E}">
        <p14:creationId xmlns:p14="http://schemas.microsoft.com/office/powerpoint/2010/main" val="1155270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A66E-1208-EF09-B46B-F25F1492AAE1}"/>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Single phase full bridge AC-DC converters</a:t>
            </a: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5531553-4D06-C384-C6A3-AFEEF96707E3}"/>
              </a:ext>
            </a:extLst>
          </p:cNvPr>
          <p:cNvPicPr>
            <a:picLocks noGrp="1" noChangeAspect="1"/>
          </p:cNvPicPr>
          <p:nvPr>
            <p:ph idx="1"/>
          </p:nvPr>
        </p:nvPicPr>
        <p:blipFill>
          <a:blip r:embed="rId2"/>
          <a:stretch>
            <a:fillRect/>
          </a:stretch>
        </p:blipFill>
        <p:spPr>
          <a:xfrm>
            <a:off x="838200" y="1543049"/>
            <a:ext cx="10515600" cy="2143125"/>
          </a:xfrm>
        </p:spPr>
      </p:pic>
      <p:pic>
        <p:nvPicPr>
          <p:cNvPr id="9" name="Picture 8">
            <a:extLst>
              <a:ext uri="{FF2B5EF4-FFF2-40B4-BE49-F238E27FC236}">
                <a16:creationId xmlns:a16="http://schemas.microsoft.com/office/drawing/2014/main" id="{1FE78338-E6AB-8BA3-4046-7F1E080B6B88}"/>
              </a:ext>
            </a:extLst>
          </p:cNvPr>
          <p:cNvPicPr>
            <a:picLocks noChangeAspect="1"/>
          </p:cNvPicPr>
          <p:nvPr/>
        </p:nvPicPr>
        <p:blipFill>
          <a:blip r:embed="rId3"/>
          <a:stretch>
            <a:fillRect/>
          </a:stretch>
        </p:blipFill>
        <p:spPr>
          <a:xfrm>
            <a:off x="738909" y="3956050"/>
            <a:ext cx="10614891" cy="1993900"/>
          </a:xfrm>
          <a:prstGeom prst="rect">
            <a:avLst/>
          </a:prstGeom>
        </p:spPr>
      </p:pic>
      <p:sp>
        <p:nvSpPr>
          <p:cNvPr id="10" name="TextBox 9">
            <a:extLst>
              <a:ext uri="{FF2B5EF4-FFF2-40B4-BE49-F238E27FC236}">
                <a16:creationId xmlns:a16="http://schemas.microsoft.com/office/drawing/2014/main" id="{8D970578-6E5B-B3FB-48F5-2FDF21720727}"/>
              </a:ext>
            </a:extLst>
          </p:cNvPr>
          <p:cNvSpPr txBox="1"/>
          <p:nvPr/>
        </p:nvSpPr>
        <p:spPr>
          <a:xfrm>
            <a:off x="4543425" y="5949950"/>
            <a:ext cx="3971925" cy="369332"/>
          </a:xfrm>
          <a:prstGeom prst="rect">
            <a:avLst/>
          </a:prstGeom>
          <a:noFill/>
        </p:spPr>
        <p:txBody>
          <a:bodyPr wrap="square" rtlCol="0">
            <a:spAutoFit/>
          </a:bodyPr>
          <a:lstStyle/>
          <a:p>
            <a:r>
              <a:rPr lang="en-US" dirty="0"/>
              <a:t>                  Simulation Results </a:t>
            </a:r>
            <a:endParaRPr lang="en-IN" dirty="0"/>
          </a:p>
        </p:txBody>
      </p:sp>
    </p:spTree>
    <p:extLst>
      <p:ext uri="{BB962C8B-B14F-4D97-AF65-F5344CB8AC3E}">
        <p14:creationId xmlns:p14="http://schemas.microsoft.com/office/powerpoint/2010/main" val="552481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A66E-1208-EF09-B46B-F25F1492AAE1}"/>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Single phase full bridge AC-DC converters</a:t>
            </a:r>
            <a:endParaRPr lang="en-IN"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95CC3B3B-A6AB-AABD-9C37-34D885331932}"/>
              </a:ext>
            </a:extLst>
          </p:cNvPr>
          <p:cNvPicPr>
            <a:picLocks noGrp="1" noChangeAspect="1"/>
          </p:cNvPicPr>
          <p:nvPr>
            <p:ph idx="1"/>
          </p:nvPr>
        </p:nvPicPr>
        <p:blipFill>
          <a:blip r:embed="rId2"/>
          <a:stretch>
            <a:fillRect/>
          </a:stretch>
        </p:blipFill>
        <p:spPr>
          <a:xfrm>
            <a:off x="2022763" y="1371600"/>
            <a:ext cx="7906327" cy="5121275"/>
          </a:xfrm>
        </p:spPr>
      </p:pic>
      <p:sp>
        <p:nvSpPr>
          <p:cNvPr id="12" name="TextBox 11">
            <a:extLst>
              <a:ext uri="{FF2B5EF4-FFF2-40B4-BE49-F238E27FC236}">
                <a16:creationId xmlns:a16="http://schemas.microsoft.com/office/drawing/2014/main" id="{E5046AC0-7D15-07BB-C3F0-564654D5DD36}"/>
              </a:ext>
            </a:extLst>
          </p:cNvPr>
          <p:cNvSpPr txBox="1"/>
          <p:nvPr/>
        </p:nvSpPr>
        <p:spPr>
          <a:xfrm>
            <a:off x="4221018" y="6585527"/>
            <a:ext cx="3537527" cy="369332"/>
          </a:xfrm>
          <a:prstGeom prst="rect">
            <a:avLst/>
          </a:prstGeom>
          <a:noFill/>
        </p:spPr>
        <p:txBody>
          <a:bodyPr wrap="square" rtlCol="0">
            <a:spAutoFit/>
          </a:bodyPr>
          <a:lstStyle/>
          <a:p>
            <a:r>
              <a:rPr lang="en-US" dirty="0"/>
              <a:t>Fourier Analysis of input current</a:t>
            </a:r>
            <a:endParaRPr lang="en-IN" dirty="0"/>
          </a:p>
        </p:txBody>
      </p:sp>
    </p:spTree>
    <p:extLst>
      <p:ext uri="{BB962C8B-B14F-4D97-AF65-F5344CB8AC3E}">
        <p14:creationId xmlns:p14="http://schemas.microsoft.com/office/powerpoint/2010/main" val="3471273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FC8978-3F03-E4ED-9ACE-8F8DEEF53457}"/>
              </a:ext>
            </a:extLst>
          </p:cNvPr>
          <p:cNvSpPr>
            <a:spLocks noGrp="1"/>
          </p:cNvSpPr>
          <p:nvPr>
            <p:ph type="body" idx="1"/>
          </p:nvPr>
        </p:nvSpPr>
        <p:spPr>
          <a:xfrm>
            <a:off x="1069848" y="403412"/>
            <a:ext cx="4663440" cy="914400"/>
          </a:xfrm>
        </p:spPr>
        <p:txBody>
          <a:bodyPr>
            <a:normAutofit/>
          </a:bodyPr>
          <a:lstStyle/>
          <a:p>
            <a:r>
              <a:rPr lang="en-IN" dirty="0">
                <a:effectLst/>
                <a:latin typeface="Times New Roman" panose="02020603050405020304" pitchFamily="18" charset="0"/>
                <a:ea typeface="Times New Roman" panose="02020603050405020304" pitchFamily="18" charset="0"/>
              </a:rPr>
              <a:t>  THD for different firing angles :</a:t>
            </a:r>
            <a:endParaRPr lang="en-IN" dirty="0"/>
          </a:p>
        </p:txBody>
      </p:sp>
      <p:graphicFrame>
        <p:nvGraphicFramePr>
          <p:cNvPr id="7" name="Content Placeholder 6">
            <a:extLst>
              <a:ext uri="{FF2B5EF4-FFF2-40B4-BE49-F238E27FC236}">
                <a16:creationId xmlns:a16="http://schemas.microsoft.com/office/drawing/2014/main" id="{1FC532E8-E3B7-801F-6A70-EA5EC65A7223}"/>
              </a:ext>
            </a:extLst>
          </p:cNvPr>
          <p:cNvGraphicFramePr>
            <a:graphicFrameLocks noGrp="1"/>
          </p:cNvGraphicFramePr>
          <p:nvPr>
            <p:ph sz="half" idx="2"/>
            <p:extLst>
              <p:ext uri="{D42A27DB-BD31-4B8C-83A1-F6EECF244321}">
                <p14:modId xmlns:p14="http://schemas.microsoft.com/office/powerpoint/2010/main" val="3085625195"/>
              </p:ext>
            </p:extLst>
          </p:nvPr>
        </p:nvGraphicFramePr>
        <p:xfrm>
          <a:off x="1174377" y="1317813"/>
          <a:ext cx="4132730" cy="4715434"/>
        </p:xfrm>
        <a:graphic>
          <a:graphicData uri="http://schemas.openxmlformats.org/drawingml/2006/table">
            <a:tbl>
              <a:tblPr firstRow="1" firstCol="1" bandRow="1">
                <a:tableStyleId>{5C22544A-7EE6-4342-B048-85BDC9FD1C3A}</a:tableStyleId>
              </a:tblPr>
              <a:tblGrid>
                <a:gridCol w="1967735">
                  <a:extLst>
                    <a:ext uri="{9D8B030D-6E8A-4147-A177-3AD203B41FA5}">
                      <a16:colId xmlns:a16="http://schemas.microsoft.com/office/drawing/2014/main" val="4016983160"/>
                    </a:ext>
                  </a:extLst>
                </a:gridCol>
                <a:gridCol w="2164995">
                  <a:extLst>
                    <a:ext uri="{9D8B030D-6E8A-4147-A177-3AD203B41FA5}">
                      <a16:colId xmlns:a16="http://schemas.microsoft.com/office/drawing/2014/main" val="264991514"/>
                    </a:ext>
                  </a:extLst>
                </a:gridCol>
              </a:tblGrid>
              <a:tr h="595007">
                <a:tc>
                  <a:txBody>
                    <a:bodyPr/>
                    <a:lstStyle/>
                    <a:p>
                      <a:pPr algn="just">
                        <a:lnSpc>
                          <a:spcPct val="150000"/>
                        </a:lnSpc>
                        <a:spcAft>
                          <a:spcPts val="800"/>
                        </a:spcAft>
                      </a:pPr>
                      <a:r>
                        <a:rPr lang="en-IN" sz="1200" dirty="0">
                          <a:effectLst/>
                        </a:rPr>
                        <a:t>Firing Angle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IN" sz="1200">
                          <a:effectLst/>
                        </a:rPr>
                        <a:t>%age THD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1962583"/>
                  </a:ext>
                </a:extLst>
              </a:tr>
              <a:tr h="580133">
                <a:tc>
                  <a:txBody>
                    <a:bodyPr/>
                    <a:lstStyle/>
                    <a:p>
                      <a:pPr marL="457200" algn="just">
                        <a:lnSpc>
                          <a:spcPct val="150000"/>
                        </a:lnSpc>
                        <a:spcAft>
                          <a:spcPts val="800"/>
                        </a:spcAft>
                      </a:pPr>
                      <a:r>
                        <a:rPr lang="en-IN" sz="12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N" sz="1200" dirty="0">
                          <a:effectLst/>
                        </a:rPr>
                        <a:t>7.49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1787599"/>
                  </a:ext>
                </a:extLst>
              </a:tr>
              <a:tr h="595007">
                <a:tc>
                  <a:txBody>
                    <a:bodyPr/>
                    <a:lstStyle/>
                    <a:p>
                      <a:pPr marL="457200" algn="just">
                        <a:lnSpc>
                          <a:spcPct val="150000"/>
                        </a:lnSpc>
                        <a:spcAft>
                          <a:spcPts val="800"/>
                        </a:spcAft>
                      </a:pPr>
                      <a:r>
                        <a:rPr lang="en-IN" sz="1200" dirty="0">
                          <a:effectLst/>
                        </a:rPr>
                        <a:t>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N" sz="1200">
                          <a:effectLst/>
                        </a:rPr>
                        <a:t>2.32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3140012"/>
                  </a:ext>
                </a:extLst>
              </a:tr>
              <a:tr h="595007">
                <a:tc>
                  <a:txBody>
                    <a:bodyPr/>
                    <a:lstStyle/>
                    <a:p>
                      <a:pPr marL="457200" algn="just">
                        <a:lnSpc>
                          <a:spcPct val="150000"/>
                        </a:lnSpc>
                        <a:spcAft>
                          <a:spcPts val="800"/>
                        </a:spcAft>
                      </a:pPr>
                      <a:r>
                        <a:rPr lang="en-IN" sz="1200" dirty="0">
                          <a:effectLst/>
                        </a:rPr>
                        <a:t>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N" sz="1200">
                          <a:effectLst/>
                        </a:rPr>
                        <a:t>10.41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1892566"/>
                  </a:ext>
                </a:extLst>
              </a:tr>
              <a:tr h="580133">
                <a:tc>
                  <a:txBody>
                    <a:bodyPr/>
                    <a:lstStyle/>
                    <a:p>
                      <a:pPr marL="457200" algn="just">
                        <a:lnSpc>
                          <a:spcPct val="150000"/>
                        </a:lnSpc>
                        <a:spcAft>
                          <a:spcPts val="8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N" sz="1200" dirty="0">
                          <a:effectLst/>
                        </a:rPr>
                        <a:t>19.56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0536218"/>
                  </a:ext>
                </a:extLst>
              </a:tr>
              <a:tr h="595007">
                <a:tc>
                  <a:txBody>
                    <a:bodyPr/>
                    <a:lstStyle/>
                    <a:p>
                      <a:pPr marL="457200" algn="just">
                        <a:lnSpc>
                          <a:spcPct val="150000"/>
                        </a:lnSpc>
                        <a:spcAft>
                          <a:spcPts val="80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N" sz="1200">
                          <a:effectLst/>
                        </a:rPr>
                        <a:t>30.20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80346"/>
                  </a:ext>
                </a:extLst>
              </a:tr>
              <a:tr h="595007">
                <a:tc>
                  <a:txBody>
                    <a:bodyPr/>
                    <a:lstStyle/>
                    <a:p>
                      <a:pPr marL="457200" algn="just">
                        <a:lnSpc>
                          <a:spcPct val="150000"/>
                        </a:lnSpc>
                        <a:spcAft>
                          <a:spcPts val="800"/>
                        </a:spcAft>
                      </a:pPr>
                      <a:r>
                        <a:rPr lang="en-IN" sz="1200">
                          <a:effectLst/>
                        </a:rPr>
                        <a:t>75°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N" sz="1200">
                          <a:effectLst/>
                        </a:rPr>
                        <a:t>41.73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634226"/>
                  </a:ext>
                </a:extLst>
              </a:tr>
              <a:tr h="580133">
                <a:tc>
                  <a:txBody>
                    <a:bodyPr/>
                    <a:lstStyle/>
                    <a:p>
                      <a:pPr marL="457200" algn="just">
                        <a:lnSpc>
                          <a:spcPct val="150000"/>
                        </a:lnSpc>
                        <a:spcAft>
                          <a:spcPts val="800"/>
                        </a:spcAft>
                      </a:pPr>
                      <a:r>
                        <a:rPr lang="en-IN" sz="1200">
                          <a:effectLst/>
                        </a:rPr>
                        <a:t>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pPr>
                      <a:r>
                        <a:rPr lang="en-IN" sz="1200" dirty="0">
                          <a:effectLst/>
                        </a:rPr>
                        <a:t>53.65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8641138"/>
                  </a:ext>
                </a:extLst>
              </a:tr>
            </a:tbl>
          </a:graphicData>
        </a:graphic>
      </p:graphicFrame>
      <p:sp>
        <p:nvSpPr>
          <p:cNvPr id="5" name="Text Placeholder 4">
            <a:extLst>
              <a:ext uri="{FF2B5EF4-FFF2-40B4-BE49-F238E27FC236}">
                <a16:creationId xmlns:a16="http://schemas.microsoft.com/office/drawing/2014/main" id="{E073C98C-271E-EFE3-9943-197DF5082CE2}"/>
              </a:ext>
            </a:extLst>
          </p:cNvPr>
          <p:cNvSpPr>
            <a:spLocks noGrp="1"/>
          </p:cNvSpPr>
          <p:nvPr>
            <p:ph type="body" sz="quarter" idx="3"/>
          </p:nvPr>
        </p:nvSpPr>
        <p:spPr>
          <a:xfrm>
            <a:off x="6458712" y="403412"/>
            <a:ext cx="4663440" cy="914400"/>
          </a:xfrm>
        </p:spPr>
        <p:txBody>
          <a:bodyPr/>
          <a:lstStyle/>
          <a:p>
            <a:r>
              <a:rPr lang="en-IN" dirty="0"/>
              <a:t>  </a:t>
            </a:r>
            <a:r>
              <a:rPr lang="en-IN" dirty="0">
                <a:latin typeface="Times New Roman" panose="02020603050405020304" pitchFamily="18" charset="0"/>
                <a:cs typeface="Times New Roman" panose="02020603050405020304" pitchFamily="18" charset="0"/>
              </a:rPr>
              <a:t>Problems:</a:t>
            </a:r>
          </a:p>
        </p:txBody>
      </p:sp>
      <p:sp>
        <p:nvSpPr>
          <p:cNvPr id="6" name="Content Placeholder 5">
            <a:extLst>
              <a:ext uri="{FF2B5EF4-FFF2-40B4-BE49-F238E27FC236}">
                <a16:creationId xmlns:a16="http://schemas.microsoft.com/office/drawing/2014/main" id="{93FDA565-A47C-CD6C-17F0-855FB886ACA8}"/>
              </a:ext>
            </a:extLst>
          </p:cNvPr>
          <p:cNvSpPr>
            <a:spLocks noGrp="1"/>
          </p:cNvSpPr>
          <p:nvPr>
            <p:ph sz="quarter" idx="4"/>
          </p:nvPr>
        </p:nvSpPr>
        <p:spPr>
          <a:xfrm>
            <a:off x="6535271" y="1510620"/>
            <a:ext cx="4663440" cy="4943968"/>
          </a:xfrm>
        </p:spPr>
        <p:txBody>
          <a:bodyPr>
            <a:noAutofit/>
          </a:bodyPr>
          <a:lstStyle/>
          <a:p>
            <a:pPr>
              <a:lnSpc>
                <a:spcPct val="100000"/>
              </a:lnSpc>
            </a:pPr>
            <a:r>
              <a:rPr lang="en-IN" sz="2000" i="1" dirty="0">
                <a:solidFill>
                  <a:srgbClr val="000000"/>
                </a:solidFill>
                <a:effectLst/>
                <a:latin typeface="Times New Roman" panose="02020603050405020304" pitchFamily="18" charset="0"/>
                <a:ea typeface="Times New Roman" panose="02020603050405020304" pitchFamily="18" charset="0"/>
              </a:rPr>
              <a:t>The injected harmonic currents, and reactive power burden, cause </a:t>
            </a:r>
            <a:r>
              <a:rPr lang="en-IN" sz="2000" b="1" i="1" dirty="0">
                <a:solidFill>
                  <a:srgbClr val="000000"/>
                </a:solidFill>
                <a:effectLst/>
                <a:latin typeface="Times New Roman" panose="02020603050405020304" pitchFamily="18" charset="0"/>
                <a:ea typeface="Times New Roman" panose="02020603050405020304" pitchFamily="18" charset="0"/>
              </a:rPr>
              <a:t>low system efficiency </a:t>
            </a:r>
            <a:r>
              <a:rPr lang="en-IN" sz="2000" i="1" dirty="0">
                <a:solidFill>
                  <a:srgbClr val="000000"/>
                </a:solidFill>
                <a:effectLst/>
                <a:latin typeface="Times New Roman" panose="02020603050405020304" pitchFamily="18" charset="0"/>
                <a:ea typeface="Times New Roman" panose="02020603050405020304" pitchFamily="18" charset="0"/>
              </a:rPr>
              <a:t>and </a:t>
            </a:r>
            <a:r>
              <a:rPr lang="en-IN" sz="2000" b="1" i="1" dirty="0">
                <a:solidFill>
                  <a:srgbClr val="000000"/>
                </a:solidFill>
                <a:effectLst/>
                <a:latin typeface="Times New Roman" panose="02020603050405020304" pitchFamily="18" charset="0"/>
                <a:ea typeface="Times New Roman" panose="02020603050405020304" pitchFamily="18" charset="0"/>
              </a:rPr>
              <a:t>poor power factor</a:t>
            </a:r>
            <a:r>
              <a:rPr lang="en-IN" sz="2000" i="1" dirty="0">
                <a:solidFill>
                  <a:srgbClr val="000000"/>
                </a:solidFill>
                <a:effectLst/>
                <a:latin typeface="Times New Roman" panose="02020603050405020304" pitchFamily="18" charset="0"/>
                <a:ea typeface="Times New Roman" panose="02020603050405020304" pitchFamily="18" charset="0"/>
              </a:rPr>
              <a:t>.</a:t>
            </a:r>
          </a:p>
          <a:p>
            <a:pPr>
              <a:lnSpc>
                <a:spcPct val="100000"/>
              </a:lnSpc>
            </a:pPr>
            <a:r>
              <a:rPr lang="en-IN" sz="2000" i="1" dirty="0">
                <a:solidFill>
                  <a:srgbClr val="000000"/>
                </a:solidFill>
                <a:latin typeface="Times New Roman" panose="02020603050405020304" pitchFamily="18" charset="0"/>
                <a:ea typeface="Times New Roman" panose="02020603050405020304" pitchFamily="18" charset="0"/>
              </a:rPr>
              <a:t>A</a:t>
            </a:r>
            <a:r>
              <a:rPr lang="en-IN" sz="2000" i="1" dirty="0">
                <a:solidFill>
                  <a:srgbClr val="000000"/>
                </a:solidFill>
                <a:effectLst/>
                <a:latin typeface="Times New Roman" panose="02020603050405020304" pitchFamily="18" charset="0"/>
                <a:ea typeface="Times New Roman" panose="02020603050405020304" pitchFamily="18" charset="0"/>
              </a:rPr>
              <a:t>lso results in </a:t>
            </a:r>
            <a:r>
              <a:rPr lang="en-IN" sz="2000" b="1" i="1" dirty="0">
                <a:solidFill>
                  <a:srgbClr val="000000"/>
                </a:solidFill>
                <a:effectLst/>
                <a:latin typeface="Times New Roman" panose="02020603050405020304" pitchFamily="18" charset="0"/>
                <a:ea typeface="Times New Roman" panose="02020603050405020304" pitchFamily="18" charset="0"/>
              </a:rPr>
              <a:t>disturbance</a:t>
            </a:r>
            <a:r>
              <a:rPr lang="en-IN" sz="2000" i="1" dirty="0">
                <a:solidFill>
                  <a:srgbClr val="000000"/>
                </a:solidFill>
                <a:effectLst/>
                <a:latin typeface="Times New Roman" panose="02020603050405020304" pitchFamily="18" charset="0"/>
                <a:ea typeface="Times New Roman" panose="02020603050405020304" pitchFamily="18" charset="0"/>
              </a:rPr>
              <a:t> to other consumers and protective devices and interference to nearby communication networks.</a:t>
            </a:r>
          </a:p>
          <a:p>
            <a:pPr>
              <a:lnSpc>
                <a:spcPct val="100000"/>
              </a:lnSpc>
            </a:pPr>
            <a:r>
              <a:rPr lang="en-IN" sz="2000" i="1" dirty="0">
                <a:solidFill>
                  <a:srgbClr val="000000"/>
                </a:solidFill>
                <a:effectLst/>
                <a:latin typeface="Times New Roman" panose="02020603050405020304" pitchFamily="18" charset="0"/>
                <a:ea typeface="Times New Roman" panose="02020603050405020304" pitchFamily="18" charset="0"/>
              </a:rPr>
              <a:t> T</a:t>
            </a:r>
            <a:r>
              <a:rPr lang="en-IN" sz="2000" i="1" dirty="0">
                <a:effectLst/>
                <a:latin typeface="Times New Roman" panose="02020603050405020304" pitchFamily="18" charset="0"/>
                <a:ea typeface="Times New Roman" panose="02020603050405020304" pitchFamily="18" charset="0"/>
              </a:rPr>
              <a:t>he source current is far from being sinusoidal. </a:t>
            </a:r>
          </a:p>
          <a:p>
            <a:pPr>
              <a:lnSpc>
                <a:spcPct val="100000"/>
              </a:lnSpc>
            </a:pPr>
            <a:r>
              <a:rPr lang="en-IN" sz="2000" i="1" dirty="0">
                <a:effectLst/>
                <a:latin typeface="Times New Roman" panose="02020603050405020304" pitchFamily="18" charset="0"/>
                <a:ea typeface="Times New Roman" panose="02020603050405020304" pitchFamily="18" charset="0"/>
              </a:rPr>
              <a:t>The </a:t>
            </a:r>
            <a:r>
              <a:rPr lang="en-IN" sz="2000" b="1" i="1" dirty="0">
                <a:effectLst/>
                <a:latin typeface="Times New Roman" panose="02020603050405020304" pitchFamily="18" charset="0"/>
                <a:ea typeface="Times New Roman" panose="02020603050405020304" pitchFamily="18" charset="0"/>
              </a:rPr>
              <a:t>THD</a:t>
            </a:r>
            <a:r>
              <a:rPr lang="en-IN" sz="2000" i="1" dirty="0">
                <a:effectLst/>
                <a:latin typeface="Times New Roman" panose="02020603050405020304" pitchFamily="18" charset="0"/>
                <a:ea typeface="Times New Roman" panose="02020603050405020304" pitchFamily="18" charset="0"/>
              </a:rPr>
              <a:t> is far </a:t>
            </a:r>
            <a:r>
              <a:rPr lang="en-IN" sz="2000" b="1" i="1" dirty="0">
                <a:effectLst/>
                <a:latin typeface="Times New Roman" panose="02020603050405020304" pitchFamily="18" charset="0"/>
                <a:ea typeface="Times New Roman" panose="02020603050405020304" pitchFamily="18" charset="0"/>
              </a:rPr>
              <a:t>greater than 5%. </a:t>
            </a:r>
            <a:endParaRPr lang="en-IN" sz="2000" b="1" i="1" dirty="0">
              <a:solidFill>
                <a:srgbClr val="000000"/>
              </a:solidFill>
              <a:effectLst/>
              <a:latin typeface="Times New Roman" panose="02020603050405020304" pitchFamily="18" charset="0"/>
              <a:ea typeface="Times New Roman" panose="02020603050405020304" pitchFamily="18" charset="0"/>
            </a:endParaRPr>
          </a:p>
          <a:p>
            <a:pPr>
              <a:lnSpc>
                <a:spcPct val="100000"/>
              </a:lnSpc>
            </a:pPr>
            <a:r>
              <a:rPr lang="en-IN" sz="2000" i="1" dirty="0">
                <a:effectLst/>
                <a:latin typeface="Times New Roman" panose="02020603050405020304" pitchFamily="18" charset="0"/>
                <a:ea typeface="Times New Roman" panose="02020603050405020304" pitchFamily="18" charset="0"/>
              </a:rPr>
              <a:t>Therefore, various techniques are used for this purpose, and we shall discuss one such technique that makes use of filters to mitigate the harmonics in rectifiers.</a:t>
            </a:r>
            <a:endParaRPr lang="en-IN" sz="2000" i="1" dirty="0"/>
          </a:p>
        </p:txBody>
      </p:sp>
      <p:sp>
        <p:nvSpPr>
          <p:cNvPr id="8" name="Arrow: Chevron 7">
            <a:extLst>
              <a:ext uri="{FF2B5EF4-FFF2-40B4-BE49-F238E27FC236}">
                <a16:creationId xmlns:a16="http://schemas.microsoft.com/office/drawing/2014/main" id="{8505ED82-AECF-CB9C-04B0-C2495C23EC65}"/>
              </a:ext>
            </a:extLst>
          </p:cNvPr>
          <p:cNvSpPr/>
          <p:nvPr/>
        </p:nvSpPr>
        <p:spPr>
          <a:xfrm>
            <a:off x="5947724" y="941294"/>
            <a:ext cx="510988" cy="37651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26801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530</TotalTime>
  <Words>1032</Words>
  <Application>Microsoft Office PowerPoint</Application>
  <PresentationFormat>Widescreen</PresentationFormat>
  <Paragraphs>177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Calibri Light</vt:lpstr>
      <vt:lpstr>Times New Roman</vt:lpstr>
      <vt:lpstr>Office Theme</vt:lpstr>
      <vt:lpstr>SHUNT ACTIVE POWER FILTER AND ANALYSIS OF IPQCs</vt:lpstr>
      <vt:lpstr>Table of contents</vt:lpstr>
      <vt:lpstr>Literature Review </vt:lpstr>
      <vt:lpstr>Power Quality : An Introduction </vt:lpstr>
      <vt:lpstr>Effect of poor power quality on users</vt:lpstr>
      <vt:lpstr>Single phase full bridge AC-DC converters</vt:lpstr>
      <vt:lpstr>Single phase full bridge AC-DC converters</vt:lpstr>
      <vt:lpstr>Single phase full bridge AC-DC converters</vt:lpstr>
      <vt:lpstr>PowerPoint Presentation</vt:lpstr>
      <vt:lpstr>Filter Techniques used for PQ improvement </vt:lpstr>
      <vt:lpstr>Passive filters</vt:lpstr>
      <vt:lpstr>PowerPoint Presentation</vt:lpstr>
      <vt:lpstr>Disadvantages of Passive Filters</vt:lpstr>
      <vt:lpstr>PowerPoint Presentation</vt:lpstr>
      <vt:lpstr>Shunt Active Power Filters </vt:lpstr>
      <vt:lpstr>PowerPoint Presentation</vt:lpstr>
      <vt:lpstr>PowerPoint Presentation</vt:lpstr>
      <vt:lpstr>PowerPoint Presentation</vt:lpstr>
      <vt:lpstr>PowerPoint Presentation</vt:lpstr>
      <vt:lpstr>Disadvantages of SAPF:</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Shunt active power filters and analysis of ipqc</dc:title>
  <dc:creator>Filza Shah</dc:creator>
  <cp:lastModifiedBy>Muhafiz Khan</cp:lastModifiedBy>
  <cp:revision>20</cp:revision>
  <dcterms:created xsi:type="dcterms:W3CDTF">2023-06-17T08:26:13Z</dcterms:created>
  <dcterms:modified xsi:type="dcterms:W3CDTF">2023-06-20T05:34:31Z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