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4"/>
  </p:sldMasterIdLst>
  <p:sldIdLst>
    <p:sldId id="256" r:id="rId5"/>
    <p:sldId id="257" r:id="rId6"/>
    <p:sldId id="263" r:id="rId7"/>
    <p:sldId id="281" r:id="rId8"/>
    <p:sldId id="261" r:id="rId9"/>
    <p:sldId id="284" r:id="rId10"/>
    <p:sldId id="283" r:id="rId11"/>
    <p:sldId id="285" r:id="rId12"/>
    <p:sldId id="289" r:id="rId13"/>
    <p:sldId id="290" r:id="rId14"/>
    <p:sldId id="291" r:id="rId15"/>
    <p:sldId id="292" r:id="rId16"/>
    <p:sldId id="293" r:id="rId17"/>
    <p:sldId id="294" r:id="rId18"/>
    <p:sldId id="295" r:id="rId19"/>
    <p:sldId id="296" r:id="rId20"/>
    <p:sldId id="297" r:id="rId21"/>
    <p:sldId id="298" r:id="rId22"/>
    <p:sldId id="308" r:id="rId23"/>
    <p:sldId id="309" r:id="rId24"/>
    <p:sldId id="299" r:id="rId25"/>
    <p:sldId id="300" r:id="rId26"/>
    <p:sldId id="301" r:id="rId27"/>
    <p:sldId id="302" r:id="rId28"/>
    <p:sldId id="307" r:id="rId29"/>
    <p:sldId id="303" r:id="rId30"/>
    <p:sldId id="310" r:id="rId31"/>
    <p:sldId id="305" r:id="rId32"/>
    <p:sldId id="306"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C773-6B9B-4EF6-8D73-B198662D0E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1ABBEF-CEB9-44C0-A714-B47E2C1AD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E1F5F0-3216-4423-92B4-C967B503799F}"/>
              </a:ext>
            </a:extLst>
          </p:cNvPr>
          <p:cNvSpPr>
            <a:spLocks noGrp="1"/>
          </p:cNvSpPr>
          <p:nvPr>
            <p:ph type="dt" sz="half" idx="10"/>
          </p:nvPr>
        </p:nvSpPr>
        <p:spPr/>
        <p:txBody>
          <a:bodyPr/>
          <a:lstStyle/>
          <a:p>
            <a:fld id="{B61BEF0D-F0BB-DE4B-95CE-6DB70DBA9567}" type="datetimeFigureOut">
              <a:rPr lang="en-US" smtClean="0"/>
              <a:pPr/>
              <a:t>4/20/2025</a:t>
            </a:fld>
            <a:endParaRPr lang="en-US" dirty="0"/>
          </a:p>
        </p:txBody>
      </p:sp>
      <p:sp>
        <p:nvSpPr>
          <p:cNvPr id="5" name="Footer Placeholder 4">
            <a:extLst>
              <a:ext uri="{FF2B5EF4-FFF2-40B4-BE49-F238E27FC236}">
                <a16:creationId xmlns:a16="http://schemas.microsoft.com/office/drawing/2014/main" id="{AFA4270A-EC3E-4C53-826B-9B09EF6304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BC0A4C-DA23-4C07-8907-E5F3C8A556D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9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7FAC-EBB3-43B8-9B89-65929D5BBC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F0349D-9C60-405D-BFAE-5DCD4C99A2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8C5E9-95B7-432E-B8BB-55B13A122D1C}"/>
              </a:ext>
            </a:extLst>
          </p:cNvPr>
          <p:cNvSpPr>
            <a:spLocks noGrp="1"/>
          </p:cNvSpPr>
          <p:nvPr>
            <p:ph type="dt" sz="half" idx="10"/>
          </p:nvPr>
        </p:nvSpPr>
        <p:spPr/>
        <p:txBody>
          <a:bodyPr/>
          <a:lstStyle/>
          <a:p>
            <a:fld id="{55C6B4A9-1611-4792-9094-5F34BCA07E0B}" type="datetimeFigureOut">
              <a:rPr lang="en-US" smtClean="0"/>
              <a:t>4/20/2025</a:t>
            </a:fld>
            <a:endParaRPr lang="en-US" dirty="0"/>
          </a:p>
        </p:txBody>
      </p:sp>
      <p:sp>
        <p:nvSpPr>
          <p:cNvPr id="5" name="Footer Placeholder 4">
            <a:extLst>
              <a:ext uri="{FF2B5EF4-FFF2-40B4-BE49-F238E27FC236}">
                <a16:creationId xmlns:a16="http://schemas.microsoft.com/office/drawing/2014/main" id="{43A60E4A-53E7-4D6D-B62E-2852D7AB68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78A3F3-78FD-4371-BF58-778189679516}"/>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1802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E4039-4879-43A7-B709-E212BFE228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A9EFF-FD6F-44D9-972A-5DBF274CC6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AF18E-DD9A-46D6-9C1D-A36C17D61E41}"/>
              </a:ext>
            </a:extLst>
          </p:cNvPr>
          <p:cNvSpPr>
            <a:spLocks noGrp="1"/>
          </p:cNvSpPr>
          <p:nvPr>
            <p:ph type="dt" sz="half" idx="10"/>
          </p:nvPr>
        </p:nvSpPr>
        <p:spPr/>
        <p:txBody>
          <a:bodyPr/>
          <a:lstStyle/>
          <a:p>
            <a:fld id="{B61BEF0D-F0BB-DE4B-95CE-6DB70DBA9567}" type="datetimeFigureOut">
              <a:rPr lang="en-US" smtClean="0"/>
              <a:pPr/>
              <a:t>4/20/2025</a:t>
            </a:fld>
            <a:endParaRPr lang="en-US" dirty="0"/>
          </a:p>
        </p:txBody>
      </p:sp>
      <p:sp>
        <p:nvSpPr>
          <p:cNvPr id="5" name="Footer Placeholder 4">
            <a:extLst>
              <a:ext uri="{FF2B5EF4-FFF2-40B4-BE49-F238E27FC236}">
                <a16:creationId xmlns:a16="http://schemas.microsoft.com/office/drawing/2014/main" id="{3F72BEF1-5E19-4317-9FCF-9FF342C9A4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8BCE4D-9A66-48EC-8749-557A0B66FAE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28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23DB-3F78-4E3A-A503-0E7D4966B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AF2C8-EA3E-452A-8260-1B254B23DC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043BD-9D1A-4C9E-99A2-E37325B57094}"/>
              </a:ext>
            </a:extLst>
          </p:cNvPr>
          <p:cNvSpPr>
            <a:spLocks noGrp="1"/>
          </p:cNvSpPr>
          <p:nvPr>
            <p:ph type="dt" sz="half" idx="10"/>
          </p:nvPr>
        </p:nvSpPr>
        <p:spPr/>
        <p:txBody>
          <a:bodyPr/>
          <a:lstStyle/>
          <a:p>
            <a:fld id="{B61BEF0D-F0BB-DE4B-95CE-6DB70DBA9567}" type="datetimeFigureOut">
              <a:rPr lang="en-US" smtClean="0"/>
              <a:pPr/>
              <a:t>4/20/2025</a:t>
            </a:fld>
            <a:endParaRPr lang="en-US" dirty="0"/>
          </a:p>
        </p:txBody>
      </p:sp>
      <p:sp>
        <p:nvSpPr>
          <p:cNvPr id="5" name="Footer Placeholder 4">
            <a:extLst>
              <a:ext uri="{FF2B5EF4-FFF2-40B4-BE49-F238E27FC236}">
                <a16:creationId xmlns:a16="http://schemas.microsoft.com/office/drawing/2014/main" id="{95223E32-37A7-4321-82E9-39A8DC2986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6A0E6C-EDC2-4725-9B51-57A4787F4E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731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1685-9568-41C2-8004-E734CF46DB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5F48D9-949C-4A70-B36E-E42A2B1DCA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03E4E8-6F57-4474-BE59-82CCB3DECB6F}"/>
              </a:ext>
            </a:extLst>
          </p:cNvPr>
          <p:cNvSpPr>
            <a:spLocks noGrp="1"/>
          </p:cNvSpPr>
          <p:nvPr>
            <p:ph type="dt" sz="half" idx="10"/>
          </p:nvPr>
        </p:nvSpPr>
        <p:spPr/>
        <p:txBody>
          <a:bodyPr/>
          <a:lstStyle/>
          <a:p>
            <a:fld id="{B61BEF0D-F0BB-DE4B-95CE-6DB70DBA9567}" type="datetimeFigureOut">
              <a:rPr lang="en-US" smtClean="0"/>
              <a:pPr/>
              <a:t>4/20/2025</a:t>
            </a:fld>
            <a:endParaRPr lang="en-US" dirty="0"/>
          </a:p>
        </p:txBody>
      </p:sp>
      <p:sp>
        <p:nvSpPr>
          <p:cNvPr id="5" name="Footer Placeholder 4">
            <a:extLst>
              <a:ext uri="{FF2B5EF4-FFF2-40B4-BE49-F238E27FC236}">
                <a16:creationId xmlns:a16="http://schemas.microsoft.com/office/drawing/2014/main" id="{70DCFC21-CCCC-4442-8F16-1ECCA07605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77A9A4-0734-4092-8A7E-47F9D373DD3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310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3335-CB37-4AAC-BD31-F08021EA32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C4B1A-777D-4720-A245-BBEFED123C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215493-E4DE-4545-9B3A-8430454602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F76F1-4D90-40BA-9D43-19391C2F5D7C}"/>
              </a:ext>
            </a:extLst>
          </p:cNvPr>
          <p:cNvSpPr>
            <a:spLocks noGrp="1"/>
          </p:cNvSpPr>
          <p:nvPr>
            <p:ph type="dt" sz="half" idx="10"/>
          </p:nvPr>
        </p:nvSpPr>
        <p:spPr/>
        <p:txBody>
          <a:bodyPr/>
          <a:lstStyle/>
          <a:p>
            <a:fld id="{EB712588-04B1-427B-82EE-E8DB90309F08}" type="datetimeFigureOut">
              <a:rPr lang="en-US" smtClean="0"/>
              <a:t>4/20/2025</a:t>
            </a:fld>
            <a:endParaRPr lang="en-US" dirty="0"/>
          </a:p>
        </p:txBody>
      </p:sp>
      <p:sp>
        <p:nvSpPr>
          <p:cNvPr id="6" name="Footer Placeholder 5">
            <a:extLst>
              <a:ext uri="{FF2B5EF4-FFF2-40B4-BE49-F238E27FC236}">
                <a16:creationId xmlns:a16="http://schemas.microsoft.com/office/drawing/2014/main" id="{3C3F3710-5569-4176-B756-3DFB68483A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5A0F36-C21E-4937-ABEC-EBA05BA2D04F}"/>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7364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C916-0EDD-4829-85B5-609BEC27B6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429A73-8556-43F5-8C00-DDC87C0E1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1D2BD6-E463-4DD6-A1FB-8FC3B42805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C05222-8966-4C0D-A9C1-BC4B85EDD6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341C98-37EA-4032-A87E-75858E1227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89CB3B-D8A3-4B51-83D8-15273B7C604D}"/>
              </a:ext>
            </a:extLst>
          </p:cNvPr>
          <p:cNvSpPr>
            <a:spLocks noGrp="1"/>
          </p:cNvSpPr>
          <p:nvPr>
            <p:ph type="dt" sz="half" idx="10"/>
          </p:nvPr>
        </p:nvSpPr>
        <p:spPr/>
        <p:txBody>
          <a:bodyPr/>
          <a:lstStyle/>
          <a:p>
            <a:fld id="{B61BEF0D-F0BB-DE4B-95CE-6DB70DBA9567}" type="datetimeFigureOut">
              <a:rPr lang="en-US" smtClean="0"/>
              <a:pPr/>
              <a:t>4/20/2025</a:t>
            </a:fld>
            <a:endParaRPr lang="en-US" dirty="0"/>
          </a:p>
        </p:txBody>
      </p:sp>
      <p:sp>
        <p:nvSpPr>
          <p:cNvPr id="8" name="Footer Placeholder 7">
            <a:extLst>
              <a:ext uri="{FF2B5EF4-FFF2-40B4-BE49-F238E27FC236}">
                <a16:creationId xmlns:a16="http://schemas.microsoft.com/office/drawing/2014/main" id="{DEDEEB6D-C921-4C4D-8218-6CBB105459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8E0F097-4D30-4DBC-A4DE-64053D13AB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179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131A-C91A-4265-ADB8-7E8DD9A600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AD0382-BD20-45E3-A75C-3FFE13D96565}"/>
              </a:ext>
            </a:extLst>
          </p:cNvPr>
          <p:cNvSpPr>
            <a:spLocks noGrp="1"/>
          </p:cNvSpPr>
          <p:nvPr>
            <p:ph type="dt" sz="half" idx="10"/>
          </p:nvPr>
        </p:nvSpPr>
        <p:spPr/>
        <p:txBody>
          <a:bodyPr/>
          <a:lstStyle/>
          <a:p>
            <a:fld id="{B61BEF0D-F0BB-DE4B-95CE-6DB70DBA9567}" type="datetimeFigureOut">
              <a:rPr lang="en-US" smtClean="0"/>
              <a:pPr/>
              <a:t>4/20/2025</a:t>
            </a:fld>
            <a:endParaRPr lang="en-US" dirty="0"/>
          </a:p>
        </p:txBody>
      </p:sp>
      <p:sp>
        <p:nvSpPr>
          <p:cNvPr id="4" name="Footer Placeholder 3">
            <a:extLst>
              <a:ext uri="{FF2B5EF4-FFF2-40B4-BE49-F238E27FC236}">
                <a16:creationId xmlns:a16="http://schemas.microsoft.com/office/drawing/2014/main" id="{687DB416-5954-4D5A-9AFB-A9736449D8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DFB36D2-9533-40DE-9C5E-722D279FC30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74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9875C-37C4-4D2A-9158-E5AF652F0D2B}"/>
              </a:ext>
            </a:extLst>
          </p:cNvPr>
          <p:cNvSpPr>
            <a:spLocks noGrp="1"/>
          </p:cNvSpPr>
          <p:nvPr>
            <p:ph type="dt" sz="half" idx="10"/>
          </p:nvPr>
        </p:nvSpPr>
        <p:spPr/>
        <p:txBody>
          <a:bodyPr/>
          <a:lstStyle/>
          <a:p>
            <a:fld id="{B61BEF0D-F0BB-DE4B-95CE-6DB70DBA9567}" type="datetimeFigureOut">
              <a:rPr lang="en-US" smtClean="0"/>
              <a:pPr/>
              <a:t>4/20/2025</a:t>
            </a:fld>
            <a:endParaRPr lang="en-US" dirty="0"/>
          </a:p>
        </p:txBody>
      </p:sp>
      <p:sp>
        <p:nvSpPr>
          <p:cNvPr id="3" name="Footer Placeholder 2">
            <a:extLst>
              <a:ext uri="{FF2B5EF4-FFF2-40B4-BE49-F238E27FC236}">
                <a16:creationId xmlns:a16="http://schemas.microsoft.com/office/drawing/2014/main" id="{B47FAF3A-8A9F-4D4D-B650-C56117C6EC1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6E79518-A4D9-4EF0-ABAE-2A86B1E562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872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007E-22BF-4D93-B7B9-ECCB8F78F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A2ABF-BA46-4B68-98FE-23067CFF3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648E35-5BDC-459E-9ED0-36315B5AD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89292A-A598-4B4D-8B6B-84BD72FF1901}"/>
              </a:ext>
            </a:extLst>
          </p:cNvPr>
          <p:cNvSpPr>
            <a:spLocks noGrp="1"/>
          </p:cNvSpPr>
          <p:nvPr>
            <p:ph type="dt" sz="half" idx="10"/>
          </p:nvPr>
        </p:nvSpPr>
        <p:spPr/>
        <p:txBody>
          <a:bodyPr/>
          <a:lstStyle/>
          <a:p>
            <a:fld id="{42A54C80-263E-416B-A8E0-580EDEADCBDC}" type="datetimeFigureOut">
              <a:rPr lang="en-US" smtClean="0"/>
              <a:t>4/20/2025</a:t>
            </a:fld>
            <a:endParaRPr lang="en-US" dirty="0"/>
          </a:p>
        </p:txBody>
      </p:sp>
      <p:sp>
        <p:nvSpPr>
          <p:cNvPr id="6" name="Footer Placeholder 5">
            <a:extLst>
              <a:ext uri="{FF2B5EF4-FFF2-40B4-BE49-F238E27FC236}">
                <a16:creationId xmlns:a16="http://schemas.microsoft.com/office/drawing/2014/main" id="{E755D6EA-27B0-420F-85A5-2D5B305C91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AADBAC-EDFD-4E89-90F9-86EFB95A772A}"/>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63689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E0F4-F929-4156-9D9D-9F830B42A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D6C41E-3C06-4136-B1FA-B5DC79C19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67BCEF-D9A1-462C-BE11-19BDA979E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B12D0-F23F-485C-9D9F-3DDD861DE317}"/>
              </a:ext>
            </a:extLst>
          </p:cNvPr>
          <p:cNvSpPr>
            <a:spLocks noGrp="1"/>
          </p:cNvSpPr>
          <p:nvPr>
            <p:ph type="dt" sz="half" idx="10"/>
          </p:nvPr>
        </p:nvSpPr>
        <p:spPr/>
        <p:txBody>
          <a:bodyPr/>
          <a:lstStyle/>
          <a:p>
            <a:fld id="{B61BEF0D-F0BB-DE4B-95CE-6DB70DBA9567}" type="datetimeFigureOut">
              <a:rPr lang="en-US" smtClean="0"/>
              <a:pPr/>
              <a:t>4/20/2025</a:t>
            </a:fld>
            <a:endParaRPr lang="en-US" dirty="0"/>
          </a:p>
        </p:txBody>
      </p:sp>
      <p:sp>
        <p:nvSpPr>
          <p:cNvPr id="6" name="Footer Placeholder 5">
            <a:extLst>
              <a:ext uri="{FF2B5EF4-FFF2-40B4-BE49-F238E27FC236}">
                <a16:creationId xmlns:a16="http://schemas.microsoft.com/office/drawing/2014/main" id="{1556E719-488B-4C07-A53A-4C1D0C6DEF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D136F7-E2B2-4380-B7E5-AAB4FFBC15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58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798C4D-8ED1-4F60-B203-8DABC09FF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DF8A7D-C5AD-46FA-ADA2-00D7D63210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9F4E1-BF92-4158-9497-50BADF5AE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4/20/2025</a:t>
            </a:fld>
            <a:endParaRPr lang="en-US" dirty="0"/>
          </a:p>
        </p:txBody>
      </p:sp>
      <p:sp>
        <p:nvSpPr>
          <p:cNvPr id="5" name="Footer Placeholder 4">
            <a:extLst>
              <a:ext uri="{FF2B5EF4-FFF2-40B4-BE49-F238E27FC236}">
                <a16:creationId xmlns:a16="http://schemas.microsoft.com/office/drawing/2014/main" id="{E7C38DE6-1FAC-40BF-A3AD-7093DCAD7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46CC67-67F1-49DA-8088-19818B794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42470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869E-75C5-42B4-AFDF-FE57FFC41482}"/>
              </a:ext>
            </a:extLst>
          </p:cNvPr>
          <p:cNvSpPr>
            <a:spLocks noGrp="1"/>
          </p:cNvSpPr>
          <p:nvPr>
            <p:ph type="ctrTitle"/>
          </p:nvPr>
        </p:nvSpPr>
        <p:spPr>
          <a:xfrm>
            <a:off x="0" y="0"/>
            <a:ext cx="7766936" cy="1646302"/>
          </a:xfrm>
        </p:spPr>
        <p:txBody>
          <a:bodyPr/>
          <a:lstStyle/>
          <a:p>
            <a:r>
              <a:rPr lang="en-US" dirty="0">
                <a:solidFill>
                  <a:schemeClr val="tx1"/>
                </a:solidFill>
              </a:rPr>
              <a:t>    </a:t>
            </a:r>
            <a:r>
              <a:rPr lang="en-US" sz="4000" b="1" dirty="0">
                <a:solidFill>
                  <a:schemeClr val="tx1"/>
                </a:solidFill>
                <a:latin typeface="Times New Roman" panose="02020603050405020304" pitchFamily="18" charset="0"/>
                <a:cs typeface="Times New Roman" panose="02020603050405020304" pitchFamily="18" charset="0"/>
              </a:rPr>
              <a:t>CUK</a:t>
            </a:r>
            <a:r>
              <a:rPr lang="en-US" sz="4000" b="1" dirty="0">
                <a:latin typeface="Times New Roman" panose="02020603050405020304" pitchFamily="18" charset="0"/>
                <a:cs typeface="Times New Roman" panose="02020603050405020304" pitchFamily="18" charset="0"/>
              </a:rPr>
              <a:t> CONVERTER</a:t>
            </a:r>
            <a:endParaRPr lang="en-US" sz="40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278851-6F49-4084-A427-7F5FADDE590C}"/>
              </a:ext>
            </a:extLst>
          </p:cNvPr>
          <p:cNvPicPr>
            <a:picLocks noChangeAspect="1"/>
          </p:cNvPicPr>
          <p:nvPr/>
        </p:nvPicPr>
        <p:blipFill>
          <a:blip r:embed="rId2"/>
          <a:stretch>
            <a:fillRect/>
          </a:stretch>
        </p:blipFill>
        <p:spPr>
          <a:xfrm>
            <a:off x="4785067" y="1747664"/>
            <a:ext cx="2645545" cy="2442596"/>
          </a:xfrm>
          <a:prstGeom prst="rect">
            <a:avLst/>
          </a:prstGeom>
        </p:spPr>
      </p:pic>
      <p:sp>
        <p:nvSpPr>
          <p:cNvPr id="6" name="Rectangle 5">
            <a:extLst>
              <a:ext uri="{FF2B5EF4-FFF2-40B4-BE49-F238E27FC236}">
                <a16:creationId xmlns:a16="http://schemas.microsoft.com/office/drawing/2014/main" id="{4424356D-5E68-4A32-8B61-AD6563347534}"/>
              </a:ext>
            </a:extLst>
          </p:cNvPr>
          <p:cNvSpPr/>
          <p:nvPr/>
        </p:nvSpPr>
        <p:spPr>
          <a:xfrm>
            <a:off x="205304" y="4121433"/>
            <a:ext cx="5089072" cy="2123658"/>
          </a:xfrm>
          <a:prstGeom prst="rect">
            <a:avLst/>
          </a:prstGeom>
          <a:noFill/>
        </p:spPr>
        <p:txBody>
          <a:bodyPr wrap="square" lIns="91440" tIns="45720" rIns="91440" bIns="45720">
            <a:spAutoFit/>
          </a:bodyPr>
          <a:lstStyle/>
          <a:p>
            <a:pPr algn="ctr"/>
            <a:r>
              <a:rPr lang="en-US" sz="3000" dirty="0">
                <a:ln w="0"/>
                <a:latin typeface="Times New Roman" panose="02020603050405020304" pitchFamily="18" charset="0"/>
                <a:cs typeface="Times New Roman" panose="02020603050405020304" pitchFamily="18" charset="0"/>
              </a:rPr>
              <a:t>Submitted by:</a:t>
            </a:r>
          </a:p>
          <a:p>
            <a:pPr algn="ctr"/>
            <a:r>
              <a:rPr lang="en-US" sz="2400" dirty="0">
                <a:ln w="0"/>
                <a:latin typeface="Times New Roman" panose="02020603050405020304" pitchFamily="18" charset="0"/>
                <a:cs typeface="Times New Roman" panose="02020603050405020304" pitchFamily="18" charset="0"/>
              </a:rPr>
              <a:t>Muhafiz Bilal Khan (244102111)</a:t>
            </a:r>
          </a:p>
          <a:p>
            <a:pPr algn="ctr"/>
            <a:r>
              <a:rPr lang="en-US" sz="2400" dirty="0">
                <a:ln w="0"/>
                <a:latin typeface="Times New Roman" panose="02020603050405020304" pitchFamily="18" charset="0"/>
                <a:cs typeface="Times New Roman" panose="02020603050405020304" pitchFamily="18" charset="0"/>
              </a:rPr>
              <a:t>Pramod </a:t>
            </a:r>
            <a:r>
              <a:rPr lang="en-US" sz="2400" dirty="0" err="1">
                <a:ln w="0"/>
                <a:latin typeface="Times New Roman" panose="02020603050405020304" pitchFamily="18" charset="0"/>
                <a:cs typeface="Times New Roman" panose="02020603050405020304" pitchFamily="18" charset="0"/>
              </a:rPr>
              <a:t>Vipparthi</a:t>
            </a:r>
            <a:r>
              <a:rPr lang="en-US" sz="2400" dirty="0">
                <a:ln w="0"/>
                <a:latin typeface="Times New Roman" panose="02020603050405020304" pitchFamily="18" charset="0"/>
                <a:cs typeface="Times New Roman" panose="02020603050405020304" pitchFamily="18" charset="0"/>
              </a:rPr>
              <a:t> (244102112)</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FD56F88F-C6D1-445A-9E7F-F7DE4CF94AB2}"/>
              </a:ext>
            </a:extLst>
          </p:cNvPr>
          <p:cNvSpPr/>
          <p:nvPr/>
        </p:nvSpPr>
        <p:spPr>
          <a:xfrm>
            <a:off x="6275449" y="4501837"/>
            <a:ext cx="3618298" cy="923330"/>
          </a:xfrm>
          <a:prstGeom prst="rect">
            <a:avLst/>
          </a:prstGeom>
          <a:noFill/>
        </p:spPr>
        <p:txBody>
          <a:bodyPr wrap="none" lIns="91440" tIns="45720" rIns="91440" bIns="45720">
            <a:spAutoFit/>
          </a:bodyPr>
          <a:lstStyle/>
          <a:p>
            <a:pPr algn="ctr"/>
            <a:r>
              <a:rPr lang="en-US" sz="3000" dirty="0">
                <a:ln w="0"/>
                <a:latin typeface="Times New Roman" panose="02020603050405020304" pitchFamily="18" charset="0"/>
                <a:cs typeface="Times New Roman" panose="02020603050405020304" pitchFamily="18" charset="0"/>
              </a:rPr>
              <a:t>Under the guidance of</a:t>
            </a:r>
          </a:p>
          <a:p>
            <a:pPr algn="ctr"/>
            <a:r>
              <a:rPr lang="en-US" sz="2400" b="0" cap="none" spc="0" dirty="0">
                <a:ln w="0"/>
                <a:solidFill>
                  <a:schemeClr val="tx1"/>
                </a:solidFill>
                <a:latin typeface="Times New Roman" panose="02020603050405020304" pitchFamily="18" charset="0"/>
                <a:cs typeface="Times New Roman" panose="02020603050405020304" pitchFamily="18" charset="0"/>
              </a:rPr>
              <a:t>Dr. </a:t>
            </a:r>
            <a:r>
              <a:rPr lang="en-US" sz="2400" dirty="0" err="1">
                <a:ln w="0"/>
                <a:latin typeface="Times New Roman" panose="02020603050405020304" pitchFamily="18" charset="0"/>
                <a:cs typeface="Times New Roman" panose="02020603050405020304" pitchFamily="18" charset="0"/>
              </a:rPr>
              <a:t>Shabari</a:t>
            </a:r>
            <a:r>
              <a:rPr lang="en-US" sz="2400" dirty="0">
                <a:ln w="0"/>
                <a:latin typeface="Times New Roman" panose="02020603050405020304" pitchFamily="18" charset="0"/>
                <a:cs typeface="Times New Roman" panose="02020603050405020304" pitchFamily="18" charset="0"/>
              </a:rPr>
              <a:t> Nath</a:t>
            </a:r>
            <a:endParaRPr lang="en-US" sz="24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27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Assumptions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graphicFrame>
        <p:nvGraphicFramePr>
          <p:cNvPr id="4" name="Table 3">
            <a:extLst>
              <a:ext uri="{FF2B5EF4-FFF2-40B4-BE49-F238E27FC236}">
                <a16:creationId xmlns:a16="http://schemas.microsoft.com/office/drawing/2014/main" id="{95A97320-CD5E-4DF6-8819-8416D5089F46}"/>
              </a:ext>
            </a:extLst>
          </p:cNvPr>
          <p:cNvGraphicFramePr>
            <a:graphicFrameLocks noGrp="1"/>
          </p:cNvGraphicFramePr>
          <p:nvPr>
            <p:extLst>
              <p:ext uri="{D42A27DB-BD31-4B8C-83A1-F6EECF244321}">
                <p14:modId xmlns:p14="http://schemas.microsoft.com/office/powerpoint/2010/main" val="2487436867"/>
              </p:ext>
            </p:extLst>
          </p:nvPr>
        </p:nvGraphicFramePr>
        <p:xfrm>
          <a:off x="2461260" y="2072496"/>
          <a:ext cx="7239000" cy="1483360"/>
        </p:xfrm>
        <a:graphic>
          <a:graphicData uri="http://schemas.openxmlformats.org/drawingml/2006/table">
            <a:tbl>
              <a:tblPr firstRow="1" bandRow="1">
                <a:tableStyleId>{5C22544A-7EE6-4342-B048-85BDC9FD1C3A}</a:tableStyleId>
              </a:tblPr>
              <a:tblGrid>
                <a:gridCol w="3576114">
                  <a:extLst>
                    <a:ext uri="{9D8B030D-6E8A-4147-A177-3AD203B41FA5}">
                      <a16:colId xmlns:a16="http://schemas.microsoft.com/office/drawing/2014/main" val="885276622"/>
                    </a:ext>
                  </a:extLst>
                </a:gridCol>
                <a:gridCol w="3662886">
                  <a:extLst>
                    <a:ext uri="{9D8B030D-6E8A-4147-A177-3AD203B41FA5}">
                      <a16:colId xmlns:a16="http://schemas.microsoft.com/office/drawing/2014/main" val="1231845615"/>
                    </a:ext>
                  </a:extLst>
                </a:gridCol>
              </a:tblGrid>
              <a:tr h="370840">
                <a:tc>
                  <a:txBody>
                    <a:bodyPr/>
                    <a:lstStyle/>
                    <a:p>
                      <a:pPr algn="ctr"/>
                      <a:r>
                        <a:rPr lang="en-US" dirty="0"/>
                        <a:t>Parameter</a:t>
                      </a:r>
                    </a:p>
                  </a:txBody>
                  <a:tcPr/>
                </a:tc>
                <a:tc>
                  <a:txBody>
                    <a:bodyPr/>
                    <a:lstStyle/>
                    <a:p>
                      <a:pPr algn="ctr"/>
                      <a:r>
                        <a:rPr lang="en-US" dirty="0"/>
                        <a:t>Assumed Value</a:t>
                      </a:r>
                    </a:p>
                  </a:txBody>
                  <a:tcPr/>
                </a:tc>
                <a:extLst>
                  <a:ext uri="{0D108BD9-81ED-4DB2-BD59-A6C34878D82A}">
                    <a16:rowId xmlns:a16="http://schemas.microsoft.com/office/drawing/2014/main" val="2855098718"/>
                  </a:ext>
                </a:extLst>
              </a:tr>
              <a:tr h="370840">
                <a:tc>
                  <a:txBody>
                    <a:bodyPr/>
                    <a:lstStyle/>
                    <a:p>
                      <a:pPr algn="ctr"/>
                      <a:r>
                        <a:rPr lang="en-US" dirty="0">
                          <a:latin typeface="Times New Roman" panose="02020603050405020304" pitchFamily="18" charset="0"/>
                          <a:cs typeface="Times New Roman" panose="02020603050405020304" pitchFamily="18" charset="0"/>
                        </a:rPr>
                        <a:t>Ripple in current through L</a:t>
                      </a:r>
                      <a:r>
                        <a:rPr lang="en-US" baseline="-25000"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10% of I</a:t>
                      </a:r>
                      <a:r>
                        <a:rPr lang="en-US" baseline="-25000" dirty="0">
                          <a:latin typeface="Times New Roman" panose="02020603050405020304" pitchFamily="18" charset="0"/>
                          <a:cs typeface="Times New Roman" panose="02020603050405020304" pitchFamily="18" charset="0"/>
                        </a:rPr>
                        <a:t>L1</a:t>
                      </a:r>
                    </a:p>
                  </a:txBody>
                  <a:tcPr/>
                </a:tc>
                <a:extLst>
                  <a:ext uri="{0D108BD9-81ED-4DB2-BD59-A6C34878D82A}">
                    <a16:rowId xmlns:a16="http://schemas.microsoft.com/office/drawing/2014/main" val="37490051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Ripple in current through L</a:t>
                      </a:r>
                      <a:r>
                        <a:rPr lang="en-US" baseline="-25000"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10% of I</a:t>
                      </a:r>
                      <a:r>
                        <a:rPr lang="en-US" baseline="-25000" dirty="0">
                          <a:latin typeface="Times New Roman" panose="02020603050405020304" pitchFamily="18" charset="0"/>
                          <a:cs typeface="Times New Roman" panose="02020603050405020304" pitchFamily="18" charset="0"/>
                        </a:rPr>
                        <a:t>L2</a:t>
                      </a:r>
                    </a:p>
                  </a:txBody>
                  <a:tcPr/>
                </a:tc>
                <a:extLst>
                  <a:ext uri="{0D108BD9-81ED-4DB2-BD59-A6C34878D82A}">
                    <a16:rowId xmlns:a16="http://schemas.microsoft.com/office/drawing/2014/main" val="3656824826"/>
                  </a:ext>
                </a:extLst>
              </a:tr>
              <a:tr h="370840">
                <a:tc>
                  <a:txBody>
                    <a:bodyPr/>
                    <a:lstStyle/>
                    <a:p>
                      <a:pPr algn="ctr"/>
                      <a:r>
                        <a:rPr lang="en-US" dirty="0">
                          <a:latin typeface="Times New Roman" panose="02020603050405020304" pitchFamily="18" charset="0"/>
                          <a:cs typeface="Times New Roman" panose="02020603050405020304" pitchFamily="18" charset="0"/>
                        </a:rPr>
                        <a:t>Ripple in output voltage</a:t>
                      </a:r>
                    </a:p>
                  </a:txBody>
                  <a:tcPr/>
                </a:tc>
                <a:tc>
                  <a:txBody>
                    <a:bodyPr/>
                    <a:lstStyle/>
                    <a:p>
                      <a:pPr algn="ctr"/>
                      <a:r>
                        <a:rPr lang="en-US" dirty="0">
                          <a:latin typeface="Times New Roman" panose="02020603050405020304" pitchFamily="18" charset="0"/>
                          <a:cs typeface="Times New Roman" panose="02020603050405020304" pitchFamily="18" charset="0"/>
                        </a:rPr>
                        <a:t>0.1% of V</a:t>
                      </a:r>
                      <a:r>
                        <a:rPr lang="en-US" baseline="-25000" dirty="0">
                          <a:latin typeface="Times New Roman" panose="02020603050405020304" pitchFamily="18" charset="0"/>
                          <a:cs typeface="Times New Roman" panose="02020603050405020304" pitchFamily="18" charset="0"/>
                        </a:rPr>
                        <a:t>o</a:t>
                      </a:r>
                    </a:p>
                  </a:txBody>
                  <a:tcPr/>
                </a:tc>
                <a:extLst>
                  <a:ext uri="{0D108BD9-81ED-4DB2-BD59-A6C34878D82A}">
                    <a16:rowId xmlns:a16="http://schemas.microsoft.com/office/drawing/2014/main" val="1972700848"/>
                  </a:ext>
                </a:extLst>
              </a:tr>
            </a:tbl>
          </a:graphicData>
        </a:graphic>
      </p:graphicFrame>
    </p:spTree>
    <p:extLst>
      <p:ext uri="{BB962C8B-B14F-4D97-AF65-F5344CB8AC3E}">
        <p14:creationId xmlns:p14="http://schemas.microsoft.com/office/powerpoint/2010/main" val="131097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Calculated Values</a:t>
            </a: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graphicFrame>
        <p:nvGraphicFramePr>
          <p:cNvPr id="7" name="Table 6">
            <a:extLst>
              <a:ext uri="{FF2B5EF4-FFF2-40B4-BE49-F238E27FC236}">
                <a16:creationId xmlns:a16="http://schemas.microsoft.com/office/drawing/2014/main" id="{30ECD81D-D98E-4418-90D2-B44E1F2197BF}"/>
              </a:ext>
            </a:extLst>
          </p:cNvPr>
          <p:cNvGraphicFramePr>
            <a:graphicFrameLocks noGrp="1"/>
          </p:cNvGraphicFramePr>
          <p:nvPr>
            <p:extLst>
              <p:ext uri="{D42A27DB-BD31-4B8C-83A1-F6EECF244321}">
                <p14:modId xmlns:p14="http://schemas.microsoft.com/office/powerpoint/2010/main" val="2351186794"/>
              </p:ext>
            </p:extLst>
          </p:nvPr>
        </p:nvGraphicFramePr>
        <p:xfrm>
          <a:off x="2885242" y="1550246"/>
          <a:ext cx="6853562" cy="2966720"/>
        </p:xfrm>
        <a:graphic>
          <a:graphicData uri="http://schemas.openxmlformats.org/drawingml/2006/table">
            <a:tbl>
              <a:tblPr firstRow="1" bandRow="1">
                <a:tableStyleId>{5C22544A-7EE6-4342-B048-85BDC9FD1C3A}</a:tableStyleId>
              </a:tblPr>
              <a:tblGrid>
                <a:gridCol w="3426781">
                  <a:extLst>
                    <a:ext uri="{9D8B030D-6E8A-4147-A177-3AD203B41FA5}">
                      <a16:colId xmlns:a16="http://schemas.microsoft.com/office/drawing/2014/main" val="2000557311"/>
                    </a:ext>
                  </a:extLst>
                </a:gridCol>
                <a:gridCol w="3426781">
                  <a:extLst>
                    <a:ext uri="{9D8B030D-6E8A-4147-A177-3AD203B41FA5}">
                      <a16:colId xmlns:a16="http://schemas.microsoft.com/office/drawing/2014/main" val="2201377842"/>
                    </a:ext>
                  </a:extLst>
                </a:gridCol>
              </a:tblGrid>
              <a:tr h="370840">
                <a:tc>
                  <a:txBody>
                    <a:bodyPr/>
                    <a:lstStyle/>
                    <a:p>
                      <a:pPr algn="ctr"/>
                      <a:r>
                        <a:rPr lang="en-US" dirty="0"/>
                        <a:t>Parameter</a:t>
                      </a:r>
                    </a:p>
                  </a:txBody>
                  <a:tcPr/>
                </a:tc>
                <a:tc>
                  <a:txBody>
                    <a:bodyPr/>
                    <a:lstStyle/>
                    <a:p>
                      <a:pPr algn="ctr"/>
                      <a:r>
                        <a:rPr lang="en-US" dirty="0"/>
                        <a:t>Value</a:t>
                      </a:r>
                    </a:p>
                  </a:txBody>
                  <a:tcPr/>
                </a:tc>
                <a:extLst>
                  <a:ext uri="{0D108BD9-81ED-4DB2-BD59-A6C34878D82A}">
                    <a16:rowId xmlns:a16="http://schemas.microsoft.com/office/drawing/2014/main" val="184008430"/>
                  </a:ext>
                </a:extLst>
              </a:tr>
              <a:tr h="370840">
                <a:tc>
                  <a:txBody>
                    <a:bodyPr/>
                    <a:lstStyle/>
                    <a:p>
                      <a:pPr algn="ctr"/>
                      <a:r>
                        <a:rPr lang="en-US" dirty="0">
                          <a:latin typeface="Times New Roman" panose="02020603050405020304" pitchFamily="18" charset="0"/>
                          <a:cs typeface="Times New Roman" panose="02020603050405020304" pitchFamily="18" charset="0"/>
                        </a:rPr>
                        <a:t>D</a:t>
                      </a:r>
                    </a:p>
                  </a:txBody>
                  <a:tcPr/>
                </a:tc>
                <a:tc>
                  <a:txBody>
                    <a:bodyPr/>
                    <a:lstStyle/>
                    <a:p>
                      <a:pPr algn="ctr"/>
                      <a:r>
                        <a:rPr lang="en-US" dirty="0">
                          <a:latin typeface="Times New Roman" panose="02020603050405020304" pitchFamily="18" charset="0"/>
                          <a:cs typeface="Times New Roman" panose="02020603050405020304" pitchFamily="18" charset="0"/>
                        </a:rPr>
                        <a:t>0.333</a:t>
                      </a:r>
                    </a:p>
                  </a:txBody>
                  <a:tcPr/>
                </a:tc>
                <a:extLst>
                  <a:ext uri="{0D108BD9-81ED-4DB2-BD59-A6C34878D82A}">
                    <a16:rowId xmlns:a16="http://schemas.microsoft.com/office/drawing/2014/main" val="3851573254"/>
                  </a:ext>
                </a:extLst>
              </a:tr>
              <a:tr h="370840">
                <a:tc>
                  <a:txBody>
                    <a:bodyPr/>
                    <a:lstStyle/>
                    <a:p>
                      <a:pPr algn="ctr"/>
                      <a:r>
                        <a:rPr lang="en-US" dirty="0">
                          <a:latin typeface="Times New Roman" panose="02020603050405020304" pitchFamily="18" charset="0"/>
                          <a:cs typeface="Times New Roman" panose="02020603050405020304" pitchFamily="18" charset="0"/>
                        </a:rPr>
                        <a:t>R</a:t>
                      </a:r>
                    </a:p>
                  </a:txBody>
                  <a:tcPr/>
                </a:tc>
                <a:tc>
                  <a:txBody>
                    <a:bodyPr/>
                    <a:lstStyle/>
                    <a:p>
                      <a:pPr algn="ctr"/>
                      <a:r>
                        <a:rPr lang="en-US" dirty="0">
                          <a:latin typeface="Times New Roman" panose="02020603050405020304" pitchFamily="18" charset="0"/>
                          <a:cs typeface="Times New Roman" panose="02020603050405020304" pitchFamily="18" charset="0"/>
                        </a:rPr>
                        <a:t>5 </a:t>
                      </a:r>
                      <a:r>
                        <a:rPr lang="el-GR" dirty="0">
                          <a:latin typeface="Times New Roman" panose="02020603050405020304" pitchFamily="18" charset="0"/>
                          <a:cs typeface="Times New Roman" panose="02020603050405020304" pitchFamily="18" charset="0"/>
                        </a:rPr>
                        <a:t>Ω</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4778646"/>
                  </a:ext>
                </a:extLst>
              </a:tr>
              <a:tr h="370840">
                <a:tc>
                  <a:txBody>
                    <a:bodyPr/>
                    <a:lstStyle/>
                    <a:p>
                      <a:pPr algn="ctr"/>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cs typeface="Times New Roman" panose="02020603050405020304" pitchFamily="18" charset="0"/>
                        </a:rPr>
                        <a:t>s</a:t>
                      </a:r>
                    </a:p>
                  </a:txBody>
                  <a:tcPr/>
                </a:tc>
                <a:tc>
                  <a:txBody>
                    <a:bodyPr/>
                    <a:lstStyle/>
                    <a:p>
                      <a:pPr algn="ctr"/>
                      <a:r>
                        <a:rPr lang="en-US"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-5 </a:t>
                      </a:r>
                      <a:r>
                        <a:rPr lang="en-US" baseline="0" dirty="0">
                          <a:latin typeface="Times New Roman" panose="02020603050405020304" pitchFamily="18" charset="0"/>
                          <a:cs typeface="Times New Roman" panose="02020603050405020304" pitchFamily="18" charset="0"/>
                        </a:rPr>
                        <a:t>sec</a:t>
                      </a:r>
                    </a:p>
                  </a:txBody>
                  <a:tcPr/>
                </a:tc>
                <a:extLst>
                  <a:ext uri="{0D108BD9-81ED-4DB2-BD59-A6C34878D82A}">
                    <a16:rowId xmlns:a16="http://schemas.microsoft.com/office/drawing/2014/main" val="4235190261"/>
                  </a:ext>
                </a:extLst>
              </a:tr>
              <a:tr h="370840">
                <a:tc>
                  <a:txBody>
                    <a:bodyPr/>
                    <a:lstStyle/>
                    <a:p>
                      <a:pPr algn="ctr"/>
                      <a:r>
                        <a:rPr lang="en-US" dirty="0">
                          <a:latin typeface="Times New Roman" panose="02020603050405020304" pitchFamily="18" charset="0"/>
                          <a:cs typeface="Times New Roman" panose="02020603050405020304" pitchFamily="18" charset="0"/>
                        </a:rPr>
                        <a:t>L1</a:t>
                      </a:r>
                    </a:p>
                  </a:txBody>
                  <a:tcPr/>
                </a:tc>
                <a:tc>
                  <a:txBody>
                    <a:bodyPr/>
                    <a:lstStyle/>
                    <a:p>
                      <a:pPr algn="ctr"/>
                      <a:r>
                        <a:rPr lang="en-US" dirty="0">
                          <a:latin typeface="Times New Roman" panose="02020603050405020304" pitchFamily="18" charset="0"/>
                          <a:cs typeface="Times New Roman" panose="02020603050405020304" pitchFamily="18" charset="0"/>
                        </a:rPr>
                        <a:t>0.667 </a:t>
                      </a:r>
                      <a:r>
                        <a:rPr lang="en-US" dirty="0" err="1">
                          <a:latin typeface="Times New Roman" panose="02020603050405020304" pitchFamily="18" charset="0"/>
                          <a:cs typeface="Times New Roman" panose="02020603050405020304" pitchFamily="18" charset="0"/>
                        </a:rPr>
                        <a:t>mH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5692631"/>
                  </a:ext>
                </a:extLst>
              </a:tr>
              <a:tr h="370840">
                <a:tc>
                  <a:txBody>
                    <a:bodyPr/>
                    <a:lstStyle/>
                    <a:p>
                      <a:pPr algn="ctr"/>
                      <a:r>
                        <a:rPr lang="en-US" dirty="0">
                          <a:latin typeface="Times New Roman" panose="02020603050405020304" pitchFamily="18" charset="0"/>
                          <a:cs typeface="Times New Roman" panose="02020603050405020304" pitchFamily="18" charset="0"/>
                        </a:rPr>
                        <a:t>L2</a:t>
                      </a:r>
                    </a:p>
                  </a:txBody>
                  <a:tcPr/>
                </a:tc>
                <a:tc>
                  <a:txBody>
                    <a:bodyPr/>
                    <a:lstStyle/>
                    <a:p>
                      <a:pPr algn="ctr"/>
                      <a:r>
                        <a:rPr lang="en-US" dirty="0">
                          <a:latin typeface="Times New Roman" panose="02020603050405020304" pitchFamily="18" charset="0"/>
                          <a:cs typeface="Times New Roman" panose="02020603050405020304" pitchFamily="18" charset="0"/>
                        </a:rPr>
                        <a:t>0.333 </a:t>
                      </a:r>
                      <a:r>
                        <a:rPr lang="en-US" dirty="0" err="1">
                          <a:latin typeface="Times New Roman" panose="02020603050405020304" pitchFamily="18" charset="0"/>
                          <a:cs typeface="Times New Roman" panose="02020603050405020304" pitchFamily="18" charset="0"/>
                        </a:rPr>
                        <a:t>mH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8625670"/>
                  </a:ext>
                </a:extLst>
              </a:tr>
              <a:tr h="370840">
                <a:tc>
                  <a:txBody>
                    <a:bodyPr/>
                    <a:lstStyle/>
                    <a:p>
                      <a:pPr algn="ctr"/>
                      <a:r>
                        <a:rPr lang="en-US" dirty="0">
                          <a:latin typeface="Times New Roman" panose="02020603050405020304" pitchFamily="18" charset="0"/>
                          <a:cs typeface="Times New Roman" panose="02020603050405020304" pitchFamily="18" charset="0"/>
                        </a:rPr>
                        <a:t>C1</a:t>
                      </a:r>
                    </a:p>
                  </a:txBody>
                  <a:tcPr/>
                </a:tc>
                <a:tc>
                  <a:txBody>
                    <a:bodyPr/>
                    <a:lstStyle/>
                    <a:p>
                      <a:pPr algn="ctr"/>
                      <a:r>
                        <a:rPr lang="en-US" dirty="0">
                          <a:latin typeface="Times New Roman" panose="02020603050405020304" pitchFamily="18" charset="0"/>
                          <a:cs typeface="Times New Roman" panose="02020603050405020304" pitchFamily="18" charset="0"/>
                        </a:rPr>
                        <a:t>0.111 mF</a:t>
                      </a:r>
                    </a:p>
                  </a:txBody>
                  <a:tcPr/>
                </a:tc>
                <a:extLst>
                  <a:ext uri="{0D108BD9-81ED-4DB2-BD59-A6C34878D82A}">
                    <a16:rowId xmlns:a16="http://schemas.microsoft.com/office/drawing/2014/main" val="20047585"/>
                  </a:ext>
                </a:extLst>
              </a:tr>
              <a:tr h="370840">
                <a:tc>
                  <a:txBody>
                    <a:bodyPr/>
                    <a:lstStyle/>
                    <a:p>
                      <a:pPr algn="ctr"/>
                      <a:r>
                        <a:rPr lang="en-US" dirty="0">
                          <a:latin typeface="Times New Roman" panose="02020603050405020304" pitchFamily="18" charset="0"/>
                          <a:cs typeface="Times New Roman" panose="02020603050405020304" pitchFamily="18" charset="0"/>
                        </a:rPr>
                        <a:t>C2</a:t>
                      </a:r>
                    </a:p>
                  </a:txBody>
                  <a:tcPr/>
                </a:tc>
                <a:tc>
                  <a:txBody>
                    <a:bodyPr/>
                    <a:lstStyle/>
                    <a:p>
                      <a:pPr algn="ctr"/>
                      <a:r>
                        <a:rPr lang="en-US" dirty="0">
                          <a:latin typeface="Times New Roman" panose="02020603050405020304" pitchFamily="18" charset="0"/>
                          <a:cs typeface="Times New Roman" panose="02020603050405020304" pitchFamily="18" charset="0"/>
                        </a:rPr>
                        <a:t>25 µF</a:t>
                      </a:r>
                    </a:p>
                  </a:txBody>
                  <a:tcPr/>
                </a:tc>
                <a:extLst>
                  <a:ext uri="{0D108BD9-81ED-4DB2-BD59-A6C34878D82A}">
                    <a16:rowId xmlns:a16="http://schemas.microsoft.com/office/drawing/2014/main" val="3085404886"/>
                  </a:ext>
                </a:extLst>
              </a:tr>
            </a:tbl>
          </a:graphicData>
        </a:graphic>
      </p:graphicFrame>
    </p:spTree>
    <p:extLst>
      <p:ext uri="{BB962C8B-B14F-4D97-AF65-F5344CB8AC3E}">
        <p14:creationId xmlns:p14="http://schemas.microsoft.com/office/powerpoint/2010/main" val="266074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SIMULINK model</a:t>
            </a:r>
          </a:p>
        </p:txBody>
      </p:sp>
      <p:pic>
        <p:nvPicPr>
          <p:cNvPr id="4" name="Picture 3">
            <a:extLst>
              <a:ext uri="{FF2B5EF4-FFF2-40B4-BE49-F238E27FC236}">
                <a16:creationId xmlns:a16="http://schemas.microsoft.com/office/drawing/2014/main" id="{9CE4827B-7393-4E1D-81A0-B50325437392}"/>
              </a:ext>
            </a:extLst>
          </p:cNvPr>
          <p:cNvPicPr>
            <a:picLocks noChangeAspect="1"/>
          </p:cNvPicPr>
          <p:nvPr/>
        </p:nvPicPr>
        <p:blipFill>
          <a:blip r:embed="rId2"/>
          <a:stretch>
            <a:fillRect/>
          </a:stretch>
        </p:blipFill>
        <p:spPr>
          <a:xfrm>
            <a:off x="838200" y="1690689"/>
            <a:ext cx="10634522" cy="4419368"/>
          </a:xfrm>
          <a:prstGeom prst="rect">
            <a:avLst/>
          </a:prstGeom>
        </p:spPr>
      </p:pic>
    </p:spTree>
    <p:extLst>
      <p:ext uri="{BB962C8B-B14F-4D97-AF65-F5344CB8AC3E}">
        <p14:creationId xmlns:p14="http://schemas.microsoft.com/office/powerpoint/2010/main" val="390785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5"/>
            <a:ext cx="10515600" cy="1325563"/>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Simulation Waveforms</a:t>
            </a:r>
          </a:p>
        </p:txBody>
      </p:sp>
      <p:pic>
        <p:nvPicPr>
          <p:cNvPr id="4" name="Picture 3">
            <a:extLst>
              <a:ext uri="{FF2B5EF4-FFF2-40B4-BE49-F238E27FC236}">
                <a16:creationId xmlns:a16="http://schemas.microsoft.com/office/drawing/2014/main" id="{714DA512-794C-4615-87CD-C561AEE843FE}"/>
              </a:ext>
            </a:extLst>
          </p:cNvPr>
          <p:cNvPicPr>
            <a:picLocks noChangeAspect="1"/>
          </p:cNvPicPr>
          <p:nvPr/>
        </p:nvPicPr>
        <p:blipFill>
          <a:blip r:embed="rId2"/>
          <a:stretch>
            <a:fillRect/>
          </a:stretch>
        </p:blipFill>
        <p:spPr>
          <a:xfrm>
            <a:off x="1080116" y="1827474"/>
            <a:ext cx="10031767" cy="3453645"/>
          </a:xfrm>
          <a:prstGeom prst="rect">
            <a:avLst/>
          </a:prstGeom>
        </p:spPr>
      </p:pic>
    </p:spTree>
    <p:extLst>
      <p:ext uri="{BB962C8B-B14F-4D97-AF65-F5344CB8AC3E}">
        <p14:creationId xmlns:p14="http://schemas.microsoft.com/office/powerpoint/2010/main" val="231270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5"/>
            <a:ext cx="10515600" cy="1325563"/>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Simulation Waveforms</a:t>
            </a:r>
          </a:p>
        </p:txBody>
      </p:sp>
      <p:pic>
        <p:nvPicPr>
          <p:cNvPr id="6" name="Picture 5">
            <a:extLst>
              <a:ext uri="{FF2B5EF4-FFF2-40B4-BE49-F238E27FC236}">
                <a16:creationId xmlns:a16="http://schemas.microsoft.com/office/drawing/2014/main" id="{1A0705FE-AA93-4243-8B06-BB7EAA85E57A}"/>
              </a:ext>
            </a:extLst>
          </p:cNvPr>
          <p:cNvPicPr>
            <a:picLocks noChangeAspect="1"/>
          </p:cNvPicPr>
          <p:nvPr/>
        </p:nvPicPr>
        <p:blipFill>
          <a:blip r:embed="rId2"/>
          <a:stretch>
            <a:fillRect/>
          </a:stretch>
        </p:blipFill>
        <p:spPr>
          <a:xfrm>
            <a:off x="97654" y="1603065"/>
            <a:ext cx="11727401" cy="4291707"/>
          </a:xfrm>
          <a:prstGeom prst="rect">
            <a:avLst/>
          </a:prstGeom>
        </p:spPr>
      </p:pic>
    </p:spTree>
    <p:extLst>
      <p:ext uri="{BB962C8B-B14F-4D97-AF65-F5344CB8AC3E}">
        <p14:creationId xmlns:p14="http://schemas.microsoft.com/office/powerpoint/2010/main" val="123293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5"/>
            <a:ext cx="10515600" cy="1325563"/>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Simulation Waveforms</a:t>
            </a:r>
          </a:p>
        </p:txBody>
      </p:sp>
      <p:pic>
        <p:nvPicPr>
          <p:cNvPr id="4" name="Picture 3">
            <a:extLst>
              <a:ext uri="{FF2B5EF4-FFF2-40B4-BE49-F238E27FC236}">
                <a16:creationId xmlns:a16="http://schemas.microsoft.com/office/drawing/2014/main" id="{A9181F21-FEED-4DB7-B2EE-B80309636054}"/>
              </a:ext>
            </a:extLst>
          </p:cNvPr>
          <p:cNvPicPr>
            <a:picLocks noChangeAspect="1"/>
          </p:cNvPicPr>
          <p:nvPr/>
        </p:nvPicPr>
        <p:blipFill>
          <a:blip r:embed="rId2"/>
          <a:stretch>
            <a:fillRect/>
          </a:stretch>
        </p:blipFill>
        <p:spPr>
          <a:xfrm>
            <a:off x="168676" y="1764098"/>
            <a:ext cx="11683014" cy="3973442"/>
          </a:xfrm>
          <a:prstGeom prst="rect">
            <a:avLst/>
          </a:prstGeom>
        </p:spPr>
      </p:pic>
    </p:spTree>
    <p:extLst>
      <p:ext uri="{BB962C8B-B14F-4D97-AF65-F5344CB8AC3E}">
        <p14:creationId xmlns:p14="http://schemas.microsoft.com/office/powerpoint/2010/main" val="371985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5"/>
            <a:ext cx="10515600" cy="1325563"/>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Simulation Waveforms</a:t>
            </a:r>
          </a:p>
        </p:txBody>
      </p:sp>
      <p:pic>
        <p:nvPicPr>
          <p:cNvPr id="10" name="Picture 9">
            <a:extLst>
              <a:ext uri="{FF2B5EF4-FFF2-40B4-BE49-F238E27FC236}">
                <a16:creationId xmlns:a16="http://schemas.microsoft.com/office/drawing/2014/main" id="{D63F553B-1323-4AC0-A937-A180E66A33A8}"/>
              </a:ext>
            </a:extLst>
          </p:cNvPr>
          <p:cNvPicPr>
            <a:picLocks noChangeAspect="1"/>
          </p:cNvPicPr>
          <p:nvPr/>
        </p:nvPicPr>
        <p:blipFill>
          <a:blip r:embed="rId2"/>
          <a:stretch>
            <a:fillRect/>
          </a:stretch>
        </p:blipFill>
        <p:spPr>
          <a:xfrm>
            <a:off x="284086" y="1690688"/>
            <a:ext cx="11478827" cy="4023568"/>
          </a:xfrm>
          <a:prstGeom prst="rect">
            <a:avLst/>
          </a:prstGeom>
        </p:spPr>
      </p:pic>
    </p:spTree>
    <p:extLst>
      <p:ext uri="{BB962C8B-B14F-4D97-AF65-F5344CB8AC3E}">
        <p14:creationId xmlns:p14="http://schemas.microsoft.com/office/powerpoint/2010/main" val="23774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5"/>
            <a:ext cx="10515600" cy="1325563"/>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Simulation Waveforms</a:t>
            </a:r>
          </a:p>
        </p:txBody>
      </p:sp>
      <p:pic>
        <p:nvPicPr>
          <p:cNvPr id="4" name="Picture 3">
            <a:extLst>
              <a:ext uri="{FF2B5EF4-FFF2-40B4-BE49-F238E27FC236}">
                <a16:creationId xmlns:a16="http://schemas.microsoft.com/office/drawing/2014/main" id="{6C03E348-524A-4277-9918-70B9267A4968}"/>
              </a:ext>
            </a:extLst>
          </p:cNvPr>
          <p:cNvPicPr>
            <a:picLocks noChangeAspect="1"/>
          </p:cNvPicPr>
          <p:nvPr/>
        </p:nvPicPr>
        <p:blipFill>
          <a:blip r:embed="rId2"/>
          <a:stretch>
            <a:fillRect/>
          </a:stretch>
        </p:blipFill>
        <p:spPr>
          <a:xfrm>
            <a:off x="152400" y="1407557"/>
            <a:ext cx="11887200" cy="4042886"/>
          </a:xfrm>
          <a:prstGeom prst="rect">
            <a:avLst/>
          </a:prstGeom>
        </p:spPr>
      </p:pic>
    </p:spTree>
    <p:extLst>
      <p:ext uri="{BB962C8B-B14F-4D97-AF65-F5344CB8AC3E}">
        <p14:creationId xmlns:p14="http://schemas.microsoft.com/office/powerpoint/2010/main" val="3527764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5"/>
            <a:ext cx="10515600" cy="1325563"/>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Simulation Waveforms</a:t>
            </a:r>
          </a:p>
        </p:txBody>
      </p:sp>
      <p:pic>
        <p:nvPicPr>
          <p:cNvPr id="8" name="Picture 7">
            <a:extLst>
              <a:ext uri="{FF2B5EF4-FFF2-40B4-BE49-F238E27FC236}">
                <a16:creationId xmlns:a16="http://schemas.microsoft.com/office/drawing/2014/main" id="{D6D61C90-D466-40E3-AAA8-0D7D8EC8AFB0}"/>
              </a:ext>
            </a:extLst>
          </p:cNvPr>
          <p:cNvPicPr>
            <a:picLocks noChangeAspect="1"/>
          </p:cNvPicPr>
          <p:nvPr/>
        </p:nvPicPr>
        <p:blipFill>
          <a:blip r:embed="rId2"/>
          <a:stretch>
            <a:fillRect/>
          </a:stretch>
        </p:blipFill>
        <p:spPr>
          <a:xfrm>
            <a:off x="338831" y="1482957"/>
            <a:ext cx="11514338" cy="4340794"/>
          </a:xfrm>
          <a:prstGeom prst="rect">
            <a:avLst/>
          </a:prstGeom>
        </p:spPr>
      </p:pic>
    </p:spTree>
    <p:extLst>
      <p:ext uri="{BB962C8B-B14F-4D97-AF65-F5344CB8AC3E}">
        <p14:creationId xmlns:p14="http://schemas.microsoft.com/office/powerpoint/2010/main" val="2922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5"/>
            <a:ext cx="10515600" cy="1325563"/>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Simulation Waveforms</a:t>
            </a:r>
          </a:p>
        </p:txBody>
      </p:sp>
      <p:pic>
        <p:nvPicPr>
          <p:cNvPr id="4" name="Picture 3">
            <a:extLst>
              <a:ext uri="{FF2B5EF4-FFF2-40B4-BE49-F238E27FC236}">
                <a16:creationId xmlns:a16="http://schemas.microsoft.com/office/drawing/2014/main" id="{C44DBD21-38A6-441D-B75C-EEEA6B4EFEC9}"/>
              </a:ext>
            </a:extLst>
          </p:cNvPr>
          <p:cNvPicPr>
            <a:picLocks noChangeAspect="1"/>
          </p:cNvPicPr>
          <p:nvPr/>
        </p:nvPicPr>
        <p:blipFill>
          <a:blip r:embed="rId2"/>
          <a:stretch>
            <a:fillRect/>
          </a:stretch>
        </p:blipFill>
        <p:spPr>
          <a:xfrm>
            <a:off x="361025" y="1690688"/>
            <a:ext cx="11469950" cy="4141941"/>
          </a:xfrm>
          <a:prstGeom prst="rect">
            <a:avLst/>
          </a:prstGeom>
        </p:spPr>
      </p:pic>
    </p:spTree>
    <p:extLst>
      <p:ext uri="{BB962C8B-B14F-4D97-AF65-F5344CB8AC3E}">
        <p14:creationId xmlns:p14="http://schemas.microsoft.com/office/powerpoint/2010/main" val="273370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F79F5-D365-45FA-B48F-47CE3C25CF1D}"/>
              </a:ext>
            </a:extLst>
          </p:cNvPr>
          <p:cNvSpPr>
            <a:spLocks noGrp="1"/>
          </p:cNvSpPr>
          <p:nvPr>
            <p:ph type="ctrTitle"/>
          </p:nvPr>
        </p:nvSpPr>
        <p:spPr>
          <a:xfrm>
            <a:off x="1156424" y="0"/>
            <a:ext cx="5838153" cy="1646302"/>
          </a:xfrm>
        </p:spPr>
        <p:txBody>
          <a:bodyPr/>
          <a:lstStyle/>
          <a:p>
            <a:pPr algn="just"/>
            <a:r>
              <a:rPr lang="en-US" sz="4000" b="1" dirty="0">
                <a:solidFill>
                  <a:schemeClr val="tx1"/>
                </a:solidFill>
                <a:latin typeface="Times New Roman" panose="02020603050405020304" pitchFamily="18" charset="0"/>
                <a:cs typeface="Times New Roman" panose="02020603050405020304" pitchFamily="18" charset="0"/>
              </a:rPr>
              <a:t>Introduction</a:t>
            </a:r>
          </a:p>
        </p:txBody>
      </p:sp>
      <p:sp>
        <p:nvSpPr>
          <p:cNvPr id="3" name="Rectangle 2">
            <a:extLst>
              <a:ext uri="{FF2B5EF4-FFF2-40B4-BE49-F238E27FC236}">
                <a16:creationId xmlns:a16="http://schemas.microsoft.com/office/drawing/2014/main" id="{CC8A4E63-3598-4E27-816A-F3E4789788BE}"/>
              </a:ext>
            </a:extLst>
          </p:cNvPr>
          <p:cNvSpPr/>
          <p:nvPr/>
        </p:nvSpPr>
        <p:spPr>
          <a:xfrm>
            <a:off x="1156425" y="1822116"/>
            <a:ext cx="9523412" cy="3331938"/>
          </a:xfrm>
          <a:prstGeom prst="rect">
            <a:avLst/>
          </a:prstGeom>
          <a:noFill/>
        </p:spPr>
        <p:txBody>
          <a:bodyPr wrap="square" lIns="91440" tIns="45720" rIns="91440" bIns="45720">
            <a:spAutoFit/>
          </a:bodyPr>
          <a:lstStyle/>
          <a:p>
            <a:pPr algn="just">
              <a:lnSpc>
                <a:spcPct val="200000"/>
              </a:lnSpc>
            </a:pPr>
            <a:r>
              <a:rPr lang="en-US" dirty="0">
                <a:latin typeface="Times New Roman" panose="02020603050405020304" pitchFamily="18" charset="0"/>
                <a:cs typeface="Times New Roman" panose="02020603050405020304" pitchFamily="18" charset="0"/>
              </a:rPr>
              <a:t>A CUK converter is a type of DC-DC converter that is often used for power management in electronics. The converter uses two inductors and a single capacitor as energy storage elements to transfer energy from input side to output side. It also uses another capacitor for decreasing the ripple in the output voltage.</a:t>
            </a:r>
          </a:p>
          <a:p>
            <a:pPr algn="just">
              <a:lnSpc>
                <a:spcPct val="200000"/>
              </a:lnSpc>
            </a:pPr>
            <a:r>
              <a:rPr lang="en-US" dirty="0">
                <a:latin typeface="Times New Roman" panose="02020603050405020304" pitchFamily="18" charset="0"/>
                <a:cs typeface="Times New Roman" panose="02020603050405020304" pitchFamily="18" charset="0"/>
              </a:rPr>
              <a:t>It combines the features of buck and boost converters allowing for voltage step-up and step-down. It is widely used in renewable energy applications where voltage regulation is essential.</a:t>
            </a:r>
          </a:p>
        </p:txBody>
      </p:sp>
    </p:spTree>
    <p:extLst>
      <p:ext uri="{BB962C8B-B14F-4D97-AF65-F5344CB8AC3E}">
        <p14:creationId xmlns:p14="http://schemas.microsoft.com/office/powerpoint/2010/main" val="4024155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5"/>
            <a:ext cx="10515600" cy="1325563"/>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Simulation Waveforms</a:t>
            </a:r>
          </a:p>
        </p:txBody>
      </p:sp>
      <p:pic>
        <p:nvPicPr>
          <p:cNvPr id="5" name="Picture 4">
            <a:extLst>
              <a:ext uri="{FF2B5EF4-FFF2-40B4-BE49-F238E27FC236}">
                <a16:creationId xmlns:a16="http://schemas.microsoft.com/office/drawing/2014/main" id="{F1B8CB9E-3ECD-4CCB-BD59-6B543F8F57FD}"/>
              </a:ext>
            </a:extLst>
          </p:cNvPr>
          <p:cNvPicPr>
            <a:picLocks noChangeAspect="1"/>
          </p:cNvPicPr>
          <p:nvPr/>
        </p:nvPicPr>
        <p:blipFill>
          <a:blip r:embed="rId2"/>
          <a:stretch>
            <a:fillRect/>
          </a:stretch>
        </p:blipFill>
        <p:spPr>
          <a:xfrm>
            <a:off x="399497" y="1582723"/>
            <a:ext cx="11638624" cy="4153325"/>
          </a:xfrm>
          <a:prstGeom prst="rect">
            <a:avLst/>
          </a:prstGeom>
        </p:spPr>
      </p:pic>
    </p:spTree>
    <p:extLst>
      <p:ext uri="{BB962C8B-B14F-4D97-AF65-F5344CB8AC3E}">
        <p14:creationId xmlns:p14="http://schemas.microsoft.com/office/powerpoint/2010/main" val="1047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Observation</a:t>
            </a:r>
            <a:endParaRPr lang="en-US" sz="4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F0FD493-C228-4B14-9A87-504479B70BE1}"/>
              </a:ext>
            </a:extLst>
          </p:cNvPr>
          <p:cNvGraphicFramePr>
            <a:graphicFrameLocks noGrp="1"/>
          </p:cNvGraphicFramePr>
          <p:nvPr>
            <p:extLst>
              <p:ext uri="{D42A27DB-BD31-4B8C-83A1-F6EECF244321}">
                <p14:modId xmlns:p14="http://schemas.microsoft.com/office/powerpoint/2010/main" val="1384828977"/>
              </p:ext>
            </p:extLst>
          </p:nvPr>
        </p:nvGraphicFramePr>
        <p:xfrm>
          <a:off x="2370338" y="1918152"/>
          <a:ext cx="6880194" cy="2595880"/>
        </p:xfrm>
        <a:graphic>
          <a:graphicData uri="http://schemas.openxmlformats.org/drawingml/2006/table">
            <a:tbl>
              <a:tblPr firstRow="1" bandRow="1">
                <a:tableStyleId>{5C22544A-7EE6-4342-B048-85BDC9FD1C3A}</a:tableStyleId>
              </a:tblPr>
              <a:tblGrid>
                <a:gridCol w="2293398">
                  <a:extLst>
                    <a:ext uri="{9D8B030D-6E8A-4147-A177-3AD203B41FA5}">
                      <a16:colId xmlns:a16="http://schemas.microsoft.com/office/drawing/2014/main" val="724175905"/>
                    </a:ext>
                  </a:extLst>
                </a:gridCol>
                <a:gridCol w="2293398">
                  <a:extLst>
                    <a:ext uri="{9D8B030D-6E8A-4147-A177-3AD203B41FA5}">
                      <a16:colId xmlns:a16="http://schemas.microsoft.com/office/drawing/2014/main" val="2928932392"/>
                    </a:ext>
                  </a:extLst>
                </a:gridCol>
                <a:gridCol w="2293398">
                  <a:extLst>
                    <a:ext uri="{9D8B030D-6E8A-4147-A177-3AD203B41FA5}">
                      <a16:colId xmlns:a16="http://schemas.microsoft.com/office/drawing/2014/main" val="1525850791"/>
                    </a:ext>
                  </a:extLst>
                </a:gridCol>
              </a:tblGrid>
              <a:tr h="370840">
                <a:tc>
                  <a:txBody>
                    <a:bodyPr/>
                    <a:lstStyle/>
                    <a:p>
                      <a:pPr algn="ctr"/>
                      <a:r>
                        <a:rPr lang="en-US" dirty="0"/>
                        <a:t>Parameter</a:t>
                      </a:r>
                    </a:p>
                  </a:txBody>
                  <a:tcPr/>
                </a:tc>
                <a:tc>
                  <a:txBody>
                    <a:bodyPr/>
                    <a:lstStyle/>
                    <a:p>
                      <a:pPr algn="ctr"/>
                      <a:r>
                        <a:rPr lang="en-US" dirty="0" err="1"/>
                        <a:t>Theoritical</a:t>
                      </a:r>
                      <a:r>
                        <a:rPr lang="en-US" dirty="0"/>
                        <a:t> Value</a:t>
                      </a:r>
                    </a:p>
                  </a:txBody>
                  <a:tcPr/>
                </a:tc>
                <a:tc>
                  <a:txBody>
                    <a:bodyPr/>
                    <a:lstStyle/>
                    <a:p>
                      <a:pPr algn="ctr"/>
                      <a:r>
                        <a:rPr lang="en-US" dirty="0"/>
                        <a:t>Practical Value</a:t>
                      </a:r>
                    </a:p>
                  </a:txBody>
                  <a:tcPr/>
                </a:tc>
                <a:extLst>
                  <a:ext uri="{0D108BD9-81ED-4DB2-BD59-A6C34878D82A}">
                    <a16:rowId xmlns:a16="http://schemas.microsoft.com/office/drawing/2014/main" val="2749356678"/>
                  </a:ext>
                </a:extLst>
              </a:tr>
              <a:tr h="370840">
                <a:tc>
                  <a:txBody>
                    <a:bodyPr/>
                    <a:lstStyle/>
                    <a:p>
                      <a:pPr algn="ctr"/>
                      <a:r>
                        <a:rPr lang="en-US" dirty="0">
                          <a:latin typeface="Times New Roman" panose="02020603050405020304" pitchFamily="18" charset="0"/>
                          <a:cs typeface="Times New Roman" panose="02020603050405020304" pitchFamily="18" charset="0"/>
                        </a:rPr>
                        <a:t>V</a:t>
                      </a:r>
                      <a:r>
                        <a:rPr lang="en-US" baseline="-25000" dirty="0">
                          <a:latin typeface="Times New Roman" panose="02020603050405020304" pitchFamily="18" charset="0"/>
                          <a:cs typeface="Times New Roman" panose="02020603050405020304" pitchFamily="18" charset="0"/>
                        </a:rPr>
                        <a:t>o</a:t>
                      </a:r>
                    </a:p>
                  </a:txBody>
                  <a:tcPr/>
                </a:tc>
                <a:tc>
                  <a:txBody>
                    <a:bodyPr/>
                    <a:lstStyle/>
                    <a:p>
                      <a:pPr algn="ctr"/>
                      <a:r>
                        <a:rPr lang="en-US" dirty="0">
                          <a:latin typeface="Times New Roman" panose="02020603050405020304" pitchFamily="18" charset="0"/>
                          <a:cs typeface="Times New Roman" panose="02020603050405020304" pitchFamily="18" charset="0"/>
                        </a:rPr>
                        <a:t>12 V</a:t>
                      </a:r>
                    </a:p>
                  </a:txBody>
                  <a:tcPr/>
                </a:tc>
                <a:tc>
                  <a:txBody>
                    <a:bodyPr/>
                    <a:lstStyle/>
                    <a:p>
                      <a:pPr algn="ctr"/>
                      <a:r>
                        <a:rPr lang="en-US" dirty="0">
                          <a:latin typeface="Times New Roman" panose="02020603050405020304" pitchFamily="18" charset="0"/>
                          <a:cs typeface="Times New Roman" panose="02020603050405020304" pitchFamily="18" charset="0"/>
                        </a:rPr>
                        <a:t>11.22 V</a:t>
                      </a:r>
                    </a:p>
                  </a:txBody>
                  <a:tcPr/>
                </a:tc>
                <a:extLst>
                  <a:ext uri="{0D108BD9-81ED-4DB2-BD59-A6C34878D82A}">
                    <a16:rowId xmlns:a16="http://schemas.microsoft.com/office/drawing/2014/main" val="736850236"/>
                  </a:ext>
                </a:extLst>
              </a:tr>
              <a:tr h="370840">
                <a:tc>
                  <a:txBody>
                    <a:bodyPr/>
                    <a:lstStyle/>
                    <a:p>
                      <a:pPr algn="ctr"/>
                      <a:r>
                        <a:rPr lang="en-US" dirty="0" err="1">
                          <a:latin typeface="Times New Roman" panose="02020603050405020304" pitchFamily="18" charset="0"/>
                          <a:cs typeface="Times New Roman" panose="02020603050405020304" pitchFamily="18" charset="0"/>
                        </a:rPr>
                        <a:t>ΔV</a:t>
                      </a:r>
                      <a:r>
                        <a:rPr lang="en-US" baseline="-25000" dirty="0" err="1">
                          <a:latin typeface="Times New Roman" panose="02020603050405020304" pitchFamily="18" charset="0"/>
                          <a:cs typeface="Times New Roman" panose="02020603050405020304" pitchFamily="18" charset="0"/>
                        </a:rPr>
                        <a:t>o</a:t>
                      </a:r>
                      <a:endParaRPr lang="en-US" baseline="-250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0.012 V</a:t>
                      </a:r>
                    </a:p>
                  </a:txBody>
                  <a:tcPr/>
                </a:tc>
                <a:tc>
                  <a:txBody>
                    <a:bodyPr/>
                    <a:lstStyle/>
                    <a:p>
                      <a:pPr algn="ctr"/>
                      <a:r>
                        <a:rPr lang="en-US" dirty="0">
                          <a:latin typeface="Times New Roman" panose="02020603050405020304" pitchFamily="18" charset="0"/>
                          <a:cs typeface="Times New Roman" panose="02020603050405020304" pitchFamily="18" charset="0"/>
                        </a:rPr>
                        <a:t>0.01202 V</a:t>
                      </a:r>
                    </a:p>
                  </a:txBody>
                  <a:tcPr/>
                </a:tc>
                <a:extLst>
                  <a:ext uri="{0D108BD9-81ED-4DB2-BD59-A6C34878D82A}">
                    <a16:rowId xmlns:a16="http://schemas.microsoft.com/office/drawing/2014/main" val="847956128"/>
                  </a:ext>
                </a:extLst>
              </a:tr>
              <a:tr h="370840">
                <a:tc>
                  <a:txBody>
                    <a:bodyPr/>
                    <a:lstStyle/>
                    <a:p>
                      <a:pPr algn="ct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L1</a:t>
                      </a:r>
                    </a:p>
                  </a:txBody>
                  <a:tcPr/>
                </a:tc>
                <a:tc>
                  <a:txBody>
                    <a:bodyPr/>
                    <a:lstStyle/>
                    <a:p>
                      <a:pPr algn="ctr"/>
                      <a:r>
                        <a:rPr lang="en-US" dirty="0">
                          <a:latin typeface="Times New Roman" panose="02020603050405020304" pitchFamily="18" charset="0"/>
                          <a:cs typeface="Times New Roman" panose="02020603050405020304" pitchFamily="18" charset="0"/>
                        </a:rPr>
                        <a:t>1.2 A</a:t>
                      </a:r>
                    </a:p>
                  </a:txBody>
                  <a:tcPr/>
                </a:tc>
                <a:tc>
                  <a:txBody>
                    <a:bodyPr/>
                    <a:lstStyle/>
                    <a:p>
                      <a:pPr algn="ctr"/>
                      <a:r>
                        <a:rPr lang="en-US" dirty="0">
                          <a:latin typeface="Times New Roman" panose="02020603050405020304" pitchFamily="18" charset="0"/>
                          <a:cs typeface="Times New Roman" panose="02020603050405020304" pitchFamily="18" charset="0"/>
                        </a:rPr>
                        <a:t>1.149 A</a:t>
                      </a:r>
                    </a:p>
                  </a:txBody>
                  <a:tcPr/>
                </a:tc>
                <a:extLst>
                  <a:ext uri="{0D108BD9-81ED-4DB2-BD59-A6C34878D82A}">
                    <a16:rowId xmlns:a16="http://schemas.microsoft.com/office/drawing/2014/main" val="3907164815"/>
                  </a:ext>
                </a:extLst>
              </a:tr>
              <a:tr h="370840">
                <a:tc>
                  <a:txBody>
                    <a:bodyPr/>
                    <a:lstStyle/>
                    <a:p>
                      <a:pPr algn="ctr"/>
                      <a:r>
                        <a:rPr lang="en-US" dirty="0">
                          <a:latin typeface="Times New Roman" panose="02020603050405020304" pitchFamily="18" charset="0"/>
                          <a:cs typeface="Times New Roman" panose="02020603050405020304" pitchFamily="18" charset="0"/>
                        </a:rPr>
                        <a:t>Δi</a:t>
                      </a:r>
                      <a:r>
                        <a:rPr lang="en-US" baseline="-25000" dirty="0">
                          <a:latin typeface="Times New Roman" panose="02020603050405020304" pitchFamily="18" charset="0"/>
                          <a:cs typeface="Times New Roman" panose="02020603050405020304" pitchFamily="18" charset="0"/>
                        </a:rPr>
                        <a:t>L1</a:t>
                      </a:r>
                    </a:p>
                  </a:txBody>
                  <a:tcPr/>
                </a:tc>
                <a:tc>
                  <a:txBody>
                    <a:bodyPr/>
                    <a:lstStyle/>
                    <a:p>
                      <a:pPr algn="ctr"/>
                      <a:r>
                        <a:rPr lang="en-US" dirty="0">
                          <a:latin typeface="Times New Roman" panose="02020603050405020304" pitchFamily="18" charset="0"/>
                          <a:cs typeface="Times New Roman" panose="02020603050405020304" pitchFamily="18" charset="0"/>
                        </a:rPr>
                        <a:t>0.12 A</a:t>
                      </a:r>
                    </a:p>
                  </a:txBody>
                  <a:tcPr/>
                </a:tc>
                <a:tc>
                  <a:txBody>
                    <a:bodyPr/>
                    <a:lstStyle/>
                    <a:p>
                      <a:pPr algn="ctr"/>
                      <a:r>
                        <a:rPr lang="en-US" dirty="0">
                          <a:latin typeface="Times New Roman" panose="02020603050405020304" pitchFamily="18" charset="0"/>
                          <a:cs typeface="Times New Roman" panose="02020603050405020304" pitchFamily="18" charset="0"/>
                        </a:rPr>
                        <a:t>0.1197 A</a:t>
                      </a:r>
                    </a:p>
                  </a:txBody>
                  <a:tcPr/>
                </a:tc>
                <a:extLst>
                  <a:ext uri="{0D108BD9-81ED-4DB2-BD59-A6C34878D82A}">
                    <a16:rowId xmlns:a16="http://schemas.microsoft.com/office/drawing/2014/main" val="2776862712"/>
                  </a:ext>
                </a:extLst>
              </a:tr>
              <a:tr h="370840">
                <a:tc>
                  <a:txBody>
                    <a:bodyPr/>
                    <a:lstStyle/>
                    <a:p>
                      <a:pPr algn="ct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L2</a:t>
                      </a:r>
                    </a:p>
                  </a:txBody>
                  <a:tcPr/>
                </a:tc>
                <a:tc>
                  <a:txBody>
                    <a:bodyPr/>
                    <a:lstStyle/>
                    <a:p>
                      <a:pPr algn="ctr"/>
                      <a:r>
                        <a:rPr lang="en-US" dirty="0">
                          <a:latin typeface="Times New Roman" panose="02020603050405020304" pitchFamily="18" charset="0"/>
                          <a:cs typeface="Times New Roman" panose="02020603050405020304" pitchFamily="18" charset="0"/>
                        </a:rPr>
                        <a:t>2.4 A</a:t>
                      </a:r>
                    </a:p>
                  </a:txBody>
                  <a:tcPr/>
                </a:tc>
                <a:tc>
                  <a:txBody>
                    <a:bodyPr/>
                    <a:lstStyle/>
                    <a:p>
                      <a:pPr algn="ctr"/>
                      <a:r>
                        <a:rPr lang="en-US" dirty="0">
                          <a:latin typeface="Times New Roman" panose="02020603050405020304" pitchFamily="18" charset="0"/>
                          <a:cs typeface="Times New Roman" panose="02020603050405020304" pitchFamily="18" charset="0"/>
                        </a:rPr>
                        <a:t>2.243 A</a:t>
                      </a:r>
                    </a:p>
                  </a:txBody>
                  <a:tcPr/>
                </a:tc>
                <a:extLst>
                  <a:ext uri="{0D108BD9-81ED-4DB2-BD59-A6C34878D82A}">
                    <a16:rowId xmlns:a16="http://schemas.microsoft.com/office/drawing/2014/main" val="1325634790"/>
                  </a:ext>
                </a:extLst>
              </a:tr>
              <a:tr h="370840">
                <a:tc>
                  <a:txBody>
                    <a:bodyPr/>
                    <a:lstStyle/>
                    <a:p>
                      <a:pPr algn="ctr"/>
                      <a:r>
                        <a:rPr lang="en-US" dirty="0">
                          <a:latin typeface="Times New Roman" panose="02020603050405020304" pitchFamily="18" charset="0"/>
                          <a:cs typeface="Times New Roman" panose="02020603050405020304" pitchFamily="18" charset="0"/>
                        </a:rPr>
                        <a:t>Δi</a:t>
                      </a:r>
                      <a:r>
                        <a:rPr lang="en-US" baseline="-25000" dirty="0">
                          <a:latin typeface="Times New Roman" panose="02020603050405020304" pitchFamily="18" charset="0"/>
                          <a:cs typeface="Times New Roman" panose="02020603050405020304" pitchFamily="18" charset="0"/>
                        </a:rPr>
                        <a:t>L2</a:t>
                      </a:r>
                    </a:p>
                  </a:txBody>
                  <a:tcPr/>
                </a:tc>
                <a:tc>
                  <a:txBody>
                    <a:bodyPr/>
                    <a:lstStyle/>
                    <a:p>
                      <a:pPr algn="ctr"/>
                      <a:r>
                        <a:rPr lang="en-US" dirty="0">
                          <a:latin typeface="Times New Roman" panose="02020603050405020304" pitchFamily="18" charset="0"/>
                          <a:cs typeface="Times New Roman" panose="02020603050405020304" pitchFamily="18" charset="0"/>
                        </a:rPr>
                        <a:t>0.24 A</a:t>
                      </a:r>
                    </a:p>
                  </a:txBody>
                  <a:tcPr/>
                </a:tc>
                <a:tc>
                  <a:txBody>
                    <a:bodyPr/>
                    <a:lstStyle/>
                    <a:p>
                      <a:pPr algn="ctr"/>
                      <a:r>
                        <a:rPr lang="en-US" dirty="0">
                          <a:latin typeface="Times New Roman" panose="02020603050405020304" pitchFamily="18" charset="0"/>
                          <a:cs typeface="Times New Roman" panose="02020603050405020304" pitchFamily="18" charset="0"/>
                        </a:rPr>
                        <a:t>0.2399 A</a:t>
                      </a:r>
                    </a:p>
                  </a:txBody>
                  <a:tcPr/>
                </a:tc>
                <a:extLst>
                  <a:ext uri="{0D108BD9-81ED-4DB2-BD59-A6C34878D82A}">
                    <a16:rowId xmlns:a16="http://schemas.microsoft.com/office/drawing/2014/main" val="2916540644"/>
                  </a:ext>
                </a:extLst>
              </a:tr>
            </a:tbl>
          </a:graphicData>
        </a:graphic>
      </p:graphicFrame>
    </p:spTree>
    <p:extLst>
      <p:ext uri="{BB962C8B-B14F-4D97-AF65-F5344CB8AC3E}">
        <p14:creationId xmlns:p14="http://schemas.microsoft.com/office/powerpoint/2010/main" val="362382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Closed Loop Control of CUK Converter</a:t>
            </a: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One way to get the output voltage as required is to employ closed loop control by using PI controller. Using PI controller has many advantages like faster settling and decrease of steady state error.</a:t>
            </a:r>
            <a:endParaRPr lang="en-US" sz="1800" b="1" i="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i="1" cap="none" spc="0" dirty="0">
              <a:ln w="0"/>
              <a:solidFill>
                <a:schemeClr val="tx1"/>
              </a:solidFill>
              <a:effectLst/>
              <a:latin typeface="Cambria Math" panose="020405030504060302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268755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Circuit Diagram</a:t>
            </a: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endParaRPr lang="en-US" sz="1800" b="1" i="1" cap="none" spc="0" dirty="0">
              <a:ln w="0"/>
              <a:solidFill>
                <a:schemeClr val="tx1"/>
              </a:solidFill>
              <a:effectLst/>
              <a:latin typeface="Cambria Math" panose="020405030504060302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pic>
        <p:nvPicPr>
          <p:cNvPr id="5" name="Picture 4">
            <a:extLst>
              <a:ext uri="{FF2B5EF4-FFF2-40B4-BE49-F238E27FC236}">
                <a16:creationId xmlns:a16="http://schemas.microsoft.com/office/drawing/2014/main" id="{49F526A8-9490-4C1D-9CFB-F97B37146F68}"/>
              </a:ext>
            </a:extLst>
          </p:cNvPr>
          <p:cNvPicPr>
            <a:picLocks noChangeAspect="1"/>
          </p:cNvPicPr>
          <p:nvPr/>
        </p:nvPicPr>
        <p:blipFill>
          <a:blip r:embed="rId2"/>
          <a:stretch>
            <a:fillRect/>
          </a:stretch>
        </p:blipFill>
        <p:spPr>
          <a:xfrm>
            <a:off x="1970843" y="1296035"/>
            <a:ext cx="7448365" cy="5499714"/>
          </a:xfrm>
          <a:prstGeom prst="rect">
            <a:avLst/>
          </a:prstGeom>
        </p:spPr>
      </p:pic>
    </p:spTree>
    <p:extLst>
      <p:ext uri="{BB962C8B-B14F-4D97-AF65-F5344CB8AC3E}">
        <p14:creationId xmlns:p14="http://schemas.microsoft.com/office/powerpoint/2010/main" val="381084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SIMULINK model</a:t>
            </a: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endParaRPr lang="en-US" sz="1800" b="1" i="1" cap="none" spc="0" dirty="0">
              <a:ln w="0"/>
              <a:solidFill>
                <a:schemeClr val="tx1"/>
              </a:solidFill>
              <a:effectLst/>
              <a:latin typeface="Cambria Math" panose="020405030504060302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pic>
        <p:nvPicPr>
          <p:cNvPr id="6" name="Picture 5">
            <a:extLst>
              <a:ext uri="{FF2B5EF4-FFF2-40B4-BE49-F238E27FC236}">
                <a16:creationId xmlns:a16="http://schemas.microsoft.com/office/drawing/2014/main" id="{083C3504-9BC7-45F8-B2AB-64ECE2506F37}"/>
              </a:ext>
            </a:extLst>
          </p:cNvPr>
          <p:cNvPicPr>
            <a:picLocks noChangeAspect="1"/>
          </p:cNvPicPr>
          <p:nvPr/>
        </p:nvPicPr>
        <p:blipFill>
          <a:blip r:embed="rId2"/>
          <a:stretch>
            <a:fillRect/>
          </a:stretch>
        </p:blipFill>
        <p:spPr>
          <a:xfrm>
            <a:off x="967665" y="1488613"/>
            <a:ext cx="10013548" cy="4351397"/>
          </a:xfrm>
          <a:prstGeom prst="rect">
            <a:avLst/>
          </a:prstGeom>
        </p:spPr>
      </p:pic>
    </p:spTree>
    <p:extLst>
      <p:ext uri="{BB962C8B-B14F-4D97-AF65-F5344CB8AC3E}">
        <p14:creationId xmlns:p14="http://schemas.microsoft.com/office/powerpoint/2010/main" val="2639095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PI Controller gain values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endParaRPr lang="en-US" sz="1800" b="1" i="1" cap="none" spc="0" dirty="0">
              <a:ln w="0"/>
              <a:solidFill>
                <a:schemeClr val="tx1"/>
              </a:solidFill>
              <a:effectLst/>
              <a:latin typeface="Cambria Math" panose="020405030504060302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graphicFrame>
        <p:nvGraphicFramePr>
          <p:cNvPr id="4" name="Table 3">
            <a:extLst>
              <a:ext uri="{FF2B5EF4-FFF2-40B4-BE49-F238E27FC236}">
                <a16:creationId xmlns:a16="http://schemas.microsoft.com/office/drawing/2014/main" id="{EECDCEE2-4812-4229-9E28-245A2553C578}"/>
              </a:ext>
            </a:extLst>
          </p:cNvPr>
          <p:cNvGraphicFramePr>
            <a:graphicFrameLocks noGrp="1"/>
          </p:cNvGraphicFramePr>
          <p:nvPr>
            <p:extLst>
              <p:ext uri="{D42A27DB-BD31-4B8C-83A1-F6EECF244321}">
                <p14:modId xmlns:p14="http://schemas.microsoft.com/office/powerpoint/2010/main" val="3213953931"/>
              </p:ext>
            </p:extLst>
          </p:nvPr>
        </p:nvGraphicFramePr>
        <p:xfrm>
          <a:off x="3710865" y="2814175"/>
          <a:ext cx="5104661" cy="1509249"/>
        </p:xfrm>
        <a:graphic>
          <a:graphicData uri="http://schemas.openxmlformats.org/drawingml/2006/table">
            <a:tbl>
              <a:tblPr firstRow="1" bandRow="1">
                <a:tableStyleId>{5C22544A-7EE6-4342-B048-85BDC9FD1C3A}</a:tableStyleId>
              </a:tblPr>
              <a:tblGrid>
                <a:gridCol w="2874639">
                  <a:extLst>
                    <a:ext uri="{9D8B030D-6E8A-4147-A177-3AD203B41FA5}">
                      <a16:colId xmlns:a16="http://schemas.microsoft.com/office/drawing/2014/main" val="2568704709"/>
                    </a:ext>
                  </a:extLst>
                </a:gridCol>
                <a:gridCol w="2230022">
                  <a:extLst>
                    <a:ext uri="{9D8B030D-6E8A-4147-A177-3AD203B41FA5}">
                      <a16:colId xmlns:a16="http://schemas.microsoft.com/office/drawing/2014/main" val="634849266"/>
                    </a:ext>
                  </a:extLst>
                </a:gridCol>
              </a:tblGrid>
              <a:tr h="503083">
                <a:tc>
                  <a:txBody>
                    <a:bodyPr/>
                    <a:lstStyle/>
                    <a:p>
                      <a:pPr algn="ctr"/>
                      <a:r>
                        <a:rPr lang="en-US" dirty="0"/>
                        <a:t>Parameter</a:t>
                      </a:r>
                    </a:p>
                  </a:txBody>
                  <a:tcPr/>
                </a:tc>
                <a:tc>
                  <a:txBody>
                    <a:bodyPr/>
                    <a:lstStyle/>
                    <a:p>
                      <a:pPr algn="ctr"/>
                      <a:r>
                        <a:rPr lang="en-US" dirty="0"/>
                        <a:t>Value</a:t>
                      </a:r>
                    </a:p>
                  </a:txBody>
                  <a:tcPr/>
                </a:tc>
                <a:extLst>
                  <a:ext uri="{0D108BD9-81ED-4DB2-BD59-A6C34878D82A}">
                    <a16:rowId xmlns:a16="http://schemas.microsoft.com/office/drawing/2014/main" val="3068674228"/>
                  </a:ext>
                </a:extLst>
              </a:tr>
              <a:tr h="503083">
                <a:tc>
                  <a:txBody>
                    <a:bodyPr/>
                    <a:lstStyle/>
                    <a:p>
                      <a:pPr algn="ctr"/>
                      <a:r>
                        <a:rPr lang="en-US" dirty="0">
                          <a:latin typeface="Times New Roman" panose="02020603050405020304" pitchFamily="18" charset="0"/>
                          <a:cs typeface="Times New Roman" panose="02020603050405020304" pitchFamily="18" charset="0"/>
                        </a:rPr>
                        <a:t>Proportional Gain</a:t>
                      </a:r>
                    </a:p>
                  </a:txBody>
                  <a:tcPr/>
                </a:tc>
                <a:tc>
                  <a:txBody>
                    <a:bodyPr/>
                    <a:lstStyle/>
                    <a:p>
                      <a:pPr algn="ctr"/>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34138144"/>
                  </a:ext>
                </a:extLst>
              </a:tr>
              <a:tr h="503083">
                <a:tc>
                  <a:txBody>
                    <a:bodyPr/>
                    <a:lstStyle/>
                    <a:p>
                      <a:pPr algn="ctr"/>
                      <a:r>
                        <a:rPr lang="en-US" dirty="0">
                          <a:latin typeface="Times New Roman" panose="02020603050405020304" pitchFamily="18" charset="0"/>
                          <a:cs typeface="Times New Roman" panose="02020603050405020304" pitchFamily="18" charset="0"/>
                        </a:rPr>
                        <a:t>Integral Gain</a:t>
                      </a:r>
                    </a:p>
                  </a:txBody>
                  <a:tcPr/>
                </a:tc>
                <a:tc>
                  <a:txBody>
                    <a:bodyPr/>
                    <a:lstStyle/>
                    <a:p>
                      <a:pPr algn="ctr"/>
                      <a:r>
                        <a:rPr lang="en-US" dirty="0">
                          <a:latin typeface="Times New Roman" panose="02020603050405020304" pitchFamily="18" charset="0"/>
                          <a:cs typeface="Times New Roman" panose="02020603050405020304" pitchFamily="18" charset="0"/>
                        </a:rPr>
                        <a:t>527</a:t>
                      </a:r>
                    </a:p>
                  </a:txBody>
                  <a:tcPr/>
                </a:tc>
                <a:extLst>
                  <a:ext uri="{0D108BD9-81ED-4DB2-BD59-A6C34878D82A}">
                    <a16:rowId xmlns:a16="http://schemas.microsoft.com/office/drawing/2014/main" val="1487419656"/>
                  </a:ext>
                </a:extLst>
              </a:tr>
            </a:tbl>
          </a:graphicData>
        </a:graphic>
      </p:graphicFrame>
    </p:spTree>
    <p:extLst>
      <p:ext uri="{BB962C8B-B14F-4D97-AF65-F5344CB8AC3E}">
        <p14:creationId xmlns:p14="http://schemas.microsoft.com/office/powerpoint/2010/main" val="342061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Output Voltage Waveform</a:t>
            </a: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endParaRPr lang="en-US" sz="1800" b="1" i="1" cap="none" spc="0" dirty="0">
              <a:ln w="0"/>
              <a:solidFill>
                <a:schemeClr val="tx1"/>
              </a:solidFill>
              <a:effectLst/>
              <a:latin typeface="Cambria Math" panose="020405030504060302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pic>
        <p:nvPicPr>
          <p:cNvPr id="6" name="Picture 5">
            <a:extLst>
              <a:ext uri="{FF2B5EF4-FFF2-40B4-BE49-F238E27FC236}">
                <a16:creationId xmlns:a16="http://schemas.microsoft.com/office/drawing/2014/main" id="{6789955D-5371-4918-8CF6-EFEF998AFA9B}"/>
              </a:ext>
            </a:extLst>
          </p:cNvPr>
          <p:cNvPicPr>
            <a:picLocks noChangeAspect="1"/>
          </p:cNvPicPr>
          <p:nvPr/>
        </p:nvPicPr>
        <p:blipFill>
          <a:blip r:embed="rId2"/>
          <a:stretch>
            <a:fillRect/>
          </a:stretch>
        </p:blipFill>
        <p:spPr>
          <a:xfrm>
            <a:off x="220463" y="1559634"/>
            <a:ext cx="11373773" cy="4010440"/>
          </a:xfrm>
          <a:prstGeom prst="rect">
            <a:avLst/>
          </a:prstGeom>
        </p:spPr>
      </p:pic>
    </p:spTree>
    <p:extLst>
      <p:ext uri="{BB962C8B-B14F-4D97-AF65-F5344CB8AC3E}">
        <p14:creationId xmlns:p14="http://schemas.microsoft.com/office/powerpoint/2010/main" val="444440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Output Voltage Waveform</a:t>
            </a: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endParaRPr lang="en-US" sz="1800" b="1" i="1" cap="none" spc="0" dirty="0">
              <a:ln w="0"/>
              <a:solidFill>
                <a:schemeClr val="tx1"/>
              </a:solidFill>
              <a:effectLst/>
              <a:latin typeface="Cambria Math" panose="020405030504060302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pic>
        <p:nvPicPr>
          <p:cNvPr id="8" name="Picture 7">
            <a:extLst>
              <a:ext uri="{FF2B5EF4-FFF2-40B4-BE49-F238E27FC236}">
                <a16:creationId xmlns:a16="http://schemas.microsoft.com/office/drawing/2014/main" id="{7A5D3F24-8823-4090-9CE6-642AF6ED389C}"/>
              </a:ext>
            </a:extLst>
          </p:cNvPr>
          <p:cNvPicPr>
            <a:picLocks noChangeAspect="1"/>
          </p:cNvPicPr>
          <p:nvPr/>
        </p:nvPicPr>
        <p:blipFill>
          <a:blip r:embed="rId2"/>
          <a:stretch>
            <a:fillRect/>
          </a:stretch>
        </p:blipFill>
        <p:spPr>
          <a:xfrm>
            <a:off x="273315" y="1690688"/>
            <a:ext cx="11320921" cy="4015389"/>
          </a:xfrm>
          <a:prstGeom prst="rect">
            <a:avLst/>
          </a:prstGeom>
        </p:spPr>
      </p:pic>
    </p:spTree>
    <p:extLst>
      <p:ext uri="{BB962C8B-B14F-4D97-AF65-F5344CB8AC3E}">
        <p14:creationId xmlns:p14="http://schemas.microsoft.com/office/powerpoint/2010/main" val="2121721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Application in Solar energy</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algn="just">
              <a:lnSpc>
                <a:spcPct val="200000"/>
              </a:lnSpc>
              <a:buFont typeface="Wingdings" panose="05000000000000000000" pitchFamily="2" charset="2"/>
              <a:buChar char="Ø"/>
            </a:pPr>
            <a:r>
              <a:rPr lang="en-US" sz="1800" b="1" dirty="0">
                <a:ln w="0"/>
                <a:latin typeface="Times New Roman" panose="02020603050405020304" pitchFamily="18" charset="0"/>
                <a:cs typeface="Times New Roman" panose="02020603050405020304" pitchFamily="18" charset="0"/>
              </a:rPr>
              <a:t>Maximum Power Point Tracking Systems.</a:t>
            </a: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1800" b="1" dirty="0">
                <a:ln w="0"/>
                <a:latin typeface="Times New Roman" panose="02020603050405020304" pitchFamily="18" charset="0"/>
                <a:cs typeface="Times New Roman" panose="02020603050405020304" pitchFamily="18" charset="0"/>
              </a:rPr>
              <a:t>Grid connected PV systems with inversion requirement.</a:t>
            </a: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1800" b="1" dirty="0">
                <a:ln w="0"/>
                <a:latin typeface="Times New Roman" panose="02020603050405020304" pitchFamily="18" charset="0"/>
                <a:cs typeface="Times New Roman" panose="02020603050405020304" pitchFamily="18" charset="0"/>
              </a:rPr>
              <a:t>Hybrid Renewable Energy Systems.</a:t>
            </a: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1800" b="1" dirty="0">
                <a:ln w="0"/>
                <a:latin typeface="Times New Roman" panose="02020603050405020304" pitchFamily="18" charset="0"/>
                <a:cs typeface="Times New Roman" panose="02020603050405020304" pitchFamily="18" charset="0"/>
              </a:rPr>
              <a:t>Electric Vehicle Solar Chargers.</a:t>
            </a: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1471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365126"/>
            <a:ext cx="10515600" cy="939892"/>
          </a:xfrm>
        </p:spPr>
        <p:txBody>
          <a:bodyPr>
            <a:normAutofit/>
          </a:bodyPr>
          <a:lstStyle/>
          <a:p>
            <a:pPr>
              <a:lnSpc>
                <a:spcPct val="150000"/>
              </a:lnSpc>
            </a:pPr>
            <a:r>
              <a:rPr lang="en-US" sz="4000" b="1" dirty="0">
                <a:latin typeface="Times New Roman" panose="02020603050405020304" pitchFamily="18" charset="0"/>
                <a:cs typeface="Times New Roman" panose="02020603050405020304" pitchFamily="18" charset="0"/>
              </a:rPr>
              <a:t>References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1003176" y="1207362"/>
            <a:ext cx="10626571" cy="5285512"/>
          </a:xfrm>
        </p:spPr>
        <p:txBody>
          <a:bodyPr>
            <a:noAutofit/>
          </a:bodyPr>
          <a:lstStyle/>
          <a:p>
            <a:pPr marL="0" indent="0">
              <a:lnSpc>
                <a:spcPct val="150000"/>
              </a:lnSpc>
              <a:buNone/>
            </a:pPr>
            <a:r>
              <a:rPr lang="en-US" sz="1500" dirty="0">
                <a:latin typeface="Times New Roman" panose="02020603050405020304" pitchFamily="18" charset="0"/>
                <a:cs typeface="Times New Roman" panose="02020603050405020304" pitchFamily="18" charset="0"/>
              </a:rPr>
              <a:t>[1] N. Mohan, T. M. </a:t>
            </a:r>
            <a:r>
              <a:rPr lang="en-US" sz="1500" dirty="0" err="1">
                <a:latin typeface="Times New Roman" panose="02020603050405020304" pitchFamily="18" charset="0"/>
                <a:cs typeface="Times New Roman" panose="02020603050405020304" pitchFamily="18" charset="0"/>
              </a:rPr>
              <a:t>Undeland</a:t>
            </a:r>
            <a:r>
              <a:rPr lang="en-US" sz="1500" dirty="0">
                <a:latin typeface="Times New Roman" panose="02020603050405020304" pitchFamily="18" charset="0"/>
                <a:cs typeface="Times New Roman" panose="02020603050405020304" pitchFamily="18" charset="0"/>
              </a:rPr>
              <a:t>, and W. P. Robbins, </a:t>
            </a:r>
            <a:r>
              <a:rPr lang="en-US" sz="1500" i="1" dirty="0">
                <a:latin typeface="Times New Roman" panose="02020603050405020304" pitchFamily="18" charset="0"/>
                <a:cs typeface="Times New Roman" panose="02020603050405020304" pitchFamily="18" charset="0"/>
              </a:rPr>
              <a:t>Power electronics: converters, applications, and design</a:t>
            </a:r>
            <a:r>
              <a:rPr lang="en-US" sz="1500" dirty="0">
                <a:latin typeface="Times New Roman" panose="02020603050405020304" pitchFamily="18" charset="0"/>
                <a:cs typeface="Times New Roman" panose="02020603050405020304" pitchFamily="18" charset="0"/>
              </a:rPr>
              <a:t>. John </a:t>
            </a:r>
            <a:r>
              <a:rPr lang="en-US" sz="1500" dirty="0" err="1">
                <a:latin typeface="Times New Roman" panose="02020603050405020304" pitchFamily="18" charset="0"/>
                <a:cs typeface="Times New Roman" panose="02020603050405020304" pitchFamily="18" charset="0"/>
              </a:rPr>
              <a:t>wiley</a:t>
            </a:r>
            <a:r>
              <a:rPr lang="en-US" sz="1500" dirty="0">
                <a:latin typeface="Times New Roman" panose="02020603050405020304" pitchFamily="18" charset="0"/>
                <a:cs typeface="Times New Roman" panose="02020603050405020304" pitchFamily="18" charset="0"/>
              </a:rPr>
              <a:t> &amp; sons, 2003. </a:t>
            </a:r>
          </a:p>
          <a:p>
            <a:pPr marL="0" indent="0">
              <a:lnSpc>
                <a:spcPct val="150000"/>
              </a:lnSpc>
              <a:buNone/>
            </a:pPr>
            <a:r>
              <a:rPr lang="en-US" sz="1500" dirty="0">
                <a:latin typeface="Times New Roman" panose="02020603050405020304" pitchFamily="18" charset="0"/>
                <a:cs typeface="Times New Roman" panose="02020603050405020304" pitchFamily="18" charset="0"/>
              </a:rPr>
              <a:t>[2] M. </a:t>
            </a:r>
            <a:r>
              <a:rPr lang="en-US" sz="1500" dirty="0" err="1">
                <a:latin typeface="Times New Roman" panose="02020603050405020304" pitchFamily="18" charset="0"/>
                <a:cs typeface="Times New Roman" panose="02020603050405020304" pitchFamily="18" charset="0"/>
              </a:rPr>
              <a:t>Syam</a:t>
            </a:r>
            <a:r>
              <a:rPr lang="en-US" sz="1500" dirty="0">
                <a:latin typeface="Times New Roman" panose="02020603050405020304" pitchFamily="18" charset="0"/>
                <a:cs typeface="Times New Roman" panose="02020603050405020304" pitchFamily="18" charset="0"/>
              </a:rPr>
              <a:t> and T. S. Kailas, “Grid connected </a:t>
            </a:r>
            <a:r>
              <a:rPr lang="en-US" sz="1500" dirty="0" err="1">
                <a:latin typeface="Times New Roman" panose="02020603050405020304" pitchFamily="18" charset="0"/>
                <a:cs typeface="Times New Roman" panose="02020603050405020304" pitchFamily="18" charset="0"/>
              </a:rPr>
              <a:t>pv</a:t>
            </a:r>
            <a:r>
              <a:rPr lang="en-US" sz="1500" dirty="0">
                <a:latin typeface="Times New Roman" panose="02020603050405020304" pitchFamily="18" charset="0"/>
                <a:cs typeface="Times New Roman" panose="02020603050405020304" pitchFamily="18" charset="0"/>
              </a:rPr>
              <a:t> system using </a:t>
            </a:r>
            <a:r>
              <a:rPr lang="en-US" sz="1500" dirty="0" err="1">
                <a:latin typeface="Times New Roman" panose="02020603050405020304" pitchFamily="18" charset="0"/>
                <a:cs typeface="Times New Roman" panose="02020603050405020304" pitchFamily="18" charset="0"/>
              </a:rPr>
              <a:t>cuk</a:t>
            </a:r>
            <a:r>
              <a:rPr lang="en-US" sz="1500" dirty="0">
                <a:latin typeface="Times New Roman" panose="02020603050405020304" pitchFamily="18" charset="0"/>
                <a:cs typeface="Times New Roman" panose="02020603050405020304" pitchFamily="18" charset="0"/>
              </a:rPr>
              <a:t> converter,” in 2013 Annual </a:t>
            </a:r>
            <a:r>
              <a:rPr lang="en-US" sz="1500" dirty="0" err="1">
                <a:latin typeface="Times New Roman" panose="02020603050405020304" pitchFamily="18" charset="0"/>
                <a:cs typeface="Times New Roman" panose="02020603050405020304" pitchFamily="18" charset="0"/>
              </a:rPr>
              <a:t>Interna-tional</a:t>
            </a:r>
            <a:r>
              <a:rPr lang="en-US" sz="1500" dirty="0">
                <a:latin typeface="Times New Roman" panose="02020603050405020304" pitchFamily="18" charset="0"/>
                <a:cs typeface="Times New Roman" panose="02020603050405020304" pitchFamily="18" charset="0"/>
              </a:rPr>
              <a:t> Conference on Emerging Research Areas and 2013 International Conference on Microelectron-</a:t>
            </a:r>
            <a:r>
              <a:rPr lang="en-US" sz="1500" dirty="0" err="1">
                <a:latin typeface="Times New Roman" panose="02020603050405020304" pitchFamily="18" charset="0"/>
                <a:cs typeface="Times New Roman" panose="02020603050405020304" pitchFamily="18" charset="0"/>
              </a:rPr>
              <a:t>ics</a:t>
            </a:r>
            <a:r>
              <a:rPr lang="en-US" sz="1500" dirty="0">
                <a:latin typeface="Times New Roman" panose="02020603050405020304" pitchFamily="18" charset="0"/>
                <a:cs typeface="Times New Roman" panose="02020603050405020304" pitchFamily="18" charset="0"/>
              </a:rPr>
              <a:t>, Communications and Renewable Energy. IEEE, 2013, pp. 1–6.</a:t>
            </a:r>
          </a:p>
          <a:p>
            <a:pPr marL="0" indent="0">
              <a:lnSpc>
                <a:spcPct val="150000"/>
              </a:lnSpc>
              <a:buNone/>
            </a:pPr>
            <a:r>
              <a:rPr lang="en-US" sz="1500" dirty="0">
                <a:latin typeface="Times New Roman" panose="02020603050405020304" pitchFamily="18" charset="0"/>
                <a:cs typeface="Times New Roman" panose="02020603050405020304" pitchFamily="18" charset="0"/>
              </a:rPr>
              <a:t>[3] R. Dwivedi, V. K. Dwivedi, and R. Sharma, “Parametric variation analysis of </a:t>
            </a:r>
            <a:r>
              <a:rPr lang="en-US" sz="1500" dirty="0" err="1">
                <a:latin typeface="Times New Roman" panose="02020603050405020304" pitchFamily="18" charset="0"/>
                <a:cs typeface="Times New Roman" panose="02020603050405020304" pitchFamily="18" charset="0"/>
              </a:rPr>
              <a:t>cuk</a:t>
            </a:r>
            <a:r>
              <a:rPr lang="en-US" sz="1500" dirty="0">
                <a:latin typeface="Times New Roman" panose="02020603050405020304" pitchFamily="18" charset="0"/>
                <a:cs typeface="Times New Roman" panose="02020603050405020304" pitchFamily="18" charset="0"/>
              </a:rPr>
              <a:t> converter </a:t>
            </a:r>
            <a:r>
              <a:rPr lang="en-US" sz="1500" dirty="0" err="1">
                <a:latin typeface="Times New Roman" panose="02020603050405020304" pitchFamily="18" charset="0"/>
                <a:cs typeface="Times New Roman" panose="02020603050405020304" pitchFamily="18" charset="0"/>
              </a:rPr>
              <a:t>forconstant</a:t>
            </a:r>
            <a:r>
              <a:rPr lang="en-US" sz="1500" dirty="0">
                <a:latin typeface="Times New Roman" panose="02020603050405020304" pitchFamily="18" charset="0"/>
                <a:cs typeface="Times New Roman" panose="02020603050405020304" pitchFamily="18" charset="0"/>
              </a:rPr>
              <a:t> voltage applications,” International Journal of Advanced Research in Electrical, </a:t>
            </a:r>
            <a:r>
              <a:rPr lang="en-US" sz="1500" dirty="0" err="1">
                <a:latin typeface="Times New Roman" panose="02020603050405020304" pitchFamily="18" charset="0"/>
                <a:cs typeface="Times New Roman" panose="02020603050405020304" pitchFamily="18" charset="0"/>
              </a:rPr>
              <a:t>Electronicsand</a:t>
            </a:r>
            <a:r>
              <a:rPr lang="en-US" sz="1500" dirty="0">
                <a:latin typeface="Times New Roman" panose="02020603050405020304" pitchFamily="18" charset="0"/>
                <a:cs typeface="Times New Roman" panose="02020603050405020304" pitchFamily="18" charset="0"/>
              </a:rPr>
              <a:t> Instrumentation Engineering, vol. 3, no. 2, pp. 7108–7117, 2014.</a:t>
            </a:r>
          </a:p>
        </p:txBody>
      </p:sp>
    </p:spTree>
    <p:extLst>
      <p:ext uri="{BB962C8B-B14F-4D97-AF65-F5344CB8AC3E}">
        <p14:creationId xmlns:p14="http://schemas.microsoft.com/office/powerpoint/2010/main" val="124360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E17A-5DAA-5A03-3EED-789B15B2BE7E}"/>
              </a:ext>
            </a:extLst>
          </p:cNvPr>
          <p:cNvSpPr>
            <a:spLocks noGrp="1"/>
          </p:cNvSpPr>
          <p:nvPr>
            <p:ph type="title"/>
          </p:nvPr>
        </p:nvSpPr>
        <p:spPr>
          <a:xfrm>
            <a:off x="677334" y="618946"/>
            <a:ext cx="8596668" cy="1320800"/>
          </a:xfrm>
        </p:spPr>
        <p:txBody>
          <a:bodyPr>
            <a:normAutofit/>
          </a:bodyPr>
          <a:lstStyle/>
          <a:p>
            <a:r>
              <a:rPr lang="en-GB" sz="4000" b="1" dirty="0">
                <a:solidFill>
                  <a:schemeClr val="tx1"/>
                </a:solidFill>
                <a:latin typeface="Times New Roman" panose="02020603050405020304" pitchFamily="18" charset="0"/>
                <a:cs typeface="Times New Roman" panose="02020603050405020304" pitchFamily="18" charset="0"/>
              </a:rPr>
              <a:t>Circuit Diagram of CUK Converter</a:t>
            </a:r>
          </a:p>
        </p:txBody>
      </p:sp>
      <p:sp>
        <p:nvSpPr>
          <p:cNvPr id="3" name="Content Placeholder 2">
            <a:extLst>
              <a:ext uri="{FF2B5EF4-FFF2-40B4-BE49-F238E27FC236}">
                <a16:creationId xmlns:a16="http://schemas.microsoft.com/office/drawing/2014/main" id="{872135A2-8366-C2BB-99A1-26F708A203B3}"/>
              </a:ext>
            </a:extLst>
          </p:cNvPr>
          <p:cNvSpPr>
            <a:spLocks noGrp="1"/>
          </p:cNvSpPr>
          <p:nvPr>
            <p:ph idx="1"/>
          </p:nvPr>
        </p:nvSpPr>
        <p:spPr>
          <a:xfrm>
            <a:off x="534114" y="1697881"/>
            <a:ext cx="8596668" cy="3880773"/>
          </a:xfrm>
        </p:spPr>
        <p:txBody>
          <a:bodyPr/>
          <a:lstStyle/>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EF99AAC4-A0B3-4115-AE10-96B2F302B8B7}"/>
              </a:ext>
            </a:extLst>
          </p:cNvPr>
          <p:cNvPicPr>
            <a:picLocks noChangeAspect="1"/>
          </p:cNvPicPr>
          <p:nvPr/>
        </p:nvPicPr>
        <p:blipFill>
          <a:blip r:embed="rId2"/>
          <a:stretch>
            <a:fillRect/>
          </a:stretch>
        </p:blipFill>
        <p:spPr>
          <a:xfrm>
            <a:off x="1185908" y="1678496"/>
            <a:ext cx="9715870" cy="4790150"/>
          </a:xfrm>
          <a:prstGeom prst="rect">
            <a:avLst/>
          </a:prstGeom>
        </p:spPr>
      </p:pic>
    </p:spTree>
    <p:extLst>
      <p:ext uri="{BB962C8B-B14F-4D97-AF65-F5344CB8AC3E}">
        <p14:creationId xmlns:p14="http://schemas.microsoft.com/office/powerpoint/2010/main" val="281997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26F5-C425-C4B2-A627-0CCE6F6EC7F5}"/>
              </a:ext>
            </a:extLst>
          </p:cNvPr>
          <p:cNvSpPr>
            <a:spLocks noGrp="1"/>
          </p:cNvSpPr>
          <p:nvPr>
            <p:ph type="title"/>
          </p:nvPr>
        </p:nvSpPr>
        <p:spPr>
          <a:xfrm>
            <a:off x="3073706" y="2659853"/>
            <a:ext cx="9118294" cy="1320800"/>
          </a:xfrm>
        </p:spPr>
        <p:txBody>
          <a:bodyPr/>
          <a:lstStyle/>
          <a:p>
            <a:r>
              <a:rPr lang="en-GB" sz="4400" dirty="0">
                <a:latin typeface="Times New Roman" panose="02020603050405020304" pitchFamily="18" charset="0"/>
                <a:cs typeface="Times New Roman" panose="02020603050405020304" pitchFamily="18" charset="0"/>
              </a:rPr>
              <a:t>Thank</a:t>
            </a:r>
            <a:r>
              <a:rPr lang="en-GB" dirty="0">
                <a:latin typeface="Times New Roman" panose="02020603050405020304" pitchFamily="18" charset="0"/>
                <a:cs typeface="Times New Roman" panose="02020603050405020304" pitchFamily="18" charset="0"/>
              </a:rPr>
              <a:t> </a:t>
            </a:r>
            <a:r>
              <a:rPr lang="en-GB" sz="4400" dirty="0">
                <a:latin typeface="Times New Roman" panose="02020603050405020304" pitchFamily="18" charset="0"/>
                <a:cs typeface="Times New Roman" panose="02020603050405020304" pitchFamily="18" charset="0"/>
              </a:rPr>
              <a:t>you</a:t>
            </a:r>
            <a:r>
              <a:rPr lang="en-GB"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0529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5161-6716-427E-A0C1-FC956526097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Operation of CUK Converter</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91B22C-ABB8-4F39-9E95-04808D7A0B20}"/>
              </a:ext>
            </a:extLst>
          </p:cNvPr>
          <p:cNvSpPr txBox="1"/>
          <p:nvPr/>
        </p:nvSpPr>
        <p:spPr>
          <a:xfrm>
            <a:off x="1864313" y="5237824"/>
            <a:ext cx="31515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Circuit when switch is on</a:t>
            </a:r>
          </a:p>
        </p:txBody>
      </p:sp>
      <p:sp>
        <p:nvSpPr>
          <p:cNvPr id="13" name="TextBox 12">
            <a:extLst>
              <a:ext uri="{FF2B5EF4-FFF2-40B4-BE49-F238E27FC236}">
                <a16:creationId xmlns:a16="http://schemas.microsoft.com/office/drawing/2014/main" id="{1B2840D6-5A34-491D-B2E8-5FDA8FF6925D}"/>
              </a:ext>
            </a:extLst>
          </p:cNvPr>
          <p:cNvSpPr txBox="1"/>
          <p:nvPr/>
        </p:nvSpPr>
        <p:spPr>
          <a:xfrm>
            <a:off x="7716806" y="5237824"/>
            <a:ext cx="31515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Circuit when switch is off</a:t>
            </a:r>
          </a:p>
        </p:txBody>
      </p:sp>
      <p:pic>
        <p:nvPicPr>
          <p:cNvPr id="8" name="Content Placeholder 7">
            <a:extLst>
              <a:ext uri="{FF2B5EF4-FFF2-40B4-BE49-F238E27FC236}">
                <a16:creationId xmlns:a16="http://schemas.microsoft.com/office/drawing/2014/main" id="{FBAE11EE-C52B-4CA4-806A-76C09DBF8371}"/>
              </a:ext>
            </a:extLst>
          </p:cNvPr>
          <p:cNvPicPr>
            <a:picLocks noGrp="1" noChangeAspect="1"/>
          </p:cNvPicPr>
          <p:nvPr>
            <p:ph idx="1"/>
          </p:nvPr>
        </p:nvPicPr>
        <p:blipFill>
          <a:blip r:embed="rId2"/>
          <a:stretch>
            <a:fillRect/>
          </a:stretch>
        </p:blipFill>
        <p:spPr>
          <a:xfrm>
            <a:off x="217985" y="1731816"/>
            <a:ext cx="5878016" cy="3088759"/>
          </a:xfrm>
          <a:prstGeom prst="rect">
            <a:avLst/>
          </a:prstGeom>
        </p:spPr>
      </p:pic>
      <p:pic>
        <p:nvPicPr>
          <p:cNvPr id="9" name="Picture 8">
            <a:extLst>
              <a:ext uri="{FF2B5EF4-FFF2-40B4-BE49-F238E27FC236}">
                <a16:creationId xmlns:a16="http://schemas.microsoft.com/office/drawing/2014/main" id="{1B5CA13D-0EDD-44EE-8D37-7BCF945CA217}"/>
              </a:ext>
            </a:extLst>
          </p:cNvPr>
          <p:cNvPicPr>
            <a:picLocks noChangeAspect="1"/>
          </p:cNvPicPr>
          <p:nvPr/>
        </p:nvPicPr>
        <p:blipFill>
          <a:blip r:embed="rId3"/>
          <a:stretch>
            <a:fillRect/>
          </a:stretch>
        </p:blipFill>
        <p:spPr>
          <a:xfrm>
            <a:off x="6221668" y="1802167"/>
            <a:ext cx="6034875" cy="2938509"/>
          </a:xfrm>
          <a:prstGeom prst="rect">
            <a:avLst/>
          </a:prstGeom>
        </p:spPr>
      </p:pic>
    </p:spTree>
    <p:extLst>
      <p:ext uri="{BB962C8B-B14F-4D97-AF65-F5344CB8AC3E}">
        <p14:creationId xmlns:p14="http://schemas.microsoft.com/office/powerpoint/2010/main" val="312268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Operation in CCM</a:t>
            </a:r>
            <a:endParaRPr lang="en-US" sz="40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fontScale="92500"/>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During CCM, the current through the inductors does not go to zero at the end of each switching cycle. The following equations were obtained when analyzing the operation of CUK converter in CCM.</a:t>
                </a:r>
              </a:p>
              <a:p>
                <a:pPr marL="0" indent="0" algn="just">
                  <a:lnSpc>
                    <a:spcPct val="200000"/>
                  </a:lnSpc>
                  <a:buNone/>
                </a:pPr>
                <a14:m>
                  <m:oMathPara xmlns:m="http://schemas.openxmlformats.org/officeDocument/2006/math">
                    <m:oMathParaPr>
                      <m:jc m:val="centerGroup"/>
                    </m:oMathParaPr>
                    <m:oMath xmlns:m="http://schemas.openxmlformats.org/officeDocument/2006/math">
                      <m:f>
                        <m:f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fPr>
                        <m:num>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𝒐</m:t>
                              </m:r>
                            </m:sub>
                          </m:sSub>
                        </m:num>
                        <m:den>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𝒅𝒄</m:t>
                              </m:r>
                            </m:sub>
                          </m:sSub>
                        </m:den>
                      </m:f>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f>
                        <m:f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fPr>
                        <m:num>
                          <m:r>
                            <a:rPr lang="en-US" sz="1800" b="1" i="1" cap="none" spc="0" smtClean="0">
                              <a:ln w="0"/>
                              <a:solidFill>
                                <a:schemeClr val="tx1"/>
                              </a:solidFill>
                              <a:effectLst/>
                              <a:latin typeface="Cambria Math" panose="02040503050406030204" pitchFamily="18" charset="0"/>
                              <a:cs typeface="Times New Roman" panose="02020603050405020304" pitchFamily="18" charset="0"/>
                            </a:rPr>
                            <m:t>𝑫</m:t>
                          </m:r>
                        </m:num>
                        <m:den>
                          <m:r>
                            <a:rPr lang="en-US" sz="1800" b="1" i="1" cap="none" spc="0" smtClean="0">
                              <a:ln w="0"/>
                              <a:solidFill>
                                <a:schemeClr val="tx1"/>
                              </a:solidFill>
                              <a:effectLst/>
                              <a:latin typeface="Cambria Math" panose="02040503050406030204" pitchFamily="18" charset="0"/>
                              <a:cs typeface="Times New Roman" panose="02020603050405020304" pitchFamily="18" charset="0"/>
                            </a:rPr>
                            <m:t>𝟏</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𝑫</m:t>
                          </m:r>
                        </m:den>
                      </m:f>
                    </m:oMath>
                  </m:oMathPara>
                </a14:m>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lnSpc>
                    <a:spcPct val="200000"/>
                  </a:lnSpc>
                  <a:buNone/>
                </a:pPr>
                <a:r>
                  <a:rPr lang="en-US" sz="1800" cap="none" spc="0" dirty="0">
                    <a:ln w="0"/>
                    <a:solidFill>
                      <a:schemeClr val="tx1"/>
                    </a:solidFill>
                    <a:latin typeface="Times New Roman" panose="02020603050405020304" pitchFamily="18" charset="0"/>
                    <a:cs typeface="Times New Roman" panose="02020603050405020304" pitchFamily="18" charset="0"/>
                  </a:rPr>
                  <a:t>Vo will have the voltage polarity opposite to that of input voltage.</a:t>
                </a:r>
              </a:p>
              <a:p>
                <a:pPr marL="0" indent="0" algn="just">
                  <a:lnSpc>
                    <a:spcPct val="200000"/>
                  </a:lnSpc>
                  <a:buNone/>
                </a:pPr>
                <a14:m>
                  <m:oMathPara xmlns:m="http://schemas.openxmlformats.org/officeDocument/2006/math">
                    <m:oMathParaPr>
                      <m:jc m:val="centerGroup"/>
                    </m:oMathParaPr>
                    <m:oMath xmlns:m="http://schemas.openxmlformats.org/officeDocument/2006/math">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𝑰</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𝑳</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𝟏</m:t>
                          </m:r>
                        </m:sub>
                      </m:sSub>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f>
                        <m:f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fPr>
                        <m:num>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𝒐</m:t>
                              </m:r>
                            </m:sub>
                          </m:sSub>
                        </m:num>
                        <m:den>
                          <m:r>
                            <a:rPr lang="en-US" sz="1800" b="1" i="1" cap="none" spc="0" smtClean="0">
                              <a:ln w="0"/>
                              <a:solidFill>
                                <a:schemeClr val="tx1"/>
                              </a:solidFill>
                              <a:effectLst/>
                              <a:latin typeface="Cambria Math" panose="02040503050406030204" pitchFamily="18" charset="0"/>
                              <a:cs typeface="Times New Roman" panose="02020603050405020304" pitchFamily="18" charset="0"/>
                            </a:rPr>
                            <m:t>𝑹</m:t>
                          </m:r>
                        </m:den>
                      </m:f>
                      <m:d>
                        <m:d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dPr>
                        <m:e>
                          <m:f>
                            <m:f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fPr>
                            <m:num>
                              <m:r>
                                <a:rPr lang="en-US" sz="1800" b="1" i="1" cap="none" spc="0" smtClean="0">
                                  <a:ln w="0"/>
                                  <a:solidFill>
                                    <a:schemeClr val="tx1"/>
                                  </a:solidFill>
                                  <a:effectLst/>
                                  <a:latin typeface="Cambria Math" panose="02040503050406030204" pitchFamily="18" charset="0"/>
                                  <a:cs typeface="Times New Roman" panose="02020603050405020304" pitchFamily="18" charset="0"/>
                                </a:rPr>
                                <m:t>𝑫</m:t>
                              </m:r>
                            </m:num>
                            <m:den>
                              <m:r>
                                <a:rPr lang="en-US" sz="1800" b="1" i="1" cap="none" spc="0" smtClean="0">
                                  <a:ln w="0"/>
                                  <a:solidFill>
                                    <a:schemeClr val="tx1"/>
                                  </a:solidFill>
                                  <a:effectLst/>
                                  <a:latin typeface="Cambria Math" panose="02040503050406030204" pitchFamily="18" charset="0"/>
                                  <a:cs typeface="Times New Roman" panose="02020603050405020304" pitchFamily="18" charset="0"/>
                                </a:rPr>
                                <m:t>𝟏</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𝑫</m:t>
                              </m:r>
                            </m:den>
                          </m:f>
                        </m:e>
                      </m:d>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𝑰</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𝒊𝒏</m:t>
                          </m:r>
                        </m:sub>
                      </m:sSub>
                    </m:oMath>
                  </m:oMathPara>
                </a14:m>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14:m>
                  <m:oMathPara xmlns:m="http://schemas.openxmlformats.org/officeDocument/2006/math">
                    <m:oMathParaPr>
                      <m:jc m:val="centerGroup"/>
                    </m:oMathParaPr>
                    <m:oMath xmlns:m="http://schemas.openxmlformats.org/officeDocument/2006/math">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𝑰</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𝑳</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𝟐</m:t>
                          </m:r>
                        </m:sub>
                      </m:sSub>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f>
                        <m:f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fPr>
                        <m:num>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𝒐</m:t>
                              </m:r>
                            </m:sub>
                          </m:sSub>
                        </m:num>
                        <m:den>
                          <m:r>
                            <a:rPr lang="en-US" sz="1800" b="1" i="1" cap="none" spc="0" smtClean="0">
                              <a:ln w="0"/>
                              <a:solidFill>
                                <a:schemeClr val="tx1"/>
                              </a:solidFill>
                              <a:effectLst/>
                              <a:latin typeface="Cambria Math" panose="02040503050406030204" pitchFamily="18" charset="0"/>
                              <a:cs typeface="Times New Roman" panose="02020603050405020304" pitchFamily="18" charset="0"/>
                            </a:rPr>
                            <m:t>𝑹</m:t>
                          </m:r>
                        </m:den>
                      </m:f>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𝑰</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𝒐</m:t>
                          </m:r>
                        </m:sub>
                      </m:sSub>
                    </m:oMath>
                  </m:oMathPara>
                </a14:m>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mc:Choice>
        <mc:Fallback xmlns="">
          <p:sp>
            <p:nvSpPr>
              <p:cNvPr id="3" name="Content Placeholder 2">
                <a:extLst>
                  <a:ext uri="{FF2B5EF4-FFF2-40B4-BE49-F238E27FC236}">
                    <a16:creationId xmlns:a16="http://schemas.microsoft.com/office/drawing/2014/main" id="{326967FA-30C5-44EF-8CCF-F0BC0D32DA9F}"/>
                  </a:ext>
                </a:extLst>
              </p:cNvPr>
              <p:cNvSpPr>
                <a:spLocks noGrp="1" noRot="1" noChangeAspect="1" noMove="1" noResize="1" noEditPoints="1" noAdjustHandles="1" noChangeArrowheads="1" noChangeShapeType="1" noTextEdit="1"/>
              </p:cNvSpPr>
              <p:nvPr>
                <p:ph idx="1"/>
              </p:nvPr>
            </p:nvSpPr>
            <p:spPr>
              <a:xfrm>
                <a:off x="967665" y="1488613"/>
                <a:ext cx="10626571" cy="5004262"/>
              </a:xfrm>
              <a:blipFill>
                <a:blip r:embed="rId2"/>
                <a:stretch>
                  <a:fillRect l="-402" r="-344"/>
                </a:stretch>
              </a:blipFill>
            </p:spPr>
            <p:txBody>
              <a:bodyPr/>
              <a:lstStyle/>
              <a:p>
                <a:r>
                  <a:rPr lang="en-US">
                    <a:noFill/>
                  </a:rPr>
                  <a:t> </a:t>
                </a:r>
              </a:p>
            </p:txBody>
          </p:sp>
        </mc:Fallback>
      </mc:AlternateContent>
    </p:spTree>
    <p:extLst>
      <p:ext uri="{BB962C8B-B14F-4D97-AF65-F5344CB8AC3E}">
        <p14:creationId xmlns:p14="http://schemas.microsoft.com/office/powerpoint/2010/main" val="165291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Operation in CCM</a:t>
            </a:r>
            <a:endParaRPr lang="en-US" sz="40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14:m>
                  <m:oMathPara xmlns:m="http://schemas.openxmlformats.org/officeDocument/2006/math">
                    <m:oMathParaPr>
                      <m:jc m:val="centerGroup"/>
                    </m:oMathParaPr>
                    <m:oMath xmlns:m="http://schemas.openxmlformats.org/officeDocument/2006/math">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𝒊</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𝑳</m:t>
                          </m:r>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𝟏</m:t>
                          </m:r>
                        </m:sub>
                      </m:s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𝟏</m:t>
                              </m:r>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𝑫</m:t>
                              </m:r>
                            </m:e>
                          </m:d>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𝒐</m:t>
                              </m:r>
                            </m:sub>
                          </m:sSub>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𝑻</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𝒔</m:t>
                              </m:r>
                            </m:sub>
                          </m:sSub>
                        </m:num>
                        <m:den>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𝑳</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𝟏</m:t>
                              </m:r>
                            </m:sub>
                          </m:sSub>
                        </m:den>
                      </m:f>
                    </m:oMath>
                  </m:oMathPara>
                </a14:m>
                <a:endParaRPr lang="en-US" sz="1800" b="1" i="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14:m>
                  <m:oMathPara xmlns:m="http://schemas.openxmlformats.org/officeDocument/2006/math">
                    <m:oMathParaPr>
                      <m:jc m:val="centerGroup"/>
                    </m:oMathParaPr>
                    <m:oMath xmlns:m="http://schemas.openxmlformats.org/officeDocument/2006/math">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𝒊</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𝑳</m:t>
                          </m:r>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𝟏</m:t>
                              </m:r>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𝑫</m:t>
                              </m:r>
                            </m:e>
                          </m:d>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𝒐</m:t>
                              </m:r>
                            </m:sub>
                          </m:sSub>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𝑻</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𝒔</m:t>
                              </m:r>
                            </m:sub>
                          </m:sSub>
                        </m:num>
                        <m:den>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𝑳</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den>
                      </m:f>
                    </m:oMath>
                  </m:oMathPara>
                </a14:m>
                <a:endParaRPr lang="en-US" sz="1800" b="1" i="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14:m>
                  <m:oMathPara xmlns:m="http://schemas.openxmlformats.org/officeDocument/2006/math">
                    <m:oMathParaPr>
                      <m:jc m:val="centerGroup"/>
                    </m:oMathParaPr>
                    <m:oMath xmlns:m="http://schemas.openxmlformats.org/officeDocument/2006/math">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𝒐</m:t>
                          </m:r>
                        </m:sub>
                      </m:s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𝑫</m:t>
                              </m:r>
                            </m:e>
                            <m:sup>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𝟐</m:t>
                              </m:r>
                            </m:sup>
                          </m:sSup>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𝑻</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𝑺</m:t>
                              </m:r>
                            </m:sub>
                          </m:sSub>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𝑶</m:t>
                              </m:r>
                            </m:sub>
                          </m:sSub>
                        </m:num>
                        <m:den>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𝟐</m:t>
                          </m:r>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𝑪</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𝟏</m:t>
                              </m:r>
                            </m:sub>
                          </m:s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𝑹</m:t>
                          </m:r>
                        </m:den>
                      </m:f>
                    </m:oMath>
                  </m:oMathPara>
                </a14:m>
                <a:endParaRPr lang="en-US" sz="1800" b="1" i="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14:m>
                  <m:oMathPara xmlns:m="http://schemas.openxmlformats.org/officeDocument/2006/math">
                    <m:oMathParaPr>
                      <m:jc m:val="centerGroup"/>
                    </m:oMathParaPr>
                    <m:oMath xmlns:m="http://schemas.openxmlformats.org/officeDocument/2006/math">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𝒐</m:t>
                          </m:r>
                        </m:sub>
                      </m:s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𝟏</m:t>
                              </m:r>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𝑫</m:t>
                              </m:r>
                            </m:e>
                          </m:d>
                          <m:sSubSup>
                            <m:sSubSup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𝑻</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𝑺</m:t>
                              </m:r>
                            </m:sub>
                            <m:sup>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𝟐</m:t>
                              </m:r>
                            </m:sup>
                          </m:sSubSup>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𝑽</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𝑶</m:t>
                              </m:r>
                            </m:sub>
                          </m:sSub>
                        </m:num>
                        <m:den>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𝟖</m:t>
                          </m:r>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𝑳</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sSub>
                            <m:sSubPr>
                              <m:ctrlP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𝑪</m:t>
                              </m:r>
                            </m:e>
                            <m:sub>
                              <m:r>
                                <a:rPr lang="en-US" sz="1800" b="1" i="1" cap="none" spc="0" smtClean="0">
                                  <a:ln w="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den>
                      </m:f>
                    </m:oMath>
                  </m:oMathPara>
                </a14:m>
                <a:endParaRPr lang="en-US" sz="1800" b="1" i="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GB" dirty="0"/>
              </a:p>
            </p:txBody>
          </p:sp>
        </mc:Choice>
        <mc:Fallback xmlns="">
          <p:sp>
            <p:nvSpPr>
              <p:cNvPr id="3" name="Content Placeholder 2">
                <a:extLst>
                  <a:ext uri="{FF2B5EF4-FFF2-40B4-BE49-F238E27FC236}">
                    <a16:creationId xmlns:a16="http://schemas.microsoft.com/office/drawing/2014/main" id="{326967FA-30C5-44EF-8CCF-F0BC0D32DA9F}"/>
                  </a:ext>
                </a:extLst>
              </p:cNvPr>
              <p:cNvSpPr>
                <a:spLocks noGrp="1" noRot="1" noChangeAspect="1" noMove="1" noResize="1" noEditPoints="1" noAdjustHandles="1" noChangeArrowheads="1" noChangeShapeType="1" noTextEdit="1"/>
              </p:cNvSpPr>
              <p:nvPr>
                <p:ph idx="1"/>
              </p:nvPr>
            </p:nvSpPr>
            <p:spPr>
              <a:xfrm>
                <a:off x="967665" y="1488613"/>
                <a:ext cx="10626571" cy="50042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01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a:xfrm>
            <a:off x="838200" y="-406400"/>
            <a:ext cx="10515600" cy="1574800"/>
          </a:xfrm>
        </p:spPr>
        <p:txBody>
          <a:bodyPr>
            <a:normAutofit/>
          </a:bodyPr>
          <a:lstStyle/>
          <a:p>
            <a:r>
              <a:rPr lang="en-US" sz="4000" b="1" dirty="0">
                <a:latin typeface="Times New Roman" panose="02020603050405020304" pitchFamily="18" charset="0"/>
                <a:cs typeface="Times New Roman" panose="02020603050405020304" pitchFamily="18" charset="0"/>
              </a:rPr>
              <a:t>Waveforms in CCM</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pic>
        <p:nvPicPr>
          <p:cNvPr id="4" name="Picture 3">
            <a:extLst>
              <a:ext uri="{FF2B5EF4-FFF2-40B4-BE49-F238E27FC236}">
                <a16:creationId xmlns:a16="http://schemas.microsoft.com/office/drawing/2014/main" id="{1C5A7389-1D41-4B92-ACD0-FC8A4F8A452B}"/>
              </a:ext>
            </a:extLst>
          </p:cNvPr>
          <p:cNvPicPr>
            <a:picLocks noChangeAspect="1"/>
          </p:cNvPicPr>
          <p:nvPr/>
        </p:nvPicPr>
        <p:blipFill>
          <a:blip r:embed="rId2"/>
          <a:stretch>
            <a:fillRect/>
          </a:stretch>
        </p:blipFill>
        <p:spPr>
          <a:xfrm>
            <a:off x="3119121" y="751840"/>
            <a:ext cx="6268720" cy="5899849"/>
          </a:xfrm>
          <a:prstGeom prst="rect">
            <a:avLst/>
          </a:prstGeom>
        </p:spPr>
      </p:pic>
    </p:spTree>
    <p:extLst>
      <p:ext uri="{BB962C8B-B14F-4D97-AF65-F5344CB8AC3E}">
        <p14:creationId xmlns:p14="http://schemas.microsoft.com/office/powerpoint/2010/main" val="332871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Operation in Boundary Condition</a:t>
            </a:r>
            <a:endParaRPr lang="en-US" sz="40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The boundary condition is also regarded as just continuous mode of conduction. During this mode of operation, the inductor currents go to zero at the end of each switching cycle and again start from zero for the next switching cycle. So, inductor currents just touch zero and rises back up. If the inductor currents go to zero before the end of switching cycle, then we will have discontinuous mode of operation. The following equations were obtained when analyzing the operation of CUK converter in boundary condition.</a:t>
                </a: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lnSpc>
                    <a:spcPct val="200000"/>
                  </a:lnSpc>
                  <a:buNone/>
                </a:pPr>
                <a14:m>
                  <m:oMathPara xmlns:m="http://schemas.openxmlformats.org/officeDocument/2006/math">
                    <m:oMathParaPr>
                      <m:jc m:val="centerGroup"/>
                    </m:oMathParaPr>
                    <m:oMath xmlns:m="http://schemas.openxmlformats.org/officeDocument/2006/math">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𝑳</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𝟏</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𝒄𝒓𝒊𝒕𝒊𝒄𝒂𝒍</m:t>
                          </m:r>
                        </m:sub>
                      </m:sSub>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f>
                        <m:f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fPr>
                        <m:num>
                          <m:sSup>
                            <m:sSup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pPr>
                            <m:e>
                              <m:d>
                                <m:d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d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𝟏</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𝑫</m:t>
                                  </m:r>
                                </m:e>
                              </m:d>
                            </m:e>
                            <m:sup>
                              <m:r>
                                <a:rPr lang="en-US" sz="1800" b="1" i="1" cap="none" spc="0" smtClean="0">
                                  <a:ln w="0"/>
                                  <a:solidFill>
                                    <a:schemeClr val="tx1"/>
                                  </a:solidFill>
                                  <a:effectLst/>
                                  <a:latin typeface="Cambria Math" panose="02040503050406030204" pitchFamily="18" charset="0"/>
                                  <a:cs typeface="Times New Roman" panose="02020603050405020304" pitchFamily="18" charset="0"/>
                                </a:rPr>
                                <m:t>𝟐</m:t>
                              </m:r>
                            </m:sup>
                          </m:sSup>
                          <m:r>
                            <a:rPr lang="en-US" sz="1800" b="1" i="1" cap="none" spc="0" smtClean="0">
                              <a:ln w="0"/>
                              <a:solidFill>
                                <a:schemeClr val="tx1"/>
                              </a:solidFill>
                              <a:effectLst/>
                              <a:latin typeface="Cambria Math" panose="02040503050406030204" pitchFamily="18" charset="0"/>
                              <a:cs typeface="Times New Roman" panose="02020603050405020304" pitchFamily="18" charset="0"/>
                            </a:rPr>
                            <m:t>𝑹</m:t>
                          </m:r>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𝑻</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𝑺</m:t>
                              </m:r>
                            </m:sub>
                          </m:sSub>
                        </m:num>
                        <m:den>
                          <m:r>
                            <a:rPr lang="en-US" sz="1800" b="1" i="1" cap="none" spc="0" smtClean="0">
                              <a:ln w="0"/>
                              <a:solidFill>
                                <a:schemeClr val="tx1"/>
                              </a:solidFill>
                              <a:effectLst/>
                              <a:latin typeface="Cambria Math" panose="02040503050406030204" pitchFamily="18" charset="0"/>
                              <a:cs typeface="Times New Roman" panose="02020603050405020304" pitchFamily="18" charset="0"/>
                            </a:rPr>
                            <m:t>𝟐</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𝑫</m:t>
                          </m:r>
                        </m:den>
                      </m:f>
                    </m:oMath>
                  </m:oMathPara>
                </a14:m>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14:m>
                  <m:oMathPara xmlns:m="http://schemas.openxmlformats.org/officeDocument/2006/math">
                    <m:oMathParaPr>
                      <m:jc m:val="centerGroup"/>
                    </m:oMathParaPr>
                    <m:oMath xmlns:m="http://schemas.openxmlformats.org/officeDocument/2006/math">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𝑳</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𝟐</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𝒄𝒓𝒊𝒕𝒊𝒄𝒂𝒍</m:t>
                          </m:r>
                        </m:sub>
                      </m:sSub>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f>
                        <m:f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fPr>
                        <m:num>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𝟏</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𝑫</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m:t>
                          </m:r>
                          <m:r>
                            <a:rPr lang="en-US" sz="1800" b="1" i="1" cap="none" spc="0" smtClean="0">
                              <a:ln w="0"/>
                              <a:solidFill>
                                <a:schemeClr val="tx1"/>
                              </a:solidFill>
                              <a:effectLst/>
                              <a:latin typeface="Cambria Math" panose="02040503050406030204" pitchFamily="18" charset="0"/>
                              <a:cs typeface="Times New Roman" panose="02020603050405020304" pitchFamily="18" charset="0"/>
                            </a:rPr>
                            <m:t>𝑹</m:t>
                          </m:r>
                          <m:sSub>
                            <m:sSubPr>
                              <m:ctrlPr>
                                <a:rPr lang="en-US" sz="1800" b="1" i="1" cap="none" spc="0" smtClean="0">
                                  <a:ln w="0"/>
                                  <a:solidFill>
                                    <a:schemeClr val="tx1"/>
                                  </a:solidFill>
                                  <a:effectLst/>
                                  <a:latin typeface="Cambria Math" panose="02040503050406030204" pitchFamily="18" charset="0"/>
                                  <a:cs typeface="Times New Roman" panose="02020603050405020304" pitchFamily="18" charset="0"/>
                                </a:rPr>
                              </m:ctrlPr>
                            </m:sSubPr>
                            <m:e>
                              <m:r>
                                <a:rPr lang="en-US" sz="1800" b="1" i="1" cap="none" spc="0" smtClean="0">
                                  <a:ln w="0"/>
                                  <a:solidFill>
                                    <a:schemeClr val="tx1"/>
                                  </a:solidFill>
                                  <a:effectLst/>
                                  <a:latin typeface="Cambria Math" panose="02040503050406030204" pitchFamily="18" charset="0"/>
                                  <a:cs typeface="Times New Roman" panose="02020603050405020304" pitchFamily="18" charset="0"/>
                                </a:rPr>
                                <m:t>𝑻</m:t>
                              </m:r>
                            </m:e>
                            <m:sub>
                              <m:r>
                                <a:rPr lang="en-US" sz="1800" b="1" i="1" cap="none" spc="0" smtClean="0">
                                  <a:ln w="0"/>
                                  <a:solidFill>
                                    <a:schemeClr val="tx1"/>
                                  </a:solidFill>
                                  <a:effectLst/>
                                  <a:latin typeface="Cambria Math" panose="02040503050406030204" pitchFamily="18" charset="0"/>
                                  <a:cs typeface="Times New Roman" panose="02020603050405020304" pitchFamily="18" charset="0"/>
                                </a:rPr>
                                <m:t>𝑺</m:t>
                              </m:r>
                            </m:sub>
                          </m:sSub>
                        </m:num>
                        <m:den>
                          <m:r>
                            <a:rPr lang="en-US" sz="1800" b="1" i="1" cap="none" spc="0" smtClean="0">
                              <a:ln w="0"/>
                              <a:solidFill>
                                <a:schemeClr val="tx1"/>
                              </a:solidFill>
                              <a:effectLst/>
                              <a:latin typeface="Cambria Math" panose="02040503050406030204" pitchFamily="18" charset="0"/>
                              <a:cs typeface="Times New Roman" panose="02020603050405020304" pitchFamily="18" charset="0"/>
                            </a:rPr>
                            <m:t>𝟐</m:t>
                          </m:r>
                        </m:den>
                      </m:f>
                    </m:oMath>
                  </m:oMathPara>
                </a14:m>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mc:Choice>
        <mc:Fallback xmlns="">
          <p:sp>
            <p:nvSpPr>
              <p:cNvPr id="3" name="Content Placeholder 2">
                <a:extLst>
                  <a:ext uri="{FF2B5EF4-FFF2-40B4-BE49-F238E27FC236}">
                    <a16:creationId xmlns:a16="http://schemas.microsoft.com/office/drawing/2014/main" id="{326967FA-30C5-44EF-8CCF-F0BC0D32DA9F}"/>
                  </a:ext>
                </a:extLst>
              </p:cNvPr>
              <p:cNvSpPr>
                <a:spLocks noGrp="1" noRot="1" noChangeAspect="1" noMove="1" noResize="1" noEditPoints="1" noAdjustHandles="1" noChangeArrowheads="1" noChangeShapeType="1" noTextEdit="1"/>
              </p:cNvSpPr>
              <p:nvPr>
                <p:ph idx="1"/>
              </p:nvPr>
            </p:nvSpPr>
            <p:spPr>
              <a:xfrm>
                <a:off x="967665" y="1488613"/>
                <a:ext cx="10626571" cy="5004262"/>
              </a:xfrm>
              <a:blipFill>
                <a:blip r:embed="rId2"/>
                <a:stretch>
                  <a:fillRect l="-516" r="-459"/>
                </a:stretch>
              </a:blipFill>
            </p:spPr>
            <p:txBody>
              <a:bodyPr/>
              <a:lstStyle/>
              <a:p>
                <a:r>
                  <a:rPr lang="en-US">
                    <a:noFill/>
                  </a:rPr>
                  <a:t> </a:t>
                </a:r>
              </a:p>
            </p:txBody>
          </p:sp>
        </mc:Fallback>
      </mc:AlternateContent>
    </p:spTree>
    <p:extLst>
      <p:ext uri="{BB962C8B-B14F-4D97-AF65-F5344CB8AC3E}">
        <p14:creationId xmlns:p14="http://schemas.microsoft.com/office/powerpoint/2010/main" val="367213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3474-99C5-4823-99EF-51D34ACB9D6D}"/>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Simulation Parameters</a:t>
            </a:r>
          </a:p>
        </p:txBody>
      </p:sp>
      <p:sp>
        <p:nvSpPr>
          <p:cNvPr id="3" name="Content Placeholder 2">
            <a:extLst>
              <a:ext uri="{FF2B5EF4-FFF2-40B4-BE49-F238E27FC236}">
                <a16:creationId xmlns:a16="http://schemas.microsoft.com/office/drawing/2014/main" id="{326967FA-30C5-44EF-8CCF-F0BC0D32DA9F}"/>
              </a:ext>
            </a:extLst>
          </p:cNvPr>
          <p:cNvSpPr>
            <a:spLocks noGrp="1"/>
          </p:cNvSpPr>
          <p:nvPr>
            <p:ph idx="1"/>
          </p:nvPr>
        </p:nvSpPr>
        <p:spPr>
          <a:xfrm>
            <a:off x="967665" y="1488613"/>
            <a:ext cx="10626571" cy="5004262"/>
          </a:xfrm>
        </p:spPr>
        <p:txBody>
          <a:bodyPr>
            <a:normAutofit/>
          </a:bodyPr>
          <a:lstStyle/>
          <a:p>
            <a:pPr marL="0" indent="0" algn="just">
              <a:lnSpc>
                <a:spcPct val="200000"/>
              </a:lnSpc>
              <a:buNone/>
            </a:pP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endParaRPr lang="en-US" sz="1800" b="1" cap="none" spc="0" dirty="0">
              <a:ln w="0"/>
              <a:solidFill>
                <a:schemeClr val="tx1"/>
              </a:solidFill>
              <a:effectLst/>
              <a:latin typeface="Times New Roman" panose="02020603050405020304" pitchFamily="18" charset="0"/>
              <a:cs typeface="Times New Roman" panose="02020603050405020304" pitchFamily="18" charset="0"/>
            </a:endParaRPr>
          </a:p>
          <a:p>
            <a:pPr marL="0" indent="0" algn="just">
              <a:lnSpc>
                <a:spcPct val="200000"/>
              </a:lnSpc>
              <a:buNone/>
            </a:pPr>
            <a:endPar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endParaRPr lang="en-GB" dirty="0"/>
          </a:p>
        </p:txBody>
      </p:sp>
      <p:graphicFrame>
        <p:nvGraphicFramePr>
          <p:cNvPr id="5" name="Table 4">
            <a:extLst>
              <a:ext uri="{FF2B5EF4-FFF2-40B4-BE49-F238E27FC236}">
                <a16:creationId xmlns:a16="http://schemas.microsoft.com/office/drawing/2014/main" id="{CDB1EE5E-DFFA-4ED1-ACBF-7B9DFE13AC7B}"/>
              </a:ext>
            </a:extLst>
          </p:cNvPr>
          <p:cNvGraphicFramePr>
            <a:graphicFrameLocks noGrp="1"/>
          </p:cNvGraphicFramePr>
          <p:nvPr>
            <p:extLst>
              <p:ext uri="{D42A27DB-BD31-4B8C-83A1-F6EECF244321}">
                <p14:modId xmlns:p14="http://schemas.microsoft.com/office/powerpoint/2010/main" val="1418949766"/>
              </p:ext>
            </p:extLst>
          </p:nvPr>
        </p:nvGraphicFramePr>
        <p:xfrm>
          <a:off x="2938507" y="1887076"/>
          <a:ext cx="6684886" cy="1854200"/>
        </p:xfrm>
        <a:graphic>
          <a:graphicData uri="http://schemas.openxmlformats.org/drawingml/2006/table">
            <a:tbl>
              <a:tblPr firstRow="1" bandRow="1">
                <a:tableStyleId>{5C22544A-7EE6-4342-B048-85BDC9FD1C3A}</a:tableStyleId>
              </a:tblPr>
              <a:tblGrid>
                <a:gridCol w="3342443">
                  <a:extLst>
                    <a:ext uri="{9D8B030D-6E8A-4147-A177-3AD203B41FA5}">
                      <a16:colId xmlns:a16="http://schemas.microsoft.com/office/drawing/2014/main" val="2950159942"/>
                    </a:ext>
                  </a:extLst>
                </a:gridCol>
                <a:gridCol w="3342443">
                  <a:extLst>
                    <a:ext uri="{9D8B030D-6E8A-4147-A177-3AD203B41FA5}">
                      <a16:colId xmlns:a16="http://schemas.microsoft.com/office/drawing/2014/main" val="1776590762"/>
                    </a:ext>
                  </a:extLst>
                </a:gridCol>
              </a:tblGrid>
              <a:tr h="370840">
                <a:tc>
                  <a:txBody>
                    <a:bodyPr/>
                    <a:lstStyle/>
                    <a:p>
                      <a:pPr algn="ctr"/>
                      <a:r>
                        <a:rPr lang="en-US" dirty="0"/>
                        <a:t>Parameter</a:t>
                      </a:r>
                    </a:p>
                  </a:txBody>
                  <a:tcPr/>
                </a:tc>
                <a:tc>
                  <a:txBody>
                    <a:bodyPr/>
                    <a:lstStyle/>
                    <a:p>
                      <a:pPr algn="ctr"/>
                      <a:r>
                        <a:rPr lang="en-US" dirty="0"/>
                        <a:t>Value</a:t>
                      </a:r>
                    </a:p>
                  </a:txBody>
                  <a:tcPr/>
                </a:tc>
                <a:extLst>
                  <a:ext uri="{0D108BD9-81ED-4DB2-BD59-A6C34878D82A}">
                    <a16:rowId xmlns:a16="http://schemas.microsoft.com/office/drawing/2014/main" val="3984302371"/>
                  </a:ext>
                </a:extLst>
              </a:tr>
              <a:tr h="370840">
                <a:tc>
                  <a:txBody>
                    <a:bodyPr/>
                    <a:lstStyle/>
                    <a:p>
                      <a:pPr algn="ctr"/>
                      <a:r>
                        <a:rPr lang="en-US" dirty="0">
                          <a:latin typeface="Times New Roman" panose="02020603050405020304" pitchFamily="18" charset="0"/>
                          <a:cs typeface="Times New Roman" panose="02020603050405020304" pitchFamily="18" charset="0"/>
                        </a:rPr>
                        <a:t>Input Voltage</a:t>
                      </a:r>
                    </a:p>
                  </a:txBody>
                  <a:tcPr/>
                </a:tc>
                <a:tc>
                  <a:txBody>
                    <a:bodyPr/>
                    <a:lstStyle/>
                    <a:p>
                      <a:pPr algn="ctr"/>
                      <a:r>
                        <a:rPr lang="en-US" dirty="0">
                          <a:latin typeface="Times New Roman" panose="02020603050405020304" pitchFamily="18" charset="0"/>
                          <a:cs typeface="Times New Roman" panose="02020603050405020304" pitchFamily="18" charset="0"/>
                        </a:rPr>
                        <a:t>24 V</a:t>
                      </a:r>
                    </a:p>
                  </a:txBody>
                  <a:tcPr/>
                </a:tc>
                <a:extLst>
                  <a:ext uri="{0D108BD9-81ED-4DB2-BD59-A6C34878D82A}">
                    <a16:rowId xmlns:a16="http://schemas.microsoft.com/office/drawing/2014/main" val="2423045499"/>
                  </a:ext>
                </a:extLst>
              </a:tr>
              <a:tr h="370840">
                <a:tc>
                  <a:txBody>
                    <a:bodyPr/>
                    <a:lstStyle/>
                    <a:p>
                      <a:pPr algn="ctr"/>
                      <a:r>
                        <a:rPr lang="en-US" dirty="0">
                          <a:latin typeface="Times New Roman" panose="02020603050405020304" pitchFamily="18" charset="0"/>
                          <a:cs typeface="Times New Roman" panose="02020603050405020304" pitchFamily="18" charset="0"/>
                        </a:rPr>
                        <a:t>Output Voltage</a:t>
                      </a:r>
                    </a:p>
                  </a:txBody>
                  <a:tcPr/>
                </a:tc>
                <a:tc>
                  <a:txBody>
                    <a:bodyPr/>
                    <a:lstStyle/>
                    <a:p>
                      <a:pPr algn="ctr"/>
                      <a:r>
                        <a:rPr lang="en-US" dirty="0">
                          <a:latin typeface="Times New Roman" panose="02020603050405020304" pitchFamily="18" charset="0"/>
                          <a:cs typeface="Times New Roman" panose="02020603050405020304" pitchFamily="18" charset="0"/>
                        </a:rPr>
                        <a:t>12 V</a:t>
                      </a:r>
                    </a:p>
                  </a:txBody>
                  <a:tcPr/>
                </a:tc>
                <a:extLst>
                  <a:ext uri="{0D108BD9-81ED-4DB2-BD59-A6C34878D82A}">
                    <a16:rowId xmlns:a16="http://schemas.microsoft.com/office/drawing/2014/main" val="4096327085"/>
                  </a:ext>
                </a:extLst>
              </a:tr>
              <a:tr h="370840">
                <a:tc>
                  <a:txBody>
                    <a:bodyPr/>
                    <a:lstStyle/>
                    <a:p>
                      <a:pPr algn="ctr"/>
                      <a:r>
                        <a:rPr lang="en-US" dirty="0">
                          <a:latin typeface="Times New Roman" panose="02020603050405020304" pitchFamily="18" charset="0"/>
                          <a:cs typeface="Times New Roman" panose="02020603050405020304" pitchFamily="18" charset="0"/>
                        </a:rPr>
                        <a:t>Power Rating</a:t>
                      </a:r>
                    </a:p>
                  </a:txBody>
                  <a:tcPr/>
                </a:tc>
                <a:tc>
                  <a:txBody>
                    <a:bodyPr/>
                    <a:lstStyle/>
                    <a:p>
                      <a:pPr algn="ctr"/>
                      <a:r>
                        <a:rPr lang="en-US" dirty="0">
                          <a:latin typeface="Times New Roman" panose="02020603050405020304" pitchFamily="18" charset="0"/>
                          <a:cs typeface="Times New Roman" panose="02020603050405020304" pitchFamily="18" charset="0"/>
                        </a:rPr>
                        <a:t>28.8 W</a:t>
                      </a:r>
                    </a:p>
                  </a:txBody>
                  <a:tcPr/>
                </a:tc>
                <a:extLst>
                  <a:ext uri="{0D108BD9-81ED-4DB2-BD59-A6C34878D82A}">
                    <a16:rowId xmlns:a16="http://schemas.microsoft.com/office/drawing/2014/main" val="3386608949"/>
                  </a:ext>
                </a:extLst>
              </a:tr>
              <a:tr h="370840">
                <a:tc>
                  <a:txBody>
                    <a:bodyPr/>
                    <a:lstStyle/>
                    <a:p>
                      <a:pPr algn="ctr"/>
                      <a:r>
                        <a:rPr lang="en-US" dirty="0">
                          <a:latin typeface="Times New Roman" panose="02020603050405020304" pitchFamily="18" charset="0"/>
                          <a:cs typeface="Times New Roman" panose="02020603050405020304" pitchFamily="18" charset="0"/>
                        </a:rPr>
                        <a:t>Switching Frequency</a:t>
                      </a:r>
                    </a:p>
                  </a:txBody>
                  <a:tcPr/>
                </a:tc>
                <a:tc>
                  <a:txBody>
                    <a:bodyPr/>
                    <a:lstStyle/>
                    <a:p>
                      <a:pPr algn="ctr"/>
                      <a:r>
                        <a:rPr lang="en-US" dirty="0">
                          <a:latin typeface="Times New Roman" panose="02020603050405020304" pitchFamily="18" charset="0"/>
                          <a:cs typeface="Times New Roman" panose="02020603050405020304" pitchFamily="18" charset="0"/>
                        </a:rPr>
                        <a:t>100 kHz</a:t>
                      </a:r>
                    </a:p>
                  </a:txBody>
                  <a:tcPr/>
                </a:tc>
                <a:extLst>
                  <a:ext uri="{0D108BD9-81ED-4DB2-BD59-A6C34878D82A}">
                    <a16:rowId xmlns:a16="http://schemas.microsoft.com/office/drawing/2014/main" val="2211910852"/>
                  </a:ext>
                </a:extLst>
              </a:tr>
            </a:tbl>
          </a:graphicData>
        </a:graphic>
      </p:graphicFrame>
    </p:spTree>
    <p:extLst>
      <p:ext uri="{BB962C8B-B14F-4D97-AF65-F5344CB8AC3E}">
        <p14:creationId xmlns:p14="http://schemas.microsoft.com/office/powerpoint/2010/main" val="3723425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9BC9602084664F9EF800743FD4D0A5" ma:contentTypeVersion="10" ma:contentTypeDescription="Create a new document." ma:contentTypeScope="" ma:versionID="38c36116db1c27f01045d1ed0eee9290">
  <xsd:schema xmlns:xsd="http://www.w3.org/2001/XMLSchema" xmlns:xs="http://www.w3.org/2001/XMLSchema" xmlns:p="http://schemas.microsoft.com/office/2006/metadata/properties" xmlns:ns3="4aa1a2ef-1100-4b7f-ab60-6ee0097423d1" targetNamespace="http://schemas.microsoft.com/office/2006/metadata/properties" ma:root="true" ma:fieldsID="13779e2d838e1e95d4ae9463be00fe24" ns3:_="">
    <xsd:import namespace="4aa1a2ef-1100-4b7f-ab60-6ee0097423d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a1a2ef-1100-4b7f-ab60-6ee0097423d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aa1a2ef-1100-4b7f-ab60-6ee0097423d1" xsi:nil="true"/>
  </documentManagement>
</p:properties>
</file>

<file path=customXml/itemProps1.xml><?xml version="1.0" encoding="utf-8"?>
<ds:datastoreItem xmlns:ds="http://schemas.openxmlformats.org/officeDocument/2006/customXml" ds:itemID="{BBFB62F4-E346-4205-ADD9-F61CF89669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a1a2ef-1100-4b7f-ab60-6ee0097423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4621A8-7D6A-4FC9-82B2-22D216679E9B}">
  <ds:schemaRefs>
    <ds:schemaRef ds:uri="http://schemas.microsoft.com/sharepoint/v3/contenttype/forms"/>
  </ds:schemaRefs>
</ds:datastoreItem>
</file>

<file path=customXml/itemProps3.xml><?xml version="1.0" encoding="utf-8"?>
<ds:datastoreItem xmlns:ds="http://schemas.openxmlformats.org/officeDocument/2006/customXml" ds:itemID="{60B26FCB-2010-426F-83F7-572942D0F1C9}">
  <ds:schemaRefs>
    <ds:schemaRef ds:uri="http://www.w3.org/XML/1998/namespace"/>
    <ds:schemaRef ds:uri="http://schemas.microsoft.com/office/2006/metadata/properties"/>
    <ds:schemaRef ds:uri="http://schemas.microsoft.com/office/infopath/2007/PartnerControls"/>
    <ds:schemaRef ds:uri="http://purl.org/dc/dcmitype/"/>
    <ds:schemaRef ds:uri="http://purl.org/dc/terms/"/>
    <ds:schemaRef ds:uri="http://schemas.microsoft.com/office/2006/documentManagement/types"/>
    <ds:schemaRef ds:uri="http://purl.org/dc/elements/1.1/"/>
    <ds:schemaRef ds:uri="http://schemas.openxmlformats.org/package/2006/metadata/core-properties"/>
    <ds:schemaRef ds:uri="4aa1a2ef-1100-4b7f-ab60-6ee0097423d1"/>
  </ds:schemaRefs>
</ds:datastoreItem>
</file>

<file path=docProps/app.xml><?xml version="1.0" encoding="utf-8"?>
<Properties xmlns="http://schemas.openxmlformats.org/officeDocument/2006/extended-properties" xmlns:vt="http://schemas.openxmlformats.org/officeDocument/2006/docPropsVTypes">
  <Template/>
  <TotalTime>1396</TotalTime>
  <Words>689</Words>
  <Application>Microsoft Office PowerPoint</Application>
  <PresentationFormat>Widescreen</PresentationFormat>
  <Paragraphs>139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Times New Roman</vt:lpstr>
      <vt:lpstr>Wingdings</vt:lpstr>
      <vt:lpstr>Office Theme</vt:lpstr>
      <vt:lpstr>    CUK CONVERTER</vt:lpstr>
      <vt:lpstr>Introduction</vt:lpstr>
      <vt:lpstr>Circuit Diagram of CUK Converter</vt:lpstr>
      <vt:lpstr>Operation of CUK Converter</vt:lpstr>
      <vt:lpstr>Operation in CCM</vt:lpstr>
      <vt:lpstr>Operation in CCM</vt:lpstr>
      <vt:lpstr>Waveforms in CCM</vt:lpstr>
      <vt:lpstr>Operation in Boundary Condition</vt:lpstr>
      <vt:lpstr>Simulation Parameters</vt:lpstr>
      <vt:lpstr>Assumptions</vt:lpstr>
      <vt:lpstr>Calculated Values</vt:lpstr>
      <vt:lpstr>SIMULINK model</vt:lpstr>
      <vt:lpstr>Simulation Waveforms</vt:lpstr>
      <vt:lpstr>Simulation Waveforms</vt:lpstr>
      <vt:lpstr>Simulation Waveforms</vt:lpstr>
      <vt:lpstr>Simulation Waveforms</vt:lpstr>
      <vt:lpstr>Simulation Waveforms</vt:lpstr>
      <vt:lpstr>Simulation Waveforms</vt:lpstr>
      <vt:lpstr>Simulation Waveforms</vt:lpstr>
      <vt:lpstr>Simulation Waveforms</vt:lpstr>
      <vt:lpstr>Observation</vt:lpstr>
      <vt:lpstr>Closed Loop Control of CUK Converter</vt:lpstr>
      <vt:lpstr>Circuit Diagram</vt:lpstr>
      <vt:lpstr>SIMULINK model</vt:lpstr>
      <vt:lpstr>PI Controller gain values</vt:lpstr>
      <vt:lpstr>Output Voltage Waveform</vt:lpstr>
      <vt:lpstr>Output Voltage Waveform</vt:lpstr>
      <vt:lpstr>Application in Solar energy</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Cascaded H Bridge</dc:title>
  <dc:creator>VIKAS PAL</dc:creator>
  <cp:lastModifiedBy>MUHAFIZ BILAL KHAN</cp:lastModifiedBy>
  <cp:revision>68</cp:revision>
  <dcterms:created xsi:type="dcterms:W3CDTF">2024-11-11T10:10:55Z</dcterms:created>
  <dcterms:modified xsi:type="dcterms:W3CDTF">2025-04-20T21:25:34Z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0x010100939BC9602084664F9EF800743FD4D0A5</vt:lpwstr>
  </property>
</Properties>
</file>