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03D13C-EC70-40E5-B174-F6D52C764992}"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296035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3D13C-EC70-40E5-B174-F6D52C764992}"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71035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3D13C-EC70-40E5-B174-F6D52C764992}"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329485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3D13C-EC70-40E5-B174-F6D52C764992}"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416857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03D13C-EC70-40E5-B174-F6D52C764992}"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65597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03D13C-EC70-40E5-B174-F6D52C764992}"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254289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03D13C-EC70-40E5-B174-F6D52C764992}"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176967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03D13C-EC70-40E5-B174-F6D52C764992}"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201391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3D13C-EC70-40E5-B174-F6D52C764992}"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129442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03D13C-EC70-40E5-B174-F6D52C764992}"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147257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03D13C-EC70-40E5-B174-F6D52C764992}"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3D2AF-02BB-4C15-A45D-401CFDCFD597}" type="slidenum">
              <a:rPr lang="en-US" smtClean="0"/>
              <a:t>‹#›</a:t>
            </a:fld>
            <a:endParaRPr lang="en-US"/>
          </a:p>
        </p:txBody>
      </p:sp>
    </p:spTree>
    <p:extLst>
      <p:ext uri="{BB962C8B-B14F-4D97-AF65-F5344CB8AC3E}">
        <p14:creationId xmlns:p14="http://schemas.microsoft.com/office/powerpoint/2010/main" val="378082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lum/>
          </a:blip>
          <a:srcRect/>
          <a:stretch>
            <a:fillRect t="-9000" b="-2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3D13C-EC70-40E5-B174-F6D52C764992}" type="datetimeFigureOut">
              <a:rPr lang="en-US" smtClean="0"/>
              <a:t>11/22/2024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3D2AF-02BB-4C15-A45D-401CFDCFD597}" type="slidenum">
              <a:rPr lang="en-US" smtClean="0"/>
              <a:t>‹#›</a:t>
            </a:fld>
            <a:endParaRPr lang="en-US"/>
          </a:p>
        </p:txBody>
      </p:sp>
    </p:spTree>
    <p:extLst>
      <p:ext uri="{BB962C8B-B14F-4D97-AF65-F5344CB8AC3E}">
        <p14:creationId xmlns:p14="http://schemas.microsoft.com/office/powerpoint/2010/main" val="130238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19559"/>
          </a:xfrm>
        </p:spPr>
        <p:txBody>
          <a:bodyPr>
            <a:normAutofit/>
          </a:bodyPr>
          <a:lstStyle/>
          <a:p>
            <a:pPr algn="l"/>
            <a:r>
              <a:rPr lang="en-US" sz="4000" dirty="0" smtClean="0">
                <a:latin typeface="Arial Black" panose="020B0A04020102020204" pitchFamily="34" charset="0"/>
              </a:rPr>
              <a:t>GROUP MEMBERS</a:t>
            </a:r>
            <a:endParaRPr lang="en-US" sz="4000" dirty="0">
              <a:latin typeface="Arial Black" panose="020B0A04020102020204" pitchFamily="34" charset="0"/>
            </a:endParaRPr>
          </a:p>
        </p:txBody>
      </p:sp>
      <p:sp>
        <p:nvSpPr>
          <p:cNvPr id="3" name="Subtitle 2"/>
          <p:cNvSpPr>
            <a:spLocks noGrp="1"/>
          </p:cNvSpPr>
          <p:nvPr>
            <p:ph type="subTitle" idx="1"/>
          </p:nvPr>
        </p:nvSpPr>
        <p:spPr>
          <a:xfrm>
            <a:off x="1524000" y="2139885"/>
            <a:ext cx="9144000" cy="3117915"/>
          </a:xfrm>
        </p:spPr>
        <p:txBody>
          <a:bodyPr>
            <a:normAutofit/>
          </a:bodyPr>
          <a:lstStyle/>
          <a:p>
            <a:pPr lvl="4" algn="l"/>
            <a:endParaRPr lang="en-US" sz="1800" dirty="0" smtClean="0">
              <a:solidFill>
                <a:srgbClr val="002060"/>
              </a:solidFill>
              <a:latin typeface="Arial Black" panose="020B0A04020102020204" pitchFamily="34" charset="0"/>
            </a:endParaRPr>
          </a:p>
          <a:p>
            <a:pPr marL="2571750" lvl="5" indent="-285750" algn="l">
              <a:buFont typeface="Arial" panose="020B0604020202020204" pitchFamily="34" charset="0"/>
              <a:buChar char="•"/>
            </a:pPr>
            <a:r>
              <a:rPr lang="en-US" sz="1800" dirty="0" err="1" smtClean="0">
                <a:solidFill>
                  <a:srgbClr val="002060"/>
                </a:solidFill>
                <a:latin typeface="Arial Black" panose="020B0A04020102020204" pitchFamily="34" charset="0"/>
              </a:rPr>
              <a:t>Muneeza</a:t>
            </a:r>
            <a:r>
              <a:rPr lang="en-US" sz="1800" dirty="0" smtClean="0">
                <a:solidFill>
                  <a:srgbClr val="002060"/>
                </a:solidFill>
                <a:latin typeface="Arial Black" panose="020B0A04020102020204" pitchFamily="34" charset="0"/>
              </a:rPr>
              <a:t> </a:t>
            </a:r>
            <a:r>
              <a:rPr lang="en-US" sz="1800" dirty="0" err="1" smtClean="0">
                <a:solidFill>
                  <a:srgbClr val="002060"/>
                </a:solidFill>
                <a:latin typeface="Arial Black" panose="020B0A04020102020204" pitchFamily="34" charset="0"/>
              </a:rPr>
              <a:t>Badar</a:t>
            </a:r>
            <a:r>
              <a:rPr lang="en-US" sz="1800" dirty="0" smtClean="0">
                <a:solidFill>
                  <a:srgbClr val="002060"/>
                </a:solidFill>
                <a:latin typeface="Arial Black" panose="020B0A04020102020204" pitchFamily="34" charset="0"/>
              </a:rPr>
              <a:t> (CR-22022)</a:t>
            </a:r>
          </a:p>
          <a:p>
            <a:pPr marL="2571750" lvl="5" indent="-285750" algn="l">
              <a:buFont typeface="Arial" panose="020B0604020202020204" pitchFamily="34" charset="0"/>
              <a:buChar char="•"/>
            </a:pPr>
            <a:r>
              <a:rPr lang="en-US" sz="1800" dirty="0" smtClean="0">
                <a:solidFill>
                  <a:srgbClr val="002060"/>
                </a:solidFill>
                <a:latin typeface="Arial Black" panose="020B0A04020102020204" pitchFamily="34" charset="0"/>
              </a:rPr>
              <a:t>Syed </a:t>
            </a:r>
            <a:r>
              <a:rPr lang="en-US" sz="1800" dirty="0" err="1" smtClean="0">
                <a:solidFill>
                  <a:srgbClr val="002060"/>
                </a:solidFill>
                <a:latin typeface="Arial Black" panose="020B0A04020102020204" pitchFamily="34" charset="0"/>
              </a:rPr>
              <a:t>Gufran</a:t>
            </a:r>
            <a:r>
              <a:rPr lang="en-US" sz="1800" dirty="0" smtClean="0">
                <a:solidFill>
                  <a:srgbClr val="002060"/>
                </a:solidFill>
                <a:latin typeface="Arial Black" panose="020B0A04020102020204" pitchFamily="34" charset="0"/>
              </a:rPr>
              <a:t> Raza (CR-22028)</a:t>
            </a:r>
          </a:p>
          <a:p>
            <a:pPr marL="2571750" lvl="5" indent="-285750" algn="l">
              <a:buFont typeface="Arial" panose="020B0604020202020204" pitchFamily="34" charset="0"/>
              <a:buChar char="•"/>
            </a:pPr>
            <a:r>
              <a:rPr lang="en-US" sz="1800" dirty="0" smtClean="0">
                <a:solidFill>
                  <a:srgbClr val="002060"/>
                </a:solidFill>
                <a:latin typeface="Arial Black" panose="020B0A04020102020204" pitchFamily="34" charset="0"/>
              </a:rPr>
              <a:t>Muhaib Shamsher (CR-22029)</a:t>
            </a:r>
            <a:endParaRPr lang="en-US" sz="18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3631591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865" y="331387"/>
            <a:ext cx="10515600" cy="5118139"/>
          </a:xfrm>
        </p:spPr>
      </p:pic>
    </p:spTree>
    <p:extLst>
      <p:ext uri="{BB962C8B-B14F-4D97-AF65-F5344CB8AC3E}">
        <p14:creationId xmlns:p14="http://schemas.microsoft.com/office/powerpoint/2010/main" val="1822141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36634" y="195855"/>
            <a:ext cx="3635932"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Comparison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Text Placeholder 9"/>
          <p:cNvSpPr>
            <a:spLocks noGrp="1"/>
          </p:cNvSpPr>
          <p:nvPr>
            <p:ph type="body" idx="1"/>
          </p:nvPr>
        </p:nvSpPr>
        <p:spPr>
          <a:xfrm>
            <a:off x="839788" y="1119185"/>
            <a:ext cx="5238144" cy="643627"/>
          </a:xfrm>
        </p:spPr>
        <p:txBody>
          <a:bodyPr/>
          <a:lstStyle/>
          <a:p>
            <a:r>
              <a:rPr lang="en-US" dirty="0" smtClean="0"/>
              <a:t>Prim’s </a:t>
            </a:r>
            <a:endParaRPr lang="en-US" dirty="0"/>
          </a:p>
        </p:txBody>
      </p:sp>
      <p:sp>
        <p:nvSpPr>
          <p:cNvPr id="11" name="Content Placeholder 10"/>
          <p:cNvSpPr>
            <a:spLocks noGrp="1"/>
          </p:cNvSpPr>
          <p:nvPr>
            <p:ph sz="half" idx="2"/>
          </p:nvPr>
        </p:nvSpPr>
        <p:spPr>
          <a:xfrm>
            <a:off x="839788" y="1762812"/>
            <a:ext cx="5238144" cy="4426851"/>
          </a:xfrm>
        </p:spPr>
        <p:txBody>
          <a:bodyPr>
            <a:normAutofit/>
          </a:bodyPr>
          <a:lstStyle/>
          <a:p>
            <a:pPr marL="514350" indent="-514350">
              <a:buFont typeface="+mj-lt"/>
              <a:buAutoNum type="arabicPeriod"/>
            </a:pPr>
            <a:r>
              <a:rPr lang="en-US" sz="1900" dirty="0" smtClean="0">
                <a:latin typeface="Arial Narrow" panose="020B0606020202030204" pitchFamily="34" charset="0"/>
              </a:rPr>
              <a:t>This algorithm begins to construct the shortest spanning tree from any vertex in the graph.</a:t>
            </a:r>
          </a:p>
          <a:p>
            <a:pPr marL="514350" indent="-514350">
              <a:buFont typeface="+mj-lt"/>
              <a:buAutoNum type="arabicPeriod"/>
            </a:pPr>
            <a:r>
              <a:rPr lang="en-US" sz="1900" dirty="0" smtClean="0">
                <a:latin typeface="Arial Narrow" panose="020B0606020202030204" pitchFamily="34" charset="0"/>
              </a:rPr>
              <a:t>To obtain the minimum distance, it traverses one node more than one time.</a:t>
            </a:r>
          </a:p>
          <a:p>
            <a:pPr marL="514350" indent="-514350">
              <a:buFont typeface="+mj-lt"/>
              <a:buAutoNum type="arabicPeriod"/>
            </a:pPr>
            <a:r>
              <a:rPr lang="en-US" sz="1900" dirty="0" smtClean="0">
                <a:latin typeface="Arial Narrow" panose="020B0606020202030204" pitchFamily="34" charset="0"/>
              </a:rPr>
              <a:t>The time complexity of Prim’s algorithm is O(V^2).</a:t>
            </a:r>
            <a:endParaRPr lang="en-US" sz="1900" dirty="0">
              <a:latin typeface="Arial Narrow" panose="020B0606020202030204" pitchFamily="34" charset="0"/>
            </a:endParaRPr>
          </a:p>
          <a:p>
            <a:pPr marL="514350" indent="-514350">
              <a:buFont typeface="+mj-lt"/>
              <a:buAutoNum type="arabicPeriod"/>
            </a:pPr>
            <a:r>
              <a:rPr lang="en-US" sz="1900" dirty="0" smtClean="0">
                <a:latin typeface="Arial Narrow" panose="020B0606020202030204" pitchFamily="34" charset="0"/>
              </a:rPr>
              <a:t>In Prim’s algorithm, all the graph elements must be connected.</a:t>
            </a:r>
          </a:p>
          <a:p>
            <a:pPr marL="514350" indent="-514350">
              <a:buFont typeface="+mj-lt"/>
              <a:buAutoNum type="arabicPeriod"/>
            </a:pPr>
            <a:r>
              <a:rPr lang="en-US" sz="1900" dirty="0" smtClean="0">
                <a:latin typeface="Arial Narrow" panose="020B0606020202030204" pitchFamily="34" charset="0"/>
              </a:rPr>
              <a:t>When it comes to dense graphs, the Prim’s algorithm runs </a:t>
            </a:r>
            <a:r>
              <a:rPr lang="en-US" sz="1900" smtClean="0">
                <a:latin typeface="Arial Narrow" panose="020B0606020202030204" pitchFamily="34" charset="0"/>
              </a:rPr>
              <a:t>faster.</a:t>
            </a:r>
            <a:endParaRPr lang="en-US" sz="1900" dirty="0" smtClean="0">
              <a:latin typeface="Arial Narrow" panose="020B0606020202030204" pitchFamily="34" charset="0"/>
            </a:endParaRPr>
          </a:p>
        </p:txBody>
      </p:sp>
      <p:sp>
        <p:nvSpPr>
          <p:cNvPr id="12" name="Text Placeholder 11"/>
          <p:cNvSpPr>
            <a:spLocks noGrp="1"/>
          </p:cNvSpPr>
          <p:nvPr>
            <p:ph type="body" sz="quarter" idx="3"/>
          </p:nvPr>
        </p:nvSpPr>
        <p:spPr>
          <a:xfrm>
            <a:off x="6077932" y="1119185"/>
            <a:ext cx="5277456" cy="643627"/>
          </a:xfrm>
        </p:spPr>
        <p:txBody>
          <a:bodyPr/>
          <a:lstStyle/>
          <a:p>
            <a:r>
              <a:rPr lang="en-US" dirty="0" err="1" smtClean="0"/>
              <a:t>Kruskal’s</a:t>
            </a:r>
            <a:endParaRPr lang="en-US" dirty="0"/>
          </a:p>
        </p:txBody>
      </p:sp>
      <p:sp>
        <p:nvSpPr>
          <p:cNvPr id="13" name="Content Placeholder 12"/>
          <p:cNvSpPr>
            <a:spLocks noGrp="1"/>
          </p:cNvSpPr>
          <p:nvPr>
            <p:ph sz="quarter" idx="4"/>
          </p:nvPr>
        </p:nvSpPr>
        <p:spPr>
          <a:xfrm>
            <a:off x="6077932" y="1762812"/>
            <a:ext cx="5277456" cy="4426851"/>
          </a:xfrm>
        </p:spPr>
        <p:txBody>
          <a:bodyPr>
            <a:normAutofit/>
          </a:bodyPr>
          <a:lstStyle/>
          <a:p>
            <a:pPr marL="0" indent="0">
              <a:buNone/>
            </a:pPr>
            <a:r>
              <a:rPr lang="en-US" sz="1900" dirty="0" smtClean="0">
                <a:latin typeface="Arial Narrow" panose="020B0606020202030204" pitchFamily="34" charset="0"/>
              </a:rPr>
              <a:t>This algorithm begins to construct the shortest spanning tree from the vertex having the lowest weight in the graph.</a:t>
            </a:r>
            <a:endParaRPr lang="en-US" sz="1900" dirty="0">
              <a:latin typeface="Arial Narrow" panose="020B0606020202030204" pitchFamily="34" charset="0"/>
            </a:endParaRPr>
          </a:p>
          <a:p>
            <a:pPr marL="0" indent="0">
              <a:buNone/>
            </a:pPr>
            <a:r>
              <a:rPr lang="en-US" sz="1900" dirty="0" smtClean="0">
                <a:latin typeface="Arial Narrow" panose="020B0606020202030204" pitchFamily="34" charset="0"/>
              </a:rPr>
              <a:t>It crosses one node only one time.</a:t>
            </a:r>
          </a:p>
          <a:p>
            <a:pPr marL="0" indent="0">
              <a:buNone/>
            </a:pPr>
            <a:endParaRPr lang="en-US" sz="1900" dirty="0" smtClean="0">
              <a:latin typeface="Arial Narrow" panose="020B0606020202030204" pitchFamily="34" charset="0"/>
            </a:endParaRPr>
          </a:p>
          <a:p>
            <a:pPr marL="0" indent="0">
              <a:buNone/>
            </a:pPr>
            <a:r>
              <a:rPr lang="en-US" sz="1900" dirty="0" smtClean="0">
                <a:latin typeface="Arial Narrow" panose="020B0606020202030204" pitchFamily="34" charset="0"/>
              </a:rPr>
              <a:t>The time complexity of </a:t>
            </a:r>
            <a:r>
              <a:rPr lang="en-US" sz="1900" dirty="0" err="1" smtClean="0">
                <a:latin typeface="Arial Narrow" panose="020B0606020202030204" pitchFamily="34" charset="0"/>
              </a:rPr>
              <a:t>Kruskal’s</a:t>
            </a:r>
            <a:r>
              <a:rPr lang="en-US" sz="1900" dirty="0" smtClean="0">
                <a:latin typeface="Arial Narrow" panose="020B0606020202030204" pitchFamily="34" charset="0"/>
              </a:rPr>
              <a:t> algorithm is O(E log V).</a:t>
            </a:r>
            <a:endParaRPr lang="en-US" sz="1900" dirty="0">
              <a:latin typeface="Arial Narrow" panose="020B0606020202030204" pitchFamily="34" charset="0"/>
            </a:endParaRPr>
          </a:p>
          <a:p>
            <a:pPr marL="0" indent="0">
              <a:buNone/>
            </a:pPr>
            <a:r>
              <a:rPr lang="en-US" sz="1900" dirty="0" err="1" smtClean="0">
                <a:latin typeface="Arial Narrow" panose="020B0606020202030204" pitchFamily="34" charset="0"/>
              </a:rPr>
              <a:t>Kruskal’s</a:t>
            </a:r>
            <a:r>
              <a:rPr lang="en-US" sz="1900" dirty="0" smtClean="0">
                <a:latin typeface="Arial Narrow" panose="020B0606020202030204" pitchFamily="34" charset="0"/>
              </a:rPr>
              <a:t> algorithm may have disconnected graphs.</a:t>
            </a:r>
          </a:p>
          <a:p>
            <a:pPr marL="0" indent="0">
              <a:buNone/>
            </a:pPr>
            <a:r>
              <a:rPr lang="en-US" sz="1900" dirty="0" smtClean="0">
                <a:latin typeface="Arial Narrow" panose="020B0606020202030204" pitchFamily="34" charset="0"/>
              </a:rPr>
              <a:t>When it comes to sparse graphs, </a:t>
            </a:r>
            <a:r>
              <a:rPr lang="en-US" sz="1900" dirty="0" err="1" smtClean="0">
                <a:latin typeface="Arial Narrow" panose="020B0606020202030204" pitchFamily="34" charset="0"/>
              </a:rPr>
              <a:t>Kruskal’s</a:t>
            </a:r>
            <a:r>
              <a:rPr lang="en-US" sz="1900" dirty="0" smtClean="0">
                <a:latin typeface="Arial Narrow" panose="020B0606020202030204" pitchFamily="34" charset="0"/>
              </a:rPr>
              <a:t> algorithm runs faster.</a:t>
            </a:r>
            <a:endParaRPr lang="en-US" sz="1900" dirty="0">
              <a:latin typeface="Arial Narrow" panose="020B0606020202030204" pitchFamily="34" charset="0"/>
            </a:endParaRPr>
          </a:p>
        </p:txBody>
      </p:sp>
    </p:spTree>
    <p:extLst>
      <p:ext uri="{BB962C8B-B14F-4D97-AF65-F5344CB8AC3E}">
        <p14:creationId xmlns:p14="http://schemas.microsoft.com/office/powerpoint/2010/main" val="4154376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909" y="1354855"/>
            <a:ext cx="10515600" cy="4253465"/>
          </a:xfrm>
        </p:spPr>
        <p:txBody>
          <a:bodyPr>
            <a:normAutofit fontScale="62500" lnSpcReduction="20000"/>
          </a:bodyPr>
          <a:lstStyle/>
          <a:p>
            <a:pPr marL="0" indent="0">
              <a:buNone/>
            </a:pPr>
            <a:r>
              <a:rPr lang="en-US" b="1" dirty="0" smtClean="0">
                <a:solidFill>
                  <a:srgbClr val="002060"/>
                </a:solidFill>
              </a:rPr>
              <a:t>Applications of Prim's Algorithm:</a:t>
            </a:r>
            <a:endParaRPr lang="en-US" dirty="0" smtClean="0"/>
          </a:p>
          <a:p>
            <a:pPr marL="0" indent="0">
              <a:buNone/>
            </a:pPr>
            <a:r>
              <a:rPr lang="en-US" b="1" dirty="0" smtClean="0"/>
              <a:t>1. Network Design: </a:t>
            </a:r>
            <a:r>
              <a:rPr lang="en-US" dirty="0" smtClean="0"/>
              <a:t>Connects nodes in telecom and computer networks with minimal cost, avoiding loops.</a:t>
            </a:r>
          </a:p>
          <a:p>
            <a:pPr marL="0" indent="0">
              <a:buNone/>
            </a:pPr>
            <a:r>
              <a:rPr lang="en-US" b="1" dirty="0" smtClean="0"/>
              <a:t>2. Transportation: </a:t>
            </a:r>
            <a:r>
              <a:rPr lang="en-US" dirty="0" smtClean="0"/>
              <a:t>Optimizes road network layouts for minimal distance.</a:t>
            </a:r>
          </a:p>
          <a:p>
            <a:pPr marL="0" indent="0">
              <a:buNone/>
            </a:pPr>
            <a:r>
              <a:rPr lang="en-US" b="1" dirty="0" smtClean="0"/>
              <a:t>3. Cluster Analysis: </a:t>
            </a:r>
            <a:r>
              <a:rPr lang="en-US" dirty="0" smtClean="0"/>
              <a:t>Identifies data clusters by minimizing connections.</a:t>
            </a:r>
          </a:p>
          <a:p>
            <a:pPr marL="0" indent="0">
              <a:buNone/>
            </a:pPr>
            <a:r>
              <a:rPr lang="en-US" b="1" dirty="0" smtClean="0"/>
              <a:t>4. Infrastructure: </a:t>
            </a:r>
            <a:r>
              <a:rPr lang="en-US" dirty="0" smtClean="0"/>
              <a:t>Connects endpoints in pipelines and railroads with minimal resources.</a:t>
            </a:r>
          </a:p>
          <a:p>
            <a:pPr marL="0" indent="0">
              <a:buNone/>
            </a:pPr>
            <a:endParaRPr lang="en-US" dirty="0" smtClean="0"/>
          </a:p>
          <a:p>
            <a:pPr marL="0" indent="0">
              <a:buNone/>
            </a:pPr>
            <a:r>
              <a:rPr lang="en-US" b="1" dirty="0" smtClean="0">
                <a:solidFill>
                  <a:srgbClr val="002060"/>
                </a:solidFill>
              </a:rPr>
              <a:t>Applications of </a:t>
            </a:r>
            <a:r>
              <a:rPr lang="en-US" b="1" dirty="0" err="1" smtClean="0">
                <a:solidFill>
                  <a:srgbClr val="002060"/>
                </a:solidFill>
              </a:rPr>
              <a:t>Kruskal's</a:t>
            </a:r>
            <a:r>
              <a:rPr lang="en-US" b="1" dirty="0" smtClean="0">
                <a:solidFill>
                  <a:srgbClr val="002060"/>
                </a:solidFill>
              </a:rPr>
              <a:t> Algorithm:</a:t>
            </a:r>
            <a:endParaRPr lang="en-US" dirty="0" smtClean="0"/>
          </a:p>
          <a:p>
            <a:pPr marL="0" indent="0">
              <a:buNone/>
            </a:pPr>
            <a:r>
              <a:rPr lang="en-US" b="1" dirty="0" smtClean="0"/>
              <a:t>1. Network Design: </a:t>
            </a:r>
            <a:r>
              <a:rPr lang="en-US" dirty="0" smtClean="0"/>
              <a:t>Effective for sparse networks with fewer edges.</a:t>
            </a:r>
          </a:p>
          <a:p>
            <a:pPr marL="0" indent="0">
              <a:buNone/>
            </a:pPr>
            <a:r>
              <a:rPr lang="en-US" b="1" dirty="0" smtClean="0"/>
              <a:t>2. Social Networking: </a:t>
            </a:r>
            <a:r>
              <a:rPr lang="en-US" dirty="0" smtClean="0"/>
              <a:t>Forms clusters by linking closely connected users.</a:t>
            </a:r>
          </a:p>
          <a:p>
            <a:pPr marL="0" indent="0">
              <a:buNone/>
            </a:pPr>
            <a:r>
              <a:rPr lang="en-US" b="1" dirty="0" smtClean="0"/>
              <a:t>3. Image Segmentation: </a:t>
            </a:r>
            <a:r>
              <a:rPr lang="en-US" dirty="0" smtClean="0"/>
              <a:t>Segments images by minimizing pixel difference.</a:t>
            </a:r>
          </a:p>
          <a:p>
            <a:pPr marL="0" indent="0">
              <a:buNone/>
            </a:pPr>
            <a:r>
              <a:rPr lang="en-US" b="1" dirty="0" smtClean="0"/>
              <a:t>4. Electric Grid Layouts: </a:t>
            </a:r>
            <a:r>
              <a:rPr lang="en-US" dirty="0" smtClean="0"/>
              <a:t>Minimizes costs for connecting substations without loops.</a:t>
            </a:r>
          </a:p>
          <a:p>
            <a:pPr marL="0" indent="0">
              <a:buNone/>
            </a:pPr>
            <a:r>
              <a:rPr lang="en-US" b="1" dirty="0" smtClean="0"/>
              <a:t>5. </a:t>
            </a:r>
            <a:r>
              <a:rPr lang="en-US" b="1" dirty="0" smtClean="0"/>
              <a:t>GPS</a:t>
            </a:r>
            <a:r>
              <a:rPr lang="en-US" b="1" dirty="0" smtClean="0"/>
              <a:t>: </a:t>
            </a:r>
            <a:r>
              <a:rPr lang="en-US" dirty="0" smtClean="0"/>
              <a:t>Aids in route planning by mapping minimal distances between locations.</a:t>
            </a:r>
            <a:endParaRPr lang="en-US" dirty="0"/>
          </a:p>
        </p:txBody>
      </p:sp>
      <p:sp>
        <p:nvSpPr>
          <p:cNvPr id="4" name="Rectangle 3"/>
          <p:cNvSpPr/>
          <p:nvPr/>
        </p:nvSpPr>
        <p:spPr>
          <a:xfrm>
            <a:off x="4000111" y="431525"/>
            <a:ext cx="373929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Applications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081861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7621" y="2967335"/>
            <a:ext cx="385676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727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Arial Narrow" panose="020B0606020202030204" pitchFamily="34" charset="0"/>
              </a:rPr>
              <a:t>Spanning Tree is a subset of an undirected and connected graph in which all the nodes of the graph are connected with each other with the help of (n-1) edges where n is the number of nodes or vertices present in the graph G.</a:t>
            </a:r>
          </a:p>
          <a:p>
            <a:pPr marL="0" indent="0">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198" y="3271816"/>
            <a:ext cx="4389602" cy="2036581"/>
          </a:xfrm>
          <a:prstGeom prst="rect">
            <a:avLst/>
          </a:prstGeom>
          <a:blipFill>
            <a:blip r:embed="rId3">
              <a:alphaModFix amt="31000"/>
            </a:blip>
            <a:tile tx="0" ty="0" sx="100000" sy="100000" flip="none" algn="tl"/>
          </a:blipFill>
          <a:effectLst>
            <a:outerShdw blurRad="50800" dist="50800" dir="5400000" algn="ctr" rotWithShape="0">
              <a:schemeClr val="tx2">
                <a:lumMod val="60000"/>
                <a:lumOff val="40000"/>
              </a:schemeClr>
            </a:outerShdw>
          </a:effectLst>
        </p:spPr>
      </p:pic>
      <p:sp>
        <p:nvSpPr>
          <p:cNvPr id="6" name="Rectangle 5"/>
          <p:cNvSpPr/>
          <p:nvPr/>
        </p:nvSpPr>
        <p:spPr>
          <a:xfrm>
            <a:off x="3406000" y="566241"/>
            <a:ext cx="5379999"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rgbClr val="002060"/>
                </a:solidFill>
                <a:effectLst>
                  <a:outerShdw dist="38100" dir="2700000" algn="bl" rotWithShape="0">
                    <a:schemeClr val="accent5"/>
                  </a:outerShdw>
                </a:effectLst>
                <a:latin typeface="Bahnschrift" panose="020B0502040204020203" pitchFamily="34" charset="0"/>
              </a:rPr>
              <a:t>SPANNING TREE</a:t>
            </a:r>
            <a:endParaRPr lang="en-US" sz="5400" b="1" cap="none" spc="0" dirty="0">
              <a:ln w="13462">
                <a:solidFill>
                  <a:schemeClr val="bg1"/>
                </a:solidFill>
                <a:prstDash val="solid"/>
              </a:ln>
              <a:solidFill>
                <a:srgbClr val="002060"/>
              </a:solidFill>
              <a:effectLst>
                <a:outerShdw dist="38100" dir="2700000" algn="bl" rotWithShape="0">
                  <a:schemeClr val="accent5"/>
                </a:outerShdw>
              </a:effectLst>
              <a:latin typeface="Bahnschrift" panose="020B0502040204020203" pitchFamily="34" charset="0"/>
            </a:endParaRPr>
          </a:p>
        </p:txBody>
      </p:sp>
    </p:spTree>
    <p:extLst>
      <p:ext uri="{BB962C8B-B14F-4D97-AF65-F5344CB8AC3E}">
        <p14:creationId xmlns:p14="http://schemas.microsoft.com/office/powerpoint/2010/main" val="16613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Arial Narrow" panose="020B0606020202030204" pitchFamily="34" charset="0"/>
              </a:rPr>
              <a:t>Minimum Spanning Tree is that Spanning Tree whose cost is the least among all the possible Spanning Trees. The cost of a Spanning Tree is the sum of the weight of all the edges that are present in that Spanning Tree .</a:t>
            </a:r>
          </a:p>
          <a:p>
            <a:pPr marL="0" indent="0">
              <a:buNone/>
            </a:pPr>
            <a:endParaRPr lang="en-US" sz="2400" dirty="0" smtClean="0">
              <a:latin typeface="Arial Narrow" panose="020B0606020202030204" pitchFamily="34" charset="0"/>
            </a:endParaRPr>
          </a:p>
          <a:p>
            <a:pPr marL="0" indent="0">
              <a:buNone/>
            </a:pPr>
            <a:r>
              <a:rPr lang="en-US" sz="2400" dirty="0" smtClean="0">
                <a:latin typeface="Arial Narrow" panose="020B0606020202030204" pitchFamily="34" charset="0"/>
              </a:rPr>
              <a:t>There are two algorithms of MST</a:t>
            </a:r>
          </a:p>
          <a:p>
            <a:pPr marL="514350" indent="-514350">
              <a:buFont typeface="+mj-lt"/>
              <a:buAutoNum type="arabicPeriod"/>
            </a:pPr>
            <a:r>
              <a:rPr lang="en-US" sz="2400" dirty="0" smtClean="0">
                <a:latin typeface="Arial Narrow" panose="020B0606020202030204" pitchFamily="34" charset="0"/>
              </a:rPr>
              <a:t>Prim’s Algorithm</a:t>
            </a:r>
          </a:p>
          <a:p>
            <a:pPr marL="514350" indent="-514350">
              <a:buFont typeface="+mj-lt"/>
              <a:buAutoNum type="arabicPeriod"/>
            </a:pPr>
            <a:r>
              <a:rPr lang="en-US" sz="2400" dirty="0" err="1" smtClean="0">
                <a:latin typeface="Arial Narrow" panose="020B0606020202030204" pitchFamily="34" charset="0"/>
              </a:rPr>
              <a:t>Kruskal’s</a:t>
            </a:r>
            <a:r>
              <a:rPr lang="en-US" sz="2400" dirty="0" smtClean="0">
                <a:latin typeface="Arial Narrow" panose="020B0606020202030204" pitchFamily="34" charset="0"/>
              </a:rPr>
              <a:t> Algorithm</a:t>
            </a:r>
            <a:endParaRPr lang="en-US" sz="2400" dirty="0">
              <a:latin typeface="Arial Narrow" panose="020B0606020202030204" pitchFamily="34" charset="0"/>
            </a:endParaRPr>
          </a:p>
        </p:txBody>
      </p:sp>
      <p:sp>
        <p:nvSpPr>
          <p:cNvPr id="4" name="Rectangle 3"/>
          <p:cNvSpPr/>
          <p:nvPr/>
        </p:nvSpPr>
        <p:spPr>
          <a:xfrm>
            <a:off x="1920742" y="403245"/>
            <a:ext cx="806772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MINIMUM SPANNING TREE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884" y="3140740"/>
            <a:ext cx="2581275" cy="2040861"/>
          </a:xfrm>
          <a:prstGeom prst="rect">
            <a:avLst/>
          </a:prstGeom>
        </p:spPr>
      </p:pic>
    </p:spTree>
    <p:extLst>
      <p:ext uri="{BB962C8B-B14F-4D97-AF65-F5344CB8AC3E}">
        <p14:creationId xmlns:p14="http://schemas.microsoft.com/office/powerpoint/2010/main" val="3976861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222880"/>
            <a:ext cx="10515600" cy="4542193"/>
          </a:xfrm>
        </p:spPr>
        <p:txBody>
          <a:bodyPr>
            <a:normAutofit/>
          </a:bodyPr>
          <a:lstStyle/>
          <a:p>
            <a:pPr marL="0" indent="0">
              <a:buNone/>
            </a:pPr>
            <a:r>
              <a:rPr lang="en-US" sz="2400" dirty="0" smtClean="0">
                <a:latin typeface="Arial Narrow" panose="020B0606020202030204" pitchFamily="34" charset="0"/>
              </a:rPr>
              <a:t>Prim's Algorithm uses a greedy approach to build a minimum spanning tree by starting from an initial node and adding the shortest edge that connects a new vertex to the tree.</a:t>
            </a:r>
          </a:p>
          <a:p>
            <a:pPr marL="457200" indent="-457200">
              <a:buFont typeface="+mj-lt"/>
              <a:buAutoNum type="arabicPeriod"/>
            </a:pPr>
            <a:r>
              <a:rPr lang="en-US" sz="2400" dirty="0">
                <a:latin typeface="Arial Narrow" panose="020B0606020202030204" pitchFamily="34" charset="0"/>
              </a:rPr>
              <a:t>Start by selecting any vertex as the starting point for the Minimum Spanning Tree (MST</a:t>
            </a:r>
            <a:r>
              <a:rPr lang="en-US" sz="2400" dirty="0" smtClean="0">
                <a:latin typeface="Arial Narrow" panose="020B0606020202030204" pitchFamily="34" charset="0"/>
              </a:rPr>
              <a:t>).</a:t>
            </a:r>
          </a:p>
          <a:p>
            <a:pPr marL="457200" indent="-457200">
              <a:buFont typeface="+mj-lt"/>
              <a:buAutoNum type="arabicPeriod"/>
            </a:pPr>
            <a:r>
              <a:rPr lang="en-US" sz="2400" dirty="0">
                <a:latin typeface="Arial Narrow" panose="020B0606020202030204" pitchFamily="34" charset="0"/>
              </a:rPr>
              <a:t>Look at all edges connecting the vertices already in the MST to those not yet included, and choose the edge with the smallest weight</a:t>
            </a:r>
            <a:r>
              <a:rPr lang="en-US" sz="2400" dirty="0" smtClean="0">
                <a:latin typeface="Arial Narrow" panose="020B0606020202030204" pitchFamily="34" charset="0"/>
              </a:rPr>
              <a:t>.</a:t>
            </a:r>
          </a:p>
          <a:p>
            <a:pPr marL="457200" indent="-457200">
              <a:buFont typeface="+mj-lt"/>
              <a:buAutoNum type="arabicPeriod"/>
            </a:pPr>
            <a:r>
              <a:rPr lang="en-US" sz="2400" dirty="0">
                <a:latin typeface="Arial Narrow" panose="020B0606020202030204" pitchFamily="34" charset="0"/>
              </a:rPr>
              <a:t>Add the vertex connected by the chosen edge to the MST</a:t>
            </a:r>
            <a:r>
              <a:rPr lang="en-US" sz="2400" dirty="0" smtClean="0">
                <a:latin typeface="Arial Narrow" panose="020B0606020202030204" pitchFamily="34" charset="0"/>
              </a:rPr>
              <a:t>.</a:t>
            </a:r>
          </a:p>
          <a:p>
            <a:pPr marL="457200" indent="-457200">
              <a:buFont typeface="+mj-lt"/>
              <a:buAutoNum type="arabicPeriod"/>
            </a:pPr>
            <a:r>
              <a:rPr lang="en-US" sz="2400" dirty="0">
                <a:latin typeface="Arial Narrow" panose="020B0606020202030204" pitchFamily="34" charset="0"/>
              </a:rPr>
              <a:t>Repeat steps 2 and 3 until all vertices are included in the MST</a:t>
            </a:r>
            <a:r>
              <a:rPr lang="en-US" sz="2400" dirty="0" smtClean="0">
                <a:latin typeface="Arial Narrow" panose="020B0606020202030204" pitchFamily="34" charset="0"/>
              </a:rPr>
              <a:t>.</a:t>
            </a:r>
          </a:p>
        </p:txBody>
      </p:sp>
      <p:sp>
        <p:nvSpPr>
          <p:cNvPr id="5" name="Rectangle 4"/>
          <p:cNvSpPr/>
          <p:nvPr/>
        </p:nvSpPr>
        <p:spPr>
          <a:xfrm>
            <a:off x="3304272" y="299550"/>
            <a:ext cx="498014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Prim’s Algorithm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55979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45" y="216817"/>
            <a:ext cx="3281868" cy="1498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337" y="216818"/>
            <a:ext cx="7262686" cy="14988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26" y="1932583"/>
            <a:ext cx="8042161" cy="17867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1338" y="3936273"/>
            <a:ext cx="7262686" cy="1747865"/>
          </a:xfrm>
          <a:prstGeom prst="rect">
            <a:avLst/>
          </a:prstGeom>
        </p:spPr>
      </p:pic>
    </p:spTree>
    <p:extLst>
      <p:ext uri="{BB962C8B-B14F-4D97-AF65-F5344CB8AC3E}">
        <p14:creationId xmlns:p14="http://schemas.microsoft.com/office/powerpoint/2010/main" val="1551450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7460"/>
            <a:ext cx="10515600" cy="4819503"/>
          </a:xfrm>
        </p:spPr>
        <p:txBody>
          <a:bodyPr>
            <a:normAutofit/>
          </a:bodyPr>
          <a:lstStyle/>
          <a:p>
            <a:pPr marL="0" indent="0">
              <a:buNone/>
            </a:pPr>
            <a:r>
              <a:rPr lang="en-US" sz="2400" dirty="0" smtClean="0">
                <a:latin typeface="Arial Narrow" panose="020B0606020202030204" pitchFamily="34" charset="0"/>
              </a:rPr>
              <a:t>we </a:t>
            </a:r>
            <a:r>
              <a:rPr lang="en-US" sz="2400" dirty="0">
                <a:latin typeface="Arial Narrow" panose="020B0606020202030204" pitchFamily="34" charset="0"/>
              </a:rPr>
              <a:t>make a list of edges that are sorted on the basis of their cost and after that, we take the smallest edge one by one. </a:t>
            </a:r>
            <a:r>
              <a:rPr lang="en-US" sz="2400" dirty="0" smtClean="0">
                <a:latin typeface="Arial Narrow" panose="020B0606020202030204" pitchFamily="34" charset="0"/>
              </a:rPr>
              <a:t>The </a:t>
            </a:r>
            <a:r>
              <a:rPr lang="en-US" sz="2400" dirty="0">
                <a:latin typeface="Arial Narrow" panose="020B0606020202030204" pitchFamily="34" charset="0"/>
              </a:rPr>
              <a:t>following steps are involved in </a:t>
            </a:r>
            <a:r>
              <a:rPr lang="en-US" sz="2400" dirty="0" err="1">
                <a:latin typeface="Arial Narrow" panose="020B0606020202030204" pitchFamily="34" charset="0"/>
              </a:rPr>
              <a:t>Kruskal's</a:t>
            </a:r>
            <a:r>
              <a:rPr lang="en-US" sz="2400" dirty="0">
                <a:latin typeface="Arial Narrow" panose="020B0606020202030204" pitchFamily="34" charset="0"/>
              </a:rPr>
              <a:t> </a:t>
            </a:r>
            <a:r>
              <a:rPr lang="en-US" sz="2400" dirty="0" smtClean="0">
                <a:latin typeface="Arial Narrow" panose="020B0606020202030204" pitchFamily="34" charset="0"/>
              </a:rPr>
              <a:t>Algorithm:</a:t>
            </a:r>
          </a:p>
          <a:p>
            <a:r>
              <a:rPr lang="en-US" sz="2400" dirty="0" smtClean="0">
                <a:latin typeface="Arial Narrow" panose="020B0606020202030204" pitchFamily="34" charset="0"/>
              </a:rPr>
              <a:t>Sort the edges of the graph based on their cost.</a:t>
            </a:r>
          </a:p>
          <a:p>
            <a:r>
              <a:rPr lang="en-US" sz="2400" dirty="0" smtClean="0">
                <a:latin typeface="Arial Narrow" panose="020B0606020202030204" pitchFamily="34" charset="0"/>
              </a:rPr>
              <a:t>Add the edge having the least cost until all vertices are connected.</a:t>
            </a:r>
          </a:p>
          <a:p>
            <a:r>
              <a:rPr lang="en-US" sz="2400" dirty="0" smtClean="0">
                <a:latin typeface="Arial Narrow" panose="020B0606020202030204" pitchFamily="34" charset="0"/>
              </a:rPr>
              <a:t>Add only those edges which are not forming any cycles.</a:t>
            </a:r>
          </a:p>
          <a:p>
            <a:pPr marL="0" indent="0">
              <a:buNone/>
            </a:pPr>
            <a:endParaRPr lang="en-US" sz="2400" dirty="0" smtClean="0">
              <a:latin typeface="Arial Narrow" panose="020B0606020202030204" pitchFamily="34" charset="0"/>
            </a:endParaRPr>
          </a:p>
          <a:p>
            <a:pPr marL="0" indent="0">
              <a:buNone/>
            </a:pPr>
            <a:endParaRPr lang="en-US" sz="2400" dirty="0">
              <a:latin typeface="Arial Narrow" panose="020B0606020202030204" pitchFamily="34" charset="0"/>
            </a:endParaRPr>
          </a:p>
        </p:txBody>
      </p:sp>
      <p:sp>
        <p:nvSpPr>
          <p:cNvPr id="4" name="Rectangle 3"/>
          <p:cNvSpPr/>
          <p:nvPr/>
        </p:nvSpPr>
        <p:spPr>
          <a:xfrm>
            <a:off x="3050853" y="261842"/>
            <a:ext cx="5732083" cy="923330"/>
          </a:xfrm>
          <a:prstGeom prst="rect">
            <a:avLst/>
          </a:prstGeom>
          <a:noFill/>
        </p:spPr>
        <p:txBody>
          <a:bodyPr wrap="none" lIns="91440" tIns="45720" rIns="91440" bIns="45720">
            <a:spAutoFit/>
          </a:bodyPr>
          <a:lstStyle/>
          <a:p>
            <a:pPr algn="ctr"/>
            <a:r>
              <a:rPr lang="en-US" sz="54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Kruskal’s</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Algorithm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82900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82" y="286994"/>
            <a:ext cx="3419082" cy="1561529"/>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122" y="286994"/>
            <a:ext cx="6988993" cy="15615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353" y="2211977"/>
            <a:ext cx="7658297" cy="15501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8360" y="4023359"/>
            <a:ext cx="3847755" cy="1566017"/>
          </a:xfrm>
          <a:prstGeom prst="rect">
            <a:avLst/>
          </a:prstGeom>
        </p:spPr>
      </p:pic>
    </p:spTree>
    <p:extLst>
      <p:ext uri="{BB962C8B-B14F-4D97-AF65-F5344CB8AC3E}">
        <p14:creationId xmlns:p14="http://schemas.microsoft.com/office/powerpoint/2010/main" val="1992184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4599"/>
            <a:ext cx="10515600" cy="4683687"/>
          </a:xfrm>
        </p:spPr>
        <p:txBody>
          <a:bodyPr>
            <a:normAutofit fontScale="77500" lnSpcReduction="20000"/>
          </a:bodyPr>
          <a:lstStyle/>
          <a:p>
            <a:r>
              <a:rPr lang="en-US" b="1" dirty="0" smtClean="0">
                <a:solidFill>
                  <a:srgbClr val="002060"/>
                </a:solidFill>
                <a:latin typeface="Algerian" panose="04020705040A02060702" pitchFamily="82" charset="0"/>
              </a:rPr>
              <a:t>Prim’s</a:t>
            </a:r>
          </a:p>
          <a:p>
            <a:pPr marL="514350" lvl="0" indent="-514350">
              <a:buFont typeface="+mj-lt"/>
              <a:buAutoNum type="arabicPeriod"/>
            </a:pPr>
            <a:r>
              <a:rPr lang="en-US" dirty="0">
                <a:solidFill>
                  <a:schemeClr val="accent6">
                    <a:lumMod val="75000"/>
                  </a:schemeClr>
                </a:solidFill>
              </a:rPr>
              <a:t>Selecting Minimum Vertex: </a:t>
            </a:r>
            <a:r>
              <a:rPr lang="en-US" dirty="0"/>
              <a:t>This takes O(V) in each of the V−1 iterations, contributing O(V^2) in total.</a:t>
            </a:r>
          </a:p>
          <a:p>
            <a:pPr marL="514350" lvl="0" indent="-514350">
              <a:buFont typeface="+mj-lt"/>
              <a:buAutoNum type="arabicPeriod"/>
            </a:pPr>
            <a:r>
              <a:rPr lang="en-US" dirty="0">
                <a:solidFill>
                  <a:schemeClr val="accent6">
                    <a:lumMod val="75000"/>
                  </a:schemeClr>
                </a:solidFill>
              </a:rPr>
              <a:t>Updating Adjacent Vertices: </a:t>
            </a:r>
            <a:r>
              <a:rPr lang="en-US" dirty="0"/>
              <a:t>The inner loop also takes O(V) in each iteration, contributing another O(V^2).</a:t>
            </a:r>
          </a:p>
          <a:p>
            <a:pPr marL="0" indent="0">
              <a:buNone/>
            </a:pPr>
            <a:r>
              <a:rPr lang="en-US" dirty="0" smtClean="0"/>
              <a:t>So. The complexity is </a:t>
            </a:r>
            <a:r>
              <a:rPr lang="en-US" dirty="0" smtClean="0">
                <a:solidFill>
                  <a:srgbClr val="FF0000"/>
                </a:solidFill>
              </a:rPr>
              <a:t>O(V^2)</a:t>
            </a:r>
          </a:p>
          <a:p>
            <a:r>
              <a:rPr lang="en-US" b="1" dirty="0" err="1" smtClean="0">
                <a:solidFill>
                  <a:srgbClr val="002060"/>
                </a:solidFill>
                <a:latin typeface="Algerian" panose="04020705040A02060702" pitchFamily="82" charset="0"/>
              </a:rPr>
              <a:t>Kruskal’s</a:t>
            </a:r>
            <a:endParaRPr lang="en-US" b="1" dirty="0" smtClean="0">
              <a:solidFill>
                <a:srgbClr val="002060"/>
              </a:solidFill>
              <a:latin typeface="Algerian" panose="04020705040A02060702" pitchFamily="82" charset="0"/>
            </a:endParaRPr>
          </a:p>
          <a:p>
            <a:pPr marL="0" indent="0">
              <a:buNone/>
            </a:pPr>
            <a:r>
              <a:rPr lang="en-US" b="1" dirty="0" smtClean="0">
                <a:solidFill>
                  <a:schemeClr val="accent6">
                    <a:lumMod val="75000"/>
                  </a:schemeClr>
                </a:solidFill>
              </a:rPr>
              <a:t>1</a:t>
            </a:r>
            <a:r>
              <a:rPr lang="en-US" dirty="0" smtClean="0">
                <a:solidFill>
                  <a:schemeClr val="accent6">
                    <a:lumMod val="75000"/>
                  </a:schemeClr>
                </a:solidFill>
              </a:rPr>
              <a:t>. Sorting the Edges:</a:t>
            </a:r>
            <a:r>
              <a:rPr lang="en-US" dirty="0" smtClean="0"/>
              <a:t> Sorting the ( E ) edges takes O(E log E) .</a:t>
            </a:r>
          </a:p>
          <a:p>
            <a:pPr marL="0" indent="0">
              <a:buNone/>
            </a:pPr>
            <a:r>
              <a:rPr lang="en-US" dirty="0" smtClean="0">
                <a:solidFill>
                  <a:schemeClr val="accent6">
                    <a:lumMod val="75000"/>
                  </a:schemeClr>
                </a:solidFill>
              </a:rPr>
              <a:t>2. Union by Rank and Path Compression: </a:t>
            </a:r>
            <a:r>
              <a:rPr lang="en-US" dirty="0" smtClean="0"/>
              <a:t>Checking each edge for the MST using DSU (find and union) operations takes O(log V) per edge, totaling O(E log V) for all edges.</a:t>
            </a:r>
          </a:p>
          <a:p>
            <a:pPr marL="0" indent="0">
              <a:buNone/>
            </a:pPr>
            <a:r>
              <a:rPr lang="en-US" dirty="0" smtClean="0">
                <a:solidFill>
                  <a:schemeClr val="accent6">
                    <a:lumMod val="75000"/>
                  </a:schemeClr>
                </a:solidFill>
              </a:rPr>
              <a:t>3. Total Time Complexity:  </a:t>
            </a:r>
            <a:r>
              <a:rPr lang="en-US" dirty="0" smtClean="0"/>
              <a:t>T(n) = O(E log E) + O(E log V) .</a:t>
            </a:r>
          </a:p>
          <a:p>
            <a:pPr marL="0" indent="0">
              <a:buNone/>
            </a:pPr>
            <a:r>
              <a:rPr lang="en-US" dirty="0" smtClean="0">
                <a:solidFill>
                  <a:schemeClr val="accent6">
                    <a:lumMod val="75000"/>
                  </a:schemeClr>
                </a:solidFill>
              </a:rPr>
              <a:t>4. Simplified for Dense Graphs: </a:t>
            </a:r>
            <a:r>
              <a:rPr lang="en-US" dirty="0" smtClean="0"/>
              <a:t>For dense graphs, O(E log E) </a:t>
            </a:r>
            <a:r>
              <a:rPr lang="en-US" dirty="0" err="1" smtClean="0"/>
              <a:t>approx</a:t>
            </a:r>
            <a:r>
              <a:rPr lang="en-US" dirty="0" smtClean="0"/>
              <a:t> O(E log V) .</a:t>
            </a:r>
          </a:p>
          <a:p>
            <a:pPr marL="0" indent="0">
              <a:buNone/>
            </a:pPr>
            <a:r>
              <a:rPr lang="en-US" dirty="0" smtClean="0"/>
              <a:t>Final Complexity: </a:t>
            </a:r>
            <a:r>
              <a:rPr lang="en-US" dirty="0" err="1" smtClean="0"/>
              <a:t>Kruskal's</a:t>
            </a:r>
            <a:r>
              <a:rPr lang="en-US" dirty="0" smtClean="0"/>
              <a:t> algorithm has a time complexity of </a:t>
            </a:r>
            <a:r>
              <a:rPr lang="en-US" dirty="0" smtClean="0">
                <a:solidFill>
                  <a:srgbClr val="FF0000"/>
                </a:solidFill>
              </a:rPr>
              <a:t>O(E log V) </a:t>
            </a:r>
            <a:r>
              <a:rPr lang="en-US" dirty="0" smtClean="0"/>
              <a:t>or </a:t>
            </a:r>
            <a:r>
              <a:rPr lang="en-US" dirty="0" smtClean="0">
                <a:solidFill>
                  <a:srgbClr val="FF0000"/>
                </a:solidFill>
              </a:rPr>
              <a:t>O(E log E) </a:t>
            </a:r>
            <a:r>
              <a:rPr lang="en-US" dirty="0" smtClean="0"/>
              <a:t>.</a:t>
            </a:r>
            <a:endParaRPr lang="en-US" dirty="0"/>
          </a:p>
        </p:txBody>
      </p:sp>
      <p:sp>
        <p:nvSpPr>
          <p:cNvPr id="4" name="Rectangle 3"/>
          <p:cNvSpPr/>
          <p:nvPr/>
        </p:nvSpPr>
        <p:spPr>
          <a:xfrm>
            <a:off x="4300404" y="271269"/>
            <a:ext cx="3421514"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Complexity</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941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9221"/>
            <a:ext cx="10515600" cy="4726485"/>
          </a:xfrm>
        </p:spPr>
        <p:txBody>
          <a:bodyPr/>
          <a:lstStyle/>
          <a:p>
            <a:pPr marL="0" indent="0">
              <a:buNone/>
            </a:pPr>
            <a:r>
              <a:rPr lang="en-US" dirty="0" smtClean="0"/>
              <a:t> </a:t>
            </a:r>
            <a:r>
              <a:rPr lang="en-US" sz="2400" dirty="0">
                <a:latin typeface="Arial Narrow" panose="020B0606020202030204" pitchFamily="34" charset="0"/>
              </a:rPr>
              <a:t>A</a:t>
            </a:r>
            <a:r>
              <a:rPr lang="en-US" sz="2400" dirty="0" smtClean="0">
                <a:latin typeface="Arial Narrow" panose="020B0606020202030204" pitchFamily="34" charset="0"/>
              </a:rPr>
              <a:t> water pipeline network for a residential society, represented as a collection of houses on a 2D plane. Each house is a unique point on this plane, defined by its coordinates. The goal is to construct a water pipeline system that connects all the houses with the minimum possible cost. The cost to lay a pipeline between two houses is based on the Manhattan distance between them, calculated as:</a:t>
            </a:r>
          </a:p>
          <a:p>
            <a:pPr marL="0" indent="0" algn="ctr">
              <a:buNone/>
            </a:pPr>
            <a:r>
              <a:rPr lang="en-US" sz="2400" dirty="0" smtClean="0">
                <a:solidFill>
                  <a:srgbClr val="FF0000"/>
                </a:solidFill>
                <a:latin typeface="Arial Narrow" panose="020B0606020202030204" pitchFamily="34" charset="0"/>
              </a:rPr>
              <a:t>Cost=∣x1−x2∣+∣y1−y2∣</a:t>
            </a:r>
          </a:p>
          <a:p>
            <a:pPr marL="0" indent="0">
              <a:buNone/>
            </a:pPr>
            <a:r>
              <a:rPr lang="en-US" sz="2400" dirty="0" smtClean="0">
                <a:latin typeface="Arial Narrow" panose="020B0606020202030204" pitchFamily="34" charset="0"/>
              </a:rPr>
              <a:t>To achieve this, we need to determine the Minimum Spanning Tree (MST) for the network, which will connect all houses with the least total pipeline cost, ensuring that the water reaches every house without any redundant connections.</a:t>
            </a:r>
            <a:endParaRPr lang="en-US" sz="2400" dirty="0">
              <a:latin typeface="Arial Narrow" panose="020B0606020202030204" pitchFamily="34" charset="0"/>
            </a:endParaRPr>
          </a:p>
        </p:txBody>
      </p:sp>
      <p:sp>
        <p:nvSpPr>
          <p:cNvPr id="5" name="Rectangle 4"/>
          <p:cNvSpPr/>
          <p:nvPr/>
        </p:nvSpPr>
        <p:spPr>
          <a:xfrm>
            <a:off x="-500034" y="397005"/>
            <a:ext cx="13192068" cy="646331"/>
          </a:xfrm>
          <a:prstGeom prst="rect">
            <a:avLst/>
          </a:prstGeom>
          <a:noFill/>
        </p:spPr>
        <p:txBody>
          <a:bodyPr wrap="square" lIns="91440" tIns="45720" rIns="91440" bIns="45720">
            <a:spAutoFit/>
          </a:bodyPr>
          <a:lstStyle/>
          <a:p>
            <a:pPr algn="ctr"/>
            <a:r>
              <a:rPr lang="en-US" sz="3600" b="1" cap="none" spc="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AquaConnect</a:t>
            </a:r>
            <a:r>
              <a:rPr lang="en-US"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Efficient Water Distribution with MST Algorithm</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00012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874</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 Black</vt:lpstr>
      <vt:lpstr>Arial Narrow</vt:lpstr>
      <vt:lpstr>Bahnschrift</vt:lpstr>
      <vt:lpstr>Calibri</vt:lpstr>
      <vt:lpstr>Calibri Light</vt:lpstr>
      <vt:lpstr>Office Theme</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Muhaib Shamsher</dc:creator>
  <cp:lastModifiedBy>Muhaib Shamsher</cp:lastModifiedBy>
  <cp:revision>30</cp:revision>
  <dcterms:created xsi:type="dcterms:W3CDTF">2024-11-13T10:46:59Z</dcterms:created>
  <dcterms:modified xsi:type="dcterms:W3CDTF">2024-11-22T05:54:39Z</dcterms:modified>
</cp:coreProperties>
</file>