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07" r:id="rId4"/>
    <p:sldId id="324" r:id="rId5"/>
    <p:sldId id="325" r:id="rId6"/>
    <p:sldId id="323" r:id="rId7"/>
    <p:sldId id="309" r:id="rId8"/>
    <p:sldId id="329" r:id="rId9"/>
    <p:sldId id="330" r:id="rId10"/>
    <p:sldId id="333" r:id="rId11"/>
    <p:sldId id="334" r:id="rId12"/>
    <p:sldId id="337" r:id="rId13"/>
    <p:sldId id="328" r:id="rId14"/>
    <p:sldId id="331" r:id="rId15"/>
    <p:sldId id="332" r:id="rId16"/>
    <p:sldId id="327" r:id="rId17"/>
    <p:sldId id="338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6514" autoAdjust="0"/>
  </p:normalViewPr>
  <p:slideViewPr>
    <p:cSldViewPr snapToGrid="0">
      <p:cViewPr varScale="1">
        <p:scale>
          <a:sx n="57" d="100"/>
          <a:sy n="57" d="100"/>
        </p:scale>
        <p:origin x="4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7/4/2014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26297-DC11-4E46-BB39-2D7052E60972}" type="slidenum">
              <a:rPr lang="en-US"/>
              <a:pPr/>
              <a:t>3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080E0-8C2C-41D5-B266-3B81F4ABF02E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2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E83BC-6F60-4A3B-B2B5-F850D883AF11}" type="slidenum">
              <a:rPr lang="en-US"/>
              <a:pPr/>
              <a:t>14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5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E83BC-6F60-4A3B-B2B5-F850D883AF11}" type="slidenum">
              <a:rPr lang="en-US"/>
              <a:pPr/>
              <a:t>15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9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77E9A-AD4B-42F8-B1A4-0039090DB413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1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26297-DC11-4E46-BB39-2D7052E60972}" type="slidenum">
              <a:rPr lang="en-US"/>
              <a:pPr/>
              <a:t>5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5E9CC-610B-4C51-96C5-C5DC0F001309}" type="slidenum">
              <a:rPr lang="en-US"/>
              <a:pPr/>
              <a:t>6</a:t>
            </a:fld>
            <a:endParaRPr lang="en-US"/>
          </a:p>
        </p:txBody>
      </p:sp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104CE-1BB9-4ACB-8E05-1BF18DF305F7}" type="slidenum">
              <a:rPr lang="en-US"/>
              <a:pPr/>
              <a:t>7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D6764-1E99-4D5F-981B-2DB2EB5DE53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8032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C0887-5618-44F4-8357-9C515B79723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527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E83BC-6F60-4A3B-B2B5-F850D883AF11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3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7D1DC-A75C-423A-9A12-126BFB802BE3}" type="slidenum">
              <a:rPr lang="en-US"/>
              <a:pPr/>
              <a:t>11</a:t>
            </a:fld>
            <a:endParaRPr lang="en-US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2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7D1DC-A75C-423A-9A12-126BFB802BE3}" type="slidenum">
              <a:rPr lang="en-US"/>
              <a:pPr/>
              <a:t>12</a:t>
            </a:fld>
            <a:endParaRPr lang="en-US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7/4/2014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r>
              <a:rPr lang="en-US" dirty="0" smtClean="0"/>
              <a:t>CSE 207: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</a:t>
            </a:r>
            <a:r>
              <a:rPr lang="en-US" sz="2400" dirty="0" err="1" smtClean="0"/>
              <a:t>Tanzima</a:t>
            </a:r>
            <a:r>
              <a:rPr lang="en-US" sz="2400" dirty="0" smtClean="0"/>
              <a:t> </a:t>
            </a:r>
            <a:r>
              <a:rPr lang="en-US" sz="2400" dirty="0" err="1" smtClean="0"/>
              <a:t>Hashem</a:t>
            </a:r>
            <a:endParaRPr lang="en-US" sz="2400" dirty="0" smtClean="0"/>
          </a:p>
          <a:p>
            <a:r>
              <a:rPr lang="en-US" sz="2400" dirty="0" smtClean="0"/>
              <a:t>Assistant Professor</a:t>
            </a:r>
          </a:p>
          <a:p>
            <a:r>
              <a:rPr lang="en-US" sz="2400" dirty="0" smtClean="0"/>
              <a:t>CSE, BUET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Franklin Gothic Book" pitchFamily="34" charset="0"/>
              </a:rPr>
              <a:t>Correctness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+mj-lt"/>
              </a:rPr>
              <a:t>How do you know an algorithm is correct?</a:t>
            </a:r>
          </a:p>
          <a:p>
            <a:pPr lvl="1"/>
            <a:r>
              <a:rPr lang="en-US" altLang="zh-CN" sz="2000" dirty="0" smtClean="0">
                <a:latin typeface="+mj-lt"/>
              </a:rPr>
              <a:t>For </a:t>
            </a:r>
            <a:r>
              <a:rPr lang="en-US" altLang="zh-CN" sz="2000" dirty="0">
                <a:latin typeface="+mj-lt"/>
              </a:rPr>
              <a:t>every input instance, it halts with the correct </a:t>
            </a:r>
            <a:r>
              <a:rPr lang="en-US" altLang="zh-CN" sz="2000" dirty="0" smtClean="0">
                <a:latin typeface="+mj-lt"/>
              </a:rPr>
              <a:t>output</a:t>
            </a:r>
          </a:p>
          <a:p>
            <a:pPr lvl="1"/>
            <a:r>
              <a:rPr lang="en-US" sz="2000" dirty="0" smtClean="0">
                <a:latin typeface="+mj-lt"/>
              </a:rPr>
              <a:t>Since there are usually infinitely many inputs, it is not trivial</a:t>
            </a:r>
          </a:p>
          <a:p>
            <a:r>
              <a:rPr lang="en-US" altLang="zh-CN" dirty="0">
                <a:latin typeface="+mj-lt"/>
              </a:rPr>
              <a:t>Incorrect algorithms</a:t>
            </a:r>
          </a:p>
          <a:p>
            <a:pPr lvl="1"/>
            <a:r>
              <a:rPr lang="en-US" altLang="zh-CN" sz="2000" dirty="0">
                <a:latin typeface="+mj-lt"/>
              </a:rPr>
              <a:t>Might not halt at all on some input instances</a:t>
            </a:r>
          </a:p>
          <a:p>
            <a:pPr lvl="1"/>
            <a:r>
              <a:rPr lang="en-US" altLang="zh-CN" sz="2000" dirty="0">
                <a:latin typeface="+mj-lt"/>
              </a:rPr>
              <a:t>Might halt with other than the desired answer</a:t>
            </a:r>
          </a:p>
        </p:txBody>
      </p:sp>
    </p:spTree>
    <p:extLst>
      <p:ext uri="{BB962C8B-B14F-4D97-AF65-F5344CB8AC3E}">
        <p14:creationId xmlns:p14="http://schemas.microsoft.com/office/powerpoint/2010/main" val="25565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Correctness alone is not sufficient</a:t>
            </a:r>
          </a:p>
          <a:p>
            <a:pPr>
              <a:lnSpc>
                <a:spcPct val="90000"/>
              </a:lnSpc>
            </a:pPr>
            <a:r>
              <a:rPr lang="en-US" dirty="0"/>
              <a:t>Brute-force algorithms exist for most problems</a:t>
            </a:r>
          </a:p>
          <a:p>
            <a:pPr>
              <a:lnSpc>
                <a:spcPct val="90000"/>
              </a:lnSpc>
            </a:pPr>
            <a:r>
              <a:rPr lang="en-US" dirty="0"/>
              <a:t>To sort </a:t>
            </a:r>
            <a:r>
              <a:rPr lang="en-US" i="1" dirty="0"/>
              <a:t>n</a:t>
            </a:r>
            <a:r>
              <a:rPr lang="en-US" dirty="0"/>
              <a:t> numbers, we can enumerate all permutations of these numbers and test which permutation has the correct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Why cannot we do this?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Too slow!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By what standard?</a:t>
            </a:r>
          </a:p>
        </p:txBody>
      </p:sp>
    </p:spTree>
    <p:extLst>
      <p:ext uri="{BB962C8B-B14F-4D97-AF65-F5344CB8AC3E}">
        <p14:creationId xmlns:p14="http://schemas.microsoft.com/office/powerpoint/2010/main" val="2697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</a:t>
            </a:r>
            <a:endParaRPr lang="en-US" dirty="0"/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>
                <a:latin typeface="+mj-lt"/>
              </a:rPr>
              <a:t>Learn general approaches to algorithm design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000" dirty="0">
                <a:latin typeface="+mj-lt"/>
              </a:rPr>
              <a:t>Divide and conquer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000" dirty="0">
                <a:latin typeface="+mj-lt"/>
              </a:rPr>
              <a:t>Greedy method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000" dirty="0">
                <a:latin typeface="+mj-lt"/>
              </a:rPr>
              <a:t>Dynamic Programming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000" dirty="0">
                <a:latin typeface="+mj-lt"/>
              </a:rPr>
              <a:t>Basic Search and Traversal Technique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+mj-lt"/>
                <a:cs typeface="Angsana New" panose="02020603050405020304" pitchFamily="18" charset="-34"/>
              </a:rPr>
              <a:t>Graph Theory</a:t>
            </a:r>
            <a:endParaRPr lang="th-TH" sz="2000" dirty="0">
              <a:latin typeface="+mj-lt"/>
              <a:cs typeface="Angsana New" panose="02020603050405020304" pitchFamily="18" charset="-34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+mj-lt"/>
                <a:cs typeface="Angsana New" panose="02020603050405020304" pitchFamily="18" charset="-34"/>
              </a:rPr>
              <a:t>Linear Programming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+mj-lt"/>
                <a:cs typeface="Angsana New" panose="02020603050405020304" pitchFamily="18" charset="-34"/>
              </a:rPr>
              <a:t>Approximation Algorithm</a:t>
            </a:r>
            <a:endParaRPr lang="th-TH" sz="2000" dirty="0">
              <a:latin typeface="+mj-lt"/>
              <a:cs typeface="Angsana New" panose="02020603050405020304" pitchFamily="18" charset="-34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000" dirty="0">
                <a:latin typeface="+mj-lt"/>
              </a:rPr>
              <a:t>NP Problem</a:t>
            </a:r>
          </a:p>
        </p:txBody>
      </p:sp>
    </p:spTree>
    <p:extLst>
      <p:ext uri="{BB962C8B-B14F-4D97-AF65-F5344CB8AC3E}">
        <p14:creationId xmlns:p14="http://schemas.microsoft.com/office/powerpoint/2010/main" val="16396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Data Structures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Data structures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Methods of organizing data in order to facilitate access and modification.</a:t>
            </a:r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Program = data structures + </a:t>
            </a:r>
            <a:r>
              <a:rPr lang="en-US" altLang="zh-CN" dirty="0" smtClean="0">
                <a:ea typeface="SimSun" pitchFamily="2" charset="-122"/>
              </a:rPr>
              <a:t>algorithms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th-TH" dirty="0"/>
              <a:t>A program is the expression of an algorithm in a programming language</a:t>
            </a:r>
          </a:p>
          <a:p>
            <a:r>
              <a:rPr lang="en-US" dirty="0" smtClean="0"/>
              <a:t>A</a:t>
            </a:r>
            <a:r>
              <a:rPr lang="th-TH" dirty="0" smtClean="0"/>
              <a:t> </a:t>
            </a:r>
            <a:r>
              <a:rPr lang="th-TH" dirty="0"/>
              <a:t>set of instructions which the computer will follow to solve a problem</a:t>
            </a:r>
          </a:p>
          <a:p>
            <a:endParaRPr lang="en-US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7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Study Algorithms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Almost all big companies want programmers with knowledge of algorithms: Microsoft, Apple, Google, Facebook, Oracle, IBM, Yahoo, NIST etc.</a:t>
            </a:r>
          </a:p>
          <a:p>
            <a:r>
              <a:rPr lang="en-AU" dirty="0" smtClean="0"/>
              <a:t>In most programming job interviews, they will ask you several questions about algorithms and/or data structures. They may even ask you to write pseudo or real code on the spot.</a:t>
            </a:r>
          </a:p>
          <a:p>
            <a:r>
              <a:rPr lang="en-AU" dirty="0" smtClean="0"/>
              <a:t>Your knowledge of algorithms will set you apart from the masses of interviewees who know only how to program.</a:t>
            </a:r>
          </a:p>
          <a:p>
            <a:r>
              <a:rPr lang="en-AU" dirty="0" smtClean="0"/>
              <a:t>If you want to start your own company, you should know that many </a:t>
            </a:r>
            <a:r>
              <a:rPr lang="en-AU" dirty="0" err="1" smtClean="0"/>
              <a:t>startups</a:t>
            </a:r>
            <a:r>
              <a:rPr lang="en-AU" dirty="0" smtClean="0"/>
              <a:t> are successful because they have found better algorithms for solving a problem.</a:t>
            </a:r>
          </a:p>
        </p:txBody>
      </p:sp>
    </p:spTree>
    <p:extLst>
      <p:ext uri="{BB962C8B-B14F-4D97-AF65-F5344CB8AC3E}">
        <p14:creationId xmlns:p14="http://schemas.microsoft.com/office/powerpoint/2010/main" val="40536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Study Algorithms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You </a:t>
            </a:r>
            <a:r>
              <a:rPr lang="en-AU" dirty="0"/>
              <a:t>will write better, faster, more elegant code.</a:t>
            </a:r>
          </a:p>
          <a:p>
            <a:r>
              <a:rPr lang="en-AU" dirty="0" smtClean="0"/>
              <a:t>You </a:t>
            </a:r>
            <a:r>
              <a:rPr lang="en-AU" dirty="0"/>
              <a:t>will think more clearly, more abstractly and more mathematically</a:t>
            </a:r>
            <a:r>
              <a:rPr lang="en-AU" dirty="0" smtClean="0"/>
              <a:t>.</a:t>
            </a:r>
          </a:p>
          <a:p>
            <a:r>
              <a:rPr lang="en-US" altLang="zh-TW" dirty="0"/>
              <a:t>You will be able to solve new </a:t>
            </a:r>
            <a:r>
              <a:rPr lang="en-US" altLang="zh-TW" dirty="0" smtClean="0"/>
              <a:t>problems.</a:t>
            </a:r>
            <a:endParaRPr lang="en-US" altLang="zh-TW" dirty="0"/>
          </a:p>
          <a:p>
            <a:r>
              <a:rPr lang="en-US" altLang="zh-TW" dirty="0"/>
              <a:t>You will be able to give non-trivial methods to solve problems</a:t>
            </a:r>
            <a:r>
              <a:rPr lang="en-US" altLang="zh-TW" dirty="0" smtClean="0"/>
              <a:t>.</a:t>
            </a:r>
          </a:p>
          <a:p>
            <a:r>
              <a:rPr lang="en-AU" dirty="0"/>
              <a:t>You will improve your research skills in almost any area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 smtClean="0"/>
              <a:t>It’s </a:t>
            </a:r>
            <a:r>
              <a:rPr lang="en-AU" dirty="0"/>
              <a:t>one of the most challenging and interesting area of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6615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Applications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828800"/>
            <a:ext cx="4229100" cy="4038600"/>
          </a:xfrm>
        </p:spPr>
        <p:txBody>
          <a:bodyPr/>
          <a:lstStyle/>
          <a:p>
            <a:r>
              <a:rPr lang="en-US" smtClean="0">
                <a:latin typeface="Franklin Gothic Book" pitchFamily="34" charset="0"/>
              </a:rPr>
              <a:t>Hardware design:  VLSI chips</a:t>
            </a:r>
          </a:p>
          <a:p>
            <a:r>
              <a:rPr lang="en-US" smtClean="0">
                <a:latin typeface="Franklin Gothic Book" pitchFamily="34" charset="0"/>
              </a:rPr>
              <a:t>Compilers</a:t>
            </a:r>
          </a:p>
          <a:p>
            <a:r>
              <a:rPr lang="en-US" smtClean="0">
                <a:latin typeface="Franklin Gothic Book" pitchFamily="34" charset="0"/>
              </a:rPr>
              <a:t>Computer graphics: movies, video games</a:t>
            </a:r>
          </a:p>
          <a:p>
            <a:r>
              <a:rPr lang="en-US" smtClean="0">
                <a:latin typeface="Franklin Gothic Book" pitchFamily="34" charset="0"/>
              </a:rPr>
              <a:t>Routing messages in the Internet</a:t>
            </a:r>
          </a:p>
          <a:p>
            <a:r>
              <a:rPr lang="en-US" smtClean="0">
                <a:latin typeface="Franklin Gothic Book" pitchFamily="34" charset="0"/>
              </a:rPr>
              <a:t>Searching the Web</a:t>
            </a:r>
          </a:p>
        </p:txBody>
      </p:sp>
      <p:sp>
        <p:nvSpPr>
          <p:cNvPr id="48132" name="Content Placeholder 10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229100" cy="4038600"/>
          </a:xfrm>
        </p:spPr>
        <p:txBody>
          <a:bodyPr/>
          <a:lstStyle/>
          <a:p>
            <a:r>
              <a:rPr lang="en-US" smtClean="0">
                <a:latin typeface="Franklin Gothic Book" pitchFamily="34" charset="0"/>
              </a:rPr>
              <a:t>Distributed file sharing</a:t>
            </a:r>
          </a:p>
          <a:p>
            <a:r>
              <a:rPr lang="en-US" smtClean="0">
                <a:latin typeface="Franklin Gothic Book" pitchFamily="34" charset="0"/>
              </a:rPr>
              <a:t>Computer aided design and manufacturing</a:t>
            </a:r>
          </a:p>
          <a:p>
            <a:r>
              <a:rPr lang="en-US" smtClean="0">
                <a:latin typeface="Franklin Gothic Book" pitchFamily="34" charset="0"/>
              </a:rPr>
              <a:t>Security:  e-commerce, voting machines</a:t>
            </a:r>
          </a:p>
          <a:p>
            <a:r>
              <a:rPr lang="en-US" smtClean="0">
                <a:latin typeface="Franklin Gothic Book" pitchFamily="34" charset="0"/>
              </a:rPr>
              <a:t>Multimedia:  CD player, DVD, MP3, JPG, HDTV</a:t>
            </a:r>
          </a:p>
          <a:p>
            <a:r>
              <a:rPr lang="en-US" smtClean="0">
                <a:latin typeface="Franklin Gothic Book" pitchFamily="34" charset="0"/>
              </a:rPr>
              <a:t>DNA sequencing, protein folding</a:t>
            </a:r>
          </a:p>
          <a:p>
            <a:endParaRPr lang="en-US" smtClean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pPr algn="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48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ALGORITHMS (3</a:t>
            </a:r>
            <a:r>
              <a:rPr lang="en-US" baseline="30000" dirty="0" smtClean="0"/>
              <a:t>rd</a:t>
            </a:r>
            <a:r>
              <a:rPr lang="en-US" dirty="0" smtClean="0"/>
              <a:t> Edition)</a:t>
            </a:r>
          </a:p>
          <a:p>
            <a:pPr lvl="1"/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, Stein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 are the ideas behind computer programs.</a:t>
            </a:r>
          </a:p>
          <a:p>
            <a:r>
              <a:rPr lang="en-US" dirty="0"/>
              <a:t>An algorithm is the thing that stays the same whether the program is in Pascal running on a Windows or is in JAVA running on a Macintosh!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computational procedure that takes some value, or set of values, as </a:t>
            </a:r>
            <a:r>
              <a:rPr lang="en-US" b="1" i="1" dirty="0" smtClean="0"/>
              <a:t>input</a:t>
            </a:r>
            <a:r>
              <a:rPr lang="en-US" dirty="0" smtClean="0"/>
              <a:t> and produces some value, or set of values, as </a:t>
            </a:r>
            <a:r>
              <a:rPr lang="en-US" b="1" i="1" dirty="0" smtClean="0"/>
              <a:t>output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sequence of computational steps that transform the input into the output.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1371600" y="3996263"/>
            <a:ext cx="2057400" cy="1066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</a:t>
            </a:r>
          </a:p>
        </p:txBody>
      </p:sp>
      <p:sp>
        <p:nvSpPr>
          <p:cNvPr id="5" name="Flowchart: Multidocument 4"/>
          <p:cNvSpPr/>
          <p:nvPr/>
        </p:nvSpPr>
        <p:spPr bwMode="auto">
          <a:xfrm>
            <a:off x="3505200" y="3767663"/>
            <a:ext cx="2209800" cy="1752600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Algorithm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867400" y="4224863"/>
            <a:ext cx="2057400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5825063"/>
            <a:ext cx="40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Typically, an algorithm must also </a:t>
            </a:r>
            <a:r>
              <a:rPr lang="en-US" b="1" i="1" dirty="0" smtClean="0"/>
              <a:t>halt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35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computational problem is a mathematical problem, specified by an input/output relation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An algorithm is a computational procedure for solving a computational problem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dirty="0"/>
              <a:t>Example: Sorting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Input</a:t>
            </a:r>
            <a:r>
              <a:rPr lang="en-US" sz="2000" dirty="0"/>
              <a:t>: A sequence of N numbers a</a:t>
            </a:r>
            <a:r>
              <a:rPr lang="en-US" sz="2000" baseline="-25000" dirty="0"/>
              <a:t>1</a:t>
            </a:r>
            <a:r>
              <a:rPr lang="en-US" sz="2000" dirty="0"/>
              <a:t>…a</a:t>
            </a:r>
            <a:r>
              <a:rPr lang="en-US" sz="2000" baseline="-25000" dirty="0"/>
              <a:t>n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Output</a:t>
            </a:r>
            <a:r>
              <a:rPr lang="en-US" sz="2000" dirty="0"/>
              <a:t>: the permutation (reordering) of the input sequence such that a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</a:t>
            </a:r>
            <a:r>
              <a:rPr lang="en-US" sz="2000" dirty="0"/>
              <a:t> a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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n</a:t>
            </a:r>
            <a:endParaRPr lang="en-US" sz="2000" dirty="0" smtClean="0"/>
          </a:p>
          <a:p>
            <a:pPr marL="365760" lvl="1" indent="0">
              <a:lnSpc>
                <a:spcPct val="80000"/>
              </a:lnSpc>
              <a:buNone/>
            </a:pPr>
            <a:endParaRPr lang="en-US" i="1" dirty="0" smtClean="0">
              <a:ea typeface="ＭＳ Ｐゴシック" panose="020B0600070205080204" pitchFamily="34" charset="-128"/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	Input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: sequence 31, 41, 59, 26, 41, 58</a:t>
            </a:r>
          </a:p>
          <a:p>
            <a:pPr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	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	Output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: sequence 26, 31, 41, 41, 58, 59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3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study?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Expressing algorithms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Define a problem precisely and abstractly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Presenting algorithms using </a:t>
            </a:r>
            <a:r>
              <a:rPr lang="en-US" sz="2000" dirty="0" err="1"/>
              <a:t>pseudocode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Algorithm validation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Prove that an algorithm is correct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Algorithm analysis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Time and space complexity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What problems are so hard that efficient algorithms are unlikely to exist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Designing algorithms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Algorithms for classical problems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Meta algorithms (classes of algorithms) and when you should use which</a:t>
            </a:r>
          </a:p>
        </p:txBody>
      </p:sp>
    </p:spTree>
    <p:extLst>
      <p:ext uri="{BB962C8B-B14F-4D97-AF65-F5344CB8AC3E}">
        <p14:creationId xmlns:p14="http://schemas.microsoft.com/office/powerpoint/2010/main" val="22583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express algorithms?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/>
          </a:p>
          <a:p>
            <a:pPr algn="ctr">
              <a:buFontTx/>
              <a:buNone/>
            </a:pPr>
            <a:r>
              <a:rPr lang="en-US"/>
              <a:t>English  </a:t>
            </a:r>
          </a:p>
          <a:p>
            <a:pPr algn="ctr"/>
            <a:endParaRPr lang="en-US"/>
          </a:p>
          <a:p>
            <a:pPr algn="ctr">
              <a:buFontTx/>
              <a:buNone/>
            </a:pPr>
            <a:r>
              <a:rPr lang="en-US"/>
              <a:t>Pseudocode</a:t>
            </a:r>
          </a:p>
          <a:p>
            <a:pPr algn="ctr"/>
            <a:endParaRPr lang="en-US"/>
          </a:p>
          <a:p>
            <a:pPr algn="ctr">
              <a:buFontTx/>
              <a:buNone/>
            </a:pPr>
            <a:r>
              <a:rPr lang="en-US"/>
              <a:t>Real programming languages</a:t>
            </a:r>
          </a:p>
        </p:txBody>
      </p:sp>
      <p:sp>
        <p:nvSpPr>
          <p:cNvPr id="1046532" name="Line 4"/>
          <p:cNvSpPr>
            <a:spLocks noChangeShapeType="1"/>
          </p:cNvSpPr>
          <p:nvPr/>
        </p:nvSpPr>
        <p:spPr bwMode="auto">
          <a:xfrm>
            <a:off x="1219200" y="22860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046533" name="Text Box 5"/>
          <p:cNvSpPr txBox="1">
            <a:spLocks noChangeArrowheads="1"/>
          </p:cNvSpPr>
          <p:nvPr/>
        </p:nvSpPr>
        <p:spPr bwMode="auto">
          <a:xfrm>
            <a:off x="71438" y="1727200"/>
            <a:ext cx="24431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Increasing precision</a:t>
            </a:r>
          </a:p>
        </p:txBody>
      </p:sp>
      <p:sp>
        <p:nvSpPr>
          <p:cNvPr id="1046534" name="Line 6"/>
          <p:cNvSpPr>
            <a:spLocks noChangeShapeType="1"/>
          </p:cNvSpPr>
          <p:nvPr/>
        </p:nvSpPr>
        <p:spPr bwMode="auto">
          <a:xfrm>
            <a:off x="7772400" y="22860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046535" name="Text Box 7"/>
          <p:cNvSpPr txBox="1">
            <a:spLocks noChangeArrowheads="1"/>
          </p:cNvSpPr>
          <p:nvPr/>
        </p:nvSpPr>
        <p:spPr bwMode="auto">
          <a:xfrm>
            <a:off x="6616700" y="5156200"/>
            <a:ext cx="2343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Ease of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07B2F5F-062C-48FD-B81E-0DA922344C75}" type="datetime1">
              <a:rPr lang="en-US" altLang="zh-CN"/>
              <a:pPr/>
              <a:t>7/4/2014</a:t>
            </a:fld>
            <a:endParaRPr lang="en-US" altLang="zh-CN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044DF60-027A-48F4-B6EB-451B33E64E6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Pseudocode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657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Hides program design issues</a:t>
            </a:r>
          </a:p>
        </p:txBody>
      </p:sp>
      <p:sp>
        <p:nvSpPr>
          <p:cNvPr id="17414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343400" y="1595438"/>
            <a:ext cx="4495800" cy="4119562"/>
            <a:chOff x="2688" y="1056"/>
            <a:chExt cx="2832" cy="2595"/>
          </a:xfrm>
        </p:grpSpPr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228600"/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Algorithm</a:t>
              </a: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 </a:t>
              </a:r>
              <a:r>
                <a:rPr lang="en-US" altLang="zh-CN" b="1" i="1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arrayMax</a:t>
              </a:r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(</a:t>
              </a:r>
              <a:r>
                <a:rPr lang="en-US" altLang="zh-CN" b="1" i="1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A</a:t>
              </a:r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, </a:t>
              </a:r>
              <a:r>
                <a:rPr lang="en-US" altLang="zh-CN" b="1" i="1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n</a:t>
              </a:r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)</a:t>
              </a:r>
            </a:p>
            <a:p>
              <a:pPr defTabSz="228600"/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	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Input</a:t>
              </a: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 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</a:rPr>
                <a:t>array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</a:rPr>
                <a:t>A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</a:rPr>
                <a:t> of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</a:rPr>
                <a:t>n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</a:rPr>
                <a:t> integers</a:t>
              </a:r>
            </a:p>
            <a:p>
              <a:pPr defTabSz="228600"/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	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Output</a:t>
              </a: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 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</a:rPr>
                <a:t>maximum element of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</a:rPr>
                <a:t>A</a:t>
              </a:r>
            </a:p>
            <a:p>
              <a:pPr defTabSz="228600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	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</a:rPr>
                <a:t>currentMax</a:t>
              </a:r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</a:t>
              </a:r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A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[0]</a:t>
              </a:r>
              <a:endParaRPr lang="en-US" altLang="zh-CN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endParaRPr>
            </a:p>
            <a:p>
              <a:pPr defTabSz="22860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	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rPr>
                <a:t>for</a:t>
              </a: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</a:rPr>
                <a:t>i</a:t>
              </a:r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</a:t>
              </a:r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1</a:t>
              </a:r>
              <a:r>
                <a:rPr lang="en-US" altLang="zh-CN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to</a:t>
              </a:r>
              <a:r>
                <a:rPr lang="en-US" altLang="zh-CN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n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 1</a:t>
              </a:r>
              <a:r>
                <a:rPr lang="en-US" altLang="zh-CN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do</a:t>
              </a:r>
            </a:p>
            <a:p>
              <a:pPr defTabSz="228600"/>
              <a:r>
                <a:rPr lang="en-US" altLang="zh-CN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		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if</a:t>
              </a:r>
              <a:r>
                <a:rPr lang="en-US" altLang="zh-CN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A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[</a:t>
              </a:r>
              <a:r>
                <a:rPr lang="en-US" altLang="zh-CN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i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] 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currentMax</a:t>
              </a:r>
              <a:r>
                <a:rPr lang="en-US" altLang="zh-CN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then</a:t>
              </a:r>
            </a:p>
            <a:p>
              <a:pPr defTabSz="228600"/>
              <a:r>
                <a:rPr lang="en-US" altLang="zh-CN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			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currentMax</a:t>
              </a:r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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A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[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i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]</a:t>
              </a:r>
            </a:p>
            <a:p>
              <a:pPr defTabSz="228600"/>
              <a:r>
                <a:rPr lang="en-US" altLang="zh-CN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	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return</a:t>
              </a:r>
              <a:r>
                <a:rPr lang="en-US" altLang="zh-CN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currentMax</a:t>
              </a:r>
              <a:r>
                <a:rPr lang="en-US" altLang="zh-CN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 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SimSun" pitchFamily="2" charset="-122"/>
                </a:rPr>
                <a:t>Example: find max element of an 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6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FE5A0E-3240-4AE3-BFD6-5126AFE0580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Pseudocode Details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SimSun" pitchFamily="2" charset="-122"/>
              </a:rPr>
              <a:t>Control flow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if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then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[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else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…]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while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do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repeat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until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</a:t>
            </a:r>
          </a:p>
          <a:p>
            <a:pPr lvl="1"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for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do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</a:t>
            </a:r>
          </a:p>
          <a:p>
            <a:pPr lvl="1" eaLnBrk="1" hangingPunct="1"/>
            <a:r>
              <a:rPr lang="en-US" altLang="zh-CN" sz="2000" dirty="0" smtClean="0">
                <a:ea typeface="SimSun" pitchFamily="2" charset="-122"/>
              </a:rPr>
              <a:t>Indentation replaces braces </a:t>
            </a:r>
          </a:p>
          <a:p>
            <a:pPr eaLnBrk="1" hangingPunct="1"/>
            <a:r>
              <a:rPr lang="en-US" altLang="zh-CN" sz="2400" dirty="0" smtClean="0">
                <a:ea typeface="SimSun" pitchFamily="2" charset="-122"/>
              </a:rPr>
              <a:t>Method declaration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Algorithm </a:t>
            </a:r>
            <a:r>
              <a:rPr lang="en-US" altLang="zh-CN" sz="2000" b="1" i="1" dirty="0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method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 (</a:t>
            </a:r>
            <a:r>
              <a:rPr lang="en-US" altLang="zh-CN" sz="2000" b="1" i="1" dirty="0" err="1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arg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 [, </a:t>
            </a:r>
            <a:r>
              <a:rPr lang="en-US" altLang="zh-CN" sz="2000" b="1" i="1" dirty="0" err="1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arg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…])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Input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Output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</a:t>
            </a:r>
          </a:p>
        </p:txBody>
      </p:sp>
      <p:sp>
        <p:nvSpPr>
          <p:cNvPr id="1843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657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i="1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var.method </a:t>
            </a:r>
            <a:r>
              <a:rPr lang="en-US" altLang="zh-CN" sz="200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b="1" i="1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arg</a:t>
            </a:r>
            <a:r>
              <a:rPr lang="en-US" altLang="zh-CN" sz="200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[, </a:t>
            </a:r>
            <a:r>
              <a:rPr lang="en-US" altLang="zh-CN" sz="2000" b="1" i="1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arg</a:t>
            </a:r>
            <a:r>
              <a:rPr lang="en-US" altLang="zh-CN" sz="200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rPr>
              <a:t>return</a:t>
            </a:r>
            <a:r>
              <a:rPr lang="en-US" altLang="zh-CN" sz="2000" smtClean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1" i="1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Expressions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¬"/>
            </a:pPr>
            <a:r>
              <a:rPr lang="en-US" altLang="zh-CN" sz="2000" smtClean="0">
                <a:ea typeface="SimSun" pitchFamily="2" charset="-122"/>
                <a:sym typeface="Symbol" pitchFamily="18" charset="2"/>
              </a:rPr>
              <a:t>Assignment</a:t>
            </a:r>
            <a:br>
              <a:rPr lang="en-US" altLang="zh-CN" sz="2000" smtClean="0">
                <a:ea typeface="SimSun" pitchFamily="2" charset="-122"/>
                <a:sym typeface="Symbol" pitchFamily="18" charset="2"/>
              </a:rPr>
            </a:br>
            <a:r>
              <a:rPr lang="en-US" altLang="zh-CN" sz="2000" smtClean="0">
                <a:ea typeface="SimSun" pitchFamily="2" charset="-122"/>
                <a:sym typeface="Symbol" pitchFamily="18" charset="2"/>
              </a:rPr>
              <a:t>(like  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="/>
            </a:pPr>
            <a:r>
              <a:rPr lang="en-US" altLang="zh-CN" sz="2000" smtClean="0">
                <a:ea typeface="SimSun" pitchFamily="2" charset="-122"/>
                <a:sym typeface="Symbol" pitchFamily="18" charset="2"/>
              </a:rPr>
              <a:t>Equality testing</a:t>
            </a:r>
            <a:br>
              <a:rPr lang="en-US" altLang="zh-CN" sz="2000" smtClean="0">
                <a:ea typeface="SimSun" pitchFamily="2" charset="-122"/>
                <a:sym typeface="Symbol" pitchFamily="18" charset="2"/>
              </a:rPr>
            </a:br>
            <a:r>
              <a:rPr lang="en-US" altLang="zh-CN" sz="2000" smtClean="0">
                <a:ea typeface="SimSun" pitchFamily="2" charset="-122"/>
                <a:sym typeface="Symbol" pitchFamily="18" charset="2"/>
              </a:rPr>
              <a:t>(like  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altLang="zh-CN" sz="2000" b="1" i="1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000" baseline="3000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2	</a:t>
            </a:r>
            <a:r>
              <a:rPr lang="en-US" altLang="zh-CN" sz="2000" smtClean="0">
                <a:ea typeface="SimSun" pitchFamily="2" charset="-122"/>
                <a:sym typeface="Symbol" pitchFamily="18" charset="2"/>
              </a:rPr>
              <a:t>Superscripts and other mathematical formatting allowed</a:t>
            </a:r>
            <a:endParaRPr lang="en-US" altLang="zh-CN" sz="2000" baseline="30000" smtClean="0">
              <a:ea typeface="SimSun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4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2922</TotalTime>
  <Words>780</Words>
  <Application>Microsoft Office PowerPoint</Application>
  <PresentationFormat>On-screen Show (4:3)</PresentationFormat>
  <Paragraphs>155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MS PGothic</vt:lpstr>
      <vt:lpstr>PMingLiU</vt:lpstr>
      <vt:lpstr>SimSun</vt:lpstr>
      <vt:lpstr>SimSun</vt:lpstr>
      <vt:lpstr>Angsana New</vt:lpstr>
      <vt:lpstr>Arial</vt:lpstr>
      <vt:lpstr>Calibri</vt:lpstr>
      <vt:lpstr>Century Schoolbook</vt:lpstr>
      <vt:lpstr>Franklin Gothic Book</vt:lpstr>
      <vt:lpstr>KodchiangUPC</vt:lpstr>
      <vt:lpstr>Symbol</vt:lpstr>
      <vt:lpstr>Times New Roman</vt:lpstr>
      <vt:lpstr>Wingdings</vt:lpstr>
      <vt:lpstr>Wingdings 2</vt:lpstr>
      <vt:lpstr>Oriel</vt:lpstr>
      <vt:lpstr>CSE 207: Algorithms</vt:lpstr>
      <vt:lpstr>Textbook</vt:lpstr>
      <vt:lpstr>What is an algorithm?</vt:lpstr>
      <vt:lpstr>What is an algorithm?</vt:lpstr>
      <vt:lpstr>What is an algorithm?</vt:lpstr>
      <vt:lpstr>What will we study?</vt:lpstr>
      <vt:lpstr>How to express algorithms?</vt:lpstr>
      <vt:lpstr>Pseudocode</vt:lpstr>
      <vt:lpstr>Pseudocode Details</vt:lpstr>
      <vt:lpstr>Correctness</vt:lpstr>
      <vt:lpstr>Efficiency</vt:lpstr>
      <vt:lpstr>Algorithm Design</vt:lpstr>
      <vt:lpstr>Data Structures</vt:lpstr>
      <vt:lpstr>Why Study Algorithms</vt:lpstr>
      <vt:lpstr>Why Study Algorithms</vt:lpstr>
      <vt:lpstr>Real-World Applications</vt:lpstr>
      <vt:lpstr>The End</vt:lpstr>
    </vt:vector>
  </TitlesOfParts>
  <Company>BUET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Super</cp:lastModifiedBy>
  <cp:revision>450</cp:revision>
  <dcterms:created xsi:type="dcterms:W3CDTF">2012-03-31T05:29:50Z</dcterms:created>
  <dcterms:modified xsi:type="dcterms:W3CDTF">2014-07-04T05:34:56Z</dcterms:modified>
</cp:coreProperties>
</file>