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audio1.bin" ContentType="audio/unknown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9"/>
  </p:notesMasterIdLst>
  <p:handoutMasterIdLst>
    <p:handoutMasterId r:id="rId40"/>
  </p:handoutMasterIdLst>
  <p:sldIdLst>
    <p:sldId id="256" r:id="rId2"/>
    <p:sldId id="421" r:id="rId3"/>
    <p:sldId id="361" r:id="rId4"/>
    <p:sldId id="362" r:id="rId5"/>
    <p:sldId id="364" r:id="rId6"/>
    <p:sldId id="367" r:id="rId7"/>
    <p:sldId id="369" r:id="rId8"/>
    <p:sldId id="370" r:id="rId9"/>
    <p:sldId id="371" r:id="rId10"/>
    <p:sldId id="385" r:id="rId11"/>
    <p:sldId id="427" r:id="rId12"/>
    <p:sldId id="426" r:id="rId13"/>
    <p:sldId id="372" r:id="rId14"/>
    <p:sldId id="399" r:id="rId15"/>
    <p:sldId id="400" r:id="rId16"/>
    <p:sldId id="393" r:id="rId17"/>
    <p:sldId id="394" r:id="rId18"/>
    <p:sldId id="403" r:id="rId19"/>
    <p:sldId id="404" r:id="rId20"/>
    <p:sldId id="406" r:id="rId21"/>
    <p:sldId id="401" r:id="rId22"/>
    <p:sldId id="402" r:id="rId23"/>
    <p:sldId id="398" r:id="rId24"/>
    <p:sldId id="407" r:id="rId25"/>
    <p:sldId id="408" r:id="rId26"/>
    <p:sldId id="409" r:id="rId27"/>
    <p:sldId id="410" r:id="rId28"/>
    <p:sldId id="419" r:id="rId29"/>
    <p:sldId id="420" r:id="rId30"/>
    <p:sldId id="412" r:id="rId31"/>
    <p:sldId id="413" r:id="rId32"/>
    <p:sldId id="414" r:id="rId33"/>
    <p:sldId id="415" r:id="rId34"/>
    <p:sldId id="417" r:id="rId35"/>
    <p:sldId id="424" r:id="rId36"/>
    <p:sldId id="425" r:id="rId37"/>
    <p:sldId id="338" r:id="rId3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1329" autoAdjust="0"/>
  </p:normalViewPr>
  <p:slideViewPr>
    <p:cSldViewPr snapToGrid="0">
      <p:cViewPr varScale="1">
        <p:scale>
          <a:sx n="60" d="100"/>
          <a:sy n="60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DDAA8-2571-4EEF-8A14-844D596EE726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FB613-7FED-4192-8E5B-1481EA2AE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7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720C6-58F4-4641-B7F8-59D8758A70A3}" type="slidenum">
              <a:rPr lang="en-US"/>
              <a:pPr/>
              <a:t>2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03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4349B9-8E6E-4EE1-830C-7B6AA4149637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34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9A3AB3-ED3B-4AAE-BA02-7B53CCF3BE21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556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720C2B-0C3A-4DC8-8A74-140E4F1CA46E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 squared == 1 + 2 + … + 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698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F1CB50-C6A4-4901-94EF-303ACA5B4FAE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Obviousy</a:t>
            </a:r>
            <a:r>
              <a:rPr lang="en-US" dirty="0" smtClean="0"/>
              <a:t> n squared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020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DF2CD4-0802-456A-AB68-3ED091EF0665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outer loop O(</a:t>
            </a:r>
            <a:r>
              <a:rPr lang="en-US" dirty="0" err="1" smtClean="0"/>
              <a:t>lg</a:t>
            </a:r>
            <a:r>
              <a:rPr lang="en-US" dirty="0" smtClean="0"/>
              <a:t> N), inner loop (N)  == O (N </a:t>
            </a:r>
            <a:r>
              <a:rPr lang="en-US" dirty="0" err="1" smtClean="0"/>
              <a:t>lg</a:t>
            </a:r>
            <a:r>
              <a:rPr lang="en-US" dirty="0" smtClean="0"/>
              <a:t> N) by product rule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236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87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931887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931887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931887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931887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2477A4-4846-45FD-BBE8-A7862567FC06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1393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87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931887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931887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931887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931887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algn="ctr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6124CE-7B1B-4E77-9804-749AA869F2AD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96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65780-4B40-4948-A0E3-0CED76D660F9}" type="slidenum">
              <a:rPr lang="en-US"/>
              <a:pPr/>
              <a:t>3</a:t>
            </a:fld>
            <a:endParaRPr lang="en-US"/>
          </a:p>
        </p:txBody>
      </p:sp>
      <p:sp>
        <p:nvSpPr>
          <p:cNvPr id="107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4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C609C0-2EBA-4814-AFA8-A8EE3805324B}" type="slidenum">
              <a:rPr lang="en-US"/>
              <a:pPr/>
              <a:t>4</a:t>
            </a:fld>
            <a:endParaRPr lang="en-US"/>
          </a:p>
        </p:txBody>
      </p:sp>
      <p:sp>
        <p:nvSpPr>
          <p:cNvPr id="107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B339C-E53D-40E8-B479-77FD90B3FAB3}" type="slidenum">
              <a:rPr lang="en-US"/>
              <a:pPr/>
              <a:t>5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77010-9061-4C62-A7FF-3CDBABD6EF61}" type="slidenum">
              <a:rPr lang="en-US"/>
              <a:pPr/>
              <a:t>10</a:t>
            </a:fld>
            <a:endParaRPr lang="en-US"/>
          </a:p>
        </p:txBody>
      </p:sp>
      <p:sp>
        <p:nvSpPr>
          <p:cNvPr id="114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6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77010-9061-4C62-A7FF-3CDBABD6EF61}" type="slidenum">
              <a:rPr lang="en-US"/>
              <a:pPr/>
              <a:t>12</a:t>
            </a:fld>
            <a:endParaRPr lang="en-US"/>
          </a:p>
        </p:txBody>
      </p:sp>
      <p:sp>
        <p:nvSpPr>
          <p:cNvPr id="114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9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6A3B1-5B62-4834-9607-B4784E183B2C}" type="slidenum">
              <a:rPr lang="en-US"/>
              <a:pPr/>
              <a:t>14</a:t>
            </a:fld>
            <a:endParaRPr lang="en-US"/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B4AB1-0D0D-4E8F-8198-1E619389468F}" type="slidenum">
              <a:rPr lang="en-US"/>
              <a:pPr/>
              <a:t>15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9AEF16-030A-4E4C-B395-8E8D704525F3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911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7ABDB8-B3F5-47A4-9711-3777097313E1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DB20-CB48-4E1E-B9D9-60D119054EBB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063-3249-449C-AA5F-8FF72848E7CE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12A40-C740-461C-8388-36CEE92122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0C7453-5EB7-426C-953A-B1BEE0DC2850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5C4C3B-E9F6-4B3F-BFA4-47000192CD50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64E5-3D11-41A1-A8FF-4233BBCB609C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79-38B0-44CD-87B6-270BEE6682AE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B1E256-9A78-47EF-BC62-13EC55DEEF32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7023-EB44-4A49-8D1E-CA226DFA12E4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0033-61F6-4F32-B158-8B7BF2CCC4F4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26B57-48FE-4F89-9485-22981ED8D38D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A57B3C-C493-4246-9095-3DD941B09960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0"/>
            <a:ext cx="6553200" cy="1894362"/>
          </a:xfrm>
        </p:spPr>
        <p:txBody>
          <a:bodyPr/>
          <a:lstStyle/>
          <a:p>
            <a:r>
              <a:rPr lang="en-US" dirty="0" smtClean="0"/>
              <a:t>CSE 207: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Dr. </a:t>
            </a:r>
            <a:r>
              <a:rPr lang="en-US" sz="2400" dirty="0" err="1" smtClean="0"/>
              <a:t>Tanzima</a:t>
            </a:r>
            <a:r>
              <a:rPr lang="en-US" sz="2400" dirty="0" smtClean="0"/>
              <a:t> </a:t>
            </a:r>
            <a:r>
              <a:rPr lang="en-US" sz="2400" dirty="0" err="1" smtClean="0"/>
              <a:t>Hashem</a:t>
            </a:r>
            <a:endParaRPr lang="en-US" sz="2400" dirty="0" smtClean="0"/>
          </a:p>
          <a:p>
            <a:r>
              <a:rPr lang="en-US" sz="2400" dirty="0" smtClean="0"/>
              <a:t>Assistant Professor</a:t>
            </a:r>
          </a:p>
          <a:p>
            <a:r>
              <a:rPr lang="en-US" sz="2400" dirty="0" smtClean="0"/>
              <a:t>CSE, BUET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Complexity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705150"/>
              </p:ext>
            </p:extLst>
          </p:nvPr>
        </p:nvGraphicFramePr>
        <p:xfrm>
          <a:off x="443552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Chart" r:id="rId4" imgW="5467796" imgH="3134005" progId="Excel.Chart.8">
                  <p:embed/>
                </p:oleObj>
              </mc:Choice>
              <mc:Fallback>
                <p:oleObj name="Chart" r:id="rId4" imgW="5467796" imgH="31340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52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2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Complexity</a:t>
            </a:r>
          </a:p>
        </p:txBody>
      </p:sp>
      <p:graphicFrame>
        <p:nvGraphicFramePr>
          <p:cNvPr id="4" name="Group 2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462764"/>
              </p:ext>
            </p:extLst>
          </p:nvPr>
        </p:nvGraphicFramePr>
        <p:xfrm>
          <a:off x="1219200" y="1722323"/>
          <a:ext cx="6248400" cy="4575175"/>
        </p:xfrm>
        <a:graphic>
          <a:graphicData uri="http://schemas.openxmlformats.org/drawingml/2006/table">
            <a:tbl>
              <a:tblPr/>
              <a:tblGrid>
                <a:gridCol w="1963738"/>
                <a:gridCol w="2227262"/>
                <a:gridCol w="2057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1F55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Function</a:t>
                      </a: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1F55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Descriptor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1F55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Big-Oh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Constant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( 1 )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    log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Logarithmic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( log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Linear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log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log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n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log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Quadratic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2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)</a:t>
                      </a:r>
                      <a:endParaRPr kumimoji="0" 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Cubic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3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Polynomial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k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    2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Exponential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( 2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n!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Factorial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anose="03010101010101010101" pitchFamily="66" charset="0"/>
                          <a:ea typeface="Osaka" pitchFamily="-107" charset="-128"/>
                        </a:rPr>
                        <a:t>n!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Osaka" pitchFamily="-107" charset="-128"/>
                        </a:rPr>
                        <a:t>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69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growth</a:t>
            </a:r>
          </a:p>
        </p:txBody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1 </a:t>
            </a:r>
            <a:r>
              <a:rPr lang="en-US" dirty="0"/>
              <a:t>&lt;&lt; log</a:t>
            </a:r>
            <a:r>
              <a:rPr lang="en-US" baseline="-25000" dirty="0"/>
              <a:t>2</a:t>
            </a:r>
            <a:r>
              <a:rPr lang="en-US" dirty="0"/>
              <a:t>n &lt;&lt; n &lt;&lt; nlog</a:t>
            </a:r>
            <a:r>
              <a:rPr lang="en-US" baseline="-25000" dirty="0"/>
              <a:t>2</a:t>
            </a:r>
            <a:r>
              <a:rPr lang="en-US" dirty="0"/>
              <a:t>n &lt;&lt; n</a:t>
            </a:r>
            <a:r>
              <a:rPr lang="en-US" baseline="30000" dirty="0"/>
              <a:t>2 </a:t>
            </a:r>
            <a:r>
              <a:rPr lang="en-US" dirty="0"/>
              <a:t>&lt;&lt; n</a:t>
            </a:r>
            <a:r>
              <a:rPr lang="en-US" baseline="30000" dirty="0"/>
              <a:t>3 </a:t>
            </a:r>
            <a:r>
              <a:rPr lang="en-US" dirty="0"/>
              <a:t>&lt;&lt; 2</a:t>
            </a:r>
            <a:r>
              <a:rPr lang="en-US" baseline="30000" dirty="0"/>
              <a:t>n </a:t>
            </a:r>
            <a:r>
              <a:rPr lang="en-US" dirty="0"/>
              <a:t>&lt;&lt; n!</a:t>
            </a:r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4" name="Picture 9" descr="relative growth rate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1" y="2486332"/>
            <a:ext cx="83820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8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Notation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80000"/>
              </a:lnSpc>
            </a:pPr>
            <a:r>
              <a:rPr lang="en-US" dirty="0" smtClean="0"/>
              <a:t>O notation: asymptotic “less than”: 		</a:t>
            </a:r>
          </a:p>
          <a:p>
            <a:pPr marL="742950" lvl="1" indent="-285750"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dirty="0"/>
              <a:t>f(n) is </a:t>
            </a:r>
            <a:r>
              <a:rPr lang="en-US" altLang="en-US" dirty="0">
                <a:sym typeface="Symbol" pitchFamily="18" charset="2"/>
              </a:rPr>
              <a:t>O(g(n)) if f(n) is asymptotically </a:t>
            </a:r>
            <a:r>
              <a:rPr lang="en-US" altLang="en-US" b="1" dirty="0">
                <a:sym typeface="Symbol" pitchFamily="18" charset="2"/>
              </a:rPr>
              <a:t>less than or equal</a:t>
            </a:r>
            <a:r>
              <a:rPr lang="en-US" altLang="en-US" dirty="0">
                <a:sym typeface="Symbol" pitchFamily="18" charset="2"/>
              </a:rPr>
              <a:t> to g(n)</a:t>
            </a:r>
            <a:endParaRPr lang="en-US" altLang="en-US" sz="2800" b="1" dirty="0"/>
          </a:p>
          <a:p>
            <a:pPr marL="533400" indent="-533400" eaLnBrk="1" hangingPunct="1">
              <a:lnSpc>
                <a:spcPct val="180000"/>
              </a:lnSpc>
            </a:pPr>
            <a:r>
              <a:rPr lang="en-US" dirty="0" smtClean="0">
                <a:sym typeface="Symbol" panose="05050102010706020507" pitchFamily="18" charset="2"/>
              </a:rPr>
              <a:t> notation: asymptotic “greater than”: 	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dirty="0"/>
              <a:t>f(n) is </a:t>
            </a:r>
            <a:r>
              <a:rPr lang="en-US" altLang="en-US" dirty="0">
                <a:sym typeface="Symbol" pitchFamily="18" charset="2"/>
              </a:rPr>
              <a:t>(g(n)) if f(n) is asymptotically </a:t>
            </a:r>
            <a:r>
              <a:rPr lang="en-US" altLang="en-US" b="1" dirty="0">
                <a:sym typeface="Symbol" pitchFamily="18" charset="2"/>
              </a:rPr>
              <a:t>greater than or equal</a:t>
            </a:r>
            <a:r>
              <a:rPr lang="en-US" altLang="en-US" dirty="0">
                <a:sym typeface="Symbol" pitchFamily="18" charset="2"/>
              </a:rPr>
              <a:t> to g(n)</a:t>
            </a:r>
            <a:endParaRPr lang="en-US" altLang="en-US" baseline="-25000" dirty="0">
              <a:sym typeface="Symbol" pitchFamily="18" charset="2"/>
            </a:endParaRPr>
          </a:p>
          <a:p>
            <a:pPr marL="533400" indent="-533400" eaLnBrk="1" hangingPunct="1">
              <a:lnSpc>
                <a:spcPct val="180000"/>
              </a:lnSpc>
            </a:pPr>
            <a:r>
              <a:rPr lang="en-US" dirty="0" smtClean="0">
                <a:sym typeface="Symbol" panose="05050102010706020507" pitchFamily="18" charset="2"/>
              </a:rPr>
              <a:t> notation: asymptotic “equality”: 		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dirty="0"/>
              <a:t>f(n) is </a:t>
            </a:r>
            <a:r>
              <a:rPr lang="en-US" altLang="en-US" dirty="0">
                <a:sym typeface="Symbol" pitchFamily="18" charset="2"/>
              </a:rPr>
              <a:t>(g(n)) if f(n) is asymptotically </a:t>
            </a:r>
            <a:r>
              <a:rPr lang="en-US" altLang="en-US" b="1" dirty="0">
                <a:sym typeface="Symbol" pitchFamily="18" charset="2"/>
              </a:rPr>
              <a:t>equal</a:t>
            </a:r>
            <a:r>
              <a:rPr lang="en-US" altLang="en-US" dirty="0">
                <a:sym typeface="Symbol" pitchFamily="18" charset="2"/>
              </a:rPr>
              <a:t> to g(n)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Informally, O (g(n)) is the set of all functions with a smaller or same order of growth as g(n), within a constant multiple</a:t>
            </a:r>
          </a:p>
          <a:p>
            <a:pPr>
              <a:lnSpc>
                <a:spcPct val="90000"/>
              </a:lnSpc>
            </a:pPr>
            <a:r>
              <a:rPr lang="en-US"/>
              <a:t>If we say f(n) is in O(g(n)), it means that g(n) is an </a:t>
            </a:r>
            <a:r>
              <a:rPr lang="en-US">
                <a:solidFill>
                  <a:srgbClr val="008000"/>
                </a:solidFill>
              </a:rPr>
              <a:t>asymptotic upper bound</a:t>
            </a:r>
            <a:r>
              <a:rPr lang="en-US"/>
              <a:t> of f(n)</a:t>
            </a:r>
          </a:p>
          <a:p>
            <a:pPr lvl="1">
              <a:lnSpc>
                <a:spcPct val="90000"/>
              </a:lnSpc>
            </a:pPr>
            <a:r>
              <a:rPr lang="en-US"/>
              <a:t>Intuitively, it is like f(n) </a:t>
            </a:r>
            <a:r>
              <a:rPr lang="en-US">
                <a:cs typeface="Arial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/>
              <a:t> g(n)</a:t>
            </a:r>
          </a:p>
          <a:p>
            <a:pPr>
              <a:lnSpc>
                <a:spcPct val="90000"/>
              </a:lnSpc>
            </a:pPr>
            <a:r>
              <a:rPr lang="en-US"/>
              <a:t>What is O(n</a:t>
            </a:r>
            <a:r>
              <a:rPr lang="en-US" baseline="30000"/>
              <a:t>2</a:t>
            </a:r>
            <a:r>
              <a:rPr lang="en-US"/>
              <a:t>)?</a:t>
            </a:r>
          </a:p>
          <a:p>
            <a:pPr lvl="1">
              <a:lnSpc>
                <a:spcPct val="90000"/>
              </a:lnSpc>
            </a:pPr>
            <a:r>
              <a:rPr lang="en-US"/>
              <a:t>The set of all functions that grow slower than or in the same order as n</a:t>
            </a:r>
            <a:r>
              <a:rPr lang="en-US" baseline="30000"/>
              <a:t>2</a:t>
            </a:r>
          </a:p>
          <a:p>
            <a:pPr lvl="1">
              <a:lnSpc>
                <a:spcPct val="90000"/>
              </a:lnSpc>
            </a:pP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18412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So: </a:t>
            </a:r>
          </a:p>
          <a:p>
            <a:pPr lvl="1">
              <a:buFontTx/>
              <a:buNone/>
            </a:pPr>
            <a:r>
              <a:rPr lang="en-US" dirty="0"/>
              <a:t>n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buFontTx/>
              <a:buNone/>
            </a:pP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lvl="1">
              <a:buFontTx/>
              <a:buNone/>
            </a:pPr>
            <a:r>
              <a:rPr lang="en-US" dirty="0"/>
              <a:t>1000n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buFontTx/>
              <a:buNone/>
            </a:pP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+ n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lvl="1">
              <a:buFontTx/>
              <a:buNone/>
            </a:pPr>
            <a:r>
              <a:rPr lang="en-US" dirty="0"/>
              <a:t>100n</a:t>
            </a:r>
            <a:r>
              <a:rPr lang="en-US" baseline="30000" dirty="0"/>
              <a:t>2</a:t>
            </a:r>
            <a:r>
              <a:rPr lang="en-US" dirty="0"/>
              <a:t> + n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But:</a:t>
            </a:r>
          </a:p>
          <a:p>
            <a:pPr lvl="1">
              <a:buFontTx/>
              <a:buNone/>
            </a:pPr>
            <a:r>
              <a:rPr lang="en-US" dirty="0"/>
              <a:t>1/1000 n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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143814" name="Rectangle 6"/>
          <p:cNvSpPr>
            <a:spLocks noChangeArrowheads="1"/>
          </p:cNvSpPr>
          <p:nvPr/>
        </p:nvSpPr>
        <p:spPr bwMode="auto">
          <a:xfrm>
            <a:off x="5714999" y="3048000"/>
            <a:ext cx="2597727" cy="838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Intuitively, O is like </a:t>
            </a:r>
            <a:r>
              <a:rPr lang="en-US" dirty="0">
                <a:cs typeface="Arial" panose="020B0604020202020204" pitchFamily="34" charset="0"/>
              </a:rPr>
              <a:t>≤</a:t>
            </a:r>
          </a:p>
        </p:txBody>
      </p:sp>
    </p:spTree>
    <p:extLst>
      <p:ext uri="{BB962C8B-B14F-4D97-AF65-F5344CB8AC3E}">
        <p14:creationId xmlns:p14="http://schemas.microsoft.com/office/powerpoint/2010/main" val="37413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Big-O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What </a:t>
            </a:r>
            <a:r>
              <a:rPr lang="en-US" dirty="0" smtClean="0"/>
              <a:t>does it mean?</a:t>
            </a:r>
          </a:p>
          <a:p>
            <a:pPr lvl="1" eaLnBrk="1" hangingPunct="1"/>
            <a:r>
              <a:rPr lang="en-US" dirty="0" smtClean="0"/>
              <a:t>If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), then </a:t>
            </a:r>
            <a:r>
              <a:rPr lang="en-US" sz="2200" i="1" dirty="0" smtClean="0"/>
              <a:t>f</a:t>
            </a:r>
            <a:r>
              <a:rPr lang="en-US" sz="2200" dirty="0" smtClean="0"/>
              <a:t>(</a:t>
            </a:r>
            <a:r>
              <a:rPr lang="en-US" sz="2200" i="1" dirty="0" smtClean="0"/>
              <a:t>n</a:t>
            </a:r>
            <a:r>
              <a:rPr lang="en-US" sz="2200" dirty="0" smtClean="0"/>
              <a:t>) can be larger than </a:t>
            </a:r>
            <a:r>
              <a:rPr lang="en-US" sz="2200" i="1" dirty="0" smtClean="0"/>
              <a:t>n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sometimes, </a:t>
            </a:r>
            <a:r>
              <a:rPr lang="en-US" sz="2200" b="1" dirty="0" smtClean="0"/>
              <a:t>but…</a:t>
            </a:r>
          </a:p>
          <a:p>
            <a:pPr lvl="2" eaLnBrk="1" hangingPunct="1"/>
            <a:endParaRPr lang="en-US" sz="2200" b="1" dirty="0" smtClean="0"/>
          </a:p>
          <a:p>
            <a:pPr lvl="2"/>
            <a:r>
              <a:rPr lang="en-US" sz="2200" dirty="0" smtClean="0"/>
              <a:t>We can choose some constant </a:t>
            </a:r>
            <a:r>
              <a:rPr lang="en-US" sz="2200" i="1" dirty="0" smtClean="0"/>
              <a:t>c</a:t>
            </a:r>
            <a:r>
              <a:rPr lang="en-US" sz="2200" dirty="0" smtClean="0"/>
              <a:t> and some value </a:t>
            </a:r>
            <a:r>
              <a:rPr lang="en-US" sz="2200" i="1" dirty="0" smtClean="0"/>
              <a:t>n</a:t>
            </a:r>
            <a:r>
              <a:rPr lang="en-US" sz="2200" i="1" baseline="-25000" dirty="0" smtClean="0"/>
              <a:t>0</a:t>
            </a:r>
            <a:r>
              <a:rPr lang="en-US" sz="2200" dirty="0" smtClean="0"/>
              <a:t> such that for </a:t>
            </a:r>
            <a:r>
              <a:rPr lang="en-US" sz="2200" b="1" dirty="0" smtClean="0"/>
              <a:t>every</a:t>
            </a:r>
            <a:r>
              <a:rPr lang="en-US" sz="2200" dirty="0" smtClean="0"/>
              <a:t> value of </a:t>
            </a:r>
            <a:r>
              <a:rPr lang="en-US" sz="2200" i="1" dirty="0" smtClean="0"/>
              <a:t>n</a:t>
            </a:r>
            <a:r>
              <a:rPr lang="en-US" sz="2200" dirty="0" smtClean="0"/>
              <a:t> larger than </a:t>
            </a:r>
            <a:r>
              <a:rPr lang="en-US" sz="2200" i="1" dirty="0" smtClean="0"/>
              <a:t>n</a:t>
            </a:r>
            <a:r>
              <a:rPr lang="en-US" sz="2200" i="1" baseline="-25000" dirty="0" smtClean="0"/>
              <a:t>0</a:t>
            </a:r>
            <a:r>
              <a:rPr lang="en-US" sz="2200" i="1" dirty="0" smtClean="0"/>
              <a:t> :</a:t>
            </a:r>
            <a:r>
              <a:rPr lang="en-US" sz="2200" dirty="0" smtClean="0"/>
              <a:t> </a:t>
            </a:r>
            <a:r>
              <a:rPr lang="en-US" sz="2200" i="1" dirty="0" smtClean="0"/>
              <a:t>f</a:t>
            </a:r>
            <a:r>
              <a:rPr lang="en-US" sz="2200" dirty="0" smtClean="0"/>
              <a:t>(</a:t>
            </a:r>
            <a:r>
              <a:rPr lang="en-US" sz="2200" i="1" dirty="0" smtClean="0"/>
              <a:t>n</a:t>
            </a:r>
            <a:r>
              <a:rPr lang="en-US" sz="2200" dirty="0" smtClean="0"/>
              <a:t>) </a:t>
            </a:r>
            <a:r>
              <a:rPr lang="en-US" sz="2200" dirty="0" smtClean="0">
                <a:cs typeface="Arial" panose="020B0604020202020204" pitchFamily="34" charset="0"/>
              </a:rPr>
              <a:t>≤</a:t>
            </a:r>
            <a:r>
              <a:rPr lang="en-US" sz="2200" dirty="0" smtClean="0"/>
              <a:t> </a:t>
            </a:r>
            <a:r>
              <a:rPr lang="en-US" sz="2200" i="1" dirty="0" smtClean="0"/>
              <a:t>cn</a:t>
            </a:r>
            <a:r>
              <a:rPr lang="en-US" sz="2200" baseline="30000" dirty="0" smtClean="0"/>
              <a:t>2</a:t>
            </a:r>
          </a:p>
          <a:p>
            <a:pPr lvl="2"/>
            <a:endParaRPr lang="en-US" sz="2200" baseline="30000" dirty="0" smtClean="0"/>
          </a:p>
          <a:p>
            <a:pPr lvl="2" eaLnBrk="1" hangingPunct="1"/>
            <a:r>
              <a:rPr lang="en-US" sz="2200" dirty="0" smtClean="0"/>
              <a:t>That is, for values larger than </a:t>
            </a:r>
            <a:r>
              <a:rPr lang="en-US" sz="2200" i="1" dirty="0" smtClean="0"/>
              <a:t>n</a:t>
            </a:r>
            <a:r>
              <a:rPr lang="en-US" sz="2200" i="1" baseline="-25000" dirty="0" smtClean="0"/>
              <a:t>0</a:t>
            </a:r>
            <a:r>
              <a:rPr lang="en-US" sz="2200" dirty="0" smtClean="0"/>
              <a:t>, </a:t>
            </a:r>
            <a:r>
              <a:rPr lang="en-US" sz="2200" i="1" dirty="0" smtClean="0"/>
              <a:t>f</a:t>
            </a:r>
            <a:r>
              <a:rPr lang="en-US" sz="2200" dirty="0" smtClean="0"/>
              <a:t>(</a:t>
            </a:r>
            <a:r>
              <a:rPr lang="en-US" sz="2200" i="1" dirty="0" smtClean="0"/>
              <a:t>n</a:t>
            </a:r>
            <a:r>
              <a:rPr lang="en-US" sz="2200" dirty="0" smtClean="0"/>
              <a:t>) is never more than a constant multiplier greater than </a:t>
            </a:r>
            <a:r>
              <a:rPr lang="en-US" sz="2200" i="1" dirty="0" smtClean="0"/>
              <a:t>n</a:t>
            </a:r>
            <a:r>
              <a:rPr lang="en-US" sz="2200" baseline="30000" dirty="0" smtClean="0"/>
              <a:t>2</a:t>
            </a:r>
          </a:p>
          <a:p>
            <a:pPr lvl="2" eaLnBrk="1" hangingPunct="1"/>
            <a:endParaRPr lang="en-US" sz="2200" dirty="0" smtClean="0"/>
          </a:p>
          <a:p>
            <a:pPr lvl="2" eaLnBrk="1" hangingPunct="1"/>
            <a:r>
              <a:rPr lang="en-US" sz="2200" dirty="0" smtClean="0"/>
              <a:t>Or, in other words, </a:t>
            </a:r>
            <a:r>
              <a:rPr lang="en-US" sz="2200" i="1" dirty="0" smtClean="0"/>
              <a:t>f</a:t>
            </a:r>
            <a:r>
              <a:rPr lang="en-US" sz="2200" dirty="0" smtClean="0"/>
              <a:t>(</a:t>
            </a:r>
            <a:r>
              <a:rPr lang="en-US" sz="2200" i="1" dirty="0" smtClean="0"/>
              <a:t>n</a:t>
            </a:r>
            <a:r>
              <a:rPr lang="en-US" sz="2200" dirty="0" smtClean="0"/>
              <a:t>) does not grow more than a constant factor faster than </a:t>
            </a:r>
            <a:r>
              <a:rPr lang="en-US" sz="2200" i="1" dirty="0" smtClean="0"/>
              <a:t>n</a:t>
            </a:r>
            <a:r>
              <a:rPr lang="en-US" sz="2200" baseline="30000" dirty="0" smtClean="0"/>
              <a:t>2</a:t>
            </a:r>
            <a:endParaRPr lang="en-US" sz="2200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321640"/>
              </p:ext>
            </p:extLst>
          </p:nvPr>
        </p:nvGraphicFramePr>
        <p:xfrm>
          <a:off x="381000" y="1582190"/>
          <a:ext cx="83820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3" imgW="3848040" imgH="457200" progId="Equation.3">
                  <p:embed/>
                </p:oleObj>
              </mc:Choice>
              <mc:Fallback>
                <p:oleObj name="Equation" r:id="rId3" imgW="3848040" imgH="4572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82190"/>
                        <a:ext cx="83820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304800" y="2489662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Visualization</a:t>
            </a: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468286" y="1659314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468286" y="6307514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Freeform 5"/>
          <p:cNvSpPr>
            <a:spLocks/>
          </p:cNvSpPr>
          <p:nvPr/>
        </p:nvSpPr>
        <p:spPr bwMode="auto">
          <a:xfrm>
            <a:off x="468286" y="2116514"/>
            <a:ext cx="5715000" cy="3429000"/>
          </a:xfrm>
          <a:custGeom>
            <a:avLst/>
            <a:gdLst>
              <a:gd name="T0" fmla="*/ 0 w 3600"/>
              <a:gd name="T1" fmla="*/ 2147483647 h 2160"/>
              <a:gd name="T2" fmla="*/ 2147483647 w 3600"/>
              <a:gd name="T3" fmla="*/ 2147483647 h 2160"/>
              <a:gd name="T4" fmla="*/ 2147483647 w 3600"/>
              <a:gd name="T5" fmla="*/ 2147483647 h 2160"/>
              <a:gd name="T6" fmla="*/ 2147483647 w 3600"/>
              <a:gd name="T7" fmla="*/ 2147483647 h 2160"/>
              <a:gd name="T8" fmla="*/ 2147483647 w 3600"/>
              <a:gd name="T9" fmla="*/ 2147483647 h 2160"/>
              <a:gd name="T10" fmla="*/ 2147483647 w 3600"/>
              <a:gd name="T11" fmla="*/ 2147483647 h 2160"/>
              <a:gd name="T12" fmla="*/ 2147483647 w 3600"/>
              <a:gd name="T13" fmla="*/ 2147483647 h 2160"/>
              <a:gd name="T14" fmla="*/ 2147483647 w 3600"/>
              <a:gd name="T15" fmla="*/ 2147483647 h 2160"/>
              <a:gd name="T16" fmla="*/ 2147483647 w 3600"/>
              <a:gd name="T17" fmla="*/ 0 h 21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00"/>
              <a:gd name="T28" fmla="*/ 0 h 2160"/>
              <a:gd name="T29" fmla="*/ 3600 w 3600"/>
              <a:gd name="T30" fmla="*/ 2160 h 21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00" h="216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1" name="Freeform 6"/>
          <p:cNvSpPr>
            <a:spLocks/>
          </p:cNvSpPr>
          <p:nvPr/>
        </p:nvSpPr>
        <p:spPr bwMode="auto">
          <a:xfrm>
            <a:off x="468286" y="3869114"/>
            <a:ext cx="5715000" cy="1817688"/>
          </a:xfrm>
          <a:custGeom>
            <a:avLst/>
            <a:gdLst>
              <a:gd name="T0" fmla="*/ 0 w 3600"/>
              <a:gd name="T1" fmla="*/ 2147483647 h 1145"/>
              <a:gd name="T2" fmla="*/ 2147483647 w 3600"/>
              <a:gd name="T3" fmla="*/ 2147483647 h 1145"/>
              <a:gd name="T4" fmla="*/ 2147483647 w 3600"/>
              <a:gd name="T5" fmla="*/ 2147483647 h 1145"/>
              <a:gd name="T6" fmla="*/ 2147483647 w 3600"/>
              <a:gd name="T7" fmla="*/ 2147483647 h 1145"/>
              <a:gd name="T8" fmla="*/ 2147483647 w 3600"/>
              <a:gd name="T9" fmla="*/ 2147483647 h 1145"/>
              <a:gd name="T10" fmla="*/ 2147483647 w 3600"/>
              <a:gd name="T11" fmla="*/ 2147483647 h 1145"/>
              <a:gd name="T12" fmla="*/ 2147483647 w 3600"/>
              <a:gd name="T13" fmla="*/ 2147483647 h 1145"/>
              <a:gd name="T14" fmla="*/ 2147483647 w 3600"/>
              <a:gd name="T15" fmla="*/ 2147483647 h 1145"/>
              <a:gd name="T16" fmla="*/ 2147483647 w 3600"/>
              <a:gd name="T17" fmla="*/ 2147483647 h 1145"/>
              <a:gd name="T18" fmla="*/ 2147483647 w 3600"/>
              <a:gd name="T19" fmla="*/ 2147483647 h 1145"/>
              <a:gd name="T20" fmla="*/ 2147483647 w 3600"/>
              <a:gd name="T21" fmla="*/ 2147483647 h 1145"/>
              <a:gd name="T22" fmla="*/ 2147483647 w 3600"/>
              <a:gd name="T23" fmla="*/ 2147483647 h 1145"/>
              <a:gd name="T24" fmla="*/ 2147483647 w 3600"/>
              <a:gd name="T25" fmla="*/ 2147483647 h 1145"/>
              <a:gd name="T26" fmla="*/ 2147483647 w 3600"/>
              <a:gd name="T27" fmla="*/ 2147483647 h 1145"/>
              <a:gd name="T28" fmla="*/ 2147483647 w 3600"/>
              <a:gd name="T29" fmla="*/ 2147483647 h 1145"/>
              <a:gd name="T30" fmla="*/ 2147483647 w 3600"/>
              <a:gd name="T31" fmla="*/ 2147483647 h 1145"/>
              <a:gd name="T32" fmla="*/ 2147483647 w 3600"/>
              <a:gd name="T33" fmla="*/ 0 h 11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00"/>
              <a:gd name="T52" fmla="*/ 0 h 1145"/>
              <a:gd name="T53" fmla="*/ 3600 w 3600"/>
              <a:gd name="T54" fmla="*/ 1145 h 11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00" h="1145">
                <a:moveTo>
                  <a:pt x="0" y="720"/>
                </a:moveTo>
                <a:cubicBezTo>
                  <a:pt x="32" y="676"/>
                  <a:pt x="64" y="632"/>
                  <a:pt x="96" y="624"/>
                </a:cubicBezTo>
                <a:cubicBezTo>
                  <a:pt x="128" y="616"/>
                  <a:pt x="160" y="632"/>
                  <a:pt x="192" y="672"/>
                </a:cubicBezTo>
                <a:cubicBezTo>
                  <a:pt x="224" y="712"/>
                  <a:pt x="240" y="792"/>
                  <a:pt x="288" y="864"/>
                </a:cubicBezTo>
                <a:cubicBezTo>
                  <a:pt x="336" y="936"/>
                  <a:pt x="424" y="1063"/>
                  <a:pt x="480" y="1104"/>
                </a:cubicBezTo>
                <a:cubicBezTo>
                  <a:pt x="536" y="1145"/>
                  <a:pt x="590" y="1129"/>
                  <a:pt x="622" y="1113"/>
                </a:cubicBezTo>
                <a:cubicBezTo>
                  <a:pt x="654" y="1097"/>
                  <a:pt x="648" y="1105"/>
                  <a:pt x="672" y="1008"/>
                </a:cubicBezTo>
                <a:cubicBezTo>
                  <a:pt x="696" y="911"/>
                  <a:pt x="736" y="664"/>
                  <a:pt x="768" y="528"/>
                </a:cubicBezTo>
                <a:cubicBezTo>
                  <a:pt x="800" y="392"/>
                  <a:pt x="832" y="216"/>
                  <a:pt x="864" y="192"/>
                </a:cubicBezTo>
                <a:cubicBezTo>
                  <a:pt x="896" y="168"/>
                  <a:pt x="920" y="312"/>
                  <a:pt x="960" y="384"/>
                </a:cubicBezTo>
                <a:cubicBezTo>
                  <a:pt x="1000" y="456"/>
                  <a:pt x="1022" y="574"/>
                  <a:pt x="1104" y="624"/>
                </a:cubicBezTo>
                <a:cubicBezTo>
                  <a:pt x="1186" y="674"/>
                  <a:pt x="1366" y="695"/>
                  <a:pt x="1451" y="687"/>
                </a:cubicBezTo>
                <a:cubicBezTo>
                  <a:pt x="1536" y="679"/>
                  <a:pt x="1530" y="628"/>
                  <a:pt x="1616" y="577"/>
                </a:cubicBezTo>
                <a:cubicBezTo>
                  <a:pt x="1702" y="526"/>
                  <a:pt x="1829" y="440"/>
                  <a:pt x="1968" y="384"/>
                </a:cubicBezTo>
                <a:cubicBezTo>
                  <a:pt x="2107" y="328"/>
                  <a:pt x="2280" y="288"/>
                  <a:pt x="2448" y="240"/>
                </a:cubicBezTo>
                <a:cubicBezTo>
                  <a:pt x="2616" y="192"/>
                  <a:pt x="2784" y="136"/>
                  <a:pt x="2976" y="96"/>
                </a:cubicBezTo>
                <a:cubicBezTo>
                  <a:pt x="3168" y="56"/>
                  <a:pt x="3384" y="28"/>
                  <a:pt x="36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2119286" y="4021514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1900211" y="6272589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/>
              <a:t>n</a:t>
            </a:r>
            <a:r>
              <a:rPr lang="en-US" i="1" baseline="-25000"/>
              <a:t>0</a:t>
            </a:r>
            <a:endParaRPr lang="en-US" i="1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6167411" y="1802189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/>
              <a:t>cg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6243611" y="3554789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8224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Examples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Show that 30</a:t>
            </a:r>
            <a:r>
              <a:rPr lang="en-US" altLang="ko-KR" i="1" dirty="0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+8 is O(</a:t>
            </a:r>
            <a:r>
              <a:rPr lang="en-US" altLang="ko-KR" i="1" dirty="0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).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Show </a:t>
            </a:r>
            <a:r>
              <a:rPr lang="en-US" altLang="ko-KR" b="1" dirty="0" smtClean="0">
                <a:ea typeface="굴림" panose="020B0600000101010101" pitchFamily="34" charset="-127"/>
                <a:sym typeface="Symbol" panose="05050102010706020507" pitchFamily="18" charset="2"/>
              </a:rPr>
              <a:t>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i="1" baseline="-25000" dirty="0" smtClean="0">
                <a:ea typeface="굴림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: 30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+8  </a:t>
            </a:r>
            <a:r>
              <a:rPr lang="en-US" altLang="ko-KR" i="1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cn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dirty="0">
                <a:cs typeface="Arial" panose="020B0604020202020204" pitchFamily="34" charset="0"/>
              </a:rPr>
              <a:t> ≥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baseline="-25000" dirty="0" smtClean="0">
                <a:ea typeface="굴림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  <a:p>
            <a:pPr lvl="1" eaLnBrk="1" hangingPunct="1"/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Let 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c=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31, 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i="1" baseline="-25000" dirty="0" smtClean="0">
                <a:ea typeface="굴림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=8</a:t>
            </a:r>
            <a:b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i="1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cn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= 31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= 30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+ 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dirty="0">
                <a:cs typeface="Arial" panose="020B0604020202020204" pitchFamily="34" charset="0"/>
              </a:rPr>
              <a:t>≥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30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+8, 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so 30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+8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 </a:t>
            </a:r>
            <a:r>
              <a:rPr lang="en-US" altLang="ko-KR" i="1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cn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4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anose="020B0600000101010101" pitchFamily="34" charset="-127"/>
              </a:rPr>
              <a:t>Note 30</a:t>
            </a:r>
            <a:r>
              <a:rPr lang="en-US" altLang="ko-KR" sz="2400" i="1" smtClean="0">
                <a:ea typeface="굴림" panose="020B0600000101010101" pitchFamily="34" charset="-127"/>
              </a:rPr>
              <a:t>n</a:t>
            </a:r>
            <a:r>
              <a:rPr lang="en-US" altLang="ko-KR" sz="2400" smtClean="0">
                <a:ea typeface="굴림" panose="020B0600000101010101" pitchFamily="34" charset="-127"/>
              </a:rPr>
              <a:t>+8 isn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34" charset="-127"/>
              </a:rPr>
              <a:t>’</a:t>
            </a:r>
            <a:r>
              <a:rPr lang="en-US" altLang="ko-KR" sz="2400" smtClean="0">
                <a:ea typeface="굴림" panose="020B0600000101010101" pitchFamily="34" charset="-127"/>
              </a:rPr>
              <a:t>t</a:t>
            </a:r>
            <a:br>
              <a:rPr lang="en-US" altLang="ko-KR" sz="2400" smtClean="0">
                <a:ea typeface="굴림" panose="020B0600000101010101" pitchFamily="34" charset="-127"/>
              </a:rPr>
            </a:br>
            <a:r>
              <a:rPr lang="en-US" altLang="ko-KR" sz="2400" smtClean="0">
                <a:ea typeface="굴림" panose="020B0600000101010101" pitchFamily="34" charset="-127"/>
              </a:rPr>
              <a:t>less than </a:t>
            </a:r>
            <a:r>
              <a:rPr lang="en-US" altLang="ko-KR" sz="2400" i="1" smtClean="0">
                <a:ea typeface="굴림" panose="020B0600000101010101" pitchFamily="34" charset="-127"/>
              </a:rPr>
              <a:t>n</a:t>
            </a:r>
            <a:r>
              <a:rPr lang="en-US" altLang="ko-KR" sz="2400" smtClean="0">
                <a:ea typeface="굴림" panose="020B0600000101010101" pitchFamily="34" charset="-127"/>
              </a:rPr>
              <a:t/>
            </a:r>
            <a:br>
              <a:rPr lang="en-US" altLang="ko-KR" sz="2400" smtClean="0">
                <a:ea typeface="굴림" panose="020B0600000101010101" pitchFamily="34" charset="-127"/>
              </a:rPr>
            </a:br>
            <a:r>
              <a:rPr lang="en-US" altLang="ko-KR" sz="2400" i="1" smtClean="0">
                <a:ea typeface="굴림" panose="020B0600000101010101" pitchFamily="34" charset="-127"/>
              </a:rPr>
              <a:t>anywhere </a:t>
            </a:r>
            <a:r>
              <a:rPr lang="en-US" altLang="ko-KR" sz="2400" smtClean="0">
                <a:ea typeface="굴림" panose="020B0600000101010101" pitchFamily="34" charset="-127"/>
              </a:rPr>
              <a:t>(</a:t>
            </a:r>
            <a:r>
              <a:rPr lang="en-US" altLang="ko-KR" sz="2400" i="1" smtClean="0">
                <a:ea typeface="굴림" panose="020B0600000101010101" pitchFamily="34" charset="-127"/>
              </a:rPr>
              <a:t>n</a:t>
            </a:r>
            <a:r>
              <a:rPr lang="en-US" altLang="ko-KR" sz="2400" smtClean="0">
                <a:ea typeface="굴림" panose="020B0600000101010101" pitchFamily="34" charset="-127"/>
              </a:rPr>
              <a:t>&gt;0).</a:t>
            </a:r>
          </a:p>
          <a:p>
            <a:pPr eaLnBrk="1" hangingPunct="1"/>
            <a:r>
              <a:rPr lang="en-US" altLang="ko-KR" sz="2400" smtClean="0">
                <a:ea typeface="굴림" panose="020B0600000101010101" pitchFamily="34" charset="-127"/>
              </a:rPr>
              <a:t>It isn</a:t>
            </a: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34" charset="-127"/>
              </a:rPr>
              <a:t>’</a:t>
            </a:r>
            <a:r>
              <a:rPr lang="en-US" altLang="ko-KR" sz="2400" smtClean="0">
                <a:ea typeface="굴림" panose="020B0600000101010101" pitchFamily="34" charset="-127"/>
              </a:rPr>
              <a:t>t even</a:t>
            </a:r>
            <a:br>
              <a:rPr lang="en-US" altLang="ko-KR" sz="2400" smtClean="0">
                <a:ea typeface="굴림" panose="020B0600000101010101" pitchFamily="34" charset="-127"/>
              </a:rPr>
            </a:br>
            <a:r>
              <a:rPr lang="en-US" altLang="ko-KR" sz="2400" smtClean="0">
                <a:ea typeface="굴림" panose="020B0600000101010101" pitchFamily="34" charset="-127"/>
              </a:rPr>
              <a:t>less than 31</a:t>
            </a:r>
            <a:r>
              <a:rPr lang="en-US" altLang="ko-KR" sz="2400" i="1" smtClean="0">
                <a:ea typeface="굴림" panose="020B0600000101010101" pitchFamily="34" charset="-127"/>
              </a:rPr>
              <a:t>n</a:t>
            </a:r>
            <a:r>
              <a:rPr lang="en-US" altLang="ko-KR" sz="2400" smtClean="0">
                <a:ea typeface="굴림" panose="020B0600000101010101" pitchFamily="34" charset="-127"/>
              </a:rPr>
              <a:t/>
            </a:r>
            <a:br>
              <a:rPr lang="en-US" altLang="ko-KR" sz="2400" smtClean="0">
                <a:ea typeface="굴림" panose="020B0600000101010101" pitchFamily="34" charset="-127"/>
              </a:rPr>
            </a:br>
            <a:r>
              <a:rPr lang="en-US" altLang="ko-KR" sz="2400" i="1" smtClean="0">
                <a:ea typeface="굴림" panose="020B0600000101010101" pitchFamily="34" charset="-127"/>
              </a:rPr>
              <a:t>everywhere</a:t>
            </a:r>
            <a:r>
              <a:rPr lang="en-US" altLang="ko-KR" sz="2400" smtClean="0">
                <a:ea typeface="굴림" panose="020B0600000101010101" pitchFamily="34" charset="-127"/>
              </a:rPr>
              <a:t>.</a:t>
            </a:r>
          </a:p>
          <a:p>
            <a:pPr eaLnBrk="1" hangingPunct="1"/>
            <a:r>
              <a:rPr lang="en-US" altLang="ko-KR" sz="2400" smtClean="0">
                <a:ea typeface="굴림" panose="020B0600000101010101" pitchFamily="34" charset="-127"/>
              </a:rPr>
              <a:t>But it </a:t>
            </a:r>
            <a:r>
              <a:rPr lang="en-US" altLang="ko-KR" sz="2400" i="1" smtClean="0">
                <a:ea typeface="굴림" panose="020B0600000101010101" pitchFamily="34" charset="-127"/>
              </a:rPr>
              <a:t>is</a:t>
            </a:r>
            <a:r>
              <a:rPr lang="en-US" altLang="ko-KR" sz="2400" smtClean="0">
                <a:ea typeface="굴림" panose="020B0600000101010101" pitchFamily="34" charset="-127"/>
              </a:rPr>
              <a:t> less than</a:t>
            </a:r>
            <a:br>
              <a:rPr lang="en-US" altLang="ko-KR" sz="2400" smtClean="0">
                <a:ea typeface="굴림" panose="020B0600000101010101" pitchFamily="34" charset="-127"/>
              </a:rPr>
            </a:br>
            <a:r>
              <a:rPr lang="en-US" altLang="ko-KR" sz="2400" smtClean="0">
                <a:ea typeface="굴림" panose="020B0600000101010101" pitchFamily="34" charset="-127"/>
              </a:rPr>
              <a:t>31</a:t>
            </a:r>
            <a:r>
              <a:rPr lang="en-US" altLang="ko-KR" sz="2400" i="1" smtClean="0">
                <a:ea typeface="굴림" panose="020B0600000101010101" pitchFamily="34" charset="-127"/>
              </a:rPr>
              <a:t>n</a:t>
            </a:r>
            <a:r>
              <a:rPr lang="en-US" altLang="ko-KR" sz="2400" smtClean="0">
                <a:ea typeface="굴림" panose="020B0600000101010101" pitchFamily="34" charset="-127"/>
              </a:rPr>
              <a:t> </a:t>
            </a:r>
            <a:r>
              <a:rPr lang="en-US" altLang="ko-KR" sz="2400" u="sng" smtClean="0">
                <a:ea typeface="굴림" panose="020B0600000101010101" pitchFamily="34" charset="-127"/>
              </a:rPr>
              <a:t>everywhere to</a:t>
            </a:r>
            <a:br>
              <a:rPr lang="en-US" altLang="ko-KR" sz="2400" u="sng" smtClean="0">
                <a:ea typeface="굴림" panose="020B0600000101010101" pitchFamily="34" charset="-127"/>
              </a:rPr>
            </a:br>
            <a:r>
              <a:rPr lang="en-US" altLang="ko-KR" sz="2400" u="sng" smtClean="0">
                <a:ea typeface="굴림" panose="020B0600000101010101" pitchFamily="34" charset="-127"/>
              </a:rPr>
              <a:t>the right of </a:t>
            </a:r>
            <a:r>
              <a:rPr lang="en-US" altLang="ko-KR" sz="2400" i="1" u="sng" smtClean="0">
                <a:ea typeface="굴림" panose="020B0600000101010101" pitchFamily="34" charset="-127"/>
              </a:rPr>
              <a:t>n</a:t>
            </a:r>
            <a:r>
              <a:rPr lang="en-US" altLang="ko-KR" sz="2400" u="sng" smtClean="0">
                <a:ea typeface="굴림" panose="020B0600000101010101" pitchFamily="34" charset="-127"/>
              </a:rPr>
              <a:t>=8</a:t>
            </a:r>
            <a:r>
              <a:rPr lang="en-US" altLang="ko-KR" sz="2400" smtClean="0">
                <a:ea typeface="굴림" panose="020B0600000101010101" pitchFamily="34" charset="-127"/>
              </a:rPr>
              <a:t>.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45075" y="2286000"/>
            <a:ext cx="2117725" cy="3200400"/>
            <a:chOff x="3178" y="1440"/>
            <a:chExt cx="1334" cy="2016"/>
          </a:xfrm>
        </p:grpSpPr>
        <p:sp>
          <p:nvSpPr>
            <p:cNvPr id="27666" name="Rectangle 4"/>
            <p:cNvSpPr>
              <a:spLocks noChangeArrowheads="1"/>
            </p:cNvSpPr>
            <p:nvPr/>
          </p:nvSpPr>
          <p:spPr bwMode="auto"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/>
            </a:p>
          </p:txBody>
        </p:sp>
        <p:sp>
          <p:nvSpPr>
            <p:cNvPr id="27667" name="Line 5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Text Box 6"/>
            <p:cNvSpPr txBox="1">
              <a:spLocks noChangeArrowheads="1"/>
            </p:cNvSpPr>
            <p:nvPr/>
          </p:nvSpPr>
          <p:spPr bwMode="auto">
            <a:xfrm>
              <a:off x="3178" y="3120"/>
              <a:ext cx="9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i="1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n&gt;n</a:t>
              </a:r>
              <a:r>
                <a:rPr lang="en-US" altLang="ko-KR" sz="2400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  <a:r>
                <a:rPr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=8 </a:t>
              </a:r>
              <a:r>
                <a:rPr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34" charset="-127"/>
                  <a:sym typeface="Symbol" panose="05050102010706020507" pitchFamily="18" charset="2"/>
                </a:rPr>
                <a:t>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</p:grp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Big-O example, graphically</a:t>
            </a:r>
          </a:p>
        </p:txBody>
      </p:sp>
      <p:sp>
        <p:nvSpPr>
          <p:cNvPr id="27654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9"/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 flipV="1">
            <a:off x="4267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Increasing 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n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Value of function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 flipV="1">
            <a:off x="4267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 i="1">
                <a:solidFill>
                  <a:srgbClr val="006600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7661" name="Text Box 15"/>
          <p:cNvSpPr txBox="1">
            <a:spLocks noChangeArrowheads="1"/>
          </p:cNvSpPr>
          <p:nvPr/>
        </p:nvSpPr>
        <p:spPr bwMode="auto"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30</a:t>
            </a:r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+8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267200" y="2209800"/>
            <a:ext cx="1905000" cy="3276600"/>
            <a:chOff x="2688" y="1392"/>
            <a:chExt cx="1200" cy="2064"/>
          </a:xfrm>
        </p:grpSpPr>
        <p:sp>
          <p:nvSpPr>
            <p:cNvPr id="27664" name="Line 17"/>
            <p:cNvSpPr>
              <a:spLocks noChangeShapeType="1"/>
            </p:cNvSpPr>
            <p:nvPr/>
          </p:nvSpPr>
          <p:spPr bwMode="auto">
            <a:xfrm flipV="1">
              <a:off x="2688" y="1440"/>
              <a:ext cx="1200" cy="20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Text Box 18"/>
            <p:cNvSpPr txBox="1">
              <a:spLocks noChangeArrowheads="1"/>
            </p:cNvSpPr>
            <p:nvPr/>
          </p:nvSpPr>
          <p:spPr bwMode="auto">
            <a:xfrm>
              <a:off x="3168" y="1392"/>
              <a:ext cx="62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2400" i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cn</a:t>
              </a:r>
              <a:r>
                <a:rPr lang="en-US" altLang="ko-KR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lang="en-US" altLang="ko-KR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=</a:t>
              </a:r>
              <a:br>
                <a:rPr lang="en-US" altLang="ko-KR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</a:br>
              <a:r>
                <a:rPr lang="en-US" altLang="ko-KR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  <a:r>
                <a:rPr lang="en-US" altLang="ko-KR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34" charset="-127"/>
                </a:rPr>
                <a:t>n</a:t>
              </a:r>
              <a:endPara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</p:grp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7239000" y="3532188"/>
            <a:ext cx="1447800" cy="12414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3600">
                <a:latin typeface="Times New Roman" panose="02020603050405020304" pitchFamily="18" charset="0"/>
                <a:ea typeface="굴림" panose="020B0600000101010101" pitchFamily="34" charset="-127"/>
              </a:rPr>
              <a:t>30</a:t>
            </a: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r>
              <a:rPr lang="en-US" altLang="ko-KR" sz="3600">
                <a:latin typeface="Times New Roman" panose="02020603050405020304" pitchFamily="18" charset="0"/>
                <a:ea typeface="굴림" panose="020B0600000101010101" pitchFamily="34" charset="-127"/>
              </a:rPr>
              <a:t>+8</a:t>
            </a:r>
            <a:br>
              <a:rPr lang="en-US" altLang="ko-KR" sz="3600">
                <a:latin typeface="Times New Roman" panose="02020603050405020304" pitchFamily="18" charset="0"/>
                <a:ea typeface="굴림" panose="020B0600000101010101" pitchFamily="34" charset="-127"/>
              </a:rPr>
            </a:br>
            <a:r>
              <a:rPr lang="en-US" altLang="ko-KR" sz="36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O(</a:t>
            </a:r>
            <a:r>
              <a:rPr lang="en-US" altLang="ko-KR" sz="3600" i="1">
                <a:solidFill>
                  <a:srgbClr val="006600"/>
                </a:solidFill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3600">
                <a:latin typeface="Times New Roman" panose="02020603050405020304" pitchFamily="18" charset="0"/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0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fld id="{33B41831-8B2C-4A8C-9661-4182EFE41B51}" type="slidenum">
              <a:rPr lang="en-US"/>
              <a:pPr/>
              <a:t>2</a:t>
            </a:fld>
            <a:endParaRPr lang="en-US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analyses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Worst case</a:t>
            </a:r>
          </a:p>
          <a:p>
            <a:pPr lvl="1"/>
            <a:r>
              <a:rPr lang="en-US" sz="2400" dirty="0"/>
              <a:t>Provides an upper bound on running time</a:t>
            </a:r>
          </a:p>
          <a:p>
            <a:pPr lvl="1"/>
            <a:r>
              <a:rPr lang="en-US" sz="2400" dirty="0"/>
              <a:t>An absolute guarantee</a:t>
            </a:r>
          </a:p>
          <a:p>
            <a:r>
              <a:rPr lang="en-US" sz="2800" dirty="0"/>
              <a:t>Best case – not very useful</a:t>
            </a:r>
          </a:p>
          <a:p>
            <a:r>
              <a:rPr lang="en-US" sz="2800" dirty="0"/>
              <a:t>Average case</a:t>
            </a:r>
          </a:p>
          <a:p>
            <a:pPr lvl="1"/>
            <a:r>
              <a:rPr lang="en-US" sz="2400" dirty="0"/>
              <a:t>Provides the expected running time</a:t>
            </a:r>
          </a:p>
          <a:p>
            <a:pPr lvl="1"/>
            <a:r>
              <a:rPr lang="en-US" sz="2400" dirty="0"/>
              <a:t>Very useful, but treat with care: what is “average”?</a:t>
            </a:r>
          </a:p>
          <a:p>
            <a:pPr lvl="2"/>
            <a:r>
              <a:rPr lang="en-US" sz="2000" dirty="0"/>
              <a:t>Random (equally likely) inputs</a:t>
            </a:r>
          </a:p>
          <a:p>
            <a:pPr lvl="2"/>
            <a:r>
              <a:rPr lang="en-US" sz="2000" dirty="0"/>
              <a:t>Real-life </a:t>
            </a:r>
            <a:r>
              <a:rPr lang="en-US" sz="2000" dirty="0" smtClean="0"/>
              <a:t>inputs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24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Uniqueness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cs typeface="Arial" panose="020B0604020202020204" pitchFamily="34" charset="0"/>
              </a:rPr>
              <a:t>There is no unique set of values for </a:t>
            </a:r>
            <a:r>
              <a:rPr lang="en-US" sz="6000" i="1" dirty="0">
                <a:cs typeface="Arial" panose="020B0604020202020204" pitchFamily="34" charset="0"/>
              </a:rPr>
              <a:t>n</a:t>
            </a:r>
            <a:r>
              <a:rPr lang="en-US" sz="6000" i="1" baseline="-25000" dirty="0">
                <a:cs typeface="Arial" panose="020B0604020202020204" pitchFamily="34" charset="0"/>
              </a:rPr>
              <a:t>0</a:t>
            </a:r>
            <a:r>
              <a:rPr lang="en-US" sz="6000" i="1" dirty="0">
                <a:cs typeface="Arial" panose="020B0604020202020204" pitchFamily="34" charset="0"/>
              </a:rPr>
              <a:t> </a:t>
            </a:r>
            <a:r>
              <a:rPr lang="en-US" sz="6000" dirty="0">
                <a:cs typeface="Arial" panose="020B0604020202020204" pitchFamily="34" charset="0"/>
              </a:rPr>
              <a:t>and </a:t>
            </a:r>
            <a:r>
              <a:rPr lang="en-US" sz="6000" i="1" dirty="0">
                <a:cs typeface="Arial" panose="020B0604020202020204" pitchFamily="34" charset="0"/>
              </a:rPr>
              <a:t>c</a:t>
            </a:r>
            <a:r>
              <a:rPr lang="en-US" sz="6000" dirty="0">
                <a:cs typeface="Arial" panose="020B0604020202020204" pitchFamily="34" charset="0"/>
              </a:rPr>
              <a:t> in proving the asymptotic bounds</a:t>
            </a:r>
          </a:p>
          <a:p>
            <a:pPr marL="274320" lvl="1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6000" dirty="0">
                <a:cs typeface="Arial" panose="020B0604020202020204" pitchFamily="34" charset="0"/>
              </a:rPr>
              <a:t>Must find</a:t>
            </a:r>
            <a:r>
              <a:rPr lang="en-US" sz="6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DD0111"/>
                </a:solidFill>
                <a:cs typeface="Arial" panose="020B0604020202020204" pitchFamily="34" charset="0"/>
              </a:rPr>
              <a:t>SOME</a:t>
            </a:r>
            <a:r>
              <a:rPr lang="en-US" sz="6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sz="6000" dirty="0">
                <a:cs typeface="Arial" panose="020B0604020202020204" pitchFamily="34" charset="0"/>
              </a:rPr>
              <a:t>constants </a:t>
            </a:r>
            <a:r>
              <a:rPr lang="en-US" sz="6000" i="1" dirty="0">
                <a:cs typeface="Arial" panose="020B0604020202020204" pitchFamily="34" charset="0"/>
              </a:rPr>
              <a:t>c</a:t>
            </a:r>
            <a:r>
              <a:rPr lang="en-US" sz="6000" dirty="0">
                <a:cs typeface="Arial" panose="020B0604020202020204" pitchFamily="34" charset="0"/>
              </a:rPr>
              <a:t> and </a:t>
            </a:r>
            <a:r>
              <a:rPr lang="en-US" sz="6000" i="1" dirty="0">
                <a:cs typeface="Arial" panose="020B0604020202020204" pitchFamily="34" charset="0"/>
              </a:rPr>
              <a:t>n</a:t>
            </a:r>
            <a:r>
              <a:rPr lang="en-US" sz="6000" i="1" baseline="-25000" dirty="0">
                <a:cs typeface="Arial" panose="020B0604020202020204" pitchFamily="34" charset="0"/>
              </a:rPr>
              <a:t>0</a:t>
            </a:r>
            <a:r>
              <a:rPr lang="en-US" sz="6000" dirty="0">
                <a:cs typeface="Arial" panose="020B0604020202020204" pitchFamily="34" charset="0"/>
              </a:rPr>
              <a:t> that satisfy the asymptotic notation relation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800" dirty="0"/>
              <a:t>Prove that  100n + 5 = O(n</a:t>
            </a:r>
            <a:r>
              <a:rPr lang="en-US" sz="3800" baseline="30000" dirty="0"/>
              <a:t>2</a:t>
            </a:r>
            <a:r>
              <a:rPr lang="en-US" sz="3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3800" dirty="0"/>
              <a:t>100n + 5 </a:t>
            </a:r>
            <a:r>
              <a:rPr lang="en-US" sz="3800" dirty="0">
                <a:cs typeface="Arial" panose="020B0604020202020204" pitchFamily="34" charset="0"/>
              </a:rPr>
              <a:t>≤ 100n + n = 101n ≤ 101n</a:t>
            </a:r>
            <a:r>
              <a:rPr lang="en-US" sz="3800" baseline="30000" dirty="0">
                <a:cs typeface="Arial" panose="020B0604020202020204" pitchFamily="34" charset="0"/>
              </a:rPr>
              <a:t>2</a:t>
            </a:r>
            <a:endParaRPr lang="en-US" sz="3800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3800" dirty="0">
                <a:cs typeface="Arial" panose="020B0604020202020204" pitchFamily="34" charset="0"/>
              </a:rPr>
              <a:t>				for all n ≥ 5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3800" dirty="0">
                <a:cs typeface="Arial" panose="020B0604020202020204" pitchFamily="34" charset="0"/>
              </a:rPr>
              <a:t>		</a:t>
            </a:r>
            <a:r>
              <a:rPr lang="en-US" sz="3800" dirty="0">
                <a:solidFill>
                  <a:srgbClr val="DD0111"/>
                </a:solidFill>
                <a:cs typeface="Arial" panose="020B0604020202020204" pitchFamily="34" charset="0"/>
              </a:rPr>
              <a:t>n</a:t>
            </a:r>
            <a:r>
              <a:rPr lang="en-US" sz="3800" baseline="-25000" dirty="0">
                <a:solidFill>
                  <a:srgbClr val="DD0111"/>
                </a:solidFill>
                <a:cs typeface="Arial" panose="020B0604020202020204" pitchFamily="34" charset="0"/>
              </a:rPr>
              <a:t>0</a:t>
            </a:r>
            <a:r>
              <a:rPr lang="en-US" sz="3800" dirty="0">
                <a:solidFill>
                  <a:srgbClr val="DD0111"/>
                </a:solidFill>
                <a:cs typeface="Arial" panose="020B0604020202020204" pitchFamily="34" charset="0"/>
              </a:rPr>
              <a:t> = 5 and c = 101 </a:t>
            </a:r>
            <a:r>
              <a:rPr lang="en-US" sz="3800" dirty="0">
                <a:cs typeface="Arial" panose="020B0604020202020204" pitchFamily="34" charset="0"/>
              </a:rPr>
              <a:t>is a solution</a:t>
            </a:r>
          </a:p>
          <a:p>
            <a:pPr lvl="1">
              <a:lnSpc>
                <a:spcPct val="150000"/>
              </a:lnSpc>
            </a:pPr>
            <a:r>
              <a:rPr lang="en-US" sz="3800" dirty="0">
                <a:cs typeface="Arial" panose="020B0604020202020204" pitchFamily="34" charset="0"/>
              </a:rPr>
              <a:t>100n + 5 ≤ 100n + 5n = 105n ≤ 105n</a:t>
            </a:r>
            <a:r>
              <a:rPr lang="en-US" sz="3800" baseline="30000" dirty="0">
                <a:cs typeface="Arial" panose="020B0604020202020204" pitchFamily="34" charset="0"/>
              </a:rPr>
              <a:t>2</a:t>
            </a:r>
            <a:br>
              <a:rPr lang="en-US" sz="3800" baseline="30000" dirty="0">
                <a:cs typeface="Arial" panose="020B0604020202020204" pitchFamily="34" charset="0"/>
              </a:rPr>
            </a:br>
            <a:r>
              <a:rPr lang="en-US" sz="3800" baseline="30000" dirty="0">
                <a:cs typeface="Arial" panose="020B0604020202020204" pitchFamily="34" charset="0"/>
              </a:rPr>
              <a:t>			</a:t>
            </a:r>
            <a:r>
              <a:rPr lang="en-US" sz="3800" dirty="0">
                <a:cs typeface="Arial" panose="020B0604020202020204" pitchFamily="34" charset="0"/>
              </a:rPr>
              <a:t>for all n ≥ 1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3800" dirty="0">
                <a:cs typeface="Arial" panose="020B0604020202020204" pitchFamily="34" charset="0"/>
              </a:rPr>
              <a:t>		 </a:t>
            </a:r>
            <a:r>
              <a:rPr lang="en-US" sz="3800" dirty="0">
                <a:solidFill>
                  <a:srgbClr val="DD0111"/>
                </a:solidFill>
                <a:cs typeface="Arial" panose="020B0604020202020204" pitchFamily="34" charset="0"/>
              </a:rPr>
              <a:t>n</a:t>
            </a:r>
            <a:r>
              <a:rPr lang="en-US" sz="3800" baseline="-25000" dirty="0">
                <a:solidFill>
                  <a:srgbClr val="DD0111"/>
                </a:solidFill>
                <a:cs typeface="Arial" panose="020B0604020202020204" pitchFamily="34" charset="0"/>
              </a:rPr>
              <a:t>0</a:t>
            </a:r>
            <a:r>
              <a:rPr lang="en-US" sz="3800" dirty="0">
                <a:solidFill>
                  <a:srgbClr val="DD0111"/>
                </a:solidFill>
                <a:cs typeface="Arial" panose="020B0604020202020204" pitchFamily="34" charset="0"/>
              </a:rPr>
              <a:t> = 1 and c = 105 </a:t>
            </a:r>
            <a:r>
              <a:rPr lang="en-US" sz="3800" dirty="0">
                <a:cs typeface="Arial" panose="020B0604020202020204" pitchFamily="34" charset="0"/>
              </a:rPr>
              <a:t>is also a </a:t>
            </a:r>
            <a:r>
              <a:rPr lang="en-US" sz="3800" dirty="0" smtClean="0">
                <a:cs typeface="Arial" panose="020B0604020202020204" pitchFamily="34" charset="0"/>
              </a:rPr>
              <a:t>solution</a:t>
            </a:r>
            <a:endParaRPr lang="en-US" sz="3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55013" cy="5486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000" b="1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b="1" i="1" dirty="0" smtClean="0">
                <a:cs typeface="Times New Roman" panose="02020603050405020304" pitchFamily="18" charset="0"/>
              </a:rPr>
              <a:t>Algorithm 1                               Algorithm 2</a:t>
            </a:r>
            <a:endParaRPr lang="en-US" sz="20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                     </a:t>
            </a:r>
            <a:r>
              <a:rPr lang="en-US" sz="2000" b="1" dirty="0" smtClean="0">
                <a:cs typeface="Times New Roman" panose="02020603050405020304" pitchFamily="18" charset="0"/>
              </a:rPr>
              <a:t>Cost                                                 </a:t>
            </a:r>
            <a:r>
              <a:rPr lang="en-US" sz="2000" b="1" dirty="0" err="1" smtClean="0">
                <a:cs typeface="Times New Roman" panose="02020603050405020304" pitchFamily="18" charset="0"/>
              </a:rPr>
              <a:t>Cost</a:t>
            </a:r>
            <a:endParaRPr lang="en-US" sz="2000" b="1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cs typeface="Times New Roman" panose="02020603050405020304" pitchFamily="18" charset="0"/>
              </a:rPr>
              <a:t>[0] = 0;         c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cs typeface="Times New Roman" panose="02020603050405020304" pitchFamily="18" charset="0"/>
              </a:rPr>
              <a:t>                  for(</a:t>
            </a:r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cs typeface="Times New Roman" panose="02020603050405020304" pitchFamily="18" charset="0"/>
              </a:rPr>
              <a:t>=0; </a:t>
            </a:r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cs typeface="Times New Roman" panose="02020603050405020304" pitchFamily="18" charset="0"/>
              </a:rPr>
              <a:t>&lt;N; </a:t>
            </a:r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cs typeface="Times New Roman" panose="02020603050405020304" pitchFamily="18" charset="0"/>
              </a:rPr>
              <a:t>++)          c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2</a:t>
            </a:r>
            <a:endParaRPr lang="en-US" sz="2000" baseline="-25000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cs typeface="Times New Roman" panose="02020603050405020304" pitchFamily="18" charset="0"/>
              </a:rPr>
              <a:t>[1] = 0;         c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cs typeface="Times New Roman" panose="02020603050405020304" pitchFamily="18" charset="0"/>
              </a:rPr>
              <a:t>                      </a:t>
            </a:r>
            <a:r>
              <a:rPr 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cs typeface="Times New Roman" panose="02020603050405020304" pitchFamily="18" charset="0"/>
              </a:rPr>
              <a:t>[i] = 0;                  c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1</a:t>
            </a:r>
            <a:endParaRPr lang="en-US" sz="2000" baseline="-25000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cs typeface="Times New Roman" panose="02020603050405020304" pitchFamily="18" charset="0"/>
              </a:rPr>
              <a:t>[2] = 0;         c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...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cs typeface="Times New Roman" panose="02020603050405020304" pitchFamily="18" charset="0"/>
              </a:rPr>
              <a:t>[N-1] = 0;     c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cs typeface="Times New Roman" panose="02020603050405020304" pitchFamily="18" charset="0"/>
              </a:rPr>
              <a:t> 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                -----------                                          -------------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sz="2000" dirty="0" smtClean="0">
                <a:cs typeface="Times New Roman" panose="02020603050405020304" pitchFamily="18" charset="0"/>
              </a:rPr>
              <a:t>  c</a:t>
            </a:r>
            <a:r>
              <a:rPr lang="es-ES_tradnl" sz="2000" baseline="-25000" dirty="0" smtClean="0">
                <a:cs typeface="Times New Roman" panose="02020603050405020304" pitchFamily="18" charset="0"/>
              </a:rPr>
              <a:t>1</a:t>
            </a:r>
            <a:r>
              <a:rPr lang="es-ES_tradnl" sz="2000" dirty="0" smtClean="0">
                <a:cs typeface="Times New Roman" panose="02020603050405020304" pitchFamily="18" charset="0"/>
              </a:rPr>
              <a:t>+c</a:t>
            </a:r>
            <a:r>
              <a:rPr lang="es-ES_tradnl" sz="2000" baseline="-25000" dirty="0" smtClean="0">
                <a:cs typeface="Times New Roman" panose="02020603050405020304" pitchFamily="18" charset="0"/>
              </a:rPr>
              <a:t>1</a:t>
            </a:r>
            <a:r>
              <a:rPr lang="es-ES_tradnl" sz="2000" dirty="0" smtClean="0">
                <a:cs typeface="Times New Roman" panose="02020603050405020304" pitchFamily="18" charset="0"/>
              </a:rPr>
              <a:t>+...+c</a:t>
            </a:r>
            <a:r>
              <a:rPr lang="es-ES_tradnl" sz="2000" baseline="-25000" dirty="0" smtClean="0">
                <a:cs typeface="Times New Roman" panose="02020603050405020304" pitchFamily="18" charset="0"/>
              </a:rPr>
              <a:t>1</a:t>
            </a:r>
            <a:r>
              <a:rPr lang="es-ES_tradnl" sz="2000" dirty="0" smtClean="0">
                <a:cs typeface="Times New Roman" panose="02020603050405020304" pitchFamily="18" charset="0"/>
              </a:rPr>
              <a:t> = </a:t>
            </a:r>
            <a:r>
              <a:rPr lang="es-ES_tradnl" sz="2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sz="2000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s-ES_tradnl" sz="2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x N</a:t>
            </a:r>
            <a:r>
              <a:rPr lang="es-ES_tradnl" sz="2000" dirty="0" smtClean="0">
                <a:cs typeface="Times New Roman" panose="02020603050405020304" pitchFamily="18" charset="0"/>
              </a:rPr>
              <a:t>                         (N+1) x c</a:t>
            </a:r>
            <a:r>
              <a:rPr lang="es-ES_tradnl" sz="2000" baseline="-25000" dirty="0" smtClean="0">
                <a:cs typeface="Times New Roman" panose="02020603050405020304" pitchFamily="18" charset="0"/>
              </a:rPr>
              <a:t>2</a:t>
            </a:r>
            <a:r>
              <a:rPr lang="es-ES_tradnl" sz="2000" dirty="0" smtClean="0">
                <a:cs typeface="Times New Roman" panose="02020603050405020304" pitchFamily="18" charset="0"/>
              </a:rPr>
              <a:t> + N x c</a:t>
            </a:r>
            <a:r>
              <a:rPr lang="es-ES_tradnl" sz="2000" baseline="-25000" dirty="0" smtClean="0">
                <a:cs typeface="Times New Roman" panose="02020603050405020304" pitchFamily="18" charset="0"/>
              </a:rPr>
              <a:t>1</a:t>
            </a:r>
            <a:r>
              <a:rPr lang="es-ES_tradnl" sz="2000" dirty="0" smtClean="0">
                <a:cs typeface="Times New Roman" panose="02020603050405020304" pitchFamily="18" charset="0"/>
              </a:rPr>
              <a:t> = 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sz="2000" dirty="0" smtClean="0">
                <a:ea typeface="MS Mincho" panose="02020609040205080304" pitchFamily="49" charset="-128"/>
              </a:rPr>
              <a:t>                                                                   </a:t>
            </a:r>
            <a:r>
              <a:rPr lang="en-US" sz="2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(c</a:t>
            </a:r>
            <a:r>
              <a:rPr lang="en-US" sz="2000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sz="2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+ c</a:t>
            </a:r>
            <a:r>
              <a:rPr lang="en-US" sz="2000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sz="2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) x N + c</a:t>
            </a:r>
            <a:r>
              <a:rPr lang="en-US" sz="2000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sz="2400" dirty="0" smtClean="0">
                <a:solidFill>
                  <a:srgbClr val="DD0111"/>
                </a:solidFill>
              </a:rPr>
              <a:t>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endParaRPr lang="en-US" sz="2400" dirty="0" smtClean="0">
              <a:solidFill>
                <a:srgbClr val="DD0111"/>
              </a:solidFill>
            </a:endParaRPr>
          </a:p>
          <a:p>
            <a:pPr eaLnBrk="1" hangingPunct="1">
              <a:lnSpc>
                <a:spcPct val="65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Both algorithms are of the same order: </a:t>
            </a:r>
            <a:r>
              <a:rPr lang="en-US" sz="2400" i="1" dirty="0" smtClean="0"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our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pPr eaLnBrk="1" hangingPunct="1"/>
            <a:endParaRPr lang="en-US" sz="2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cs typeface="Times New Roman" panose="02020603050405020304" pitchFamily="18" charset="0"/>
              </a:rPr>
              <a:t>Algorithm 3                          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cs typeface="Times New Roman" panose="02020603050405020304" pitchFamily="18" charset="0"/>
              </a:rPr>
              <a:t>Cost </a:t>
            </a:r>
            <a:endParaRPr lang="en-US" sz="24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 	sum = 0;                                 	c</a:t>
            </a:r>
            <a:r>
              <a:rPr lang="en-US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	for(i=0; i&lt;N; i++)                    	c</a:t>
            </a:r>
            <a:r>
              <a:rPr lang="en-US" sz="2400" baseline="-25000" dirty="0" smtClean="0">
                <a:cs typeface="Times New Roman" panose="02020603050405020304" pitchFamily="18" charset="0"/>
              </a:rPr>
              <a:t>2</a:t>
            </a:r>
            <a:endParaRPr lang="en-US" sz="2400" baseline="-250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 	   for(j=0; j&lt;N; j++)                  	c</a:t>
            </a:r>
            <a:r>
              <a:rPr lang="en-US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    	   sum += </a:t>
            </a:r>
            <a:r>
              <a:rPr lang="en-US" sz="2400" dirty="0" err="1" smtClean="0">
                <a:cs typeface="Times New Roman" panose="02020603050405020304" pitchFamily="18" charset="0"/>
              </a:rPr>
              <a:t>arr</a:t>
            </a:r>
            <a:r>
              <a:rPr lang="en-US" sz="2400" dirty="0" smtClean="0">
                <a:cs typeface="Times New Roman" panose="02020603050405020304" pitchFamily="18" charset="0"/>
              </a:rPr>
              <a:t>[i][j];              c</a:t>
            </a:r>
            <a:r>
              <a:rPr lang="en-US" sz="2400" baseline="-25000" dirty="0" smtClean="0">
                <a:cs typeface="Times New Roman" panose="02020603050405020304" pitchFamily="18" charset="0"/>
              </a:rPr>
              <a:t>3</a:t>
            </a:r>
            <a:endParaRPr lang="en-US" sz="2400" baseline="-250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                                         	       ------------</a:t>
            </a:r>
          </a:p>
          <a:p>
            <a:pPr eaLnBrk="1" hangingPunct="1">
              <a:buFontTx/>
              <a:buNone/>
            </a:pPr>
            <a:r>
              <a:rPr lang="en-US" sz="2400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sz="2400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sz="24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+ </a:t>
            </a:r>
            <a:r>
              <a:rPr lang="en-US" sz="2400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sz="2400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sz="24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x</a:t>
            </a:r>
            <a:r>
              <a:rPr lang="en-US" sz="2400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sz="24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</a:t>
            </a:r>
            <a:r>
              <a:rPr lang="en-US" sz="2400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r>
              <a:rPr lang="en-US" sz="24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+1) + </a:t>
            </a:r>
            <a:r>
              <a:rPr lang="en-US" sz="2400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sz="2400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sz="24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x</a:t>
            </a:r>
            <a:r>
              <a:rPr lang="en-US" sz="2400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N </a:t>
            </a:r>
            <a:r>
              <a:rPr lang="en-US" sz="24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x</a:t>
            </a:r>
            <a:r>
              <a:rPr lang="en-US" sz="2400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sz="24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</a:t>
            </a:r>
            <a:r>
              <a:rPr lang="en-US" sz="2400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r>
              <a:rPr lang="en-US" sz="24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+1) + </a:t>
            </a:r>
            <a:r>
              <a:rPr lang="en-US" sz="2400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sz="2400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sz="24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x</a:t>
            </a:r>
            <a:r>
              <a:rPr lang="en-US" sz="2400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N</a:t>
            </a:r>
            <a:r>
              <a:rPr lang="en-US" sz="2400" i="1" baseline="30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sz="2400" i="1" dirty="0" smtClean="0">
                <a:ea typeface="MS Mincho" panose="02020609040205080304" pitchFamily="49" charset="-128"/>
              </a:rPr>
              <a:t> </a:t>
            </a:r>
            <a:r>
              <a:rPr lang="en-US" sz="2400" dirty="0" smtClean="0">
                <a:ea typeface="MS Mincho" panose="02020609040205080304" pitchFamily="49" charset="-128"/>
              </a:rPr>
              <a:t>= </a:t>
            </a:r>
            <a:r>
              <a:rPr lang="en-US" sz="2400" i="1" dirty="0" smtClean="0">
                <a:ea typeface="MS Mincho" panose="02020609040205080304" pitchFamily="49" charset="-128"/>
              </a:rPr>
              <a:t>O</a:t>
            </a:r>
            <a:r>
              <a:rPr lang="en-US" sz="2400" dirty="0" smtClean="0">
                <a:ea typeface="MS Mincho" panose="02020609040205080304" pitchFamily="49" charset="-128"/>
              </a:rPr>
              <a:t>(</a:t>
            </a:r>
            <a:r>
              <a:rPr lang="en-US" sz="2400" i="1" dirty="0" smtClean="0">
                <a:ea typeface="MS Mincho" panose="02020609040205080304" pitchFamily="49" charset="-128"/>
              </a:rPr>
              <a:t>N</a:t>
            </a:r>
            <a:r>
              <a:rPr lang="en-US" sz="2400" baseline="30000" dirty="0" smtClean="0">
                <a:ea typeface="MS Mincho" panose="02020609040205080304" pitchFamily="49" charset="-128"/>
              </a:rPr>
              <a:t>2</a:t>
            </a:r>
            <a:r>
              <a:rPr lang="en-US" sz="2400" dirty="0" smtClean="0">
                <a:ea typeface="MS Mincho" panose="02020609040205080304" pitchFamily="49" charset="-128"/>
              </a:rPr>
              <a:t>)</a:t>
            </a:r>
            <a:r>
              <a:rPr lang="en-US" sz="2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Mincho" panose="02020609040205080304" pitchFamily="49" charset="-128"/>
              </a:rPr>
              <a:t>Example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Tight bounds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generally want the tightest bound we can find.</a:t>
            </a:r>
          </a:p>
          <a:p>
            <a:pPr eaLnBrk="1" hangingPunct="1"/>
            <a:r>
              <a:rPr lang="en-US" smtClean="0"/>
              <a:t>While it is true that 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+ 7</a:t>
            </a:r>
            <a:r>
              <a:rPr lang="en-US" i="1" smtClean="0"/>
              <a:t>n</a:t>
            </a:r>
            <a:r>
              <a:rPr lang="en-US" smtClean="0"/>
              <a:t> is in O(</a:t>
            </a:r>
            <a:r>
              <a:rPr lang="en-US" i="1" smtClean="0"/>
              <a:t>n</a:t>
            </a:r>
            <a:r>
              <a:rPr lang="en-US" baseline="30000" smtClean="0"/>
              <a:t>3</a:t>
            </a:r>
            <a:r>
              <a:rPr lang="en-US" smtClean="0"/>
              <a:t>), it is more interesting to say that it is in O(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9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ym typeface="Symbol" panose="05050102010706020507" pitchFamily="18" charset="2"/>
              </a:rPr>
              <a:t>Big Omega – Notation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anose="05050102010706020507" pitchFamily="18" charset="2"/>
              </a:rPr>
              <a:t>() – A </a:t>
            </a:r>
            <a:r>
              <a:rPr lang="en-US" b="1" dirty="0" smtClean="0">
                <a:sym typeface="Symbol" panose="05050102010706020507" pitchFamily="18" charset="2"/>
              </a:rPr>
              <a:t>lower</a:t>
            </a:r>
            <a:r>
              <a:rPr lang="en-US" dirty="0" smtClean="0">
                <a:sym typeface="Symbol" panose="05050102010706020507" pitchFamily="18" charset="2"/>
              </a:rPr>
              <a:t> bound</a:t>
            </a:r>
          </a:p>
          <a:p>
            <a:pPr lvl="1" eaLnBrk="1" hangingPunct="1"/>
            <a:endParaRPr lang="en-US" dirty="0" smtClean="0">
              <a:sym typeface="Symbol" panose="05050102010706020507" pitchFamily="18" charset="2"/>
            </a:endParaRPr>
          </a:p>
          <a:p>
            <a:pPr lvl="1" eaLnBrk="1" hangingPunct="1"/>
            <a:endParaRPr lang="en-US" dirty="0" smtClean="0">
              <a:sym typeface="Symbol" panose="05050102010706020507" pitchFamily="18" charset="2"/>
            </a:endParaRPr>
          </a:p>
          <a:p>
            <a:pPr lvl="1" eaLnBrk="1" hangingPunct="1"/>
            <a:endParaRPr lang="en-US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i="1" dirty="0" smtClean="0">
                <a:sym typeface="Symbol" panose="05050102010706020507" pitchFamily="18" charset="2"/>
              </a:rPr>
              <a:t>n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= (</a:t>
            </a:r>
            <a:r>
              <a:rPr lang="en-US" i="1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dirty="0" smtClean="0">
                <a:sym typeface="Symbol" panose="05050102010706020507" pitchFamily="18" charset="2"/>
              </a:rPr>
              <a:t>Let </a:t>
            </a:r>
            <a:r>
              <a:rPr lang="en-US" i="1" dirty="0" smtClean="0">
                <a:sym typeface="Symbol" panose="05050102010706020507" pitchFamily="18" charset="2"/>
              </a:rPr>
              <a:t>c</a:t>
            </a:r>
            <a:r>
              <a:rPr lang="en-US" dirty="0" smtClean="0">
                <a:sym typeface="Symbol" panose="05050102010706020507" pitchFamily="18" charset="2"/>
              </a:rPr>
              <a:t> = 1, </a:t>
            </a:r>
            <a:r>
              <a:rPr lang="en-US" i="1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 = 2</a:t>
            </a:r>
          </a:p>
          <a:p>
            <a:pPr lvl="1" eaLnBrk="1" hangingPunct="1"/>
            <a:r>
              <a:rPr lang="en-US" dirty="0" smtClean="0">
                <a:sym typeface="Symbol" panose="05050102010706020507" pitchFamily="18" charset="2"/>
              </a:rPr>
              <a:t>For all </a:t>
            </a:r>
            <a:r>
              <a:rPr lang="en-US" i="1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 2, </a:t>
            </a:r>
            <a:r>
              <a:rPr lang="en-US" i="1" dirty="0" smtClean="0">
                <a:sym typeface="Symbol" panose="05050102010706020507" pitchFamily="18" charset="2"/>
              </a:rPr>
              <a:t>n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baseline="-25000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&gt; 1  </a:t>
            </a:r>
            <a:r>
              <a:rPr lang="en-US" i="1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190226"/>
              </p:ext>
            </p:extLst>
          </p:nvPr>
        </p:nvGraphicFramePr>
        <p:xfrm>
          <a:off x="444500" y="2277685"/>
          <a:ext cx="84089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3" imgW="3860800" imgH="457200" progId="Equation.3">
                  <p:embed/>
                </p:oleObj>
              </mc:Choice>
              <mc:Fallback>
                <p:oleObj name="Equation" r:id="rId3" imgW="3860800" imgH="4572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2277685"/>
                        <a:ext cx="840898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7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Visualization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684414" y="1459803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684414" y="6108003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Freeform 5"/>
          <p:cNvSpPr>
            <a:spLocks/>
          </p:cNvSpPr>
          <p:nvPr/>
        </p:nvSpPr>
        <p:spPr bwMode="auto">
          <a:xfrm>
            <a:off x="684414" y="1917003"/>
            <a:ext cx="5715000" cy="3429000"/>
          </a:xfrm>
          <a:custGeom>
            <a:avLst/>
            <a:gdLst>
              <a:gd name="T0" fmla="*/ 0 w 3600"/>
              <a:gd name="T1" fmla="*/ 2147483647 h 2160"/>
              <a:gd name="T2" fmla="*/ 2147483647 w 3600"/>
              <a:gd name="T3" fmla="*/ 2147483647 h 2160"/>
              <a:gd name="T4" fmla="*/ 2147483647 w 3600"/>
              <a:gd name="T5" fmla="*/ 2147483647 h 2160"/>
              <a:gd name="T6" fmla="*/ 2147483647 w 3600"/>
              <a:gd name="T7" fmla="*/ 2147483647 h 2160"/>
              <a:gd name="T8" fmla="*/ 2147483647 w 3600"/>
              <a:gd name="T9" fmla="*/ 2147483647 h 2160"/>
              <a:gd name="T10" fmla="*/ 2147483647 w 3600"/>
              <a:gd name="T11" fmla="*/ 2147483647 h 2160"/>
              <a:gd name="T12" fmla="*/ 2147483647 w 3600"/>
              <a:gd name="T13" fmla="*/ 2147483647 h 2160"/>
              <a:gd name="T14" fmla="*/ 2147483647 w 3600"/>
              <a:gd name="T15" fmla="*/ 2147483647 h 2160"/>
              <a:gd name="T16" fmla="*/ 2147483647 w 3600"/>
              <a:gd name="T17" fmla="*/ 0 h 21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00"/>
              <a:gd name="T28" fmla="*/ 0 h 2160"/>
              <a:gd name="T29" fmla="*/ 3600 w 3600"/>
              <a:gd name="T30" fmla="*/ 2160 h 21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00" h="216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3" name="Freeform 6"/>
          <p:cNvSpPr>
            <a:spLocks/>
          </p:cNvSpPr>
          <p:nvPr/>
        </p:nvSpPr>
        <p:spPr bwMode="auto">
          <a:xfrm>
            <a:off x="684414" y="3669603"/>
            <a:ext cx="5715000" cy="1817688"/>
          </a:xfrm>
          <a:custGeom>
            <a:avLst/>
            <a:gdLst>
              <a:gd name="T0" fmla="*/ 0 w 3600"/>
              <a:gd name="T1" fmla="*/ 2147483647 h 1145"/>
              <a:gd name="T2" fmla="*/ 2147483647 w 3600"/>
              <a:gd name="T3" fmla="*/ 2147483647 h 1145"/>
              <a:gd name="T4" fmla="*/ 2147483647 w 3600"/>
              <a:gd name="T5" fmla="*/ 2147483647 h 1145"/>
              <a:gd name="T6" fmla="*/ 2147483647 w 3600"/>
              <a:gd name="T7" fmla="*/ 2147483647 h 1145"/>
              <a:gd name="T8" fmla="*/ 2147483647 w 3600"/>
              <a:gd name="T9" fmla="*/ 2147483647 h 1145"/>
              <a:gd name="T10" fmla="*/ 2147483647 w 3600"/>
              <a:gd name="T11" fmla="*/ 2147483647 h 1145"/>
              <a:gd name="T12" fmla="*/ 2147483647 w 3600"/>
              <a:gd name="T13" fmla="*/ 2147483647 h 1145"/>
              <a:gd name="T14" fmla="*/ 2147483647 w 3600"/>
              <a:gd name="T15" fmla="*/ 2147483647 h 1145"/>
              <a:gd name="T16" fmla="*/ 2147483647 w 3600"/>
              <a:gd name="T17" fmla="*/ 2147483647 h 1145"/>
              <a:gd name="T18" fmla="*/ 2147483647 w 3600"/>
              <a:gd name="T19" fmla="*/ 2147483647 h 1145"/>
              <a:gd name="T20" fmla="*/ 2147483647 w 3600"/>
              <a:gd name="T21" fmla="*/ 2147483647 h 1145"/>
              <a:gd name="T22" fmla="*/ 2147483647 w 3600"/>
              <a:gd name="T23" fmla="*/ 2147483647 h 1145"/>
              <a:gd name="T24" fmla="*/ 2147483647 w 3600"/>
              <a:gd name="T25" fmla="*/ 2147483647 h 1145"/>
              <a:gd name="T26" fmla="*/ 2147483647 w 3600"/>
              <a:gd name="T27" fmla="*/ 2147483647 h 1145"/>
              <a:gd name="T28" fmla="*/ 2147483647 w 3600"/>
              <a:gd name="T29" fmla="*/ 2147483647 h 1145"/>
              <a:gd name="T30" fmla="*/ 2147483647 w 3600"/>
              <a:gd name="T31" fmla="*/ 2147483647 h 1145"/>
              <a:gd name="T32" fmla="*/ 2147483647 w 3600"/>
              <a:gd name="T33" fmla="*/ 0 h 11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00"/>
              <a:gd name="T52" fmla="*/ 0 h 1145"/>
              <a:gd name="T53" fmla="*/ 3600 w 3600"/>
              <a:gd name="T54" fmla="*/ 1145 h 11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00" h="1145">
                <a:moveTo>
                  <a:pt x="0" y="720"/>
                </a:moveTo>
                <a:cubicBezTo>
                  <a:pt x="32" y="676"/>
                  <a:pt x="64" y="632"/>
                  <a:pt x="96" y="624"/>
                </a:cubicBezTo>
                <a:cubicBezTo>
                  <a:pt x="128" y="616"/>
                  <a:pt x="160" y="632"/>
                  <a:pt x="192" y="672"/>
                </a:cubicBezTo>
                <a:cubicBezTo>
                  <a:pt x="224" y="712"/>
                  <a:pt x="240" y="792"/>
                  <a:pt x="288" y="864"/>
                </a:cubicBezTo>
                <a:cubicBezTo>
                  <a:pt x="336" y="936"/>
                  <a:pt x="424" y="1063"/>
                  <a:pt x="480" y="1104"/>
                </a:cubicBezTo>
                <a:cubicBezTo>
                  <a:pt x="536" y="1145"/>
                  <a:pt x="590" y="1129"/>
                  <a:pt x="622" y="1113"/>
                </a:cubicBezTo>
                <a:cubicBezTo>
                  <a:pt x="654" y="1097"/>
                  <a:pt x="648" y="1105"/>
                  <a:pt x="672" y="1008"/>
                </a:cubicBezTo>
                <a:cubicBezTo>
                  <a:pt x="696" y="911"/>
                  <a:pt x="736" y="664"/>
                  <a:pt x="768" y="528"/>
                </a:cubicBezTo>
                <a:cubicBezTo>
                  <a:pt x="800" y="392"/>
                  <a:pt x="832" y="216"/>
                  <a:pt x="864" y="192"/>
                </a:cubicBezTo>
                <a:cubicBezTo>
                  <a:pt x="896" y="168"/>
                  <a:pt x="920" y="312"/>
                  <a:pt x="960" y="384"/>
                </a:cubicBezTo>
                <a:cubicBezTo>
                  <a:pt x="1000" y="456"/>
                  <a:pt x="1022" y="574"/>
                  <a:pt x="1104" y="624"/>
                </a:cubicBezTo>
                <a:cubicBezTo>
                  <a:pt x="1186" y="674"/>
                  <a:pt x="1366" y="695"/>
                  <a:pt x="1451" y="687"/>
                </a:cubicBezTo>
                <a:cubicBezTo>
                  <a:pt x="1536" y="679"/>
                  <a:pt x="1530" y="628"/>
                  <a:pt x="1616" y="577"/>
                </a:cubicBezTo>
                <a:cubicBezTo>
                  <a:pt x="1702" y="526"/>
                  <a:pt x="1829" y="440"/>
                  <a:pt x="1968" y="384"/>
                </a:cubicBezTo>
                <a:cubicBezTo>
                  <a:pt x="2107" y="328"/>
                  <a:pt x="2280" y="288"/>
                  <a:pt x="2448" y="240"/>
                </a:cubicBezTo>
                <a:cubicBezTo>
                  <a:pt x="2616" y="192"/>
                  <a:pt x="2784" y="136"/>
                  <a:pt x="2976" y="96"/>
                </a:cubicBezTo>
                <a:cubicBezTo>
                  <a:pt x="3168" y="56"/>
                  <a:pt x="3384" y="28"/>
                  <a:pt x="36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2335414" y="3822003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2116339" y="607307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/>
              <a:t>n</a:t>
            </a:r>
            <a:r>
              <a:rPr lang="en-US" i="1" baseline="-25000"/>
              <a:t>0</a:t>
            </a:r>
            <a:endParaRPr lang="en-US" i="1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6399414" y="339020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/>
              <a:t>cg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6399414" y="1637603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6844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ym typeface="Symbol" panose="05050102010706020507" pitchFamily="18" charset="2"/>
              </a:rPr>
              <a:t>-notation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23975"/>
            <a:ext cx="83820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is not a tight upper bound.  In other words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>
                <a:sym typeface="Symbol" panose="05050102010706020507" pitchFamily="18" charset="2"/>
              </a:rPr>
              <a:t> provides a tight bound</a:t>
            </a:r>
          </a:p>
          <a:p>
            <a:pPr eaLnBrk="1" hangingPunct="1"/>
            <a:endParaRPr lang="en-US" dirty="0" smtClean="0">
              <a:sym typeface="Symbol" panose="05050102010706020507" pitchFamily="18" charset="2"/>
            </a:endParaRPr>
          </a:p>
          <a:p>
            <a:pPr eaLnBrk="1" hangingPunct="1"/>
            <a:endParaRPr lang="en-US" dirty="0" smtClean="0">
              <a:sym typeface="Symbol" panose="05050102010706020507" pitchFamily="18" charset="2"/>
            </a:endParaRPr>
          </a:p>
          <a:p>
            <a:pPr eaLnBrk="1" hangingPunct="1"/>
            <a:endParaRPr lang="en-US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dirty="0" smtClean="0">
                <a:sym typeface="Symbol" panose="05050102010706020507" pitchFamily="18" charset="2"/>
              </a:rPr>
              <a:t>In other words,</a:t>
            </a:r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" y="2894013"/>
          <a:ext cx="86106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3" imgW="4127500" imgH="457200" progId="Equation.3">
                  <p:embed/>
                </p:oleObj>
              </mc:Choice>
              <mc:Fallback>
                <p:oleObj name="Equation" r:id="rId3" imgW="4127500" imgH="457200" progId="Equation.3">
                  <p:embed/>
                  <p:pic>
                    <p:nvPicPr>
                      <p:cNvPr id="0" name="Picture 9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94013"/>
                        <a:ext cx="86106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09600" y="4648200"/>
          <a:ext cx="800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5" imgW="3352800" imgH="215900" progId="Equation.3">
                  <p:embed/>
                </p:oleObj>
              </mc:Choice>
              <mc:Fallback>
                <p:oleObj name="Equation" r:id="rId5" imgW="3352800" imgH="2159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8001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Visualization</a:t>
            </a:r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651162" y="1576183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651162" y="6224383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Freeform 5"/>
          <p:cNvSpPr>
            <a:spLocks/>
          </p:cNvSpPr>
          <p:nvPr/>
        </p:nvSpPr>
        <p:spPr bwMode="auto">
          <a:xfrm>
            <a:off x="651162" y="2033383"/>
            <a:ext cx="5715000" cy="3429000"/>
          </a:xfrm>
          <a:custGeom>
            <a:avLst/>
            <a:gdLst>
              <a:gd name="T0" fmla="*/ 0 w 3600"/>
              <a:gd name="T1" fmla="*/ 2147483647 h 2160"/>
              <a:gd name="T2" fmla="*/ 2147483647 w 3600"/>
              <a:gd name="T3" fmla="*/ 2147483647 h 2160"/>
              <a:gd name="T4" fmla="*/ 2147483647 w 3600"/>
              <a:gd name="T5" fmla="*/ 2147483647 h 2160"/>
              <a:gd name="T6" fmla="*/ 2147483647 w 3600"/>
              <a:gd name="T7" fmla="*/ 2147483647 h 2160"/>
              <a:gd name="T8" fmla="*/ 2147483647 w 3600"/>
              <a:gd name="T9" fmla="*/ 2147483647 h 2160"/>
              <a:gd name="T10" fmla="*/ 2147483647 w 3600"/>
              <a:gd name="T11" fmla="*/ 2147483647 h 2160"/>
              <a:gd name="T12" fmla="*/ 2147483647 w 3600"/>
              <a:gd name="T13" fmla="*/ 2147483647 h 2160"/>
              <a:gd name="T14" fmla="*/ 2147483647 w 3600"/>
              <a:gd name="T15" fmla="*/ 2147483647 h 2160"/>
              <a:gd name="T16" fmla="*/ 2147483647 w 3600"/>
              <a:gd name="T17" fmla="*/ 0 h 21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00"/>
              <a:gd name="T28" fmla="*/ 0 h 2160"/>
              <a:gd name="T29" fmla="*/ 3600 w 3600"/>
              <a:gd name="T30" fmla="*/ 2160 h 21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00" h="216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7" name="Freeform 6"/>
          <p:cNvSpPr>
            <a:spLocks/>
          </p:cNvSpPr>
          <p:nvPr/>
        </p:nvSpPr>
        <p:spPr bwMode="auto">
          <a:xfrm>
            <a:off x="651162" y="3138283"/>
            <a:ext cx="5859463" cy="2465388"/>
          </a:xfrm>
          <a:custGeom>
            <a:avLst/>
            <a:gdLst>
              <a:gd name="T0" fmla="*/ 0 w 3691"/>
              <a:gd name="T1" fmla="*/ 2147483647 h 1553"/>
              <a:gd name="T2" fmla="*/ 2147483647 w 3691"/>
              <a:gd name="T3" fmla="*/ 2147483647 h 1553"/>
              <a:gd name="T4" fmla="*/ 2147483647 w 3691"/>
              <a:gd name="T5" fmla="*/ 2147483647 h 1553"/>
              <a:gd name="T6" fmla="*/ 2147483647 w 3691"/>
              <a:gd name="T7" fmla="*/ 2147483647 h 1553"/>
              <a:gd name="T8" fmla="*/ 2147483647 w 3691"/>
              <a:gd name="T9" fmla="*/ 2147483647 h 1553"/>
              <a:gd name="T10" fmla="*/ 2147483647 w 3691"/>
              <a:gd name="T11" fmla="*/ 2147483647 h 1553"/>
              <a:gd name="T12" fmla="*/ 2147483647 w 3691"/>
              <a:gd name="T13" fmla="*/ 2147483647 h 1553"/>
              <a:gd name="T14" fmla="*/ 2147483647 w 3691"/>
              <a:gd name="T15" fmla="*/ 2147483647 h 1553"/>
              <a:gd name="T16" fmla="*/ 2147483647 w 3691"/>
              <a:gd name="T17" fmla="*/ 2147483647 h 1553"/>
              <a:gd name="T18" fmla="*/ 2147483647 w 3691"/>
              <a:gd name="T19" fmla="*/ 2147483647 h 1553"/>
              <a:gd name="T20" fmla="*/ 2147483647 w 3691"/>
              <a:gd name="T21" fmla="*/ 2147483647 h 1553"/>
              <a:gd name="T22" fmla="*/ 2147483647 w 3691"/>
              <a:gd name="T23" fmla="*/ 2147483647 h 1553"/>
              <a:gd name="T24" fmla="*/ 2147483647 w 3691"/>
              <a:gd name="T25" fmla="*/ 2147483647 h 1553"/>
              <a:gd name="T26" fmla="*/ 2147483647 w 3691"/>
              <a:gd name="T27" fmla="*/ 2147483647 h 1553"/>
              <a:gd name="T28" fmla="*/ 2147483647 w 3691"/>
              <a:gd name="T29" fmla="*/ 2147483647 h 1553"/>
              <a:gd name="T30" fmla="*/ 2147483647 w 3691"/>
              <a:gd name="T31" fmla="*/ 2147483647 h 1553"/>
              <a:gd name="T32" fmla="*/ 2147483647 w 3691"/>
              <a:gd name="T33" fmla="*/ 0 h 15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91"/>
              <a:gd name="T52" fmla="*/ 0 h 1553"/>
              <a:gd name="T53" fmla="*/ 3691 w 3691"/>
              <a:gd name="T54" fmla="*/ 1553 h 15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91" h="1553">
                <a:moveTo>
                  <a:pt x="0" y="1128"/>
                </a:moveTo>
                <a:cubicBezTo>
                  <a:pt x="32" y="1084"/>
                  <a:pt x="64" y="1040"/>
                  <a:pt x="96" y="1032"/>
                </a:cubicBezTo>
                <a:cubicBezTo>
                  <a:pt x="128" y="1024"/>
                  <a:pt x="160" y="1040"/>
                  <a:pt x="192" y="1080"/>
                </a:cubicBezTo>
                <a:cubicBezTo>
                  <a:pt x="224" y="1120"/>
                  <a:pt x="240" y="1200"/>
                  <a:pt x="288" y="1272"/>
                </a:cubicBezTo>
                <a:cubicBezTo>
                  <a:pt x="336" y="1344"/>
                  <a:pt x="424" y="1471"/>
                  <a:pt x="480" y="1512"/>
                </a:cubicBezTo>
                <a:cubicBezTo>
                  <a:pt x="536" y="1553"/>
                  <a:pt x="590" y="1537"/>
                  <a:pt x="622" y="1521"/>
                </a:cubicBezTo>
                <a:cubicBezTo>
                  <a:pt x="654" y="1505"/>
                  <a:pt x="648" y="1513"/>
                  <a:pt x="672" y="1416"/>
                </a:cubicBezTo>
                <a:cubicBezTo>
                  <a:pt x="696" y="1319"/>
                  <a:pt x="736" y="1072"/>
                  <a:pt x="768" y="936"/>
                </a:cubicBezTo>
                <a:cubicBezTo>
                  <a:pt x="800" y="800"/>
                  <a:pt x="832" y="624"/>
                  <a:pt x="864" y="600"/>
                </a:cubicBezTo>
                <a:cubicBezTo>
                  <a:pt x="896" y="576"/>
                  <a:pt x="920" y="720"/>
                  <a:pt x="960" y="792"/>
                </a:cubicBezTo>
                <a:cubicBezTo>
                  <a:pt x="1000" y="864"/>
                  <a:pt x="1022" y="982"/>
                  <a:pt x="1104" y="1032"/>
                </a:cubicBezTo>
                <a:cubicBezTo>
                  <a:pt x="1186" y="1082"/>
                  <a:pt x="1366" y="1103"/>
                  <a:pt x="1451" y="1095"/>
                </a:cubicBezTo>
                <a:cubicBezTo>
                  <a:pt x="1536" y="1087"/>
                  <a:pt x="1530" y="1036"/>
                  <a:pt x="1616" y="985"/>
                </a:cubicBezTo>
                <a:cubicBezTo>
                  <a:pt x="1702" y="934"/>
                  <a:pt x="1829" y="848"/>
                  <a:pt x="1968" y="792"/>
                </a:cubicBezTo>
                <a:cubicBezTo>
                  <a:pt x="2107" y="736"/>
                  <a:pt x="2280" y="696"/>
                  <a:pt x="2448" y="648"/>
                </a:cubicBezTo>
                <a:cubicBezTo>
                  <a:pt x="2616" y="600"/>
                  <a:pt x="2769" y="612"/>
                  <a:pt x="2976" y="504"/>
                </a:cubicBezTo>
                <a:cubicBezTo>
                  <a:pt x="3183" y="396"/>
                  <a:pt x="3542" y="105"/>
                  <a:pt x="369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2302162" y="3938383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2083087" y="618945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/>
              <a:t>n</a:t>
            </a:r>
            <a:r>
              <a:rPr lang="en-US" i="1" baseline="-25000"/>
              <a:t>0</a:t>
            </a:r>
            <a:endParaRPr lang="en-US" i="1"/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6350287" y="1719058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/>
              <a:t>c</a:t>
            </a:r>
            <a:r>
              <a:rPr lang="en-US" baseline="-25000"/>
              <a:t>2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6518562" y="2896983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endParaRPr lang="en-US" i="1"/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6366162" y="3582783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/>
              <a:t>c</a:t>
            </a:r>
            <a:r>
              <a:rPr lang="en-US" baseline="-25000"/>
              <a:t>1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  <p:sp>
        <p:nvSpPr>
          <p:cNvPr id="20493" name="Freeform 12"/>
          <p:cNvSpPr>
            <a:spLocks/>
          </p:cNvSpPr>
          <p:nvPr/>
        </p:nvSpPr>
        <p:spPr bwMode="auto">
          <a:xfrm>
            <a:off x="651162" y="3811383"/>
            <a:ext cx="5715000" cy="2032000"/>
          </a:xfrm>
          <a:custGeom>
            <a:avLst/>
            <a:gdLst>
              <a:gd name="T0" fmla="*/ 0 w 3600"/>
              <a:gd name="T1" fmla="*/ 2147483647 h 2160"/>
              <a:gd name="T2" fmla="*/ 2147483647 w 3600"/>
              <a:gd name="T3" fmla="*/ 2147483647 h 2160"/>
              <a:gd name="T4" fmla="*/ 2147483647 w 3600"/>
              <a:gd name="T5" fmla="*/ 2147483647 h 2160"/>
              <a:gd name="T6" fmla="*/ 2147483647 w 3600"/>
              <a:gd name="T7" fmla="*/ 2147483647 h 2160"/>
              <a:gd name="T8" fmla="*/ 2147483647 w 3600"/>
              <a:gd name="T9" fmla="*/ 2147483647 h 2160"/>
              <a:gd name="T10" fmla="*/ 2147483647 w 3600"/>
              <a:gd name="T11" fmla="*/ 2147483647 h 2160"/>
              <a:gd name="T12" fmla="*/ 2147483647 w 3600"/>
              <a:gd name="T13" fmla="*/ 2147483647 h 2160"/>
              <a:gd name="T14" fmla="*/ 2147483647 w 3600"/>
              <a:gd name="T15" fmla="*/ 2147483647 h 2160"/>
              <a:gd name="T16" fmla="*/ 2147483647 w 3600"/>
              <a:gd name="T17" fmla="*/ 0 h 21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00"/>
              <a:gd name="T28" fmla="*/ 0 h 2160"/>
              <a:gd name="T29" fmla="*/ 3600 w 3600"/>
              <a:gd name="T30" fmla="*/ 2160 h 21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00" h="216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Example 2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Prove that: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Let </a:t>
            </a:r>
            <a:r>
              <a:rPr lang="en-US" i="1" dirty="0" smtClean="0"/>
              <a:t>c</a:t>
            </a:r>
            <a:r>
              <a:rPr lang="en-US" dirty="0" smtClean="0"/>
              <a:t> = 21 and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= 10</a:t>
            </a:r>
          </a:p>
          <a:p>
            <a:r>
              <a:rPr lang="en-US" dirty="0" smtClean="0"/>
              <a:t>21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smtClean="0">
                <a:cs typeface="Arial" panose="020B0604020202020204" pitchFamily="34" charset="0"/>
              </a:rPr>
              <a:t>≥</a:t>
            </a:r>
            <a:r>
              <a:rPr lang="en-US" dirty="0" smtClean="0"/>
              <a:t> 20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+ 7</a:t>
            </a:r>
            <a:r>
              <a:rPr lang="en-US" i="1" dirty="0" smtClean="0"/>
              <a:t>n</a:t>
            </a:r>
            <a:r>
              <a:rPr lang="en-US" dirty="0" smtClean="0"/>
              <a:t> + 1000  for all </a:t>
            </a:r>
            <a:r>
              <a:rPr lang="en-US" i="1" dirty="0" smtClean="0"/>
              <a:t>n</a:t>
            </a:r>
            <a:r>
              <a:rPr lang="en-US" dirty="0" smtClean="0"/>
              <a:t> &gt; 10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smtClean="0">
                <a:cs typeface="Arial" panose="020B0604020202020204" pitchFamily="34" charset="0"/>
              </a:rPr>
              <a:t>≥</a:t>
            </a:r>
            <a:r>
              <a:rPr lang="en-US" dirty="0" smtClean="0"/>
              <a:t> 7</a:t>
            </a:r>
            <a:r>
              <a:rPr lang="en-US" i="1" dirty="0" smtClean="0"/>
              <a:t>n</a:t>
            </a:r>
            <a:r>
              <a:rPr lang="en-US" dirty="0" smtClean="0"/>
              <a:t> + 5  for all </a:t>
            </a:r>
            <a:r>
              <a:rPr lang="en-US" i="1" dirty="0" smtClean="0"/>
              <a:t>n</a:t>
            </a:r>
            <a:r>
              <a:rPr lang="en-US" dirty="0" smtClean="0"/>
              <a:t> &gt; 10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dirty="0" smtClean="0"/>
              <a:t>	TRUE, but we also need…</a:t>
            </a:r>
          </a:p>
          <a:p>
            <a:pPr eaLnBrk="1" hangingPunct="1"/>
            <a:r>
              <a:rPr lang="en-US" dirty="0" smtClean="0"/>
              <a:t>Let </a:t>
            </a:r>
            <a:r>
              <a:rPr lang="en-US" i="1" dirty="0" smtClean="0"/>
              <a:t>c</a:t>
            </a:r>
            <a:r>
              <a:rPr lang="en-US" dirty="0" smtClean="0"/>
              <a:t> = 20 and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20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dirty="0" smtClean="0"/>
              <a:t> 20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+ 7</a:t>
            </a:r>
            <a:r>
              <a:rPr lang="en-US" i="1" dirty="0" smtClean="0"/>
              <a:t>n</a:t>
            </a:r>
            <a:r>
              <a:rPr lang="en-US" dirty="0" smtClean="0"/>
              <a:t> + 1000  for all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</a:t>
            </a:r>
            <a:r>
              <a:rPr lang="en-US" dirty="0" smtClean="0"/>
              <a:t> 1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dirty="0" smtClean="0"/>
              <a:t>	TRUE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634549"/>
              </p:ext>
            </p:extLst>
          </p:nvPr>
        </p:nvGraphicFramePr>
        <p:xfrm>
          <a:off x="2724150" y="1536225"/>
          <a:ext cx="45148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3" imgW="1549400" imgH="228600" progId="Equation.3">
                  <p:embed/>
                </p:oleObj>
              </mc:Choice>
              <mc:Fallback>
                <p:oleObj name="Equation" r:id="rId3" imgW="1549400" imgH="2286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536225"/>
                        <a:ext cx="451485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2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Simplifying Assumptions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1. If </a:t>
            </a:r>
            <a:r>
              <a:rPr lang="en-US" sz="2200" dirty="0" smtClean="0">
                <a:solidFill>
                  <a:srgbClr val="00B050"/>
                </a:solidFill>
              </a:rPr>
              <a:t>f(n) = O(g(n))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rgbClr val="00B050"/>
                </a:solidFill>
              </a:rPr>
              <a:t>g(n) = O(h(n))</a:t>
            </a:r>
            <a:r>
              <a:rPr lang="en-US" sz="2200" dirty="0" smtClean="0"/>
              <a:t>, then </a:t>
            </a:r>
            <a:r>
              <a:rPr lang="en-US" sz="2200" dirty="0" smtClean="0">
                <a:solidFill>
                  <a:srgbClr val="FF0000"/>
                </a:solidFill>
              </a:rPr>
              <a:t>f(n) =O(h(n))</a:t>
            </a:r>
          </a:p>
          <a:p>
            <a:pPr marL="0" indent="0">
              <a:buNone/>
            </a:pPr>
            <a:r>
              <a:rPr lang="en-US" sz="2200" dirty="0" smtClean="0"/>
              <a:t>2. If </a:t>
            </a:r>
            <a:r>
              <a:rPr lang="en-US" sz="2200" dirty="0" smtClean="0">
                <a:solidFill>
                  <a:srgbClr val="00B050"/>
                </a:solidFill>
              </a:rPr>
              <a:t>f(n) = O(kg(n))</a:t>
            </a:r>
            <a:r>
              <a:rPr lang="en-US" sz="2200" dirty="0" smtClean="0"/>
              <a:t> for any k &gt; 0, then </a:t>
            </a:r>
            <a:r>
              <a:rPr lang="en-US" sz="2200" dirty="0" smtClean="0">
                <a:solidFill>
                  <a:srgbClr val="FF0000"/>
                </a:solidFill>
              </a:rPr>
              <a:t>f(n) = O(g(n))</a:t>
            </a:r>
          </a:p>
          <a:p>
            <a:pPr marL="0" indent="0">
              <a:buNone/>
            </a:pPr>
            <a:r>
              <a:rPr lang="en-US" sz="2200" dirty="0" smtClean="0"/>
              <a:t>3. If </a:t>
            </a:r>
            <a:r>
              <a:rPr lang="en-US" sz="2200" dirty="0" smtClean="0">
                <a:solidFill>
                  <a:srgbClr val="00B050"/>
                </a:solidFill>
              </a:rPr>
              <a:t>f</a:t>
            </a:r>
            <a:r>
              <a:rPr lang="en-US" sz="2200" baseline="-25000" dirty="0" smtClean="0">
                <a:solidFill>
                  <a:srgbClr val="00B050"/>
                </a:solidFill>
              </a:rPr>
              <a:t>1</a:t>
            </a:r>
            <a:r>
              <a:rPr lang="en-US" sz="2200" dirty="0" smtClean="0">
                <a:solidFill>
                  <a:srgbClr val="00B050"/>
                </a:solidFill>
              </a:rPr>
              <a:t>(n) = O(g</a:t>
            </a:r>
            <a:r>
              <a:rPr lang="en-US" sz="2200" baseline="-25000" dirty="0" smtClean="0">
                <a:solidFill>
                  <a:srgbClr val="00B050"/>
                </a:solidFill>
              </a:rPr>
              <a:t>1</a:t>
            </a:r>
            <a:r>
              <a:rPr lang="en-US" sz="2200" dirty="0" smtClean="0">
                <a:solidFill>
                  <a:srgbClr val="00B050"/>
                </a:solidFill>
              </a:rPr>
              <a:t>(n))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rgbClr val="00B050"/>
                </a:solidFill>
              </a:rPr>
              <a:t>f</a:t>
            </a:r>
            <a:r>
              <a:rPr lang="en-US" sz="2200" baseline="-25000" dirty="0" smtClean="0">
                <a:solidFill>
                  <a:srgbClr val="00B050"/>
                </a:solidFill>
              </a:rPr>
              <a:t>2</a:t>
            </a:r>
            <a:r>
              <a:rPr lang="en-US" sz="2200" dirty="0" smtClean="0">
                <a:solidFill>
                  <a:srgbClr val="00B050"/>
                </a:solidFill>
              </a:rPr>
              <a:t>(n) = O(g</a:t>
            </a:r>
            <a:r>
              <a:rPr lang="en-US" sz="2200" baseline="-25000" dirty="0" smtClean="0">
                <a:solidFill>
                  <a:srgbClr val="00B050"/>
                </a:solidFill>
              </a:rPr>
              <a:t>2</a:t>
            </a:r>
            <a:r>
              <a:rPr lang="en-US" sz="2200" dirty="0" smtClean="0">
                <a:solidFill>
                  <a:srgbClr val="00B050"/>
                </a:solidFill>
              </a:rPr>
              <a:t>(n))</a:t>
            </a:r>
            <a:r>
              <a:rPr lang="en-US" sz="2200" dirty="0" smtClean="0"/>
              <a:t>, </a:t>
            </a:r>
          </a:p>
          <a:p>
            <a:pPr marL="0" indent="0">
              <a:buNone/>
            </a:pPr>
            <a:r>
              <a:rPr lang="en-US" sz="2200" dirty="0" smtClean="0"/>
              <a:t>		then </a:t>
            </a:r>
            <a:r>
              <a:rPr lang="en-US" sz="2200" dirty="0" smtClean="0">
                <a:solidFill>
                  <a:srgbClr val="FF0000"/>
                </a:solidFill>
              </a:rPr>
              <a:t>f</a:t>
            </a:r>
            <a:r>
              <a:rPr lang="en-US" sz="2200" baseline="-250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>
                <a:solidFill>
                  <a:srgbClr val="FF0000"/>
                </a:solidFill>
              </a:rPr>
              <a:t>(n) + f</a:t>
            </a:r>
            <a:r>
              <a:rPr lang="en-US" sz="2200" baseline="-25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(n) = O(max (g</a:t>
            </a:r>
            <a:r>
              <a:rPr lang="en-US" sz="2200" baseline="-250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>
                <a:solidFill>
                  <a:srgbClr val="FF0000"/>
                </a:solidFill>
              </a:rPr>
              <a:t>(n), g</a:t>
            </a:r>
            <a:r>
              <a:rPr lang="en-US" sz="2200" baseline="-25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(n)))</a:t>
            </a:r>
          </a:p>
          <a:p>
            <a:pPr marL="0" indent="0">
              <a:buNone/>
            </a:pPr>
            <a:r>
              <a:rPr lang="en-US" sz="2200" dirty="0" smtClean="0"/>
              <a:t>4. If </a:t>
            </a:r>
            <a:r>
              <a:rPr lang="en-US" sz="2200" dirty="0" smtClean="0">
                <a:solidFill>
                  <a:srgbClr val="00B050"/>
                </a:solidFill>
              </a:rPr>
              <a:t>f</a:t>
            </a:r>
            <a:r>
              <a:rPr lang="en-US" sz="2200" baseline="-25000" dirty="0" smtClean="0">
                <a:solidFill>
                  <a:srgbClr val="00B050"/>
                </a:solidFill>
              </a:rPr>
              <a:t>1</a:t>
            </a:r>
            <a:r>
              <a:rPr lang="en-US" sz="2200" dirty="0" smtClean="0">
                <a:solidFill>
                  <a:srgbClr val="00B050"/>
                </a:solidFill>
              </a:rPr>
              <a:t>(n) = O(g</a:t>
            </a:r>
            <a:r>
              <a:rPr lang="en-US" sz="2200" baseline="-25000" dirty="0" smtClean="0">
                <a:solidFill>
                  <a:srgbClr val="00B050"/>
                </a:solidFill>
              </a:rPr>
              <a:t>1</a:t>
            </a:r>
            <a:r>
              <a:rPr lang="en-US" sz="2200" dirty="0" smtClean="0">
                <a:solidFill>
                  <a:srgbClr val="00B050"/>
                </a:solidFill>
              </a:rPr>
              <a:t>(n))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rgbClr val="00B050"/>
                </a:solidFill>
              </a:rPr>
              <a:t>f</a:t>
            </a:r>
            <a:r>
              <a:rPr lang="en-US" sz="2200" baseline="-25000" dirty="0" smtClean="0">
                <a:solidFill>
                  <a:srgbClr val="00B050"/>
                </a:solidFill>
              </a:rPr>
              <a:t>2</a:t>
            </a:r>
            <a:r>
              <a:rPr lang="en-US" sz="2200" dirty="0" smtClean="0">
                <a:solidFill>
                  <a:srgbClr val="00B050"/>
                </a:solidFill>
              </a:rPr>
              <a:t>(n) = O(g</a:t>
            </a:r>
            <a:r>
              <a:rPr lang="en-US" sz="2200" baseline="-25000" dirty="0" smtClean="0">
                <a:solidFill>
                  <a:srgbClr val="00B050"/>
                </a:solidFill>
              </a:rPr>
              <a:t>2</a:t>
            </a:r>
            <a:r>
              <a:rPr lang="en-US" sz="2200" dirty="0" smtClean="0">
                <a:solidFill>
                  <a:srgbClr val="00B050"/>
                </a:solidFill>
              </a:rPr>
              <a:t>(n))</a:t>
            </a:r>
            <a:r>
              <a:rPr lang="en-US" sz="2200" dirty="0" smtClean="0"/>
              <a:t>, </a:t>
            </a:r>
          </a:p>
          <a:p>
            <a:pPr marL="0" indent="0">
              <a:buNone/>
            </a:pPr>
            <a:r>
              <a:rPr lang="en-US" sz="2200" dirty="0" smtClean="0"/>
              <a:t>		then </a:t>
            </a:r>
            <a:r>
              <a:rPr lang="en-US" sz="2200" dirty="0" smtClean="0">
                <a:solidFill>
                  <a:srgbClr val="FF0000"/>
                </a:solidFill>
              </a:rPr>
              <a:t>f</a:t>
            </a:r>
            <a:r>
              <a:rPr lang="en-US" sz="2200" baseline="-250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>
                <a:solidFill>
                  <a:srgbClr val="FF0000"/>
                </a:solidFill>
              </a:rPr>
              <a:t>(n) * f</a:t>
            </a:r>
            <a:r>
              <a:rPr lang="en-US" sz="2200" baseline="-25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(n) = O(g</a:t>
            </a:r>
            <a:r>
              <a:rPr lang="en-US" sz="2200" baseline="-250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>
                <a:solidFill>
                  <a:srgbClr val="FF0000"/>
                </a:solidFill>
              </a:rPr>
              <a:t>(n) * g</a:t>
            </a:r>
            <a:r>
              <a:rPr lang="en-US" sz="2200" baseline="-250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>
                <a:solidFill>
                  <a:srgbClr val="FF0000"/>
                </a:solidFill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41706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fld id="{C032C2CC-5CC8-494A-83B0-3C31A9B0FD4F}" type="slidenum">
              <a:rPr lang="en-US"/>
              <a:pPr/>
              <a:t>3</a:t>
            </a:fld>
            <a:endParaRPr lang="en-US"/>
          </a:p>
        </p:txBody>
      </p:sp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complexity?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Accurate running time is not a good measure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</a:t>
            </a:r>
            <a:r>
              <a:rPr lang="en-US" dirty="0"/>
              <a:t>depends on the machine </a:t>
            </a:r>
            <a:r>
              <a:rPr lang="en-US" dirty="0" smtClean="0"/>
              <a:t>you used</a:t>
            </a:r>
          </a:p>
          <a:p>
            <a:pPr>
              <a:lnSpc>
                <a:spcPct val="90000"/>
              </a:lnSpc>
            </a:pPr>
            <a:r>
              <a:rPr lang="en-US" dirty="0"/>
              <a:t>It depends on input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	</a:t>
            </a:r>
            <a:r>
              <a:rPr lang="en-US" sz="2000" dirty="0" smtClean="0">
                <a:latin typeface="Courier New" panose="02070309020205020404" pitchFamily="49" charset="0"/>
              </a:rPr>
              <a:t>a = b;</a:t>
            </a:r>
          </a:p>
          <a:p>
            <a:endParaRPr lang="en-US" dirty="0" smtClean="0"/>
          </a:p>
          <a:p>
            <a:r>
              <a:rPr lang="en-US" dirty="0" smtClean="0"/>
              <a:t>Complexity:</a:t>
            </a:r>
          </a:p>
        </p:txBody>
      </p:sp>
    </p:spTree>
    <p:extLst>
      <p:ext uri="{BB962C8B-B14F-4D97-AF65-F5344CB8AC3E}">
        <p14:creationId xmlns:p14="http://schemas.microsoft.com/office/powerpoint/2010/main" val="16717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Code:</a:t>
            </a:r>
          </a:p>
          <a:p>
            <a:r>
              <a:rPr lang="en-US" smtClean="0"/>
              <a:t>	</a:t>
            </a:r>
            <a:r>
              <a:rPr lang="en-US" sz="2000" smtClean="0">
                <a:latin typeface="Courier New" panose="02070309020205020404" pitchFamily="49" charset="0"/>
              </a:rPr>
              <a:t>sum = 0;</a:t>
            </a:r>
          </a:p>
          <a:p>
            <a:r>
              <a:rPr lang="en-US" sz="2000" smtClean="0">
                <a:latin typeface="Courier New" panose="02070309020205020404" pitchFamily="49" charset="0"/>
              </a:rPr>
              <a:t>	for (i=1; i &lt;=n; i++)</a:t>
            </a:r>
          </a:p>
          <a:p>
            <a:r>
              <a:rPr lang="en-US" sz="2000" smtClean="0">
                <a:latin typeface="Courier New" panose="02070309020205020404" pitchFamily="49" charset="0"/>
              </a:rPr>
              <a:t>		sum += n;</a:t>
            </a:r>
          </a:p>
          <a:p>
            <a:endParaRPr lang="en-US" smtClean="0"/>
          </a:p>
          <a:p>
            <a:r>
              <a:rPr lang="en-US" smtClean="0"/>
              <a:t>Complexity:</a:t>
            </a:r>
          </a:p>
        </p:txBody>
      </p:sp>
    </p:spTree>
    <p:extLst>
      <p:ext uri="{BB962C8B-B14F-4D97-AF65-F5344CB8AC3E}">
        <p14:creationId xmlns:p14="http://schemas.microsoft.com/office/powerpoint/2010/main" val="1225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Code:</a:t>
            </a:r>
          </a:p>
          <a:p>
            <a:r>
              <a:rPr lang="en-US" smtClean="0"/>
              <a:t>	</a:t>
            </a:r>
            <a:r>
              <a:rPr lang="en-US" sz="2000" smtClean="0">
                <a:latin typeface="Courier New" panose="02070309020205020404" pitchFamily="49" charset="0"/>
              </a:rPr>
              <a:t>sum = 0;</a:t>
            </a:r>
          </a:p>
          <a:p>
            <a:r>
              <a:rPr lang="en-US" sz="2000" smtClean="0">
                <a:latin typeface="Courier New" panose="02070309020205020404" pitchFamily="49" charset="0"/>
              </a:rPr>
              <a:t>	for (j=1; j&lt;=n; j++)</a:t>
            </a:r>
          </a:p>
          <a:p>
            <a:r>
              <a:rPr lang="en-US" sz="2000" smtClean="0">
                <a:latin typeface="Courier New" panose="02070309020205020404" pitchFamily="49" charset="0"/>
              </a:rPr>
              <a:t>		for (i=1; i&lt;=j; i++)</a:t>
            </a:r>
          </a:p>
          <a:p>
            <a:r>
              <a:rPr lang="en-US" sz="2000" smtClean="0">
                <a:latin typeface="Courier New" panose="02070309020205020404" pitchFamily="49" charset="0"/>
              </a:rPr>
              <a:t>			sum++;</a:t>
            </a:r>
          </a:p>
          <a:p>
            <a:r>
              <a:rPr lang="en-US" sz="2000" smtClean="0">
                <a:latin typeface="Courier New" panose="02070309020205020404" pitchFamily="49" charset="0"/>
              </a:rPr>
              <a:t>	for (k=0; k&lt;n; k++)</a:t>
            </a:r>
          </a:p>
          <a:p>
            <a:r>
              <a:rPr lang="en-US" sz="2000" smtClean="0">
                <a:latin typeface="Courier New" panose="02070309020205020404" pitchFamily="49" charset="0"/>
              </a:rPr>
              <a:t>		A[k] = k;</a:t>
            </a:r>
            <a:endParaRPr lang="en-US" smtClean="0"/>
          </a:p>
          <a:p>
            <a:r>
              <a:rPr lang="en-US" smtClean="0"/>
              <a:t>Complexity:</a:t>
            </a:r>
          </a:p>
        </p:txBody>
      </p:sp>
    </p:spTree>
    <p:extLst>
      <p:ext uri="{BB962C8B-B14F-4D97-AF65-F5344CB8AC3E}">
        <p14:creationId xmlns:p14="http://schemas.microsoft.com/office/powerpoint/2010/main" val="36778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Code:</a:t>
            </a:r>
          </a:p>
          <a:p>
            <a:r>
              <a:rPr lang="en-US" smtClean="0"/>
              <a:t>	</a:t>
            </a:r>
            <a:r>
              <a:rPr lang="en-US" smtClean="0">
                <a:latin typeface="Courier New" panose="02070309020205020404" pitchFamily="49" charset="0"/>
              </a:rPr>
              <a:t>sum1 = 0;</a:t>
            </a:r>
          </a:p>
          <a:p>
            <a:r>
              <a:rPr lang="en-US" smtClean="0">
                <a:latin typeface="Courier New" panose="02070309020205020404" pitchFamily="49" charset="0"/>
              </a:rPr>
              <a:t>	for (i=1; i&lt;=n; i++)</a:t>
            </a:r>
          </a:p>
          <a:p>
            <a:r>
              <a:rPr lang="en-US" smtClean="0">
                <a:latin typeface="Courier New" panose="02070309020205020404" pitchFamily="49" charset="0"/>
              </a:rPr>
              <a:t>		for (j=1; j&lt;=n; j++)</a:t>
            </a:r>
          </a:p>
          <a:p>
            <a:r>
              <a:rPr lang="en-US" smtClean="0">
                <a:latin typeface="Courier New" panose="02070309020205020404" pitchFamily="49" charset="0"/>
              </a:rPr>
              <a:t>			sum1++;</a:t>
            </a:r>
          </a:p>
          <a:p>
            <a:r>
              <a:rPr lang="en-US" smtClean="0"/>
              <a:t>Complexity: </a:t>
            </a:r>
          </a:p>
        </p:txBody>
      </p:sp>
    </p:spTree>
    <p:extLst>
      <p:ext uri="{BB962C8B-B14F-4D97-AF65-F5344CB8AC3E}">
        <p14:creationId xmlns:p14="http://schemas.microsoft.com/office/powerpoint/2010/main" val="3534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Code:</a:t>
            </a:r>
          </a:p>
          <a:p>
            <a:r>
              <a:rPr lang="en-US" smtClean="0"/>
              <a:t>	</a:t>
            </a:r>
            <a:r>
              <a:rPr lang="en-US" smtClean="0">
                <a:latin typeface="Courier New" panose="02070309020205020404" pitchFamily="49" charset="0"/>
              </a:rPr>
              <a:t>sum1 = 0;</a:t>
            </a:r>
          </a:p>
          <a:p>
            <a:r>
              <a:rPr lang="en-US" smtClean="0">
                <a:latin typeface="Courier New" panose="02070309020205020404" pitchFamily="49" charset="0"/>
              </a:rPr>
              <a:t>	for (k=1; k&lt;=n; k*=2)</a:t>
            </a:r>
          </a:p>
          <a:p>
            <a:r>
              <a:rPr lang="en-US" smtClean="0">
                <a:latin typeface="Courier New" panose="02070309020205020404" pitchFamily="49" charset="0"/>
              </a:rPr>
              <a:t>		for (j=1; j&lt;=n; j++)</a:t>
            </a:r>
          </a:p>
          <a:p>
            <a:r>
              <a:rPr lang="en-US" smtClean="0">
                <a:latin typeface="Courier New" panose="02070309020205020404" pitchFamily="49" charset="0"/>
              </a:rPr>
              <a:t>			sum1++;</a:t>
            </a:r>
          </a:p>
          <a:p>
            <a:r>
              <a:rPr lang="en-US" smtClean="0"/>
              <a:t>Complexity: </a:t>
            </a:r>
          </a:p>
        </p:txBody>
      </p:sp>
    </p:spTree>
    <p:extLst>
      <p:ext uri="{BB962C8B-B14F-4D97-AF65-F5344CB8AC3E}">
        <p14:creationId xmlns:p14="http://schemas.microsoft.com/office/powerpoint/2010/main" val="32205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05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Recursive evaluation of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43025"/>
            <a:ext cx="8534400" cy="528637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Definition:</a:t>
            </a:r>
            <a:r>
              <a:rPr lang="en-US" i="1" dirty="0" smtClean="0"/>
              <a:t> n </a:t>
            </a:r>
            <a:r>
              <a:rPr lang="en-US" dirty="0" smtClean="0"/>
              <a:t>! = 1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2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i="1" dirty="0" smtClean="0"/>
              <a:t> …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(</a:t>
            </a:r>
            <a:r>
              <a:rPr lang="en-US" i="1" dirty="0" smtClean="0"/>
              <a:t>n-</a:t>
            </a:r>
            <a:r>
              <a:rPr lang="en-US" dirty="0" smtClean="0"/>
              <a:t>1)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 for </a:t>
            </a:r>
            <a:r>
              <a:rPr lang="en-US" i="1" dirty="0" smtClean="0"/>
              <a:t>n </a:t>
            </a:r>
            <a:r>
              <a:rPr lang="en-US" i="1" dirty="0" smtClean="0">
                <a:latin typeface="Lucida Grande" pitchFamily="84" charset="0"/>
                <a:cs typeface="Times New Roman" pitchFamily="18" charset="0"/>
              </a:rPr>
              <a:t>≥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1  and  0! = 1</a:t>
            </a:r>
          </a:p>
          <a:p>
            <a:pPr>
              <a:lnSpc>
                <a:spcPct val="80000"/>
              </a:lnSpc>
              <a:defRPr/>
            </a:pPr>
            <a:endParaRPr lang="en-US" u="sng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Recursive definition of </a:t>
            </a:r>
            <a:r>
              <a:rPr lang="en-US" i="1" dirty="0" smtClean="0"/>
              <a:t>n</a:t>
            </a:r>
            <a:r>
              <a:rPr lang="en-US" dirty="0" smtClean="0"/>
              <a:t>!: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n-</a:t>
            </a:r>
            <a:r>
              <a:rPr lang="en-US" dirty="0" smtClean="0"/>
              <a:t>1)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 for </a:t>
            </a:r>
            <a:r>
              <a:rPr lang="en-US" i="1" dirty="0" smtClean="0"/>
              <a:t>n </a:t>
            </a:r>
            <a:r>
              <a:rPr lang="en-US" i="1" dirty="0" smtClean="0">
                <a:latin typeface="Lucida Grande" pitchFamily="84" charset="0"/>
                <a:cs typeface="Times New Roman" pitchFamily="18" charset="0"/>
              </a:rPr>
              <a:t>≥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1  and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dirty="0" smtClean="0">
                <a:cs typeface="Times New Roman" pitchFamily="18" charset="0"/>
              </a:rPr>
              <a:t>                                          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dirty="0" smtClean="0">
                <a:cs typeface="Times New Roman" pitchFamily="18" charset="0"/>
              </a:rPr>
              <a:t>0) = 1</a:t>
            </a:r>
            <a:endParaRPr lang="en-US" u="sng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2000" b="0" dirty="0" smtClean="0"/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Size: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Basic operation: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Recurrence relation:</a:t>
            </a:r>
          </a:p>
        </p:txBody>
      </p:sp>
      <p:pic>
        <p:nvPicPr>
          <p:cNvPr id="36868" name="Picture 4" descr="2_4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819400"/>
            <a:ext cx="4572000" cy="2274888"/>
          </a:xfrm>
          <a:solidFill>
            <a:schemeClr val="tx1"/>
          </a:solidFill>
        </p:spPr>
      </p:pic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1378788" y="514565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n</a:t>
            </a:r>
          </a:p>
        </p:txBody>
      </p:sp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3041528" y="5516593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multiplication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3569874" y="5887530"/>
            <a:ext cx="274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dirty="0"/>
              <a:t>M(n) = M(n-1) + 1</a:t>
            </a:r>
          </a:p>
          <a:p>
            <a:pPr algn="l">
              <a:lnSpc>
                <a:spcPct val="30000"/>
              </a:lnSpc>
              <a:spcBef>
                <a:spcPct val="70000"/>
              </a:spcBef>
            </a:pPr>
            <a:r>
              <a:rPr lang="en-US" dirty="0" smtClean="0"/>
              <a:t>M(0</a:t>
            </a:r>
            <a:r>
              <a:rPr lang="en-US" dirty="0"/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70471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2" grpId="0"/>
      <p:bldP spid="352263" grpId="0"/>
      <p:bldP spid="3522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800" dirty="0" smtClean="0"/>
              <a:t>M(</a:t>
            </a:r>
            <a:r>
              <a:rPr lang="en-US" sz="2800" i="1" dirty="0" smtClean="0"/>
              <a:t>n</a:t>
            </a:r>
            <a:r>
              <a:rPr lang="en-US" sz="2800" dirty="0" smtClean="0"/>
              <a:t>) = M(</a:t>
            </a:r>
            <a:r>
              <a:rPr lang="en-US" sz="2800" i="1" dirty="0" smtClean="0"/>
              <a:t>n</a:t>
            </a:r>
            <a:r>
              <a:rPr lang="en-US" sz="2800" dirty="0" smtClean="0"/>
              <a:t>-1) + 1,  M(0) = 0</a:t>
            </a:r>
            <a:endParaRPr lang="en-US" dirty="0" smtClean="0"/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609600" y="2057400"/>
            <a:ext cx="7086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dirty="0"/>
              <a:t>M(n) = M(n-1) + 1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     = (M(n-2) + 1) + 1   =   M(n-2) + 2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     = (M(n-3) + 1) + 2   =   M(n-3) + 3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     …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     = M(n-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 err="1"/>
              <a:t>i</a:t>
            </a: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>         = M(0) + n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         </a:t>
            </a:r>
            <a:r>
              <a:rPr lang="en-US"/>
              <a:t>= </a:t>
            </a:r>
            <a:r>
              <a:rPr lang="en-US" smtClean="0"/>
              <a:t>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recurrence for M(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9504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0"/>
            <a:ext cx="6553200" cy="1894362"/>
          </a:xfrm>
        </p:spPr>
        <p:txBody>
          <a:bodyPr/>
          <a:lstStyle/>
          <a:p>
            <a:pPr algn="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3716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48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fld id="{E8115779-9F32-4733-9AAA-59D910D417A4}" type="slidenum">
              <a:rPr lang="en-US"/>
              <a:pPr/>
              <a:t>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Machine-independent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generic </a:t>
            </a:r>
            <a:r>
              <a:rPr lang="en-US" dirty="0" err="1"/>
              <a:t>uniprocessor</a:t>
            </a:r>
            <a:r>
              <a:rPr lang="en-US" dirty="0"/>
              <a:t> random-access machine (RAM)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concurrent operations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</a:t>
            </a:r>
            <a:r>
              <a:rPr lang="en-US" dirty="0">
                <a:solidFill>
                  <a:srgbClr val="008000"/>
                </a:solidFill>
              </a:rPr>
              <a:t>simple</a:t>
            </a:r>
            <a:r>
              <a:rPr lang="en-US" dirty="0"/>
              <a:t> operation (e.g. +, -, =, *, if, for) takes 1 step.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Loops</a:t>
            </a:r>
            <a:r>
              <a:rPr lang="en-US" dirty="0"/>
              <a:t> and </a:t>
            </a:r>
            <a:r>
              <a:rPr lang="en-US" dirty="0">
                <a:solidFill>
                  <a:srgbClr val="008000"/>
                </a:solidFill>
              </a:rPr>
              <a:t>subroutine</a:t>
            </a:r>
            <a:r>
              <a:rPr lang="en-US" dirty="0"/>
              <a:t> calls are </a:t>
            </a:r>
            <a:r>
              <a:rPr lang="en-US" i="1" dirty="0">
                <a:solidFill>
                  <a:srgbClr val="008000"/>
                </a:solidFill>
              </a:rPr>
              <a:t>not</a:t>
            </a:r>
            <a:r>
              <a:rPr lang="en-US" i="1" dirty="0"/>
              <a:t> </a:t>
            </a:r>
            <a:r>
              <a:rPr lang="en-US" dirty="0"/>
              <a:t>simple operations.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memory equally expensive to access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Constant word size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Unless we are explicitly manipulating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fld id="{3789F096-4964-441B-B7EE-CE3AC8870BE9}" type="slidenum">
              <a:rPr lang="en-US"/>
              <a:pPr/>
              <a:t>5</a:t>
            </a:fld>
            <a:endParaRPr lang="en-US"/>
          </a:p>
        </p:txBody>
      </p:sp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does algorithm behave as the problem size gets very large?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Running </a:t>
            </a:r>
            <a:r>
              <a:rPr lang="en-US" dirty="0"/>
              <a:t>time depends on the size of the input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Larger array takes more time to sort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To compare two algorithms with running times </a:t>
            </a:r>
            <a:r>
              <a:rPr lang="en-US" altLang="ko-KR" i="1" dirty="0">
                <a:ea typeface="굴림" panose="020B0600000101010101" pitchFamily="34" charset="-127"/>
              </a:rPr>
              <a:t>f(n)</a:t>
            </a:r>
            <a:r>
              <a:rPr lang="en-US" altLang="ko-KR" dirty="0">
                <a:ea typeface="굴림" panose="020B0600000101010101" pitchFamily="34" charset="-127"/>
              </a:rPr>
              <a:t> and </a:t>
            </a:r>
            <a:r>
              <a:rPr lang="en-US" altLang="ko-KR" i="1" dirty="0">
                <a:ea typeface="굴림" panose="020B0600000101010101" pitchFamily="34" charset="-127"/>
              </a:rPr>
              <a:t>g(n),</a:t>
            </a:r>
            <a:r>
              <a:rPr lang="en-US" altLang="ko-KR" dirty="0">
                <a:ea typeface="굴림" panose="020B0600000101010101" pitchFamily="34" charset="-127"/>
              </a:rPr>
              <a:t> we need a </a:t>
            </a:r>
            <a:r>
              <a:rPr lang="en-US" altLang="ko-KR" b="1" dirty="0">
                <a:ea typeface="굴림" panose="020B0600000101010101" pitchFamily="34" charset="-127"/>
              </a:rPr>
              <a:t>rough measure</a:t>
            </a:r>
            <a:r>
              <a:rPr lang="en-US" altLang="ko-KR" dirty="0">
                <a:ea typeface="굴림" panose="020B0600000101010101" pitchFamily="34" charset="-127"/>
              </a:rPr>
              <a:t> that characterizes </a:t>
            </a:r>
            <a:r>
              <a:rPr lang="en-US" altLang="ko-KR" b="1" dirty="0">
                <a:ea typeface="굴림" panose="020B0600000101010101" pitchFamily="34" charset="-127"/>
              </a:rPr>
              <a:t>how fast each function grows </a:t>
            </a:r>
            <a:endParaRPr lang="en-US" altLang="ko-KR" b="1" dirty="0" smtClean="0">
              <a:ea typeface="굴림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Look </a:t>
            </a:r>
            <a:r>
              <a:rPr lang="en-US" dirty="0"/>
              <a:t>at </a:t>
            </a:r>
            <a:r>
              <a:rPr lang="en-US" b="1" i="1" dirty="0"/>
              <a:t>growth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as </a:t>
            </a:r>
            <a:r>
              <a:rPr lang="en-US" i="1" dirty="0"/>
              <a:t>n</a:t>
            </a:r>
            <a:r>
              <a:rPr lang="en-US" dirty="0"/>
              <a:t>→∞.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endParaRPr lang="en-US" sz="3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Input Size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Input size (number of elements in the input)</a:t>
            </a:r>
            <a:endParaRPr lang="en-US" dirty="0" smtClean="0">
              <a:latin typeface="Monotype Corsiva" panose="03010101010201010101" pitchFamily="66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size of an array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polynomial degree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# of elements in a matrix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# of bits in the binary representation of the input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vertices and edges in a graph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5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59763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Associate a "cost" with each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Find the "total cost“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by finding the total number of times each statement is executed. 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b="1" i="1" dirty="0" smtClean="0">
                <a:cs typeface="Times New Roman" panose="02020603050405020304" pitchFamily="18" charset="0"/>
              </a:rPr>
              <a:t>	    Algorithm 1                         Algorithm 2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0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	                     </a:t>
            </a:r>
            <a:r>
              <a:rPr lang="en-US" sz="2000" b="1" dirty="0" smtClean="0">
                <a:cs typeface="Times New Roman" panose="02020603050405020304" pitchFamily="18" charset="0"/>
              </a:rPr>
              <a:t>Cost                                             </a:t>
            </a:r>
            <a:r>
              <a:rPr lang="en-US" sz="2000" b="1" dirty="0" err="1" smtClean="0">
                <a:cs typeface="Times New Roman" panose="02020603050405020304" pitchFamily="18" charset="0"/>
              </a:rPr>
              <a:t>Cost</a:t>
            </a:r>
            <a:r>
              <a:rPr lang="en-US" sz="2000" b="1" dirty="0" smtClean="0">
                <a:cs typeface="Times New Roman" panose="02020603050405020304" pitchFamily="18" charset="0"/>
              </a:rPr>
              <a:t>	</a:t>
            </a:r>
            <a:endParaRPr lang="en-US" sz="2000" b="1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	 </a:t>
            </a:r>
            <a:r>
              <a:rPr 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cs typeface="Times New Roman" panose="02020603050405020304" pitchFamily="18" charset="0"/>
              </a:rPr>
              <a:t>[0] = 0;         </a:t>
            </a:r>
            <a:r>
              <a:rPr lang="en-US" sz="2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sz="2000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cs typeface="Times New Roman" panose="02020603050405020304" pitchFamily="18" charset="0"/>
              </a:rPr>
              <a:t>             for(</a:t>
            </a:r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cs typeface="Times New Roman" panose="02020603050405020304" pitchFamily="18" charset="0"/>
              </a:rPr>
              <a:t>=0; </a:t>
            </a:r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cs typeface="Times New Roman" panose="02020603050405020304" pitchFamily="18" charset="0"/>
              </a:rPr>
              <a:t>&lt;N; </a:t>
            </a:r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cs typeface="Times New Roman" panose="02020603050405020304" pitchFamily="18" charset="0"/>
              </a:rPr>
              <a:t>++)          </a:t>
            </a:r>
            <a:r>
              <a:rPr lang="en-US" sz="2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sz="2000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endParaRPr lang="en-US" sz="2000" baseline="-25000" dirty="0" smtClean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	 </a:t>
            </a:r>
            <a:r>
              <a:rPr 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cs typeface="Times New Roman" panose="02020603050405020304" pitchFamily="18" charset="0"/>
              </a:rPr>
              <a:t>[1] = 0;        </a:t>
            </a:r>
            <a:r>
              <a:rPr lang="en-US" sz="2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n-US" sz="2000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cs typeface="Times New Roman" panose="02020603050405020304" pitchFamily="18" charset="0"/>
              </a:rPr>
              <a:t>                 </a:t>
            </a:r>
            <a:r>
              <a:rPr 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cs typeface="Times New Roman" panose="02020603050405020304" pitchFamily="18" charset="0"/>
              </a:rPr>
              <a:t>[</a:t>
            </a:r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cs typeface="Times New Roman" panose="02020603050405020304" pitchFamily="18" charset="0"/>
              </a:rPr>
              <a:t>] = 0;                 </a:t>
            </a:r>
            <a:r>
              <a:rPr lang="en-US" sz="2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n-US" sz="2000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en-US" sz="2000" baseline="-25000" dirty="0" smtClean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	 </a:t>
            </a:r>
            <a:r>
              <a:rPr 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cs typeface="Times New Roman" panose="02020603050405020304" pitchFamily="18" charset="0"/>
              </a:rPr>
              <a:t>[2] = 0;         </a:t>
            </a:r>
            <a:r>
              <a:rPr lang="en-US" sz="2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sz="2000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	    ...                   ...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	 </a:t>
            </a:r>
            <a:r>
              <a:rPr 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cs typeface="Times New Roman" panose="02020603050405020304" pitchFamily="18" charset="0"/>
              </a:rPr>
              <a:t>[N-1] = 0;     </a:t>
            </a:r>
            <a:r>
              <a:rPr lang="en-US" sz="2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sz="2000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cs typeface="Times New Roman" panose="02020603050405020304" pitchFamily="18" charset="0"/>
              </a:rPr>
              <a:t> 		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                          -----------                                        -------------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sz="2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   c</a:t>
            </a:r>
            <a:r>
              <a:rPr lang="es-ES_tradnl" sz="2000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sz="2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+c</a:t>
            </a:r>
            <a:r>
              <a:rPr lang="es-ES_tradnl" sz="2000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sz="2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+...+c</a:t>
            </a:r>
            <a:r>
              <a:rPr lang="es-ES_tradnl" sz="2000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sz="2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= </a:t>
            </a:r>
            <a:r>
              <a:rPr lang="es-ES_tradnl" sz="2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sz="2000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s-ES_tradnl" sz="2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x N</a:t>
            </a:r>
            <a:r>
              <a:rPr lang="es-ES_tradnl" sz="2000" dirty="0" smtClean="0">
                <a:cs typeface="Times New Roman" panose="02020603050405020304" pitchFamily="18" charset="0"/>
              </a:rPr>
              <a:t>                  </a:t>
            </a:r>
            <a:r>
              <a:rPr lang="es-ES_tradnl" sz="2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(N+1) x c</a:t>
            </a:r>
            <a:r>
              <a:rPr lang="es-ES_tradnl" sz="2000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s-ES_tradnl" sz="2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+ N x c</a:t>
            </a:r>
            <a:r>
              <a:rPr lang="es-ES_tradnl" sz="2000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sz="2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=   </a:t>
            </a:r>
            <a:endParaRPr lang="en-US" sz="2000" dirty="0" smtClean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sz="2000" dirty="0" smtClean="0">
                <a:solidFill>
                  <a:schemeClr val="tx2"/>
                </a:solidFill>
                <a:ea typeface="MS Mincho" panose="02020609040205080304" pitchFamily="49" charset="-128"/>
              </a:rPr>
              <a:t>                                                                     </a:t>
            </a:r>
            <a:r>
              <a:rPr lang="en-US" sz="2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(c</a:t>
            </a:r>
            <a:r>
              <a:rPr lang="en-US" sz="2000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sz="2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+ c</a:t>
            </a:r>
            <a:r>
              <a:rPr lang="en-US" sz="2000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sz="2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) x N + c</a:t>
            </a:r>
            <a:r>
              <a:rPr lang="en-US" sz="2000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443038"/>
            <a:ext cx="8077200" cy="4419600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cs typeface="Times New Roman" panose="02020603050405020304" pitchFamily="18" charset="0"/>
              </a:rPr>
              <a:t>Algorithm 3 </a:t>
            </a:r>
            <a:r>
              <a:rPr lang="en-US" dirty="0" smtClean="0">
                <a:cs typeface="Times New Roman" panose="02020603050405020304" pitchFamily="18" charset="0"/>
              </a:rPr>
              <a:t>	                 </a:t>
            </a:r>
            <a:r>
              <a:rPr lang="en-US" i="1" dirty="0" smtClean="0">
                <a:cs typeface="Times New Roman" panose="02020603050405020304" pitchFamily="18" charset="0"/>
              </a:rPr>
              <a:t>Cost 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 	sum = 0;                                 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	for(</a:t>
            </a:r>
            <a:r>
              <a:rPr lang="en-US" dirty="0" err="1" smtClean="0">
                <a:cs typeface="Times New Roman" panose="02020603050405020304" pitchFamily="18" charset="0"/>
              </a:rPr>
              <a:t>i</a:t>
            </a:r>
            <a:r>
              <a:rPr lang="en-US" dirty="0" smtClean="0">
                <a:cs typeface="Times New Roman" panose="02020603050405020304" pitchFamily="18" charset="0"/>
              </a:rPr>
              <a:t>=0; </a:t>
            </a:r>
            <a:r>
              <a:rPr lang="en-US" dirty="0" err="1" smtClean="0">
                <a:cs typeface="Times New Roman" panose="02020603050405020304" pitchFamily="18" charset="0"/>
              </a:rPr>
              <a:t>i</a:t>
            </a:r>
            <a:r>
              <a:rPr lang="en-US" dirty="0" smtClean="0">
                <a:cs typeface="Times New Roman" panose="02020603050405020304" pitchFamily="18" charset="0"/>
              </a:rPr>
              <a:t>&lt;N; </a:t>
            </a:r>
            <a:r>
              <a:rPr lang="en-US" dirty="0" err="1" smtClean="0">
                <a:cs typeface="Times New Roman" panose="02020603050405020304" pitchFamily="18" charset="0"/>
              </a:rPr>
              <a:t>i</a:t>
            </a:r>
            <a:r>
              <a:rPr lang="en-US" dirty="0" smtClean="0">
                <a:cs typeface="Times New Roman" panose="02020603050405020304" pitchFamily="18" charset="0"/>
              </a:rPr>
              <a:t>++)                   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endParaRPr lang="en-US" baseline="-25000" dirty="0" smtClean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 	   for(j=0; j&lt;N; j++)                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    	   sum += </a:t>
            </a:r>
            <a:r>
              <a:rPr lang="en-US" dirty="0" err="1" smtClean="0">
                <a:cs typeface="Times New Roman" panose="02020603050405020304" pitchFamily="18" charset="0"/>
              </a:rPr>
              <a:t>arr</a:t>
            </a:r>
            <a:r>
              <a:rPr lang="en-US" dirty="0" smtClean="0"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cs typeface="Times New Roman" panose="02020603050405020304" pitchFamily="18" charset="0"/>
              </a:rPr>
              <a:t>i</a:t>
            </a:r>
            <a:r>
              <a:rPr lang="en-US" dirty="0" smtClean="0">
                <a:cs typeface="Times New Roman" panose="02020603050405020304" pitchFamily="18" charset="0"/>
              </a:rPr>
              <a:t>][j];          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3</a:t>
            </a:r>
            <a:endParaRPr lang="en-US" baseline="-25000" dirty="0" smtClean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                                              ------------</a:t>
            </a:r>
          </a:p>
          <a:p>
            <a:pPr eaLnBrk="1" hangingPunct="1">
              <a:buFontTx/>
              <a:buNone/>
            </a:pP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+ </a:t>
            </a:r>
            <a:r>
              <a:rPr lang="en-US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x</a:t>
            </a:r>
            <a:r>
              <a:rPr lang="en-US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</a:t>
            </a:r>
            <a:r>
              <a:rPr lang="en-US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+1) + </a:t>
            </a:r>
            <a:r>
              <a:rPr lang="en-US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x N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x</a:t>
            </a:r>
            <a:r>
              <a:rPr lang="en-US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</a:t>
            </a:r>
            <a:r>
              <a:rPr lang="en-US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+1) + </a:t>
            </a:r>
            <a:r>
              <a:rPr lang="en-US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x</a:t>
            </a:r>
            <a:r>
              <a:rPr lang="en-US" i="1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N</a:t>
            </a:r>
            <a:r>
              <a:rPr lang="en-US" i="1" baseline="30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</a:p>
          <a:p>
            <a:pPr eaLnBrk="1" hangingPunct="1">
              <a:buFontTx/>
              <a:buNone/>
            </a:pPr>
            <a:endParaRPr lang="en-US" i="1" dirty="0" smtClean="0">
              <a:ea typeface="MS Mincho" panose="02020609040205080304" pitchFamily="49" charset="-128"/>
            </a:endParaRPr>
          </a:p>
          <a:p>
            <a:pPr eaLnBrk="1" hangingPunct="1"/>
            <a:endParaRPr lang="en-US" b="1" dirty="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  <a:endParaRPr 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Order of Growth</a:t>
            </a: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The low order terms in a function are relatively insignificant for </a:t>
            </a:r>
            <a:r>
              <a:rPr lang="en-US" b="1" dirty="0" smtClean="0">
                <a:cs typeface="Times New Roman" panose="02020603050405020304" pitchFamily="18" charset="0"/>
              </a:rPr>
              <a:t>large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		            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+ 100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dirty="0" smtClean="0">
                <a:cs typeface="Times New Roman" panose="02020603050405020304" pitchFamily="18" charset="0"/>
              </a:rPr>
              <a:t>    ~     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endParaRPr lang="en-US" baseline="30000" dirty="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i="1" dirty="0" smtClean="0">
                <a:cs typeface="Times New Roman" panose="02020603050405020304" pitchFamily="18" charset="0"/>
              </a:rPr>
              <a:t> 	i.e., </a:t>
            </a:r>
            <a:r>
              <a:rPr lang="en-US" dirty="0" smtClean="0">
                <a:cs typeface="Times New Roman" panose="02020603050405020304" pitchFamily="18" charset="0"/>
              </a:rPr>
              <a:t>we say that</a:t>
            </a:r>
            <a:r>
              <a:rPr lang="en-US" i="1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+ 100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dirty="0" smtClean="0">
                <a:cs typeface="Times New Roman" panose="02020603050405020304" pitchFamily="18" charset="0"/>
              </a:rPr>
              <a:t> and 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 smtClean="0">
                <a:ea typeface="MS Mincho" panose="02020609040205080304" pitchFamily="49" charset="-128"/>
              </a:rPr>
              <a:t> have the same </a:t>
            </a:r>
            <a:r>
              <a:rPr lang="en-US" b="1" dirty="0" smtClean="0">
                <a:ea typeface="MS Mincho" panose="02020609040205080304" pitchFamily="49" charset="-128"/>
              </a:rPr>
              <a:t>order of growth</a:t>
            </a:r>
            <a:r>
              <a:rPr lang="en-US" u="sng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3" y="4246419"/>
            <a:ext cx="4024744" cy="249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1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3615</TotalTime>
  <Words>1156</Words>
  <Application>Microsoft Office PowerPoint</Application>
  <PresentationFormat>On-screen Show (4:3)</PresentationFormat>
  <Paragraphs>327</Paragraphs>
  <Slides>37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굴림</vt:lpstr>
      <vt:lpstr>MS Mincho</vt:lpstr>
      <vt:lpstr>Arial</vt:lpstr>
      <vt:lpstr>Calibri</vt:lpstr>
      <vt:lpstr>Century Schoolbook</vt:lpstr>
      <vt:lpstr>Courier New</vt:lpstr>
      <vt:lpstr>Lucida Calligraphy</vt:lpstr>
      <vt:lpstr>Lucida Grande</vt:lpstr>
      <vt:lpstr>Monotype Corsiva</vt:lpstr>
      <vt:lpstr>Monotype Sorts</vt:lpstr>
      <vt:lpstr>Osaka</vt:lpstr>
      <vt:lpstr>Symbol</vt:lpstr>
      <vt:lpstr>Times New Roman</vt:lpstr>
      <vt:lpstr>Wingdings</vt:lpstr>
      <vt:lpstr>Wingdings 2</vt:lpstr>
      <vt:lpstr>Oriel</vt:lpstr>
      <vt:lpstr>Equation</vt:lpstr>
      <vt:lpstr>Microsoft Excel Chart</vt:lpstr>
      <vt:lpstr>CSE 207: Algorithms</vt:lpstr>
      <vt:lpstr>Kinds of analyses</vt:lpstr>
      <vt:lpstr>How to measure complexity?</vt:lpstr>
      <vt:lpstr>Machine-independent</vt:lpstr>
      <vt:lpstr>Asymptotic Analysis</vt:lpstr>
      <vt:lpstr>Input Size</vt:lpstr>
      <vt:lpstr>Example</vt:lpstr>
      <vt:lpstr>Another Example</vt:lpstr>
      <vt:lpstr>Asymptotic Analysis</vt:lpstr>
      <vt:lpstr>Practical Complexity</vt:lpstr>
      <vt:lpstr>Practical Complexity</vt:lpstr>
      <vt:lpstr>Order of growth</vt:lpstr>
      <vt:lpstr>Asymptotic Notation</vt:lpstr>
      <vt:lpstr>Big O</vt:lpstr>
      <vt:lpstr>Big O</vt:lpstr>
      <vt:lpstr>Big-O</vt:lpstr>
      <vt:lpstr>Visualization</vt:lpstr>
      <vt:lpstr>Examples</vt:lpstr>
      <vt:lpstr>Big-O example, graphically</vt:lpstr>
      <vt:lpstr>No Uniqueness</vt:lpstr>
      <vt:lpstr>Back to our example</vt:lpstr>
      <vt:lpstr>Example (cont’d)</vt:lpstr>
      <vt:lpstr>Tight bounds</vt:lpstr>
      <vt:lpstr>Big Omega – Notation</vt:lpstr>
      <vt:lpstr>Visualization</vt:lpstr>
      <vt:lpstr>-notation</vt:lpstr>
      <vt:lpstr>Visualization</vt:lpstr>
      <vt:lpstr>Example 2</vt:lpstr>
      <vt:lpstr>Simplifying Assumptions</vt:lpstr>
      <vt:lpstr>Example</vt:lpstr>
      <vt:lpstr>Example</vt:lpstr>
      <vt:lpstr>Example</vt:lpstr>
      <vt:lpstr>Example</vt:lpstr>
      <vt:lpstr>Example</vt:lpstr>
      <vt:lpstr>Recursive evaluation of n!</vt:lpstr>
      <vt:lpstr>Solving the recurrence for M(n)</vt:lpstr>
      <vt:lpstr>The End</vt:lpstr>
    </vt:vector>
  </TitlesOfParts>
  <Company>BUET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Windows User</cp:lastModifiedBy>
  <cp:revision>556</cp:revision>
  <dcterms:created xsi:type="dcterms:W3CDTF">2012-03-31T05:29:50Z</dcterms:created>
  <dcterms:modified xsi:type="dcterms:W3CDTF">2014-09-16T01:23:21Z</dcterms:modified>
</cp:coreProperties>
</file>