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69" r:id="rId13"/>
    <p:sldId id="370" r:id="rId14"/>
    <p:sldId id="371" r:id="rId15"/>
    <p:sldId id="372" r:id="rId16"/>
    <p:sldId id="373" r:id="rId17"/>
    <p:sldId id="350" r:id="rId18"/>
    <p:sldId id="351" r:id="rId19"/>
    <p:sldId id="381" r:id="rId20"/>
    <p:sldId id="352" r:id="rId21"/>
    <p:sldId id="374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77" r:id="rId33"/>
    <p:sldId id="379" r:id="rId34"/>
    <p:sldId id="410" r:id="rId35"/>
    <p:sldId id="411" r:id="rId36"/>
    <p:sldId id="416" r:id="rId37"/>
    <p:sldId id="384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4" r:id="rId46"/>
    <p:sldId id="425" r:id="rId47"/>
    <p:sldId id="426" r:id="rId48"/>
    <p:sldId id="427" r:id="rId49"/>
    <p:sldId id="428" r:id="rId50"/>
    <p:sldId id="429" r:id="rId51"/>
    <p:sldId id="430" r:id="rId52"/>
    <p:sldId id="431" r:id="rId53"/>
    <p:sldId id="432" r:id="rId54"/>
    <p:sldId id="433" r:id="rId55"/>
    <p:sldId id="412" r:id="rId56"/>
    <p:sldId id="445" r:id="rId57"/>
    <p:sldId id="471" r:id="rId58"/>
    <p:sldId id="472" r:id="rId59"/>
    <p:sldId id="481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3" r:id="rId70"/>
    <p:sldId id="494" r:id="rId71"/>
    <p:sldId id="495" r:id="rId72"/>
    <p:sldId id="496" r:id="rId73"/>
    <p:sldId id="497" r:id="rId74"/>
    <p:sldId id="511" r:id="rId75"/>
    <p:sldId id="512" r:id="rId76"/>
    <p:sldId id="513" r:id="rId77"/>
    <p:sldId id="514" r:id="rId78"/>
    <p:sldId id="516" r:id="rId79"/>
    <p:sldId id="515" r:id="rId80"/>
    <p:sldId id="517" r:id="rId81"/>
    <p:sldId id="518" r:id="rId82"/>
    <p:sldId id="531" r:id="rId83"/>
    <p:sldId id="520" r:id="rId84"/>
    <p:sldId id="539" r:id="rId85"/>
    <p:sldId id="540" r:id="rId86"/>
    <p:sldId id="541" r:id="rId87"/>
    <p:sldId id="521" r:id="rId88"/>
    <p:sldId id="533" r:id="rId89"/>
    <p:sldId id="534" r:id="rId90"/>
    <p:sldId id="536" r:id="rId91"/>
    <p:sldId id="526" r:id="rId92"/>
    <p:sldId id="527" r:id="rId93"/>
    <p:sldId id="528" r:id="rId94"/>
    <p:sldId id="537" r:id="rId95"/>
    <p:sldId id="538" r:id="rId96"/>
    <p:sldId id="542" r:id="rId97"/>
    <p:sldId id="338" r:id="rId9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0074" autoAdjust="0"/>
    <p:restoredTop sz="76481" autoAdjust="0"/>
  </p:normalViewPr>
  <p:slideViewPr>
    <p:cSldViewPr snapToGrid="0">
      <p:cViewPr varScale="1">
        <p:scale>
          <a:sx n="56" d="100"/>
          <a:sy n="56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31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321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3667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Spring 1997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CS575 class/17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71B23D-38B6-4850-9089-0D0897C16660}" type="slidenum">
              <a:rPr lang="en-US"/>
              <a:pPr/>
              <a:t>59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4850"/>
            <a:ext cx="4629150" cy="3471863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244B5-0FFC-4E92-824B-2147F5DA6EB7}" type="slidenum">
              <a:rPr lang="en-US"/>
              <a:pPr/>
              <a:t>96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F5459-DB1E-4ACC-A5B5-D9B652BE394F}" type="slidenum">
              <a:rPr lang="en-US"/>
              <a:pPr/>
              <a:t>74</a:t>
            </a:fld>
            <a:endParaRPr lang="en-US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92875-5377-4EF5-816B-5FAFB0166B06}" type="slidenum">
              <a:rPr lang="en-US"/>
              <a:pPr/>
              <a:t>75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1CF16-4B73-484E-8B6F-BD71E4959F55}" type="slidenum">
              <a:rPr lang="en-US"/>
              <a:pPr/>
              <a:t>76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91CF16-4B73-484E-8B6F-BD71E4959F55}" type="slidenum">
              <a:rPr lang="en-US"/>
              <a:pPr/>
              <a:t>77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D4EEB-5D75-46C4-860E-902B30E66E48}" type="slidenum">
              <a:rPr lang="en-US"/>
              <a:pPr/>
              <a:t>78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452D8-71D6-4F66-8D51-27779FD06A96}" type="slidenum">
              <a:rPr lang="en-US"/>
              <a:pPr/>
              <a:t>84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2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73A9CC-71BF-4EDA-8E2C-D0B30251C6B5}" type="slidenum">
              <a:rPr lang="en-US"/>
              <a:pPr/>
              <a:t>85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2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FF938-6EFC-4FAA-B6A0-F0CD3BBFFEEE}" type="slidenum">
              <a:rPr lang="en-US"/>
              <a:pPr/>
              <a:t>86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2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477/677 - Lecture 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FC8C-A9FB-421E-89F6-846CF84CE9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Dr. </a:t>
            </a:r>
            <a:r>
              <a:rPr lang="en-US" sz="2400" dirty="0" err="1" smtClean="0"/>
              <a:t>Tanzima</a:t>
            </a:r>
            <a:r>
              <a:rPr lang="en-US" sz="2400" dirty="0" smtClean="0"/>
              <a:t> </a:t>
            </a:r>
            <a:r>
              <a:rPr lang="en-US" sz="2400" dirty="0" err="1" smtClean="0"/>
              <a:t>Hashem</a:t>
            </a:r>
            <a:endParaRPr lang="en-US" sz="2400" dirty="0" smtClean="0"/>
          </a:p>
          <a:p>
            <a:r>
              <a:rPr lang="en-US" sz="2400" dirty="0" smtClean="0"/>
              <a:t>Assistant Professor</a:t>
            </a:r>
          </a:p>
          <a:p>
            <a:r>
              <a:rPr lang="en-US" sz="2400" dirty="0" smtClean="0"/>
              <a:t>CSE, BUET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adjacency matrix is a dense representation</a:t>
            </a:r>
          </a:p>
          <a:p>
            <a:pPr lvl="1"/>
            <a:r>
              <a:rPr lang="en-US"/>
              <a:t>Usually too much storage for large graphs</a:t>
            </a:r>
          </a:p>
          <a:p>
            <a:pPr lvl="1"/>
            <a:r>
              <a:rPr lang="en-US"/>
              <a:t>But can be very efficient for small graphs</a:t>
            </a:r>
          </a:p>
          <a:p>
            <a:r>
              <a:rPr lang="en-US"/>
              <a:t>Most large interesting graphs are sparse</a:t>
            </a:r>
          </a:p>
          <a:p>
            <a:pPr lvl="1"/>
            <a:r>
              <a:rPr lang="en-US"/>
              <a:t>E.g., planar graphs, in which no edges cross, have |E| = O(|V|) by Euler’s formula</a:t>
            </a:r>
          </a:p>
          <a:p>
            <a:pPr lvl="1"/>
            <a:r>
              <a:rPr lang="en-US"/>
              <a:t>For this reason the </a:t>
            </a:r>
            <a:r>
              <a:rPr lang="en-US" i="1">
                <a:solidFill>
                  <a:schemeClr val="tx2"/>
                </a:solidFill>
              </a:rPr>
              <a:t>adjacency list</a:t>
            </a:r>
            <a:r>
              <a:rPr lang="en-US"/>
              <a:t> is often a more appropriate respresentation</a:t>
            </a:r>
          </a:p>
          <a:p>
            <a:pPr lvl="1"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Adjacency List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Adjacency list: for each vertex </a:t>
            </a:r>
            <a:r>
              <a:rPr lang="en-US" i="1"/>
              <a:t>v </a:t>
            </a:r>
            <a:r>
              <a:rPr lang="en-US">
                <a:sym typeface="Symbol" pitchFamily="18" charset="2"/>
              </a:rPr>
              <a:t> V, store a list of vertices adjacent to </a:t>
            </a:r>
            <a:r>
              <a:rPr lang="en-US" i="1">
                <a:sym typeface="Symbol" pitchFamily="18" charset="2"/>
              </a:rPr>
              <a:t>v</a:t>
            </a:r>
          </a:p>
          <a:p>
            <a:r>
              <a:rPr lang="en-US">
                <a:sym typeface="Symbol" pitchFamily="18" charset="2"/>
              </a:rPr>
              <a:t>Example:</a:t>
            </a:r>
          </a:p>
          <a:p>
            <a:pPr lvl="1"/>
            <a:r>
              <a:rPr lang="en-US">
                <a:sym typeface="Symbol" pitchFamily="18" charset="2"/>
              </a:rPr>
              <a:t>Adj[1] = {2,3}</a:t>
            </a:r>
          </a:p>
          <a:p>
            <a:pPr lvl="1"/>
            <a:r>
              <a:rPr lang="en-US">
                <a:sym typeface="Symbol" pitchFamily="18" charset="2"/>
              </a:rPr>
              <a:t>Adj[2] = {3}</a:t>
            </a:r>
          </a:p>
          <a:p>
            <a:pPr lvl="1"/>
            <a:r>
              <a:rPr lang="en-US">
                <a:sym typeface="Symbol" pitchFamily="18" charset="2"/>
              </a:rPr>
              <a:t>Adj[3] = {}</a:t>
            </a:r>
          </a:p>
          <a:p>
            <a:pPr lvl="1"/>
            <a:r>
              <a:rPr lang="en-US">
                <a:sym typeface="Symbol" pitchFamily="18" charset="2"/>
              </a:rPr>
              <a:t>Adj[4] = {3}</a:t>
            </a:r>
          </a:p>
          <a:p>
            <a:r>
              <a:rPr lang="en-US">
                <a:sym typeface="Symbol" pitchFamily="18" charset="2"/>
              </a:rPr>
              <a:t>Variation: can also keep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 list of edges coming </a:t>
            </a:r>
            <a:r>
              <a:rPr lang="en-US" i="1">
                <a:sym typeface="Symbol" pitchFamily="18" charset="2"/>
              </a:rPr>
              <a:t>into </a:t>
            </a:r>
            <a:r>
              <a:rPr lang="en-US">
                <a:sym typeface="Symbol" pitchFamily="18" charset="2"/>
              </a:rPr>
              <a:t>vertex</a:t>
            </a:r>
          </a:p>
          <a:p>
            <a:endParaRPr lang="en-US"/>
          </a:p>
        </p:txBody>
      </p:sp>
      <p:sp>
        <p:nvSpPr>
          <p:cNvPr id="1165316" name="Oval 4"/>
          <p:cNvSpPr>
            <a:spLocks noChangeArrowheads="1"/>
          </p:cNvSpPr>
          <p:nvPr/>
        </p:nvSpPr>
        <p:spPr bwMode="auto">
          <a:xfrm>
            <a:off x="6553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5317" name="Oval 5"/>
          <p:cNvSpPr>
            <a:spLocks noChangeArrowheads="1"/>
          </p:cNvSpPr>
          <p:nvPr/>
        </p:nvSpPr>
        <p:spPr bwMode="auto">
          <a:xfrm>
            <a:off x="5410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5318" name="Oval 6"/>
          <p:cNvSpPr>
            <a:spLocks noChangeArrowheads="1"/>
          </p:cNvSpPr>
          <p:nvPr/>
        </p:nvSpPr>
        <p:spPr bwMode="auto">
          <a:xfrm>
            <a:off x="7696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5319" name="Oval 7"/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5320" name="AutoShape 8"/>
          <p:cNvCxnSpPr>
            <a:cxnSpLocks noChangeShapeType="1"/>
            <a:stCxn id="1165316" idx="3"/>
            <a:endCxn id="1165317" idx="7"/>
          </p:cNvCxnSpPr>
          <p:nvPr/>
        </p:nvCxnSpPr>
        <p:spPr bwMode="auto">
          <a:xfrm flipH="1">
            <a:off x="5930900" y="3354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1" name="AutoShape 9"/>
          <p:cNvCxnSpPr>
            <a:cxnSpLocks noChangeShapeType="1"/>
            <a:stCxn id="1165317" idx="5"/>
            <a:endCxn id="1165319" idx="1"/>
          </p:cNvCxnSpPr>
          <p:nvPr/>
        </p:nvCxnSpPr>
        <p:spPr bwMode="auto">
          <a:xfrm>
            <a:off x="5930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2" name="AutoShape 10"/>
          <p:cNvCxnSpPr>
            <a:cxnSpLocks noChangeShapeType="1"/>
            <a:stCxn id="1165318" idx="3"/>
            <a:endCxn id="1165319" idx="7"/>
          </p:cNvCxnSpPr>
          <p:nvPr/>
        </p:nvCxnSpPr>
        <p:spPr bwMode="auto">
          <a:xfrm flipH="1">
            <a:off x="7073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5323" name="AutoShape 11"/>
          <p:cNvCxnSpPr>
            <a:cxnSpLocks noChangeShapeType="1"/>
            <a:stCxn id="1165316" idx="4"/>
            <a:endCxn id="1165319" idx="0"/>
          </p:cNvCxnSpPr>
          <p:nvPr/>
        </p:nvCxnSpPr>
        <p:spPr bwMode="auto">
          <a:xfrm>
            <a:off x="6858000" y="34432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Graphs: Adjacency List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For directed graphs: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       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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out-degree(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 = |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err="1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Total storage: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r>
              <a:rPr lang="en-US" altLang="zh-CN" sz="2800" dirty="0" smtClean="0">
                <a:solidFill>
                  <a:srgbClr val="CC3300"/>
                </a:solidFill>
                <a:ea typeface="宋体" pitchFamily="2" charset="-122"/>
              </a:rPr>
              <a:t>For undirected graphs: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Sum of lengths of all adj. lists is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smtClean="0">
                <a:ea typeface="宋体" pitchFamily="2" charset="-122"/>
              </a:rPr>
              <a:t>          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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degree(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) = 2|</a:t>
            </a:r>
            <a:r>
              <a:rPr lang="en-US" altLang="zh-CN" sz="2400" i="1" dirty="0" smtClean="0"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|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ea typeface="宋体" pitchFamily="2" charset="-122"/>
                <a:sym typeface="Symbol" pitchFamily="18" charset="2"/>
              </a:rPr>
              <a:t>             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err="1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i="1" baseline="62000" dirty="0" err="1" smtClean="0"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sz="2400" baseline="62000" dirty="0" smtClean="0">
                <a:ea typeface="宋体" pitchFamily="2" charset="-122"/>
                <a:sym typeface="Symbol" pitchFamily="18" charset="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Total storage:</a:t>
            </a:r>
            <a:r>
              <a:rPr lang="en-US" altLang="zh-CN" sz="2000" dirty="0" smtClean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+</a:t>
            </a:r>
            <a:r>
              <a:rPr lang="en-US" altLang="zh-CN" i="1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)</a:t>
            </a:r>
          </a:p>
          <a:p>
            <a:pPr lvl="1"/>
            <a:endParaRPr lang="en-US" altLang="zh-CN" dirty="0" smtClean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687824" y="3191256"/>
            <a:ext cx="24606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No. of edges leaving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</a:t>
            </a: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 flipH="1" flipV="1">
            <a:off x="3697224" y="3038856"/>
            <a:ext cx="1219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4151376" y="5343589"/>
            <a:ext cx="5157788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No. of edges incident on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v. 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Edge (</a:t>
            </a:r>
            <a:r>
              <a:rPr lang="en-US" altLang="zh-CN" sz="2000" i="1" u="none" dirty="0" err="1">
                <a:solidFill>
                  <a:srgbClr val="FF3300"/>
                </a:solidFill>
                <a:ea typeface="宋体" pitchFamily="2" charset="-122"/>
              </a:rPr>
              <a:t>u</a:t>
            </a:r>
            <a:r>
              <a:rPr lang="en-US" altLang="zh-CN" sz="2000" u="none" dirty="0" err="1">
                <a:solidFill>
                  <a:srgbClr val="FF3300"/>
                </a:solidFill>
                <a:ea typeface="宋体" pitchFamily="2" charset="-122"/>
              </a:rPr>
              <a:t>,</a:t>
            </a:r>
            <a:r>
              <a:rPr lang="en-US" altLang="zh-CN" sz="2000" i="1" u="none" dirty="0" err="1">
                <a:solidFill>
                  <a:srgbClr val="FF3300"/>
                </a:solidFill>
                <a:ea typeface="宋体" pitchFamily="2" charset="-122"/>
              </a:rPr>
              <a:t>v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) is incident on vertices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u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 and </a:t>
            </a:r>
            <a:r>
              <a:rPr lang="en-US" altLang="zh-CN" sz="2000" i="1" u="none" dirty="0">
                <a:solidFill>
                  <a:srgbClr val="FF3300"/>
                </a:solidFill>
                <a:ea typeface="宋体" pitchFamily="2" charset="-122"/>
              </a:rPr>
              <a:t>v</a:t>
            </a:r>
            <a:r>
              <a:rPr lang="en-US" altLang="zh-CN" sz="2000" u="none" dirty="0">
                <a:solidFill>
                  <a:srgbClr val="FF3300"/>
                </a:solidFill>
                <a:ea typeface="宋体" pitchFamily="2" charset="-122"/>
              </a:rPr>
              <a:t>.</a:t>
            </a:r>
            <a:endParaRPr lang="en-US" altLang="zh-CN" sz="2000" i="1" u="none" dirty="0">
              <a:solidFill>
                <a:srgbClr val="FF3300"/>
              </a:solidFill>
              <a:ea typeface="宋体" pitchFamily="2" charset="-122"/>
            </a:endParaRPr>
          </a:p>
        </p:txBody>
      </p:sp>
      <p:sp>
        <p:nvSpPr>
          <p:cNvPr id="8199" name="Line 9"/>
          <p:cNvSpPr>
            <a:spLocks noChangeShapeType="1"/>
          </p:cNvSpPr>
          <p:nvPr/>
        </p:nvSpPr>
        <p:spPr bwMode="auto">
          <a:xfrm flipH="1" flipV="1">
            <a:off x="2944368" y="5376672"/>
            <a:ext cx="1359408" cy="1463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Path </a:t>
            </a:r>
          </a:p>
          <a:p>
            <a:pPr lvl="1"/>
            <a:r>
              <a:rPr lang="en-US"/>
              <a:t>Sequence of nodes n</a:t>
            </a:r>
            <a:r>
              <a:rPr lang="en-US" sz="2800" baseline="-20000"/>
              <a:t>1</a:t>
            </a:r>
            <a:r>
              <a:rPr lang="en-US"/>
              <a:t>, n</a:t>
            </a:r>
            <a:r>
              <a:rPr lang="en-US" sz="2800" baseline="-20000"/>
              <a:t>2</a:t>
            </a:r>
            <a:r>
              <a:rPr lang="en-US"/>
              <a:t>, … n</a:t>
            </a:r>
            <a:r>
              <a:rPr lang="en-US" sz="2800" baseline="-20000"/>
              <a:t>k</a:t>
            </a:r>
          </a:p>
          <a:p>
            <a:pPr lvl="1"/>
            <a:r>
              <a:rPr lang="en-US"/>
              <a:t>Edge exists between each pair of nodes n</a:t>
            </a:r>
            <a:r>
              <a:rPr lang="en-US" sz="2800" baseline="-20000"/>
              <a:t>i </a:t>
            </a:r>
            <a:r>
              <a:rPr lang="en-US"/>
              <a:t>,</a:t>
            </a:r>
            <a:r>
              <a:rPr lang="en-US" sz="2800" baseline="-20000"/>
              <a:t> </a:t>
            </a:r>
            <a:r>
              <a:rPr lang="en-US"/>
              <a:t>n</a:t>
            </a:r>
            <a:r>
              <a:rPr lang="en-US" sz="2800" baseline="-20000"/>
              <a:t>i+1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B, C</a:t>
            </a:r>
            <a:r>
              <a:rPr lang="en-US"/>
              <a:t> is a path</a:t>
            </a:r>
          </a:p>
        </p:txBody>
      </p:sp>
      <p:graphicFrame>
        <p:nvGraphicFramePr>
          <p:cNvPr id="1163268" name="Object 4"/>
          <p:cNvGraphicFramePr>
            <a:graphicFrameLocks noChangeAspect="1"/>
          </p:cNvGraphicFramePr>
          <p:nvPr/>
        </p:nvGraphicFramePr>
        <p:xfrm>
          <a:off x="2892552" y="3913632"/>
          <a:ext cx="4343400" cy="2722563"/>
        </p:xfrm>
        <a:graphic>
          <a:graphicData uri="http://schemas.openxmlformats.org/presentationml/2006/ole">
            <p:oleObj spid="_x0000_s1057" name="Photo Editor Photo" r:id="rId3" imgW="3067478" imgH="1924319" progId="">
              <p:embed/>
            </p:oleObj>
          </a:graphicData>
        </a:graphic>
      </p:graphicFrame>
      <p:sp>
        <p:nvSpPr>
          <p:cNvPr id="1163269" name="Freeform 5"/>
          <p:cNvSpPr>
            <a:spLocks/>
          </p:cNvSpPr>
          <p:nvPr/>
        </p:nvSpPr>
        <p:spPr bwMode="auto">
          <a:xfrm>
            <a:off x="3435096" y="3977132"/>
            <a:ext cx="2667000" cy="1155700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Path </a:t>
            </a:r>
          </a:p>
          <a:p>
            <a:pPr lvl="1"/>
            <a:r>
              <a:rPr lang="en-US" dirty="0"/>
              <a:t>Sequence of nodes n</a:t>
            </a:r>
            <a:r>
              <a:rPr lang="en-US" sz="2800" baseline="-20000" dirty="0"/>
              <a:t>1</a:t>
            </a:r>
            <a:r>
              <a:rPr lang="en-US" dirty="0"/>
              <a:t>, n</a:t>
            </a:r>
            <a:r>
              <a:rPr lang="en-US" sz="2800" baseline="-20000" dirty="0"/>
              <a:t>2</a:t>
            </a:r>
            <a:r>
              <a:rPr lang="en-US" dirty="0"/>
              <a:t>, … </a:t>
            </a:r>
            <a:r>
              <a:rPr lang="en-US" dirty="0" err="1"/>
              <a:t>n</a:t>
            </a:r>
            <a:r>
              <a:rPr lang="en-US" sz="2800" baseline="-20000" dirty="0" err="1"/>
              <a:t>k</a:t>
            </a:r>
            <a:endParaRPr lang="en-US" sz="2800" baseline="-20000" dirty="0"/>
          </a:p>
          <a:p>
            <a:pPr lvl="1"/>
            <a:r>
              <a:rPr lang="en-US" dirty="0"/>
              <a:t>Edge exists between each pair of nodes </a:t>
            </a:r>
            <a:r>
              <a:rPr lang="en-US" dirty="0" err="1"/>
              <a:t>n</a:t>
            </a:r>
            <a:r>
              <a:rPr lang="en-US" sz="2800" baseline="-20000" dirty="0" err="1"/>
              <a:t>i</a:t>
            </a:r>
            <a:r>
              <a:rPr lang="en-US" sz="2800" baseline="-20000" dirty="0"/>
              <a:t> </a:t>
            </a:r>
            <a:r>
              <a:rPr lang="en-US" dirty="0"/>
              <a:t>,</a:t>
            </a:r>
            <a:r>
              <a:rPr lang="en-US" sz="2800" baseline="-20000" dirty="0"/>
              <a:t> </a:t>
            </a:r>
            <a:r>
              <a:rPr lang="en-US" dirty="0"/>
              <a:t>n</a:t>
            </a:r>
            <a:r>
              <a:rPr lang="en-US" sz="2800" baseline="-20000" dirty="0"/>
              <a:t>i+1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>
                <a:solidFill>
                  <a:srgbClr val="FF3300"/>
                </a:solidFill>
              </a:rPr>
              <a:t>A, B, C</a:t>
            </a:r>
            <a:r>
              <a:rPr lang="en-US" dirty="0"/>
              <a:t> is a path</a:t>
            </a:r>
          </a:p>
          <a:p>
            <a:pPr lvl="2"/>
            <a:r>
              <a:rPr lang="en-US" dirty="0">
                <a:solidFill>
                  <a:srgbClr val="FF33CC"/>
                </a:solidFill>
              </a:rPr>
              <a:t>A, E, D</a:t>
            </a:r>
            <a:r>
              <a:rPr lang="en-US" dirty="0"/>
              <a:t> is not a path</a:t>
            </a:r>
          </a:p>
        </p:txBody>
      </p:sp>
      <p:graphicFrame>
        <p:nvGraphicFramePr>
          <p:cNvPr id="1164292" name="Object 4"/>
          <p:cNvGraphicFramePr>
            <a:graphicFrameLocks noChangeAspect="1"/>
          </p:cNvGraphicFramePr>
          <p:nvPr/>
        </p:nvGraphicFramePr>
        <p:xfrm>
          <a:off x="4392168" y="2980944"/>
          <a:ext cx="4343400" cy="2722563"/>
        </p:xfrm>
        <a:graphic>
          <a:graphicData uri="http://schemas.openxmlformats.org/presentationml/2006/ole">
            <p:oleObj spid="_x0000_s2081" name="Photo Editor Photo" r:id="rId3" imgW="3067478" imgH="1924319" progId="">
              <p:embed/>
            </p:oleObj>
          </a:graphicData>
        </a:graphic>
      </p:graphicFrame>
      <p:sp>
        <p:nvSpPr>
          <p:cNvPr id="1164294" name="Freeform 6"/>
          <p:cNvSpPr>
            <a:spLocks/>
          </p:cNvSpPr>
          <p:nvPr/>
        </p:nvSpPr>
        <p:spPr bwMode="auto">
          <a:xfrm>
            <a:off x="4696968" y="4428744"/>
            <a:ext cx="2400300" cy="11557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1296" y="720"/>
              </a:cxn>
              <a:cxn ang="0">
                <a:pos x="1296" y="0"/>
              </a:cxn>
            </a:cxnLst>
            <a:rect l="0" t="0" r="r" b="b"/>
            <a:pathLst>
              <a:path w="1512" h="728">
                <a:moveTo>
                  <a:pt x="0" y="48"/>
                </a:moveTo>
                <a:cubicBezTo>
                  <a:pt x="540" y="388"/>
                  <a:pt x="1080" y="728"/>
                  <a:pt x="1296" y="720"/>
                </a:cubicBezTo>
                <a:cubicBezTo>
                  <a:pt x="1512" y="712"/>
                  <a:pt x="1404" y="356"/>
                  <a:pt x="1296" y="0"/>
                </a:cubicBezTo>
              </a:path>
            </a:pathLst>
          </a:custGeom>
          <a:noFill/>
          <a:ln w="50800" cap="flat" cmpd="sng">
            <a:solidFill>
              <a:srgbClr val="FF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Definitions</a:t>
            </a:r>
            <a:endParaRPr lang="en-US" dirty="0"/>
          </a:p>
        </p:txBody>
      </p:sp>
      <p:sp>
        <p:nvSpPr>
          <p:cNvPr id="1162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Cycle</a:t>
            </a:r>
          </a:p>
          <a:p>
            <a:pPr lvl="1"/>
            <a:r>
              <a:rPr lang="en-US">
                <a:sym typeface="Symbol" pitchFamily="18" charset="2"/>
              </a:rPr>
              <a:t>Path that ends back at starting node</a:t>
            </a:r>
          </a:p>
          <a:p>
            <a:pPr lvl="1"/>
            <a:r>
              <a:rPr lang="en-US">
                <a:sym typeface="Symbol" pitchFamily="18" charset="2"/>
              </a:rPr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E, A</a:t>
            </a:r>
          </a:p>
          <a:p>
            <a:pPr lvl="2">
              <a:buFont typeface="Wingdings" pitchFamily="2" charset="2"/>
              <a:buNone/>
            </a:pPr>
            <a:endParaRPr lang="en-US">
              <a:sym typeface="Symbol" pitchFamily="18" charset="2"/>
            </a:endParaRPr>
          </a:p>
        </p:txBody>
      </p:sp>
      <p:graphicFrame>
        <p:nvGraphicFramePr>
          <p:cNvPr id="1162244" name="Object 1028"/>
          <p:cNvGraphicFramePr>
            <a:graphicFrameLocks noChangeAspect="1"/>
          </p:cNvGraphicFramePr>
          <p:nvPr/>
        </p:nvGraphicFramePr>
        <p:xfrm>
          <a:off x="3831336" y="2837688"/>
          <a:ext cx="4343400" cy="2724150"/>
        </p:xfrm>
        <a:graphic>
          <a:graphicData uri="http://schemas.openxmlformats.org/presentationml/2006/ole">
            <p:oleObj spid="_x0000_s3105" name="Photo Editor Photo" r:id="rId3" imgW="3067478" imgH="1924319" progId="">
              <p:embed/>
            </p:oleObj>
          </a:graphicData>
        </a:graphic>
      </p:graphicFrame>
      <p:sp>
        <p:nvSpPr>
          <p:cNvPr id="1162245" name="Freeform 1029"/>
          <p:cNvSpPr>
            <a:spLocks/>
          </p:cNvSpPr>
          <p:nvPr/>
        </p:nvSpPr>
        <p:spPr bwMode="auto">
          <a:xfrm>
            <a:off x="4180586" y="4285488"/>
            <a:ext cx="1890713" cy="1427163"/>
          </a:xfrm>
          <a:custGeom>
            <a:avLst/>
            <a:gdLst/>
            <a:ahLst/>
            <a:cxnLst>
              <a:cxn ang="0">
                <a:pos x="205" y="0"/>
              </a:cxn>
              <a:cxn ang="0">
                <a:pos x="1070" y="258"/>
              </a:cxn>
              <a:cxn ang="0">
                <a:pos x="932" y="816"/>
              </a:cxn>
              <a:cxn ang="0">
                <a:pos x="152" y="756"/>
              </a:cxn>
              <a:cxn ang="0">
                <a:pos x="20" y="132"/>
              </a:cxn>
            </a:cxnLst>
            <a:rect l="0" t="0" r="r" b="b"/>
            <a:pathLst>
              <a:path w="1191" h="899">
                <a:moveTo>
                  <a:pt x="205" y="0"/>
                </a:moveTo>
                <a:cubicBezTo>
                  <a:pt x="349" y="43"/>
                  <a:pt x="949" y="122"/>
                  <a:pt x="1070" y="258"/>
                </a:cubicBezTo>
                <a:cubicBezTo>
                  <a:pt x="1191" y="394"/>
                  <a:pt x="1085" y="733"/>
                  <a:pt x="932" y="816"/>
                </a:cubicBezTo>
                <a:cubicBezTo>
                  <a:pt x="779" y="899"/>
                  <a:pt x="304" y="870"/>
                  <a:pt x="152" y="756"/>
                </a:cubicBezTo>
                <a:cubicBezTo>
                  <a:pt x="0" y="642"/>
                  <a:pt x="47" y="262"/>
                  <a:pt x="20" y="132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Cycle</a:t>
            </a:r>
          </a:p>
          <a:p>
            <a:pPr lvl="1"/>
            <a:r>
              <a:rPr lang="en-US">
                <a:sym typeface="Symbol" pitchFamily="18" charset="2"/>
              </a:rPr>
              <a:t>Path that ends back at starting node</a:t>
            </a:r>
          </a:p>
          <a:p>
            <a:pPr lvl="1"/>
            <a:r>
              <a:rPr lang="en-US">
                <a:sym typeface="Symbol" pitchFamily="18" charset="2"/>
              </a:rPr>
              <a:t>Example</a:t>
            </a:r>
          </a:p>
          <a:p>
            <a:pPr lvl="2"/>
            <a:r>
              <a:rPr lang="en-US">
                <a:solidFill>
                  <a:srgbClr val="FF3300"/>
                </a:solidFill>
              </a:rPr>
              <a:t>A, E, A</a:t>
            </a:r>
          </a:p>
          <a:p>
            <a:pPr lvl="2"/>
            <a:r>
              <a:rPr lang="en-US">
                <a:solidFill>
                  <a:srgbClr val="FF33CC"/>
                </a:solidFill>
              </a:rPr>
              <a:t>A, B, C, D, E, A</a:t>
            </a:r>
          </a:p>
          <a:p>
            <a:r>
              <a:rPr lang="en-US"/>
              <a:t>Simple path</a:t>
            </a:r>
          </a:p>
          <a:p>
            <a:pPr lvl="1"/>
            <a:r>
              <a:rPr lang="en-US"/>
              <a:t>No cycles in path</a:t>
            </a:r>
          </a:p>
          <a:p>
            <a:r>
              <a:rPr lang="en-US"/>
              <a:t>Acyclic graph</a:t>
            </a:r>
          </a:p>
          <a:p>
            <a:pPr lvl="1"/>
            <a:r>
              <a:rPr lang="en-US">
                <a:sym typeface="Symbol" pitchFamily="18" charset="2"/>
              </a:rPr>
              <a:t>No cycles in graph</a:t>
            </a:r>
          </a:p>
        </p:txBody>
      </p:sp>
      <p:graphicFrame>
        <p:nvGraphicFramePr>
          <p:cNvPr id="1165316" name="Object 4"/>
          <p:cNvGraphicFramePr>
            <a:graphicFrameLocks noChangeAspect="1"/>
          </p:cNvGraphicFramePr>
          <p:nvPr/>
        </p:nvGraphicFramePr>
        <p:xfrm>
          <a:off x="4343400" y="2965704"/>
          <a:ext cx="4343400" cy="2724150"/>
        </p:xfrm>
        <a:graphic>
          <a:graphicData uri="http://schemas.openxmlformats.org/presentationml/2006/ole">
            <p:oleObj spid="_x0000_s4129" name="Photo Editor Photo" r:id="rId3" imgW="3067478" imgH="1924319" progId="">
              <p:embed/>
            </p:oleObj>
          </a:graphicData>
        </a:graphic>
      </p:graphicFrame>
      <p:sp>
        <p:nvSpPr>
          <p:cNvPr id="1165318" name="Freeform 6"/>
          <p:cNvSpPr>
            <a:spLocks/>
          </p:cNvSpPr>
          <p:nvPr/>
        </p:nvSpPr>
        <p:spPr bwMode="auto">
          <a:xfrm>
            <a:off x="4876800" y="2487867"/>
            <a:ext cx="2825750" cy="3046412"/>
          </a:xfrm>
          <a:custGeom>
            <a:avLst/>
            <a:gdLst/>
            <a:ahLst/>
            <a:cxnLst>
              <a:cxn ang="0">
                <a:pos x="0" y="1106"/>
              </a:cxn>
              <a:cxn ang="0">
                <a:pos x="378" y="433"/>
              </a:cxn>
              <a:cxn ang="0">
                <a:pos x="1218" y="25"/>
              </a:cxn>
              <a:cxn ang="0">
                <a:pos x="1776" y="583"/>
              </a:cxn>
              <a:cxn ang="0">
                <a:pos x="1194" y="1231"/>
              </a:cxn>
              <a:cxn ang="0">
                <a:pos x="1194" y="1909"/>
              </a:cxn>
              <a:cxn ang="0">
                <a:pos x="96" y="1291"/>
              </a:cxn>
            </a:cxnLst>
            <a:rect l="0" t="0" r="r" b="b"/>
            <a:pathLst>
              <a:path w="1780" h="1919">
                <a:moveTo>
                  <a:pt x="0" y="1106"/>
                </a:moveTo>
                <a:cubicBezTo>
                  <a:pt x="63" y="994"/>
                  <a:pt x="175" y="613"/>
                  <a:pt x="378" y="433"/>
                </a:cubicBezTo>
                <a:cubicBezTo>
                  <a:pt x="581" y="253"/>
                  <a:pt x="985" y="0"/>
                  <a:pt x="1218" y="25"/>
                </a:cubicBezTo>
                <a:cubicBezTo>
                  <a:pt x="1451" y="50"/>
                  <a:pt x="1780" y="382"/>
                  <a:pt x="1776" y="583"/>
                </a:cubicBezTo>
                <a:cubicBezTo>
                  <a:pt x="1772" y="784"/>
                  <a:pt x="1291" y="1010"/>
                  <a:pt x="1194" y="1231"/>
                </a:cubicBezTo>
                <a:cubicBezTo>
                  <a:pt x="1097" y="1452"/>
                  <a:pt x="1377" y="1899"/>
                  <a:pt x="1194" y="1909"/>
                </a:cubicBezTo>
                <a:cubicBezTo>
                  <a:pt x="1011" y="1919"/>
                  <a:pt x="325" y="1420"/>
                  <a:pt x="96" y="1291"/>
                </a:cubicBezTo>
              </a:path>
            </a:pathLst>
          </a:custGeom>
          <a:noFill/>
          <a:ln w="50800" cap="flat" cmpd="sng">
            <a:solidFill>
              <a:srgbClr val="FF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Graph Searching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Given: a graph G = (V, E), directed or undirected</a:t>
            </a:r>
          </a:p>
          <a:p>
            <a:r>
              <a:rPr lang="en-US" dirty="0"/>
              <a:t>Goal: methodically explore every vertex and every edge</a:t>
            </a:r>
          </a:p>
          <a:p>
            <a:r>
              <a:rPr lang="en-US" dirty="0"/>
              <a:t>Ultimately: build a tree on the graph</a:t>
            </a:r>
          </a:p>
          <a:p>
            <a:pPr lvl="1"/>
            <a:r>
              <a:rPr lang="en-US" dirty="0"/>
              <a:t>Pick a vertex as the root</a:t>
            </a:r>
          </a:p>
          <a:p>
            <a:pPr lvl="1"/>
            <a:r>
              <a:rPr lang="en-US" dirty="0"/>
              <a:t>Choose certain edges to produce a tree</a:t>
            </a:r>
          </a:p>
          <a:p>
            <a:pPr lvl="1"/>
            <a:r>
              <a:rPr lang="en-US" dirty="0"/>
              <a:t>Note: might also build a </a:t>
            </a:r>
            <a:r>
              <a:rPr lang="en-US" i="1" dirty="0">
                <a:solidFill>
                  <a:schemeClr val="tx2"/>
                </a:solidFill>
              </a:rPr>
              <a:t>forest</a:t>
            </a:r>
            <a:r>
              <a:rPr lang="en-US" dirty="0"/>
              <a:t> if graph is 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“Explore” a graph, turning it into a tree</a:t>
            </a:r>
          </a:p>
          <a:p>
            <a:pPr lvl="1"/>
            <a:r>
              <a:rPr lang="en-US" dirty="0"/>
              <a:t>One vertex at a time</a:t>
            </a:r>
          </a:p>
          <a:p>
            <a:pPr lvl="1"/>
            <a:r>
              <a:rPr lang="en-US" dirty="0"/>
              <a:t>Expand frontier of explored vertices across the </a:t>
            </a:r>
            <a:r>
              <a:rPr lang="en-US" i="1" dirty="0"/>
              <a:t>breadth</a:t>
            </a:r>
            <a:r>
              <a:rPr lang="en-US" dirty="0"/>
              <a:t> of the frontier</a:t>
            </a:r>
          </a:p>
          <a:p>
            <a:r>
              <a:rPr lang="en-US" dirty="0"/>
              <a:t>Builds a tree over the graph</a:t>
            </a:r>
          </a:p>
          <a:p>
            <a:pPr lvl="1"/>
            <a:r>
              <a:rPr lang="en-US" dirty="0"/>
              <a:t>Pick a </a:t>
            </a:r>
            <a:r>
              <a:rPr lang="en-US" i="1" dirty="0"/>
              <a:t>source vertex</a:t>
            </a:r>
            <a:r>
              <a:rPr lang="en-US" dirty="0"/>
              <a:t> to be the root</a:t>
            </a:r>
          </a:p>
          <a:p>
            <a:pPr lvl="1"/>
            <a:r>
              <a:rPr lang="en-US" dirty="0"/>
              <a:t>Find (“discover”) its children, then their children,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Input:</a:t>
            </a:r>
            <a:r>
              <a:rPr lang="en-US" sz="2800" b="1" dirty="0" smtClean="0"/>
              <a:t> </a:t>
            </a:r>
            <a:r>
              <a:rPr lang="en-US" sz="2800" dirty="0" smtClean="0"/>
              <a:t>Graph </a:t>
            </a:r>
            <a:r>
              <a:rPr lang="en-US" sz="2800" i="1" dirty="0" smtClean="0">
                <a:solidFill>
                  <a:schemeClr val="hlink"/>
                </a:solidFill>
              </a:rPr>
              <a:t>G </a:t>
            </a:r>
            <a:r>
              <a:rPr lang="en-US" sz="2800" dirty="0" smtClean="0">
                <a:solidFill>
                  <a:schemeClr val="hlink"/>
                </a:solidFill>
                <a:latin typeface="MTSYN" charset="-127"/>
              </a:rPr>
              <a:t>= </a:t>
            </a:r>
            <a:r>
              <a:rPr lang="en-US" sz="2800" dirty="0" smtClean="0">
                <a:solidFill>
                  <a:schemeClr val="hlink"/>
                </a:solidFill>
                <a:latin typeface="RMTMI" charset="-95"/>
              </a:rPr>
              <a:t>(</a:t>
            </a:r>
            <a:r>
              <a:rPr lang="en-US" sz="2800" i="1" dirty="0" smtClean="0">
                <a:solidFill>
                  <a:schemeClr val="hlink"/>
                </a:solidFill>
              </a:rPr>
              <a:t>V</a:t>
            </a:r>
            <a:r>
              <a:rPr lang="en-US" sz="2800" i="1" dirty="0" smtClean="0">
                <a:solidFill>
                  <a:schemeClr val="hlink"/>
                </a:solidFill>
                <a:latin typeface="RMTMI" charset="-95"/>
              </a:rPr>
              <a:t>, </a:t>
            </a:r>
            <a:r>
              <a:rPr lang="en-US" sz="2800" i="1" dirty="0" smtClean="0">
                <a:solidFill>
                  <a:schemeClr val="hlink"/>
                </a:solidFill>
              </a:rPr>
              <a:t>E</a:t>
            </a:r>
            <a:r>
              <a:rPr lang="en-US" sz="2800" dirty="0" smtClean="0">
                <a:solidFill>
                  <a:schemeClr val="hlink"/>
                </a:solidFill>
                <a:latin typeface="RMTMI" charset="-95"/>
              </a:rPr>
              <a:t>)</a:t>
            </a:r>
            <a:r>
              <a:rPr lang="en-US" sz="2800" dirty="0" smtClean="0"/>
              <a:t>, either directed or undirected,  and </a:t>
            </a:r>
            <a:r>
              <a:rPr lang="en-US" sz="2800" b="1" i="1" dirty="0" smtClean="0">
                <a:solidFill>
                  <a:schemeClr val="hlink"/>
                </a:solidFill>
              </a:rPr>
              <a:t>source vertex </a:t>
            </a:r>
            <a:r>
              <a:rPr lang="en-US" sz="2800" i="1" dirty="0" smtClean="0">
                <a:solidFill>
                  <a:schemeClr val="hlink"/>
                </a:solidFill>
              </a:rPr>
              <a:t>s </a:t>
            </a:r>
            <a:r>
              <a:rPr lang="en-US" sz="2800" dirty="0" smtClean="0">
                <a:solidFill>
                  <a:schemeClr val="hlink"/>
                </a:solidFill>
                <a:sym typeface="Symbol" pitchFamily="18" charset="2"/>
              </a:rPr>
              <a:t></a:t>
            </a:r>
            <a:r>
              <a:rPr lang="en-US" sz="2800" dirty="0" smtClean="0">
                <a:solidFill>
                  <a:schemeClr val="hlink"/>
                </a:solidFill>
                <a:latin typeface="MTSYN" charset="-127"/>
              </a:rPr>
              <a:t> </a:t>
            </a:r>
            <a:r>
              <a:rPr lang="en-US" sz="2800" i="1" dirty="0" smtClean="0">
                <a:solidFill>
                  <a:schemeClr val="hlink"/>
                </a:solidFill>
              </a:rPr>
              <a:t>V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rgbClr val="CC3300"/>
                </a:solidFill>
              </a:rPr>
              <a:t>Output:</a:t>
            </a:r>
            <a:r>
              <a:rPr lang="en-US" sz="2800" b="1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/>
              <a:t>distance (smallest # of edges, or shortest path) from </a:t>
            </a:r>
            <a:r>
              <a:rPr lang="en-US" i="1" dirty="0" smtClean="0"/>
              <a:t>s </a:t>
            </a:r>
            <a:r>
              <a:rPr lang="en-US" dirty="0" smtClean="0"/>
              <a:t>to </a:t>
            </a:r>
            <a:r>
              <a:rPr lang="en-US" i="1" dirty="0" smtClean="0"/>
              <a:t>v</a:t>
            </a:r>
            <a:r>
              <a:rPr lang="en-US" dirty="0" smtClean="0"/>
              <a:t>, for all </a:t>
            </a:r>
            <a:r>
              <a:rPr lang="en-US" i="1" dirty="0" smtClean="0"/>
              <a:t>v</a:t>
            </a:r>
            <a:r>
              <a:rPr lang="en-US" i="1" dirty="0" smtClean="0">
                <a:latin typeface="RMTMI" charset="-95"/>
              </a:rPr>
              <a:t> </a:t>
            </a:r>
            <a:r>
              <a:rPr lang="en-US" dirty="0" smtClean="0">
                <a:sym typeface="Symbol" pitchFamily="18" charset="2"/>
              </a:rPr>
              <a:t></a:t>
            </a:r>
            <a:r>
              <a:rPr lang="en-US" dirty="0" smtClean="0">
                <a:latin typeface="MTSYN" charset="-127"/>
              </a:rPr>
              <a:t> </a:t>
            </a:r>
            <a:r>
              <a:rPr lang="en-US" i="1" dirty="0" smtClean="0"/>
              <a:t>V</a:t>
            </a:r>
            <a:r>
              <a:rPr lang="en-US" dirty="0" smtClean="0"/>
              <a:t>. </a:t>
            </a:r>
            <a:r>
              <a:rPr lang="en-US" i="1" dirty="0" smtClean="0"/>
              <a:t>d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dirty="0" smtClean="0">
                <a:latin typeface="MTSYN" charset="-127"/>
                <a:sym typeface="Symbol" pitchFamily="18" charset="2"/>
              </a:rPr>
              <a:t> </a:t>
            </a:r>
            <a:r>
              <a:rPr lang="en-US" dirty="0" smtClean="0">
                <a:sym typeface="Symbol" pitchFamily="18" charset="2"/>
              </a:rPr>
              <a:t>if </a:t>
            </a:r>
            <a:r>
              <a:rPr lang="en-US" i="1" dirty="0" smtClean="0">
                <a:sym typeface="Symbol" pitchFamily="18" charset="2"/>
              </a:rPr>
              <a:t>v</a:t>
            </a:r>
            <a:r>
              <a:rPr lang="en-US" dirty="0" smtClean="0">
                <a:sym typeface="Symbol" pitchFamily="18" charset="2"/>
              </a:rPr>
              <a:t> is not reachable from </a:t>
            </a:r>
            <a:r>
              <a:rPr lang="en-US" i="1" dirty="0" smtClean="0">
                <a:sym typeface="Symbol" pitchFamily="18" charset="2"/>
              </a:rPr>
              <a:t>s.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i="1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latin typeface="MTSYN" charset="-127"/>
              </a:rPr>
              <a:t>= </a:t>
            </a:r>
            <a:r>
              <a:rPr lang="en-US" i="1" dirty="0" smtClean="0"/>
              <a:t>u </a:t>
            </a:r>
            <a:r>
              <a:rPr lang="en-US" dirty="0" smtClean="0"/>
              <a:t>such that </a:t>
            </a:r>
            <a:r>
              <a:rPr lang="en-US" dirty="0" smtClean="0">
                <a:latin typeface="RMTMI" charset="-95"/>
              </a:rPr>
              <a:t>(</a:t>
            </a:r>
            <a:r>
              <a:rPr lang="en-US" i="1" dirty="0" smtClean="0"/>
              <a:t>u</a:t>
            </a:r>
            <a:r>
              <a:rPr lang="en-US" i="1" dirty="0" smtClean="0">
                <a:latin typeface="RMTMI" charset="-95"/>
              </a:rPr>
              <a:t>, </a:t>
            </a:r>
            <a:r>
              <a:rPr lang="en-US" i="1" dirty="0" smtClean="0"/>
              <a:t>v</a:t>
            </a:r>
            <a:r>
              <a:rPr lang="en-US" dirty="0" smtClean="0">
                <a:latin typeface="RMTMI" charset="-95"/>
              </a:rPr>
              <a:t>)</a:t>
            </a:r>
            <a:r>
              <a:rPr lang="en-US" i="1" dirty="0" smtClean="0">
                <a:latin typeface="RMTMI" charset="-95"/>
              </a:rPr>
              <a:t> </a:t>
            </a:r>
            <a:r>
              <a:rPr lang="en-US" dirty="0" smtClean="0"/>
              <a:t>is last edge on shortest path </a:t>
            </a:r>
            <a:r>
              <a:rPr lang="en-US" i="1" dirty="0" smtClean="0"/>
              <a:t>s      v</a:t>
            </a:r>
            <a:r>
              <a:rPr lang="en-US" dirty="0" smtClean="0"/>
              <a:t>.</a:t>
            </a:r>
          </a:p>
          <a:p>
            <a:pPr lvl="2">
              <a:lnSpc>
                <a:spcPct val="90000"/>
              </a:lnSpc>
            </a:pPr>
            <a:r>
              <a:rPr lang="en-US" sz="2000" i="1" dirty="0" smtClean="0"/>
              <a:t>u</a:t>
            </a:r>
            <a:r>
              <a:rPr lang="en-US" sz="2000" dirty="0" smtClean="0"/>
              <a:t> is </a:t>
            </a:r>
            <a:r>
              <a:rPr lang="en-US" sz="2000" i="1" dirty="0" err="1" smtClean="0"/>
              <a:t>v</a:t>
            </a:r>
            <a:r>
              <a:rPr lang="en-US" sz="2000" dirty="0" err="1" smtClean="0"/>
              <a:t>’s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CC3300"/>
                </a:solidFill>
              </a:rPr>
              <a:t>predecessor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Builds breadth-first tree with root </a:t>
            </a:r>
            <a:r>
              <a:rPr lang="en-US" i="1" dirty="0" smtClean="0"/>
              <a:t>s</a:t>
            </a:r>
            <a:r>
              <a:rPr lang="en-US" dirty="0" smtClean="0"/>
              <a:t> that contains all reachable vertices.</a:t>
            </a:r>
          </a:p>
          <a:p>
            <a:pPr lvl="2">
              <a:lnSpc>
                <a:spcPct val="90000"/>
              </a:lnSpc>
            </a:pPr>
            <a:endParaRPr lang="en-US" sz="2000" i="1" dirty="0"/>
          </a:p>
        </p:txBody>
      </p:sp>
      <p:sp>
        <p:nvSpPr>
          <p:cNvPr id="4" name="Freeform 16"/>
          <p:cNvSpPr>
            <a:spLocks/>
          </p:cNvSpPr>
          <p:nvPr/>
        </p:nvSpPr>
        <p:spPr bwMode="auto">
          <a:xfrm>
            <a:off x="2109140" y="4442613"/>
            <a:ext cx="381000" cy="762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8" y="0"/>
              </a:cxn>
              <a:cxn ang="0">
                <a:pos x="96" y="48"/>
              </a:cxn>
              <a:cxn ang="0">
                <a:pos x="144" y="0"/>
              </a:cxn>
              <a:cxn ang="0">
                <a:pos x="240" y="48"/>
              </a:cxn>
            </a:cxnLst>
            <a:rect l="0" t="0" r="r" b="b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graph G = (V, E)</a:t>
            </a:r>
          </a:p>
          <a:p>
            <a:pPr lvl="1"/>
            <a:r>
              <a:rPr lang="en-US"/>
              <a:t>V = set of vertices</a:t>
            </a:r>
          </a:p>
          <a:p>
            <a:pPr lvl="1"/>
            <a:r>
              <a:rPr lang="en-US"/>
              <a:t>E = set of edges = subset of V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V</a:t>
            </a:r>
          </a:p>
          <a:p>
            <a:pPr lvl="1"/>
            <a:r>
              <a:rPr lang="en-US"/>
              <a:t>Thus |E| = O(|V|</a:t>
            </a:r>
            <a:r>
              <a:rPr lang="en-US" baseline="30000"/>
              <a:t>2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Associate </a:t>
            </a:r>
            <a:r>
              <a:rPr lang="en-US" dirty="0"/>
              <a:t>vertex “colors” to guide the algorithm</a:t>
            </a:r>
          </a:p>
          <a:p>
            <a:pPr lvl="1"/>
            <a:r>
              <a:rPr lang="en-US" dirty="0"/>
              <a:t>White vertices have not been discovered</a:t>
            </a:r>
          </a:p>
          <a:p>
            <a:pPr lvl="2"/>
            <a:r>
              <a:rPr lang="en-US" dirty="0"/>
              <a:t>All vertices start out white</a:t>
            </a:r>
          </a:p>
          <a:p>
            <a:pPr lvl="1"/>
            <a:r>
              <a:rPr lang="en-US" dirty="0"/>
              <a:t>Grey vertices are discovered but not fully explored</a:t>
            </a:r>
          </a:p>
          <a:p>
            <a:pPr lvl="2"/>
            <a:r>
              <a:rPr lang="en-US" dirty="0"/>
              <a:t>They may be adjacent to white vertices</a:t>
            </a:r>
          </a:p>
          <a:p>
            <a:pPr lvl="1"/>
            <a:r>
              <a:rPr lang="en-US" dirty="0"/>
              <a:t>Black vertices are discovered and fully explored</a:t>
            </a:r>
          </a:p>
          <a:p>
            <a:pPr lvl="2"/>
            <a:r>
              <a:rPr lang="en-US" dirty="0"/>
              <a:t>They are adjacent only to black and gray vertices</a:t>
            </a:r>
          </a:p>
          <a:p>
            <a:r>
              <a:rPr lang="en-US" dirty="0"/>
              <a:t>Explore vertices by scanning adjacency list of grey vertices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152400"/>
            <a:ext cx="6231147" cy="62484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BFS(G,s)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1.	for</a:t>
            </a:r>
            <a:r>
              <a:rPr lang="en-US" sz="1800" dirty="0">
                <a:solidFill>
                  <a:schemeClr val="tx1"/>
                </a:solidFill>
              </a:rPr>
              <a:t> each vertex u in V[G] –  {s}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2		</a:t>
            </a:r>
            <a:r>
              <a:rPr lang="en-US" sz="1800" b="1" dirty="0" smtClean="0"/>
              <a:t>     </a:t>
            </a:r>
            <a:r>
              <a:rPr lang="en-US" sz="1800" i="1" dirty="0" smtClean="0">
                <a:solidFill>
                  <a:schemeClr val="tx1"/>
                </a:solidFill>
              </a:rPr>
              <a:t>color</a:t>
            </a:r>
            <a:r>
              <a:rPr lang="en-US" sz="1800" dirty="0" smtClean="0">
                <a:solidFill>
                  <a:schemeClr val="tx1"/>
                </a:solidFill>
              </a:rPr>
              <a:t>[</a:t>
            </a:r>
            <a:r>
              <a:rPr lang="en-US" sz="1800" i="1" dirty="0" smtClean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3		     </a:t>
            </a:r>
            <a:r>
              <a:rPr lang="en-US" sz="1800" i="1" dirty="0">
                <a:solidFill>
                  <a:schemeClr val="tx1"/>
                </a:solidFill>
              </a:rPr>
              <a:t>d</a:t>
            </a:r>
            <a:r>
              <a:rPr lang="en-US" sz="1800" dirty="0">
                <a:solidFill>
                  <a:schemeClr val="tx1"/>
                </a:solidFill>
              </a:rPr>
              <a:t>[</a:t>
            </a:r>
            <a:r>
              <a:rPr lang="en-US" sz="1800" i="1" dirty="0">
                <a:solidFill>
                  <a:schemeClr val="tx1"/>
                </a:solidFill>
              </a:rPr>
              <a:t>u</a:t>
            </a:r>
            <a:r>
              <a:rPr lang="en-US" sz="1800" dirty="0">
                <a:solidFill>
                  <a:schemeClr val="tx1"/>
                </a:solidFill>
              </a:rPr>
              <a:t>]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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</a:rPr>
              <a:t>4		    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[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5	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6	d[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7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nil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8	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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9	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,s)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10	</a:t>
            </a:r>
            <a:r>
              <a:rPr lang="en-US" sz="1800" b="1" dirty="0">
                <a:solidFill>
                  <a:schemeClr val="tx1"/>
                </a:solidFill>
                <a:sym typeface="Symbol" pitchFamily="18" charset="2"/>
              </a:rPr>
              <a:t>while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Q  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11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u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dequeue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(Q)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12		</a:t>
            </a:r>
            <a:r>
              <a:rPr lang="en-US" sz="1800" b="1" dirty="0" smtClean="0">
                <a:solidFill>
                  <a:schemeClr val="tx1"/>
                </a:solidFill>
                <a:sym typeface="Symbol" pitchFamily="18" charset="2"/>
              </a:rPr>
              <a:t>for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each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 in </a:t>
            </a:r>
            <a:r>
              <a:rPr lang="en-US" sz="1800" dirty="0" err="1">
                <a:solidFill>
                  <a:schemeClr val="tx1"/>
                </a:solidFill>
                <a:sym typeface="Symbol" pitchFamily="18" charset="2"/>
              </a:rPr>
              <a:t>Adj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13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sym typeface="Symbol" pitchFamily="18" charset="2"/>
              </a:rPr>
              <a:t>if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= white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14			</a:t>
            </a:r>
            <a:r>
              <a:rPr lang="en-US" sz="1800" dirty="0" smtClean="0">
                <a:sym typeface="Symbol" pitchFamily="18" charset="2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gray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15	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d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+ 1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16		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[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</a:t>
            </a:r>
            <a:r>
              <a:rPr lang="en-US" sz="1800" i="1" dirty="0">
                <a:solidFill>
                  <a:schemeClr val="tx1"/>
                </a:solidFill>
                <a:sym typeface="Symbol" pitchFamily="18" charset="2"/>
              </a:rPr>
              <a:t>u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17			</a:t>
            </a:r>
            <a:r>
              <a:rPr lang="en-US" sz="1800" dirty="0">
                <a:sym typeface="Symbol" pitchFamily="18" charset="2"/>
              </a:rPr>
              <a:t>	</a:t>
            </a:r>
            <a:r>
              <a:rPr lang="en-US" sz="1800" dirty="0" err="1" smtClean="0">
                <a:solidFill>
                  <a:schemeClr val="tx1"/>
                </a:solidFill>
                <a:sym typeface="Symbol" pitchFamily="18" charset="2"/>
              </a:rPr>
              <a:t>enqueue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1800" i="1" dirty="0" err="1" smtClean="0">
                <a:solidFill>
                  <a:schemeClr val="tx1"/>
                </a:solidFill>
                <a:sym typeface="Symbol" pitchFamily="18" charset="2"/>
              </a:rPr>
              <a:t>Q</a:t>
            </a:r>
            <a:r>
              <a:rPr lang="en-US" sz="1800" dirty="0" err="1" smtClean="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sym typeface="Symbol" pitchFamily="18" charset="2"/>
              </a:rPr>
              <a:t>v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18		</a:t>
            </a:r>
            <a:r>
              <a:rPr lang="en-US" sz="1800" dirty="0" smtClean="0">
                <a:solidFill>
                  <a:schemeClr val="tx1"/>
                </a:solidFill>
                <a:sym typeface="Symbol" pitchFamily="18" charset="2"/>
              </a:rPr>
              <a:t>color[</a:t>
            </a:r>
            <a:r>
              <a:rPr lang="en-US" sz="1800" i="1" dirty="0" smtClean="0">
                <a:solidFill>
                  <a:schemeClr val="tx1"/>
                </a:solidFill>
                <a:sym typeface="Symbol" pitchFamily="18" charset="2"/>
              </a:rPr>
              <a:t>u</a:t>
            </a:r>
            <a:r>
              <a:rPr lang="en-US" sz="1800" dirty="0">
                <a:solidFill>
                  <a:schemeClr val="tx1"/>
                </a:solidFill>
                <a:sym typeface="Symbol" pitchFamily="18" charset="2"/>
              </a:rPr>
              <a:t>]  black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477000" y="1371600"/>
            <a:ext cx="2149415" cy="85407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kumimoji="1" lang="en-US" sz="1600" u="none" dirty="0"/>
              <a:t>white: undiscovered</a:t>
            </a:r>
          </a:p>
          <a:p>
            <a:r>
              <a:rPr kumimoji="1" lang="en-US" sz="1600" u="none" dirty="0"/>
              <a:t>gray: discovered</a:t>
            </a:r>
          </a:p>
          <a:p>
            <a:r>
              <a:rPr kumimoji="1" lang="en-US" sz="1600" u="none" dirty="0"/>
              <a:t>black: finished</a:t>
            </a:r>
            <a:endParaRPr kumimoji="1" lang="en-US" u="none" dirty="0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469812" y="2606675"/>
            <a:ext cx="2590800" cy="1343025"/>
          </a:xfrm>
          <a:prstGeom prst="rect">
            <a:avLst/>
          </a:prstGeom>
          <a:noFill/>
          <a:ln w="28575" cap="sq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sz="1600" i="1" u="none" dirty="0"/>
              <a:t>Q</a:t>
            </a:r>
            <a:r>
              <a:rPr kumimoji="1" lang="en-US" sz="1600" u="none" dirty="0"/>
              <a:t>: a queue of discovered vertices</a:t>
            </a:r>
          </a:p>
          <a:p>
            <a:r>
              <a:rPr kumimoji="1" lang="en-US" sz="1600" u="none" dirty="0"/>
              <a:t>color[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color of v</a:t>
            </a:r>
          </a:p>
          <a:p>
            <a:r>
              <a:rPr kumimoji="1" lang="en-US" sz="1600" u="none" dirty="0"/>
              <a:t>d[</a:t>
            </a:r>
            <a:r>
              <a:rPr kumimoji="1" lang="en-US" sz="1600" i="1" u="none" dirty="0"/>
              <a:t>v</a:t>
            </a:r>
            <a:r>
              <a:rPr kumimoji="1" lang="en-US" sz="1600" u="none" dirty="0"/>
              <a:t>]: distance from s to v</a:t>
            </a:r>
          </a:p>
          <a:p>
            <a:r>
              <a:rPr kumimoji="1" lang="en-US" sz="1600" u="none" dirty="0">
                <a:sym typeface="Symbol" pitchFamily="18" charset="2"/>
              </a:rPr>
              <a:t>[</a:t>
            </a:r>
            <a:r>
              <a:rPr kumimoji="1" lang="en-US" sz="1600" i="1" u="none" dirty="0">
                <a:sym typeface="Symbol" pitchFamily="18" charset="2"/>
              </a:rPr>
              <a:t>u</a:t>
            </a:r>
            <a:r>
              <a:rPr kumimoji="1" lang="en-US" sz="1600" u="none" dirty="0">
                <a:sym typeface="Symbol" pitchFamily="18" charset="2"/>
              </a:rPr>
              <a:t>]: predecessor of v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956050" y="903288"/>
            <a:ext cx="17192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tx2"/>
                </a:solidFill>
              </a:rPr>
              <a:t>initialization</a:t>
            </a:r>
          </a:p>
        </p:txBody>
      </p:sp>
      <p:sp>
        <p:nvSpPr>
          <p:cNvPr id="59401" name="AutoShape 9"/>
          <p:cNvSpPr>
            <a:spLocks/>
          </p:cNvSpPr>
          <p:nvPr/>
        </p:nvSpPr>
        <p:spPr bwMode="auto">
          <a:xfrm>
            <a:off x="3671888" y="658813"/>
            <a:ext cx="150812" cy="960437"/>
          </a:xfrm>
          <a:prstGeom prst="rightBrace">
            <a:avLst>
              <a:gd name="adj1" fmla="val 5307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956050" y="2028825"/>
            <a:ext cx="20288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u="none">
                <a:solidFill>
                  <a:schemeClr val="tx2"/>
                </a:solidFill>
              </a:rPr>
              <a:t>access source </a:t>
            </a:r>
            <a:r>
              <a:rPr lang="en-US" i="1" u="none">
                <a:solidFill>
                  <a:schemeClr val="tx2"/>
                </a:solidFill>
              </a:rPr>
              <a:t>s</a:t>
            </a:r>
            <a:endParaRPr lang="en-US" u="none">
              <a:solidFill>
                <a:schemeClr val="tx2"/>
              </a:solidFill>
            </a:endParaRP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>
            <a:off x="3643313" y="1814513"/>
            <a:ext cx="88900" cy="914400"/>
          </a:xfrm>
          <a:prstGeom prst="rightBrace">
            <a:avLst>
              <a:gd name="adj1" fmla="val 8571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 autoUpdateAnimBg="0"/>
      <p:bldP spid="5939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555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555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5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555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555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556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556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556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556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556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556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556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557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5571" name="AutoShape 19"/>
          <p:cNvCxnSpPr>
            <a:cxnSpLocks noChangeShapeType="1"/>
            <a:stCxn id="1175556" idx="0"/>
            <a:endCxn id="117555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2" name="AutoShape 20"/>
          <p:cNvCxnSpPr>
            <a:cxnSpLocks noChangeShapeType="1"/>
            <a:stCxn id="1175555" idx="6"/>
            <a:endCxn id="117555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3" name="AutoShape 21"/>
          <p:cNvCxnSpPr>
            <a:cxnSpLocks noChangeShapeType="1"/>
            <a:stCxn id="1175557" idx="4"/>
            <a:endCxn id="117555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5574" name="AutoShape 22"/>
          <p:cNvCxnSpPr>
            <a:cxnSpLocks noChangeShapeType="1"/>
            <a:stCxn id="1175558" idx="7"/>
            <a:endCxn id="117555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5" name="AutoShape 23"/>
          <p:cNvCxnSpPr>
            <a:cxnSpLocks noChangeShapeType="1"/>
            <a:stCxn id="1175558" idx="6"/>
            <a:endCxn id="117556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6" name="AutoShape 24"/>
          <p:cNvCxnSpPr>
            <a:cxnSpLocks noChangeShapeType="1"/>
            <a:stCxn id="1175560" idx="0"/>
            <a:endCxn id="117555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7" name="AutoShape 25"/>
          <p:cNvCxnSpPr>
            <a:cxnSpLocks noChangeShapeType="1"/>
            <a:stCxn id="1175559" idx="6"/>
            <a:endCxn id="117556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8" name="AutoShape 26"/>
          <p:cNvCxnSpPr>
            <a:cxnSpLocks noChangeShapeType="1"/>
            <a:stCxn id="1175560" idx="6"/>
            <a:endCxn id="117556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5579" name="AutoShape 27"/>
          <p:cNvCxnSpPr>
            <a:cxnSpLocks noChangeShapeType="1"/>
            <a:stCxn id="1175562" idx="0"/>
            <a:endCxn id="117556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5580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w</a:t>
            </a:r>
          </a:p>
        </p:txBody>
      </p:sp>
      <p:sp>
        <p:nvSpPr>
          <p:cNvPr id="1175581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558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Variations</a:t>
            </a:r>
          </a:p>
        </p:txBody>
      </p:sp>
      <p:sp>
        <p:nvSpPr>
          <p:cNvPr id="115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Variations: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connected graph</a:t>
            </a:r>
            <a:r>
              <a:rPr lang="en-US" i="1" dirty="0"/>
              <a:t> </a:t>
            </a:r>
            <a:r>
              <a:rPr lang="en-US" dirty="0"/>
              <a:t>has a path from every vertex to every other</a:t>
            </a:r>
          </a:p>
          <a:p>
            <a:pPr lvl="1"/>
            <a:r>
              <a:rPr lang="en-US" dirty="0"/>
              <a:t>In an </a:t>
            </a:r>
            <a:r>
              <a:rPr lang="en-US" i="1" dirty="0">
                <a:solidFill>
                  <a:schemeClr val="tx2"/>
                </a:solidFill>
              </a:rPr>
              <a:t>undirected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= edge (</a:t>
            </a:r>
            <a:r>
              <a:rPr lang="en-US" dirty="0" err="1"/>
              <a:t>v,u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No self-loops</a:t>
            </a:r>
          </a:p>
          <a:p>
            <a:pPr lvl="1"/>
            <a:r>
              <a:rPr lang="en-US" dirty="0"/>
              <a:t>In a </a:t>
            </a:r>
            <a:r>
              <a:rPr lang="en-US" i="1" dirty="0">
                <a:solidFill>
                  <a:schemeClr val="tx2"/>
                </a:solidFill>
              </a:rPr>
              <a:t>directed</a:t>
            </a:r>
            <a:r>
              <a:rPr lang="en-US" dirty="0"/>
              <a:t> graph:</a:t>
            </a:r>
          </a:p>
          <a:p>
            <a:pPr lvl="2"/>
            <a:r>
              <a:rPr lang="en-US" dirty="0"/>
              <a:t>Edge (</a:t>
            </a:r>
            <a:r>
              <a:rPr lang="en-US" dirty="0" err="1"/>
              <a:t>u,v</a:t>
            </a:r>
            <a:r>
              <a:rPr lang="en-US" dirty="0"/>
              <a:t>) goes from vertex u to vertex v, notated </a:t>
            </a:r>
            <a:r>
              <a:rPr lang="en-US" dirty="0" err="1"/>
              <a:t>u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 smtClean="0">
                <a:sym typeface="Symbol" pitchFamily="18" charset="2"/>
              </a:rPr>
              <a:t>v</a:t>
            </a:r>
            <a:endParaRPr lang="en-US" dirty="0" smtClean="0">
              <a:sym typeface="Symbol" pitchFamily="18" charset="2"/>
            </a:endParaRPr>
          </a:p>
          <a:p>
            <a:pPr lvl="2"/>
            <a:r>
              <a:rPr lang="en-US" dirty="0" smtClean="0">
                <a:sym typeface="Symbol" pitchFamily="18" charset="2"/>
              </a:rPr>
              <a:t>Self loops are allowed.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>
                <a:latin typeface="Times New Roman" pitchFamily="18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lang="en-US" sz="4000" i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4000" i="0">
                <a:solidFill>
                  <a:schemeClr val="accent1"/>
                </a:solidFill>
                <a:latin typeface="Times New Roman" pitchFamily="18" charset="0"/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Times New Roman" pitchFamily="18" charset="0"/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>
                <a:latin typeface="Times New Roman" pitchFamily="18" charset="0"/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b="1" i="0">
                <a:latin typeface="Times New Roman" pitchFamily="18" charset="0"/>
                <a:cs typeface="Times New Roman" pitchFamily="18" charset="0"/>
              </a:rPr>
              <a:t>Ø</a:t>
            </a:r>
            <a:endParaRPr lang="en-US" sz="2800" b="1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BFS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smtClean="0"/>
              <a:t>Initialization takes </a:t>
            </a:r>
            <a:r>
              <a:rPr lang="en-US" i="1" dirty="0" smtClean="0"/>
              <a:t>O</a:t>
            </a:r>
            <a:r>
              <a:rPr lang="en-US" dirty="0" smtClean="0"/>
              <a:t>(|</a:t>
            </a:r>
            <a:r>
              <a:rPr lang="en-US" i="1" dirty="0" smtClean="0"/>
              <a:t>V|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smtClean="0"/>
              <a:t>Traversal Loop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200" dirty="0" smtClean="0"/>
              <a:t>After initialization, each vertex is </a:t>
            </a:r>
            <a:r>
              <a:rPr lang="en-US" sz="2200" dirty="0" err="1" smtClean="0"/>
              <a:t>enqueued</a:t>
            </a:r>
            <a:r>
              <a:rPr lang="en-US" sz="2200" dirty="0" smtClean="0"/>
              <a:t> and </a:t>
            </a:r>
            <a:r>
              <a:rPr lang="en-US" sz="2200" dirty="0" err="1" smtClean="0"/>
              <a:t>dequeued</a:t>
            </a:r>
            <a:r>
              <a:rPr lang="en-US" sz="2200" dirty="0" smtClean="0"/>
              <a:t> at most once, and each operation takes </a:t>
            </a:r>
            <a:r>
              <a:rPr lang="en-US" sz="2200" i="1" dirty="0" smtClean="0"/>
              <a:t>O</a:t>
            </a:r>
            <a:r>
              <a:rPr lang="en-US" sz="2200" dirty="0" smtClean="0"/>
              <a:t>(1)</a:t>
            </a:r>
            <a:r>
              <a:rPr lang="en-US" sz="2200" i="1" dirty="0" smtClean="0"/>
              <a:t>.</a:t>
            </a:r>
            <a:r>
              <a:rPr lang="en-US" sz="2200" dirty="0" smtClean="0"/>
              <a:t>  So, total time for queuing is </a:t>
            </a:r>
            <a:r>
              <a:rPr lang="en-US" sz="2200" i="1" dirty="0" smtClean="0"/>
              <a:t>O</a:t>
            </a:r>
            <a:r>
              <a:rPr lang="en-US" sz="2200" dirty="0" smtClean="0"/>
              <a:t>(|</a:t>
            </a:r>
            <a:r>
              <a:rPr lang="en-US" sz="2200" i="1" dirty="0" smtClean="0"/>
              <a:t>V|</a:t>
            </a:r>
            <a:r>
              <a:rPr lang="en-US" sz="2200" dirty="0" smtClean="0"/>
              <a:t>)</a:t>
            </a:r>
            <a:r>
              <a:rPr lang="en-US" sz="2200" i="1" dirty="0" smtClean="0"/>
              <a:t>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endParaRPr lang="en-US" sz="2200" dirty="0" smtClean="0"/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sz="2200" dirty="0" smtClean="0"/>
              <a:t>The adjacency list of each vertex is scanned at most once. The total time spent in scanning adjacency lists is </a:t>
            </a:r>
            <a:r>
              <a:rPr lang="en-US" sz="2200" i="1" dirty="0" smtClean="0"/>
              <a:t>O</a:t>
            </a:r>
            <a:r>
              <a:rPr lang="en-US" sz="2200" dirty="0" smtClean="0"/>
              <a:t>(|</a:t>
            </a:r>
            <a:r>
              <a:rPr lang="en-US" sz="2200" i="1" dirty="0" smtClean="0"/>
              <a:t>E|</a:t>
            </a:r>
            <a:r>
              <a:rPr lang="en-US" sz="2200" dirty="0" smtClean="0"/>
              <a:t>)</a:t>
            </a:r>
            <a:r>
              <a:rPr lang="en-US" sz="2200" i="1" dirty="0" smtClean="0"/>
              <a:t>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endParaRPr lang="en-US" dirty="0" smtClean="0"/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dirty="0" smtClean="0"/>
              <a:t>Summing up over all vertices =&gt; total running time of BFS is</a:t>
            </a:r>
            <a:r>
              <a:rPr lang="en-US" i="1" dirty="0" smtClean="0"/>
              <a:t> O</a:t>
            </a:r>
            <a:r>
              <a:rPr lang="en-US" dirty="0" smtClean="0"/>
              <a:t>(|</a:t>
            </a:r>
            <a:r>
              <a:rPr lang="en-US" i="1" dirty="0" smtClean="0"/>
              <a:t>V| + |E|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Tree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803275" algn="l"/>
              </a:tabLst>
            </a:pPr>
            <a:r>
              <a:rPr lang="en-US" sz="2600" dirty="0" smtClean="0"/>
              <a:t>For a graph </a:t>
            </a:r>
            <a:r>
              <a:rPr lang="en-US" sz="2600" i="1" dirty="0" smtClean="0"/>
              <a:t>G</a:t>
            </a:r>
            <a:r>
              <a:rPr lang="en-US" sz="2600" dirty="0" smtClean="0"/>
              <a:t> = (</a:t>
            </a:r>
            <a:r>
              <a:rPr lang="en-US" sz="2600" i="1" dirty="0" smtClean="0"/>
              <a:t>V, E</a:t>
            </a:r>
            <a:r>
              <a:rPr lang="en-US" sz="2600" dirty="0" smtClean="0"/>
              <a:t>) with source </a:t>
            </a:r>
            <a:r>
              <a:rPr lang="en-US" sz="2600" i="1" dirty="0" smtClean="0"/>
              <a:t>s</a:t>
            </a:r>
            <a:r>
              <a:rPr lang="en-US" sz="2600" dirty="0" smtClean="0"/>
              <a:t>, the </a:t>
            </a:r>
            <a:r>
              <a:rPr lang="en-US" sz="2600" b="1" dirty="0" smtClean="0">
                <a:solidFill>
                  <a:srgbClr val="CC3300"/>
                </a:solidFill>
              </a:rPr>
              <a:t>predecessor </a:t>
            </a:r>
            <a:r>
              <a:rPr lang="en-US" sz="2600" b="1" dirty="0" err="1" smtClean="0">
                <a:solidFill>
                  <a:srgbClr val="CC3300"/>
                </a:solidFill>
              </a:rPr>
              <a:t>subgraph</a:t>
            </a:r>
            <a:r>
              <a:rPr lang="en-US" sz="2600" dirty="0" smtClean="0"/>
              <a:t> of </a:t>
            </a:r>
            <a:r>
              <a:rPr lang="en-US" sz="2600" i="1" dirty="0" smtClean="0"/>
              <a:t>G</a:t>
            </a:r>
            <a:r>
              <a:rPr lang="en-US" sz="2600" dirty="0" smtClean="0"/>
              <a:t> is </a:t>
            </a:r>
            <a:r>
              <a:rPr lang="en-US" sz="2600" i="1" dirty="0" smtClean="0"/>
              <a:t>G</a:t>
            </a:r>
            <a:r>
              <a:rPr lang="en-US" sz="2600" i="1" baseline="-25000" dirty="0" smtClean="0">
                <a:sym typeface="Symbol" pitchFamily="18" charset="2"/>
              </a:rPr>
              <a:t></a:t>
            </a:r>
            <a:r>
              <a:rPr lang="en-US" sz="2600" dirty="0" smtClean="0"/>
              <a:t> = (</a:t>
            </a:r>
            <a:r>
              <a:rPr lang="en-US" sz="2600" i="1" dirty="0" smtClean="0"/>
              <a:t>V</a:t>
            </a:r>
            <a:r>
              <a:rPr lang="en-US" sz="2600" i="1" baseline="-25000" dirty="0" smtClean="0">
                <a:sym typeface="Symbol" pitchFamily="18" charset="2"/>
              </a:rPr>
              <a:t> </a:t>
            </a:r>
            <a:r>
              <a:rPr lang="en-US" sz="2600" i="1" dirty="0" smtClean="0"/>
              <a:t>, E</a:t>
            </a:r>
            <a:r>
              <a:rPr lang="en-US" sz="2600" i="1" baseline="-25000" dirty="0" smtClean="0">
                <a:sym typeface="Symbol" pitchFamily="18" charset="2"/>
              </a:rPr>
              <a:t></a:t>
            </a:r>
            <a:r>
              <a:rPr lang="en-US" sz="2600" dirty="0" smtClean="0"/>
              <a:t>) where </a:t>
            </a:r>
          </a:p>
          <a:p>
            <a:pPr marL="684213" lvl="1" indent="-227013">
              <a:tabLst>
                <a:tab pos="803275" algn="l"/>
              </a:tabLst>
            </a:pPr>
            <a:r>
              <a:rPr lang="en-US" i="1" dirty="0" smtClean="0"/>
              <a:t> V</a:t>
            </a:r>
            <a:r>
              <a:rPr lang="en-US" i="1" baseline="-25000" dirty="0" smtClean="0">
                <a:sym typeface="Symbol" pitchFamily="18" charset="2"/>
              </a:rPr>
              <a:t> </a:t>
            </a:r>
            <a:r>
              <a:rPr lang="en-US" dirty="0" smtClean="0"/>
              <a:t>={</a:t>
            </a:r>
            <a:r>
              <a:rPr lang="en-US" i="1" dirty="0" err="1" smtClean="0"/>
              <a:t>v</a:t>
            </a:r>
            <a:r>
              <a:rPr lang="en-US" dirty="0" err="1" smtClean="0">
                <a:sym typeface="Symbol" pitchFamily="18" charset="2"/>
              </a:rPr>
              <a:t></a:t>
            </a:r>
            <a:r>
              <a:rPr lang="en-US" i="1" dirty="0" err="1" smtClean="0">
                <a:sym typeface="Symbol" pitchFamily="18" charset="2"/>
              </a:rPr>
              <a:t>V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sym typeface="Symbol" pitchFamily="18" charset="2"/>
              </a:rPr>
              <a:t></a:t>
            </a:r>
            <a:r>
              <a:rPr lang="en-US" i="1" dirty="0" smtClean="0">
                <a:sym typeface="Symbol" pitchFamily="18" charset="2"/>
              </a:rPr>
              <a:t> n</a:t>
            </a:r>
            <a:r>
              <a:rPr lang="en-US" sz="2000" i="1" dirty="0" smtClean="0">
                <a:sym typeface="Symbol" pitchFamily="18" charset="2"/>
              </a:rPr>
              <a:t>il</a:t>
            </a:r>
            <a:r>
              <a:rPr lang="en-US" dirty="0" smtClean="0">
                <a:sym typeface="Symbol" pitchFamily="18" charset="2"/>
              </a:rPr>
              <a:t>} </a:t>
            </a:r>
            <a:r>
              <a:rPr lang="en-US" dirty="0" smtClean="0">
                <a:sym typeface="MT Extra" pitchFamily="18" charset="2"/>
              </a:rPr>
              <a:t> </a:t>
            </a:r>
            <a:r>
              <a:rPr lang="en-US" dirty="0" smtClean="0"/>
              <a:t>{</a:t>
            </a:r>
            <a:r>
              <a:rPr lang="en-US" i="1" dirty="0" smtClean="0"/>
              <a:t>s</a:t>
            </a:r>
            <a:r>
              <a:rPr lang="en-US" dirty="0" smtClean="0"/>
              <a:t>}</a:t>
            </a:r>
          </a:p>
          <a:p>
            <a:pPr marL="684213" lvl="1" indent="-227013">
              <a:tabLst>
                <a:tab pos="803275" algn="l"/>
              </a:tabLst>
            </a:pPr>
            <a:r>
              <a:rPr lang="en-US" i="1" dirty="0" smtClean="0"/>
              <a:t> E</a:t>
            </a:r>
            <a:r>
              <a:rPr lang="en-US" i="1" baseline="-25000" dirty="0" smtClean="0">
                <a:sym typeface="Symbol" pitchFamily="18" charset="2"/>
              </a:rPr>
              <a:t> </a:t>
            </a:r>
            <a:r>
              <a:rPr lang="en-US" dirty="0" smtClean="0"/>
              <a:t>={(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], </a:t>
            </a:r>
            <a:r>
              <a:rPr lang="en-US" i="1" dirty="0" smtClean="0"/>
              <a:t>v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>
                <a:sym typeface="Symbol" pitchFamily="18" charset="2"/>
              </a:rPr>
              <a:t>E </a:t>
            </a:r>
            <a:r>
              <a:rPr lang="en-US" dirty="0" smtClean="0"/>
              <a:t>: </a:t>
            </a:r>
            <a:r>
              <a:rPr lang="en-US" i="1" dirty="0" smtClean="0"/>
              <a:t>v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/>
              <a:t>V</a:t>
            </a:r>
            <a:r>
              <a:rPr lang="en-US" i="1" baseline="-25000" dirty="0" smtClean="0">
                <a:sym typeface="Symbol" pitchFamily="18" charset="2"/>
              </a:rPr>
              <a:t>  </a:t>
            </a:r>
            <a:r>
              <a:rPr lang="en-US" i="1" dirty="0" smtClean="0">
                <a:sym typeface="Symbol" pitchFamily="18" charset="2"/>
              </a:rPr>
              <a:t>- </a:t>
            </a:r>
            <a:r>
              <a:rPr lang="en-US" dirty="0" smtClean="0"/>
              <a:t>{</a:t>
            </a:r>
            <a:r>
              <a:rPr lang="en-US" i="1" dirty="0" smtClean="0"/>
              <a:t>s</a:t>
            </a:r>
            <a:r>
              <a:rPr lang="en-US" dirty="0" smtClean="0"/>
              <a:t>}} </a:t>
            </a:r>
          </a:p>
          <a:p>
            <a:pPr>
              <a:tabLst>
                <a:tab pos="803275" algn="l"/>
              </a:tabLst>
            </a:pPr>
            <a:r>
              <a:rPr lang="en-US" sz="2600" dirty="0" smtClean="0"/>
              <a:t>The predecessor </a:t>
            </a:r>
            <a:r>
              <a:rPr lang="en-US" sz="2600" dirty="0" err="1" smtClean="0"/>
              <a:t>subgraph</a:t>
            </a:r>
            <a:r>
              <a:rPr lang="en-US" sz="2600" dirty="0" smtClean="0"/>
              <a:t> </a:t>
            </a:r>
            <a:r>
              <a:rPr lang="en-US" sz="2600" i="1" dirty="0" smtClean="0"/>
              <a:t>G</a:t>
            </a:r>
            <a:r>
              <a:rPr lang="en-US" sz="2600" i="1" baseline="-25000" dirty="0" smtClean="0">
                <a:sym typeface="Symbol" pitchFamily="18" charset="2"/>
              </a:rPr>
              <a:t></a:t>
            </a:r>
            <a:r>
              <a:rPr lang="en-US" sz="2600" dirty="0" smtClean="0"/>
              <a:t> is a </a:t>
            </a:r>
            <a:r>
              <a:rPr lang="en-US" sz="2600" b="1" dirty="0" smtClean="0">
                <a:solidFill>
                  <a:srgbClr val="CC3300"/>
                </a:solidFill>
              </a:rPr>
              <a:t>breadth-first tree</a:t>
            </a:r>
            <a:r>
              <a:rPr lang="en-US" sz="2600" dirty="0" smtClean="0"/>
              <a:t>  if:</a:t>
            </a:r>
          </a:p>
          <a:p>
            <a:pPr marL="684213" lvl="1" indent="-227013">
              <a:tabLst>
                <a:tab pos="803275" algn="l"/>
              </a:tabLst>
            </a:pPr>
            <a:r>
              <a:rPr lang="en-US" i="1" dirty="0" smtClean="0"/>
              <a:t>V</a:t>
            </a:r>
            <a:r>
              <a:rPr lang="en-US" i="1" baseline="-25000" dirty="0" smtClean="0">
                <a:sym typeface="Symbol" pitchFamily="18" charset="2"/>
              </a:rPr>
              <a:t>  </a:t>
            </a:r>
            <a:r>
              <a:rPr lang="en-US" dirty="0" smtClean="0"/>
              <a:t>consists of the vertices reachable from </a:t>
            </a:r>
            <a:r>
              <a:rPr lang="en-US" i="1" dirty="0" smtClean="0"/>
              <a:t>s</a:t>
            </a:r>
            <a:r>
              <a:rPr lang="en-US" dirty="0" smtClean="0"/>
              <a:t> and</a:t>
            </a:r>
          </a:p>
          <a:p>
            <a:pPr marL="684213" lvl="1" indent="-227013">
              <a:tabLst>
                <a:tab pos="803275" algn="l"/>
              </a:tabLst>
            </a:pPr>
            <a:r>
              <a:rPr lang="en-US" dirty="0" smtClean="0"/>
              <a:t>for all </a:t>
            </a:r>
            <a:r>
              <a:rPr lang="en-US" i="1" dirty="0" smtClean="0"/>
              <a:t>v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/>
              <a:t>V</a:t>
            </a:r>
            <a:r>
              <a:rPr lang="en-US" i="1" baseline="-25000" dirty="0" smtClean="0">
                <a:sym typeface="Symbol" pitchFamily="18" charset="2"/>
              </a:rPr>
              <a:t> </a:t>
            </a:r>
            <a:r>
              <a:rPr lang="en-US" dirty="0" smtClean="0"/>
              <a:t>, there is a unique simple path from </a:t>
            </a:r>
            <a:r>
              <a:rPr lang="en-US" i="1" dirty="0" smtClean="0"/>
              <a:t>s</a:t>
            </a:r>
            <a:r>
              <a:rPr lang="en-US" dirty="0" smtClean="0"/>
              <a:t>  to </a:t>
            </a:r>
            <a:r>
              <a:rPr lang="en-US" i="1" dirty="0" smtClean="0"/>
              <a:t>v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  <a:r>
              <a:rPr lang="en-US" i="1" baseline="-25000" dirty="0" smtClean="0">
                <a:sym typeface="Symbol" pitchFamily="18" charset="2"/>
              </a:rPr>
              <a:t></a:t>
            </a:r>
            <a:r>
              <a:rPr lang="en-US" dirty="0" smtClean="0"/>
              <a:t>  that is also a shortest path from </a:t>
            </a:r>
            <a:r>
              <a:rPr lang="en-US" i="1" dirty="0" smtClean="0"/>
              <a:t>s</a:t>
            </a:r>
            <a:r>
              <a:rPr lang="en-US" dirty="0" smtClean="0"/>
              <a:t> to </a:t>
            </a:r>
            <a:r>
              <a:rPr lang="en-US" i="1" dirty="0" smtClean="0"/>
              <a:t>v</a:t>
            </a:r>
            <a:r>
              <a:rPr lang="en-US" dirty="0" smtClean="0"/>
              <a:t> in </a:t>
            </a:r>
            <a:r>
              <a:rPr lang="en-US" i="1" dirty="0" smtClean="0"/>
              <a:t>G</a:t>
            </a:r>
            <a:r>
              <a:rPr lang="en-US" dirty="0" smtClean="0"/>
              <a:t>.  </a:t>
            </a:r>
          </a:p>
          <a:p>
            <a:pPr>
              <a:tabLst>
                <a:tab pos="803275" algn="l"/>
              </a:tabLst>
            </a:pPr>
            <a:r>
              <a:rPr lang="en-US" sz="2600" dirty="0" smtClean="0"/>
              <a:t>The edges in </a:t>
            </a:r>
            <a:r>
              <a:rPr lang="en-US" sz="2600" i="1" dirty="0" smtClean="0"/>
              <a:t>E</a:t>
            </a:r>
            <a:r>
              <a:rPr lang="en-US" sz="2600" i="1" baseline="-25000" dirty="0" smtClean="0">
                <a:sym typeface="Symbol" pitchFamily="18" charset="2"/>
              </a:rPr>
              <a:t></a:t>
            </a:r>
            <a:r>
              <a:rPr lang="en-US" sz="2600" dirty="0" smtClean="0"/>
              <a:t> are called </a:t>
            </a:r>
            <a:r>
              <a:rPr lang="en-US" sz="2600" b="1" dirty="0" smtClean="0">
                <a:solidFill>
                  <a:srgbClr val="CC3300"/>
                </a:solidFill>
              </a:rPr>
              <a:t>tree edges</a:t>
            </a:r>
            <a:r>
              <a:rPr lang="en-US" sz="2600" dirty="0" smtClean="0"/>
              <a:t>. 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|</a:t>
            </a:r>
            <a:r>
              <a:rPr lang="en-US" sz="2800" i="1" dirty="0" smtClean="0"/>
              <a:t>E</a:t>
            </a:r>
            <a:r>
              <a:rPr lang="en-US" sz="2800" i="1" baseline="-25000" dirty="0" smtClean="0">
                <a:sym typeface="Symbol" pitchFamily="18" charset="2"/>
              </a:rPr>
              <a:t></a:t>
            </a:r>
            <a:r>
              <a:rPr lang="en-US" sz="2800" i="1" dirty="0" smtClean="0">
                <a:sym typeface="Symbol" pitchFamily="18" charset="2"/>
              </a:rPr>
              <a:t>| </a:t>
            </a:r>
            <a:r>
              <a:rPr lang="en-US" sz="2800" dirty="0" smtClean="0"/>
              <a:t>= |</a:t>
            </a:r>
            <a:r>
              <a:rPr lang="en-US" sz="2800" i="1" dirty="0" smtClean="0"/>
              <a:t>V</a:t>
            </a:r>
            <a:r>
              <a:rPr lang="en-US" sz="2800" i="1" baseline="-25000" dirty="0" smtClean="0">
                <a:sym typeface="Symbol" pitchFamily="18" charset="2"/>
              </a:rPr>
              <a:t></a:t>
            </a:r>
            <a:r>
              <a:rPr lang="en-US" sz="2800" i="1" dirty="0" smtClean="0">
                <a:sym typeface="Symbol" pitchFamily="18" charset="2"/>
              </a:rPr>
              <a:t>| - </a:t>
            </a:r>
            <a:r>
              <a:rPr lang="en-US" sz="2800" dirty="0" smtClean="0">
                <a:sym typeface="Symbol" pitchFamily="18" charset="2"/>
              </a:rPr>
              <a:t>1.</a:t>
            </a:r>
            <a:endParaRPr lang="en-US" sz="2800" baseline="-250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(DFS)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Explore edges out of the most recently discovered vertex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all edges of </a:t>
            </a:r>
            <a:r>
              <a:rPr lang="en-US" i="1" dirty="0" smtClean="0"/>
              <a:t>v</a:t>
            </a:r>
            <a:r>
              <a:rPr lang="en-US" dirty="0" smtClean="0"/>
              <a:t> have been explored, backtrack to explore other edges leaving the vertex from which </a:t>
            </a:r>
            <a:r>
              <a:rPr lang="en-US" i="1" dirty="0" smtClean="0"/>
              <a:t>v</a:t>
            </a:r>
            <a:r>
              <a:rPr lang="en-US" dirty="0" smtClean="0"/>
              <a:t> was discovered (its </a:t>
            </a:r>
            <a:r>
              <a:rPr lang="en-US" i="1" dirty="0" smtClean="0">
                <a:solidFill>
                  <a:srgbClr val="CC3300"/>
                </a:solidFill>
              </a:rPr>
              <a:t>predecessor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chemeClr val="hlink"/>
                </a:solidFill>
              </a:rPr>
              <a:t>“Search as deep as possible first.”</a:t>
            </a:r>
          </a:p>
          <a:p>
            <a:r>
              <a:rPr lang="en-US" dirty="0" smtClean="0"/>
              <a:t>Continue until all vertices reachable from the original source are discovered.</a:t>
            </a:r>
          </a:p>
          <a:p>
            <a:r>
              <a:rPr lang="en-US" dirty="0" smtClean="0"/>
              <a:t>If any undiscovered vertices remain, then one of them is chosen as a new source and search is repeated from that source.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C3300"/>
                </a:solidFill>
              </a:rPr>
              <a:t>Input:</a:t>
            </a:r>
            <a:r>
              <a:rPr lang="en-US" sz="2800" b="1" dirty="0" smtClean="0"/>
              <a:t> </a:t>
            </a:r>
            <a:r>
              <a:rPr lang="en-US" sz="2800" i="1" dirty="0" smtClean="0"/>
              <a:t>G </a:t>
            </a:r>
            <a:r>
              <a:rPr lang="en-US" sz="2800" dirty="0" smtClean="0">
                <a:latin typeface="MTSYN" charset="-127"/>
              </a:rPr>
              <a:t>= </a:t>
            </a:r>
            <a:r>
              <a:rPr lang="en-US" sz="2800" dirty="0" smtClean="0">
                <a:latin typeface="RMTMI" charset="-95"/>
              </a:rPr>
              <a:t>(</a:t>
            </a:r>
            <a:r>
              <a:rPr lang="en-US" sz="2800" i="1" dirty="0" smtClean="0"/>
              <a:t>V</a:t>
            </a:r>
            <a:r>
              <a:rPr lang="en-US" sz="2800" dirty="0" smtClean="0">
                <a:latin typeface="RMTMI" charset="-95"/>
              </a:rPr>
              <a:t>,</a:t>
            </a:r>
            <a:r>
              <a:rPr lang="en-US" sz="2800" i="1" dirty="0" smtClean="0">
                <a:latin typeface="RMTMI" charset="-95"/>
              </a:rPr>
              <a:t> </a:t>
            </a:r>
            <a:r>
              <a:rPr lang="en-US" sz="2800" i="1" dirty="0" smtClean="0"/>
              <a:t>E</a:t>
            </a:r>
            <a:r>
              <a:rPr lang="en-US" sz="2800" dirty="0" smtClean="0">
                <a:latin typeface="RMTMI" charset="-95"/>
              </a:rPr>
              <a:t>)</a:t>
            </a:r>
            <a:r>
              <a:rPr lang="en-US" sz="2800" dirty="0" smtClean="0"/>
              <a:t>, directed or undirected. No source vertex given!</a:t>
            </a:r>
          </a:p>
          <a:p>
            <a:r>
              <a:rPr lang="en-US" sz="2800" b="1" dirty="0" smtClean="0">
                <a:solidFill>
                  <a:srgbClr val="CC3300"/>
                </a:solidFill>
              </a:rPr>
              <a:t>Output:</a:t>
            </a:r>
          </a:p>
          <a:p>
            <a:pPr lvl="1"/>
            <a:r>
              <a:rPr lang="en-US" dirty="0" smtClean="0">
                <a:solidFill>
                  <a:schemeClr val="hlink"/>
                </a:solidFill>
              </a:rPr>
              <a:t>2 </a:t>
            </a:r>
            <a:r>
              <a:rPr lang="en-US" b="1" dirty="0" smtClean="0">
                <a:solidFill>
                  <a:schemeClr val="hlink"/>
                </a:solidFill>
              </a:rPr>
              <a:t>timestamps</a:t>
            </a:r>
            <a:r>
              <a:rPr lang="en-US" b="1" i="1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chemeClr val="hlink"/>
                </a:solidFill>
              </a:rPr>
              <a:t>on each vertex</a:t>
            </a:r>
            <a:r>
              <a:rPr lang="en-US" dirty="0" smtClean="0"/>
              <a:t>. </a:t>
            </a:r>
          </a:p>
          <a:p>
            <a:pPr lvl="2"/>
            <a:r>
              <a:rPr lang="en-US" sz="2000" i="1" dirty="0" smtClean="0"/>
              <a:t>d</a:t>
            </a:r>
            <a:r>
              <a:rPr lang="en-US" sz="2000" dirty="0" smtClean="0"/>
              <a:t>[</a:t>
            </a:r>
            <a:r>
              <a:rPr lang="en-US" sz="2000" i="1" dirty="0" smtClean="0"/>
              <a:t>v</a:t>
            </a:r>
            <a:r>
              <a:rPr lang="en-US" sz="2000" dirty="0" smtClean="0"/>
              <a:t>] </a:t>
            </a:r>
            <a:r>
              <a:rPr lang="en-US" sz="2000" dirty="0" smtClean="0">
                <a:latin typeface="MTSYN" charset="-127"/>
              </a:rPr>
              <a:t>= </a:t>
            </a:r>
            <a:r>
              <a:rPr lang="en-US" sz="2000" b="1" i="1" dirty="0" smtClean="0"/>
              <a:t>discovery time </a:t>
            </a:r>
            <a:r>
              <a:rPr lang="en-US" sz="2000" dirty="0" smtClean="0"/>
              <a:t>(</a:t>
            </a:r>
            <a:r>
              <a:rPr lang="en-US" sz="2000" i="1" dirty="0" smtClean="0"/>
              <a:t>v </a:t>
            </a:r>
            <a:r>
              <a:rPr lang="en-US" sz="2000" dirty="0" smtClean="0"/>
              <a:t>turns from white to gray)</a:t>
            </a:r>
            <a:endParaRPr lang="en-US" sz="2000" b="1" i="1" dirty="0" smtClean="0"/>
          </a:p>
          <a:p>
            <a:pPr lvl="2"/>
            <a:r>
              <a:rPr lang="en-US" sz="2000" i="1" dirty="0" smtClean="0"/>
              <a:t>f </a:t>
            </a:r>
            <a:r>
              <a:rPr lang="en-US" sz="2000" dirty="0" smtClean="0"/>
              <a:t>[</a:t>
            </a:r>
            <a:r>
              <a:rPr lang="en-US" sz="2000" i="1" dirty="0" smtClean="0"/>
              <a:t>v</a:t>
            </a:r>
            <a:r>
              <a:rPr lang="en-US" sz="2000" dirty="0" smtClean="0"/>
              <a:t>] </a:t>
            </a:r>
            <a:r>
              <a:rPr lang="en-US" sz="2000" dirty="0" smtClean="0">
                <a:latin typeface="MTSYN" charset="-127"/>
              </a:rPr>
              <a:t>= </a:t>
            </a:r>
            <a:r>
              <a:rPr lang="en-US" sz="2000" b="1" i="1" dirty="0" smtClean="0"/>
              <a:t>finishing time</a:t>
            </a:r>
            <a:r>
              <a:rPr lang="en-US" sz="2000" b="1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v</a:t>
            </a:r>
            <a:r>
              <a:rPr lang="en-US" sz="2000" dirty="0" smtClean="0"/>
              <a:t> turns from gray to black)</a:t>
            </a:r>
            <a:endParaRPr lang="en-US" sz="2000" b="1" i="1" dirty="0" smtClean="0"/>
          </a:p>
          <a:p>
            <a:pPr lvl="1"/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: predecessor of </a:t>
            </a:r>
            <a:r>
              <a:rPr lang="en-US" i="1" dirty="0" smtClean="0"/>
              <a:t>v = u</a:t>
            </a:r>
            <a:r>
              <a:rPr lang="en-US" dirty="0" smtClean="0"/>
              <a:t>, such that </a:t>
            </a:r>
            <a:r>
              <a:rPr lang="en-US" i="1" dirty="0" smtClean="0"/>
              <a:t>v</a:t>
            </a:r>
            <a:r>
              <a:rPr lang="en-US" dirty="0" smtClean="0"/>
              <a:t> was discovered during the scan of </a:t>
            </a:r>
            <a:r>
              <a:rPr lang="en-US" i="1" dirty="0" smtClean="0"/>
              <a:t>u</a:t>
            </a:r>
            <a:r>
              <a:rPr lang="en-US" dirty="0" smtClean="0"/>
              <a:t>’s adjacency list.</a:t>
            </a:r>
          </a:p>
          <a:p>
            <a:pPr lvl="1"/>
            <a:r>
              <a:rPr lang="en-US" dirty="0"/>
              <a:t>Depth-first forest</a:t>
            </a:r>
          </a:p>
          <a:p>
            <a:pPr marL="36576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Coloring scheme for vertices as BFS. </a:t>
            </a:r>
          </a:p>
          <a:p>
            <a:pPr lvl="1"/>
            <a:r>
              <a:rPr lang="en-US" dirty="0" smtClean="0"/>
              <a:t>A vertex is </a:t>
            </a:r>
            <a:r>
              <a:rPr lang="en-US" dirty="0" smtClean="0">
                <a:solidFill>
                  <a:schemeClr val="hlink"/>
                </a:solidFill>
              </a:rPr>
              <a:t>“discovered”</a:t>
            </a:r>
            <a:r>
              <a:rPr lang="en-US" dirty="0" smtClean="0"/>
              <a:t> the first time it is encountered during the search.</a:t>
            </a:r>
          </a:p>
          <a:p>
            <a:pPr lvl="1"/>
            <a:r>
              <a:rPr lang="en-US" dirty="0" smtClean="0"/>
              <a:t>A vertex is </a:t>
            </a:r>
            <a:r>
              <a:rPr lang="en-US" dirty="0" smtClean="0">
                <a:solidFill>
                  <a:schemeClr val="hlink"/>
                </a:solidFill>
              </a:rPr>
              <a:t>“finished”</a:t>
            </a:r>
            <a:r>
              <a:rPr lang="en-US" dirty="0" smtClean="0"/>
              <a:t> if it is a leaf node or all vertices adjacent to it have been finished.</a:t>
            </a:r>
          </a:p>
          <a:p>
            <a:pPr lvl="1"/>
            <a:r>
              <a:rPr lang="en-US" dirty="0"/>
              <a:t>White before </a:t>
            </a:r>
            <a:r>
              <a:rPr lang="en-US" dirty="0">
                <a:solidFill>
                  <a:schemeClr val="accent2"/>
                </a:solidFill>
              </a:rPr>
              <a:t>discovery</a:t>
            </a:r>
            <a:r>
              <a:rPr lang="en-US" dirty="0"/>
              <a:t>, gray while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processing</a:t>
            </a:r>
            <a:r>
              <a:rPr lang="en-US" dirty="0"/>
              <a:t> and black when </a:t>
            </a:r>
            <a:r>
              <a:rPr lang="en-US" dirty="0">
                <a:solidFill>
                  <a:schemeClr val="accent1"/>
                </a:solidFill>
              </a:rPr>
              <a:t>finished</a:t>
            </a:r>
            <a:r>
              <a:rPr lang="en-US" dirty="0"/>
              <a:t> processing</a:t>
            </a:r>
          </a:p>
          <a:p>
            <a:pPr lvl="1"/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36588" y="4841875"/>
            <a:ext cx="7716837" cy="1385888"/>
            <a:chOff x="411" y="2852"/>
            <a:chExt cx="4861" cy="87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17" y="3245"/>
              <a:ext cx="1409" cy="2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dirty="0"/>
                <a:t>GRAY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13" y="3501"/>
              <a:ext cx="45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diamond" w="med" len="med"/>
              <a:tailEnd type="diamond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941" y="3251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WHITE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32" y="3248"/>
              <a:ext cx="5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BLACK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11" y="34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0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980" y="3494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2V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749" y="3494"/>
              <a:ext cx="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d[u]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190" y="349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f[u]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914" y="2852"/>
              <a:ext cx="15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/>
                <a:t>1 ≤ d[u] &lt; f [u] ≤ 2 |V|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648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39667"/>
            <a:ext cx="3581400" cy="31242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 dirty="0"/>
              <a:t>DFS(</a:t>
            </a:r>
            <a:r>
              <a:rPr lang="en-US" sz="2000" b="1" i="1" u="sng" dirty="0"/>
              <a:t>G</a:t>
            </a:r>
            <a:r>
              <a:rPr lang="en-US" sz="2000" b="1" u="sng" dirty="0"/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1.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2.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3.            </a:t>
            </a:r>
            <a:r>
              <a:rPr lang="en-US" sz="2000" dirty="0">
                <a:sym typeface="Symbol" pitchFamily="18" charset="2"/>
              </a:rPr>
              <a:t>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NIL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4.  </a:t>
            </a:r>
            <a:r>
              <a:rPr lang="en-US" sz="2000" i="1" dirty="0"/>
              <a:t>time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</a:t>
            </a:r>
            <a:r>
              <a:rPr lang="en-US" sz="2000" dirty="0"/>
              <a:t> 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5.  </a:t>
            </a:r>
            <a:r>
              <a:rPr lang="en-US" sz="2000" b="1" dirty="0"/>
              <a:t>for</a:t>
            </a:r>
            <a:r>
              <a:rPr lang="en-US" sz="2000" dirty="0"/>
              <a:t> each vertex </a:t>
            </a:r>
            <a:r>
              <a:rPr lang="en-US" sz="2000" i="1" dirty="0"/>
              <a:t>u </a:t>
            </a:r>
            <a:r>
              <a:rPr lang="en-US" sz="2000" i="1" dirty="0">
                <a:sym typeface="Symbol" pitchFamily="18" charset="2"/>
              </a:rPr>
              <a:t></a:t>
            </a:r>
            <a:r>
              <a:rPr lang="en-US" sz="2000" i="1" dirty="0"/>
              <a:t> V</a:t>
            </a:r>
            <a:r>
              <a:rPr lang="en-US" sz="2000" dirty="0"/>
              <a:t>[</a:t>
            </a:r>
            <a:r>
              <a:rPr lang="en-US" sz="2000" i="1" dirty="0"/>
              <a:t>G</a:t>
            </a:r>
            <a:r>
              <a:rPr lang="en-US" sz="2000" dirty="0"/>
              <a:t>]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6.        </a:t>
            </a:r>
            <a:r>
              <a:rPr lang="en-US" sz="2000" b="1" dirty="0"/>
              <a:t>do</a:t>
            </a:r>
            <a:r>
              <a:rPr lang="en-US" sz="2000" dirty="0"/>
              <a:t> </a:t>
            </a:r>
            <a:r>
              <a:rPr lang="en-US" sz="2000" b="1" dirty="0"/>
              <a:t>if</a:t>
            </a:r>
            <a:r>
              <a:rPr lang="en-US" sz="2000" dirty="0"/>
              <a:t> </a:t>
            </a:r>
            <a:r>
              <a:rPr lang="en-US" sz="2000" i="1" dirty="0"/>
              <a:t>color</a:t>
            </a:r>
            <a:r>
              <a:rPr lang="en-US" sz="2000" dirty="0"/>
              <a:t>[</a:t>
            </a:r>
            <a:r>
              <a:rPr lang="en-US" sz="2000" i="1" dirty="0"/>
              <a:t>u</a:t>
            </a:r>
            <a:r>
              <a:rPr lang="en-US" sz="2000" dirty="0"/>
              <a:t>] </a:t>
            </a:r>
            <a:r>
              <a:rPr lang="en-US" sz="2000" dirty="0">
                <a:sym typeface="Symbol" pitchFamily="18" charset="2"/>
              </a:rPr>
              <a:t>=</a:t>
            </a:r>
            <a:r>
              <a:rPr lang="en-US" sz="2000" dirty="0"/>
              <a:t> white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/>
              <a:t>7.              </a:t>
            </a:r>
            <a:r>
              <a:rPr lang="en-US" sz="2000" b="1" dirty="0" smtClean="0"/>
              <a:t>then</a:t>
            </a:r>
            <a:r>
              <a:rPr lang="en-US" sz="2000" dirty="0" smtClean="0"/>
              <a:t> </a:t>
            </a:r>
            <a:r>
              <a:rPr lang="en-US" sz="2000" dirty="0"/>
              <a:t>DFS-Visit(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0" y="5417394"/>
            <a:ext cx="4002657" cy="40011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sz="2000" u="none" dirty="0"/>
              <a:t>Uses a global timestamp </a:t>
            </a:r>
            <a:r>
              <a:rPr lang="en-US" sz="2000" b="1" i="1" u="none" dirty="0">
                <a:solidFill>
                  <a:srgbClr val="CC3300"/>
                </a:solidFill>
              </a:rPr>
              <a:t>time</a:t>
            </a:r>
            <a:r>
              <a:rPr lang="en-US" sz="2000" u="none" dirty="0"/>
              <a:t>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864633" y="1739667"/>
            <a:ext cx="5124090" cy="441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rgbClr val="010000"/>
                </a:solidFill>
              </a:rPr>
              <a:t>DFS-Visit(</a:t>
            </a:r>
            <a:r>
              <a:rPr lang="en-US" sz="2000" b="1" i="1" dirty="0">
                <a:solidFill>
                  <a:srgbClr val="010000"/>
                </a:solidFill>
              </a:rPr>
              <a:t>u</a:t>
            </a:r>
            <a:r>
              <a:rPr lang="en-US" sz="2000" b="1" dirty="0">
                <a:solidFill>
                  <a:srgbClr val="010000"/>
                </a:solidFill>
              </a:rPr>
              <a:t>)</a:t>
            </a:r>
            <a:endParaRPr lang="en-US" sz="2000" b="1" i="1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GRAY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// White vertex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		</a:t>
            </a:r>
            <a:r>
              <a:rPr lang="en-US" sz="2000" u="none" dirty="0" smtClean="0">
                <a:solidFill>
                  <a:srgbClr val="010000"/>
                </a:solidFill>
                <a:sym typeface="Symbol" pitchFamily="18" charset="2"/>
              </a:rPr>
              <a:t>has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been discovered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 </a:t>
            </a:r>
            <a:r>
              <a:rPr lang="en-US" sz="2000" i="1" u="none" dirty="0">
                <a:solidFill>
                  <a:srgbClr val="010000"/>
                </a:solidFill>
                <a:sym typeface="Symbol" pitchFamily="18" charset="2"/>
              </a:rPr>
              <a:t>time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 + 1</a:t>
            </a:r>
            <a:endParaRPr lang="en-US" sz="1400" i="1" u="none" dirty="0">
              <a:solidFill>
                <a:srgbClr val="010000"/>
              </a:solidFill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d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for</a:t>
            </a:r>
            <a:r>
              <a:rPr lang="en-US" sz="2000" u="none" dirty="0">
                <a:solidFill>
                  <a:srgbClr val="010000"/>
                </a:solidFill>
              </a:rPr>
              <a:t> each </a:t>
            </a:r>
            <a:r>
              <a:rPr lang="en-US" sz="2000" i="1" u="none" dirty="0">
                <a:solidFill>
                  <a:srgbClr val="010000"/>
                </a:solidFill>
              </a:rPr>
              <a:t>v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</a:t>
            </a:r>
            <a:r>
              <a:rPr lang="en-US" sz="2000" i="1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 err="1">
                <a:solidFill>
                  <a:srgbClr val="010000"/>
                </a:solidFill>
              </a:rPr>
              <a:t>Adj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</a:t>
            </a:r>
            <a:r>
              <a:rPr lang="en-US" sz="2000" b="1" u="none" dirty="0">
                <a:solidFill>
                  <a:srgbClr val="010000"/>
                </a:solidFill>
              </a:rPr>
              <a:t>do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b="1" u="none" dirty="0">
                <a:solidFill>
                  <a:srgbClr val="010000"/>
                </a:solidFill>
              </a:rPr>
              <a:t>if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=</a:t>
            </a:r>
            <a:r>
              <a:rPr lang="en-US" sz="2000" u="none" dirty="0">
                <a:solidFill>
                  <a:srgbClr val="010000"/>
                </a:solidFill>
              </a:rPr>
              <a:t> WHITE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</a:t>
            </a:r>
            <a:r>
              <a:rPr lang="en-US" sz="2000" b="1" u="none" dirty="0">
                <a:solidFill>
                  <a:srgbClr val="010000"/>
                </a:solidFill>
              </a:rPr>
              <a:t>then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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endParaRPr lang="en-US" sz="2000" u="none" dirty="0">
              <a:solidFill>
                <a:srgbClr val="010000"/>
              </a:solidFill>
            </a:endParaRP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                        DFS-Visit(</a:t>
            </a:r>
            <a:r>
              <a:rPr lang="en-US" sz="2000" i="1" u="none" dirty="0">
                <a:solidFill>
                  <a:srgbClr val="010000"/>
                </a:solidFill>
              </a:rPr>
              <a:t>v</a:t>
            </a:r>
            <a:r>
              <a:rPr lang="en-US" sz="2000" u="none" dirty="0">
                <a:solidFill>
                  <a:srgbClr val="010000"/>
                </a:solidFill>
              </a:rPr>
              <a:t>)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color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BLACK    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// Blacken 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;  			</a:t>
            </a:r>
            <a:r>
              <a:rPr lang="en-US" sz="2000" u="none" dirty="0" smtClean="0">
                <a:solidFill>
                  <a:srgbClr val="010000"/>
                </a:solidFill>
              </a:rPr>
              <a:t>it </a:t>
            </a:r>
            <a:r>
              <a:rPr lang="en-US" sz="2000" u="none" dirty="0">
                <a:solidFill>
                  <a:srgbClr val="010000"/>
                </a:solidFill>
              </a:rPr>
              <a:t>is finished.</a:t>
            </a:r>
          </a:p>
          <a:p>
            <a:pPr marL="609600" indent="-6096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u="none" dirty="0">
                <a:solidFill>
                  <a:srgbClr val="010000"/>
                </a:solidFill>
              </a:rPr>
              <a:t>  </a:t>
            </a:r>
            <a:r>
              <a:rPr lang="en-US" sz="2000" i="1" u="none" dirty="0">
                <a:solidFill>
                  <a:srgbClr val="010000"/>
                </a:solidFill>
              </a:rPr>
              <a:t>f</a:t>
            </a:r>
            <a:r>
              <a:rPr lang="en-US" sz="2000" u="none" dirty="0">
                <a:solidFill>
                  <a:srgbClr val="010000"/>
                </a:solidFill>
              </a:rPr>
              <a:t>[</a:t>
            </a:r>
            <a:r>
              <a:rPr lang="en-US" sz="2000" i="1" u="none" dirty="0">
                <a:solidFill>
                  <a:srgbClr val="010000"/>
                </a:solidFill>
              </a:rPr>
              <a:t>u</a:t>
            </a:r>
            <a:r>
              <a:rPr lang="en-US" sz="2000" u="none" dirty="0">
                <a:solidFill>
                  <a:srgbClr val="010000"/>
                </a:solidFill>
              </a:rPr>
              <a:t>]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u="none" dirty="0">
                <a:solidFill>
                  <a:srgbClr val="010000"/>
                </a:solidFill>
              </a:rPr>
              <a:t> </a:t>
            </a:r>
            <a:r>
              <a:rPr lang="en-US" sz="2000" i="1" u="none" dirty="0">
                <a:solidFill>
                  <a:srgbClr val="010000"/>
                </a:solidFill>
              </a:rPr>
              <a:t>time </a:t>
            </a:r>
            <a:r>
              <a:rPr lang="en-US" sz="2000" u="none" dirty="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 i="1" u="none" dirty="0">
                <a:solidFill>
                  <a:srgbClr val="010000"/>
                </a:solidFill>
              </a:rPr>
              <a:t> time </a:t>
            </a:r>
            <a:r>
              <a:rPr lang="en-US" sz="2000" u="none" dirty="0">
                <a:solidFill>
                  <a:srgbClr val="010000"/>
                </a:solidFill>
              </a:rPr>
              <a:t>+ 1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dirty="0" err="1" smtClean="0"/>
              <a:t>Pseudocode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139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40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800" b="1" i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11403" name="AutoShape 11"/>
          <p:cNvCxnSpPr>
            <a:cxnSpLocks noChangeShapeType="1"/>
            <a:stCxn id="1211395" idx="3"/>
            <a:endCxn id="121140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4" name="AutoShape 12"/>
          <p:cNvCxnSpPr>
            <a:cxnSpLocks noChangeShapeType="1"/>
            <a:stCxn id="1211401" idx="5"/>
            <a:endCxn id="121140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5" name="AutoShape 13"/>
          <p:cNvCxnSpPr>
            <a:cxnSpLocks noChangeShapeType="1"/>
            <a:stCxn id="1211401" idx="6"/>
            <a:endCxn id="121139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6" name="AutoShape 14"/>
          <p:cNvCxnSpPr>
            <a:cxnSpLocks noChangeShapeType="1"/>
            <a:stCxn id="1211399" idx="2"/>
            <a:endCxn id="121140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7" name="AutoShape 15"/>
          <p:cNvCxnSpPr>
            <a:cxnSpLocks noChangeShapeType="1"/>
            <a:stCxn id="1211400" idx="0"/>
            <a:endCxn id="121139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8" name="AutoShape 16"/>
          <p:cNvCxnSpPr>
            <a:cxnSpLocks noChangeShapeType="1"/>
            <a:stCxn id="1211395" idx="5"/>
            <a:endCxn id="121139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09" name="AutoShape 17"/>
          <p:cNvCxnSpPr>
            <a:cxnSpLocks noChangeShapeType="1"/>
            <a:stCxn id="1211396" idx="4"/>
            <a:endCxn id="121139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0" name="AutoShape 18"/>
          <p:cNvCxnSpPr>
            <a:cxnSpLocks noChangeShapeType="1"/>
            <a:stCxn id="1211395" idx="6"/>
            <a:endCxn id="121139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1" name="AutoShape 19"/>
          <p:cNvCxnSpPr>
            <a:cxnSpLocks noChangeShapeType="1"/>
            <a:stCxn id="1211397" idx="2"/>
            <a:endCxn id="121139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2" name="AutoShape 20"/>
          <p:cNvCxnSpPr>
            <a:cxnSpLocks noChangeShapeType="1"/>
            <a:stCxn id="1211396" idx="5"/>
            <a:endCxn id="121140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3" name="AutoShape 21"/>
          <p:cNvCxnSpPr>
            <a:cxnSpLocks noChangeShapeType="1"/>
            <a:stCxn id="1211397" idx="3"/>
            <a:endCxn id="121140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4" name="AutoShape 22"/>
          <p:cNvCxnSpPr>
            <a:cxnSpLocks noChangeShapeType="1"/>
            <a:stCxn id="1211397" idx="4"/>
            <a:endCxn id="121139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5" name="AutoShape 23"/>
          <p:cNvCxnSpPr>
            <a:cxnSpLocks noChangeShapeType="1"/>
            <a:stCxn id="1211398" idx="2"/>
            <a:endCxn id="121139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1416" name="AutoShape 24"/>
          <p:cNvCxnSpPr>
            <a:cxnSpLocks noChangeShapeType="1"/>
            <a:stCxn id="1211402" idx="3"/>
            <a:endCxn id="121139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xmlns="" val="37926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2364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Variations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variations:</a:t>
            </a:r>
          </a:p>
          <a:p>
            <a:pPr lvl="1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weighted graph</a:t>
            </a:r>
            <a:r>
              <a:rPr lang="en-US" dirty="0"/>
              <a:t> associates weights with either the edges or the vertices</a:t>
            </a:r>
          </a:p>
          <a:p>
            <a:pPr lvl="2"/>
            <a:r>
              <a:rPr lang="en-US" dirty="0"/>
              <a:t>E.g., a road map: edges might be weighted w/ distance</a:t>
            </a:r>
          </a:p>
          <a:p>
            <a:pPr lvl="1"/>
            <a:r>
              <a:rPr lang="en-US" dirty="0"/>
              <a:t>A </a:t>
            </a:r>
            <a:r>
              <a:rPr lang="en-US" i="1" dirty="0" err="1">
                <a:solidFill>
                  <a:schemeClr val="tx2"/>
                </a:solidFill>
              </a:rPr>
              <a:t>multigraph</a:t>
            </a:r>
            <a:r>
              <a:rPr lang="en-US" dirty="0"/>
              <a:t> allows multiple edges between the same vertices</a:t>
            </a:r>
          </a:p>
          <a:p>
            <a:pPr lvl="2"/>
            <a:r>
              <a:rPr lang="en-US" dirty="0"/>
              <a:t>E.g., the call graph in a program (a function can get called from multiple points in another function)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3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3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3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3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 </a:t>
            </a: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3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3451" name="AutoShape 11"/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3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5602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44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44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44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 </a:t>
            </a:r>
          </a:p>
        </p:txBody>
      </p:sp>
      <p:sp>
        <p:nvSpPr>
          <p:cNvPr id="12144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44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4475" name="AutoShape 11"/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449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9599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54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54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54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| </a:t>
            </a: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54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54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5499" name="AutoShape 11"/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551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60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65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65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 </a:t>
            </a:r>
          </a:p>
        </p:txBody>
      </p:sp>
      <p:sp>
        <p:nvSpPr>
          <p:cNvPr id="12165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65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65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6523" name="AutoShape 11"/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653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4768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 </a:t>
            </a: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67343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856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856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856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856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856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856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857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8571" name="AutoShape 11"/>
          <p:cNvCxnSpPr>
            <a:cxnSpLocks noChangeShapeType="1"/>
            <a:stCxn id="1218563" idx="3"/>
            <a:endCxn id="121856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2" name="AutoShape 12"/>
          <p:cNvCxnSpPr>
            <a:cxnSpLocks noChangeShapeType="1"/>
            <a:stCxn id="1218569" idx="5"/>
            <a:endCxn id="121856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3" name="AutoShape 13"/>
          <p:cNvCxnSpPr>
            <a:cxnSpLocks noChangeShapeType="1"/>
            <a:stCxn id="1218569" idx="6"/>
            <a:endCxn id="121856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4" name="AutoShape 14"/>
          <p:cNvCxnSpPr>
            <a:cxnSpLocks noChangeShapeType="1"/>
            <a:stCxn id="1218567" idx="2"/>
            <a:endCxn id="121856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5" name="AutoShape 15"/>
          <p:cNvCxnSpPr>
            <a:cxnSpLocks noChangeShapeType="1"/>
            <a:stCxn id="1218568" idx="0"/>
            <a:endCxn id="121856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6" name="AutoShape 16"/>
          <p:cNvCxnSpPr>
            <a:cxnSpLocks noChangeShapeType="1"/>
            <a:stCxn id="1218563" idx="5"/>
            <a:endCxn id="121856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7" name="AutoShape 17"/>
          <p:cNvCxnSpPr>
            <a:cxnSpLocks noChangeShapeType="1"/>
            <a:stCxn id="1218564" idx="4"/>
            <a:endCxn id="121856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8" name="AutoShape 18"/>
          <p:cNvCxnSpPr>
            <a:cxnSpLocks noChangeShapeType="1"/>
            <a:stCxn id="1218563" idx="6"/>
            <a:endCxn id="121856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79" name="AutoShape 19"/>
          <p:cNvCxnSpPr>
            <a:cxnSpLocks noChangeShapeType="1"/>
            <a:stCxn id="1218565" idx="2"/>
            <a:endCxn id="121856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0" name="AutoShape 20"/>
          <p:cNvCxnSpPr>
            <a:cxnSpLocks noChangeShapeType="1"/>
            <a:stCxn id="1218564" idx="5"/>
            <a:endCxn id="121857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1" name="AutoShape 21"/>
          <p:cNvCxnSpPr>
            <a:cxnSpLocks noChangeShapeType="1"/>
            <a:stCxn id="1218565" idx="3"/>
            <a:endCxn id="121857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2" name="AutoShape 22"/>
          <p:cNvCxnSpPr>
            <a:cxnSpLocks noChangeShapeType="1"/>
            <a:stCxn id="1218565" idx="4"/>
            <a:endCxn id="121856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3" name="AutoShape 23"/>
          <p:cNvCxnSpPr>
            <a:cxnSpLocks noChangeShapeType="1"/>
            <a:stCxn id="1218566" idx="2"/>
            <a:endCxn id="121856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584" name="AutoShape 24"/>
          <p:cNvCxnSpPr>
            <a:cxnSpLocks noChangeShapeType="1"/>
            <a:stCxn id="1218570" idx="3"/>
            <a:endCxn id="121856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58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88808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195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195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195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195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195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195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cxnSp>
        <p:nvCxnSpPr>
          <p:cNvPr id="1219595" name="AutoShape 11"/>
          <p:cNvCxnSpPr>
            <a:cxnSpLocks noChangeShapeType="1"/>
            <a:stCxn id="1219587" idx="3"/>
            <a:endCxn id="12195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6" name="AutoShape 12"/>
          <p:cNvCxnSpPr>
            <a:cxnSpLocks noChangeShapeType="1"/>
            <a:stCxn id="1219593" idx="5"/>
            <a:endCxn id="12195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7" name="AutoShape 13"/>
          <p:cNvCxnSpPr>
            <a:cxnSpLocks noChangeShapeType="1"/>
            <a:stCxn id="1219593" idx="6"/>
            <a:endCxn id="12195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8" name="AutoShape 14"/>
          <p:cNvCxnSpPr>
            <a:cxnSpLocks noChangeShapeType="1"/>
            <a:stCxn id="1219591" idx="2"/>
            <a:endCxn id="12195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9" name="AutoShape 15"/>
          <p:cNvCxnSpPr>
            <a:cxnSpLocks noChangeShapeType="1"/>
            <a:stCxn id="1219592" idx="0"/>
            <a:endCxn id="12195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0" name="AutoShape 16"/>
          <p:cNvCxnSpPr>
            <a:cxnSpLocks noChangeShapeType="1"/>
            <a:stCxn id="1219587" idx="5"/>
            <a:endCxn id="12195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1" name="AutoShape 17"/>
          <p:cNvCxnSpPr>
            <a:cxnSpLocks noChangeShapeType="1"/>
            <a:stCxn id="1219588" idx="4"/>
            <a:endCxn id="12195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2" name="AutoShape 18"/>
          <p:cNvCxnSpPr>
            <a:cxnSpLocks noChangeShapeType="1"/>
            <a:stCxn id="1219587" idx="6"/>
            <a:endCxn id="12195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3" name="AutoShape 19"/>
          <p:cNvCxnSpPr>
            <a:cxnSpLocks noChangeShapeType="1"/>
            <a:stCxn id="1219589" idx="2"/>
            <a:endCxn id="12195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4" name="AutoShape 20"/>
          <p:cNvCxnSpPr>
            <a:cxnSpLocks noChangeShapeType="1"/>
            <a:stCxn id="1219588" idx="5"/>
            <a:endCxn id="12195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5" name="AutoShape 21"/>
          <p:cNvCxnSpPr>
            <a:cxnSpLocks noChangeShapeType="1"/>
            <a:stCxn id="1219589" idx="3"/>
            <a:endCxn id="12195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6" name="AutoShape 22"/>
          <p:cNvCxnSpPr>
            <a:cxnSpLocks noChangeShapeType="1"/>
            <a:stCxn id="1219589" idx="4"/>
            <a:endCxn id="12195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7" name="AutoShape 23"/>
          <p:cNvCxnSpPr>
            <a:cxnSpLocks noChangeShapeType="1"/>
            <a:stCxn id="1219590" idx="2"/>
            <a:endCxn id="12195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8" name="AutoShape 24"/>
          <p:cNvCxnSpPr>
            <a:cxnSpLocks noChangeShapeType="1"/>
            <a:stCxn id="1219594" idx="3"/>
            <a:endCxn id="12195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61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14214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06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06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06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06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06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06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06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  </a:t>
            </a:r>
          </a:p>
        </p:txBody>
      </p:sp>
      <p:cxnSp>
        <p:nvCxnSpPr>
          <p:cNvPr id="1220619" name="AutoShape 11"/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0" name="AutoShape 12"/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1" name="AutoShape 13"/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2" name="AutoShape 14"/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3" name="AutoShape 15"/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4" name="AutoShape 16"/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5" name="AutoShape 17"/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6" name="AutoShape 18"/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7" name="AutoShape 19"/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8" name="AutoShape 20"/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9" name="AutoShape 21"/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0" name="AutoShape 22"/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1" name="AutoShape 23"/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2" name="AutoShape 24"/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6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57778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230485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26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  </a:t>
            </a: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26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26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26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26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26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2667" name="AutoShape 11"/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26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26742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typically express running times in terms of |E| and |V| (often dropping the |’s)</a:t>
            </a:r>
          </a:p>
          <a:p>
            <a:pPr lvl="1"/>
            <a:r>
              <a:rPr lang="en-US"/>
              <a:t>If |E| </a:t>
            </a:r>
            <a:r>
              <a:rPr lang="en-US">
                <a:sym typeface="Symbol" pitchFamily="18" charset="2"/>
              </a:rPr>
              <a:t> |V|</a:t>
            </a:r>
            <a:r>
              <a:rPr lang="en-US" baseline="30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the graph is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dense</a:t>
            </a:r>
            <a:endParaRPr lang="en-US">
              <a:solidFill>
                <a:schemeClr val="tx2"/>
              </a:solidFill>
              <a:sym typeface="Symbol" pitchFamily="18" charset="2"/>
            </a:endParaRPr>
          </a:p>
          <a:p>
            <a:pPr lvl="1"/>
            <a:r>
              <a:rPr lang="en-US"/>
              <a:t>If |E| </a:t>
            </a:r>
            <a:r>
              <a:rPr lang="en-US">
                <a:sym typeface="Symbol" pitchFamily="18" charset="2"/>
              </a:rPr>
              <a:t> |V| the graph is </a:t>
            </a:r>
            <a:r>
              <a:rPr lang="en-US" i="1">
                <a:solidFill>
                  <a:schemeClr val="tx2"/>
                </a:solidFill>
                <a:sym typeface="Symbol" pitchFamily="18" charset="2"/>
              </a:rPr>
              <a:t>sparse</a:t>
            </a:r>
          </a:p>
          <a:p>
            <a:r>
              <a:rPr lang="en-US"/>
              <a:t>If you know you are dealing with dense or sparse graphs, different data structures may make sense</a:t>
            </a:r>
          </a:p>
          <a:p>
            <a:pPr>
              <a:buFont typeface="Times New Roman" pitchFamily="18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36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36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36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36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36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36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37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14818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47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47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47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  |  </a:t>
            </a:r>
          </a:p>
        </p:txBody>
      </p:sp>
      <p:sp>
        <p:nvSpPr>
          <p:cNvPr id="12247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47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47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47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4715" name="AutoShape 11"/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47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77719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57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57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57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  </a:t>
            </a:r>
          </a:p>
        </p:txBody>
      </p:sp>
      <p:sp>
        <p:nvSpPr>
          <p:cNvPr id="12257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57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57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57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5739" name="AutoShape 11"/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0" name="AutoShape 12"/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1" name="AutoShape 13"/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2" name="AutoShape 14"/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6" name="AutoShape 18"/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8" name="AutoShape 20"/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57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38987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67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67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67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  </a:t>
            </a: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67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67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67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67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6763" name="AutoShape 11"/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4" name="AutoShape 12"/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5" name="AutoShape 13"/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6" name="AutoShape 14"/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0" name="AutoShape 18"/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2" name="AutoShape 20"/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4" name="AutoShape 22"/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67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3391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Example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 |12</a:t>
            </a:r>
          </a:p>
        </p:txBody>
      </p:sp>
      <p:sp>
        <p:nvSpPr>
          <p:cNvPr id="12277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8 |11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13|16</a:t>
            </a:r>
          </a:p>
        </p:txBody>
      </p: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14|15</a:t>
            </a:r>
          </a:p>
        </p:txBody>
      </p:sp>
      <p:sp>
        <p:nvSpPr>
          <p:cNvPr id="12277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5 | 6</a:t>
            </a:r>
          </a:p>
        </p:txBody>
      </p:sp>
      <p:sp>
        <p:nvSpPr>
          <p:cNvPr id="12277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3 | 4</a:t>
            </a:r>
          </a:p>
        </p:txBody>
      </p: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2 | 7</a:t>
            </a:r>
          </a:p>
        </p:txBody>
      </p:sp>
      <p:sp>
        <p:nvSpPr>
          <p:cNvPr id="12277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 i="0">
                <a:solidFill>
                  <a:schemeClr val="accent1"/>
                </a:solidFill>
                <a:latin typeface="Courier New" panose="02070309020205020404" pitchFamily="49" charset="0"/>
              </a:rPr>
              <a:t>9 |10</a:t>
            </a:r>
          </a:p>
        </p:txBody>
      </p:sp>
      <p:cxnSp>
        <p:nvCxnSpPr>
          <p:cNvPr id="1227787" name="AutoShape 11"/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8" name="AutoShape 12"/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9" name="AutoShape 13"/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0" name="AutoShape 14"/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4" name="AutoShape 18"/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6" name="AutoShape 20"/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8" name="AutoShape 22"/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78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 b="1">
                <a:latin typeface="Times New Roman" panose="02020603050405020304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xmlns="" val="112073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DFS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Loops on lines 1-3 &amp; 5-7 take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000" dirty="0" smtClean="0">
                <a:solidFill>
                  <a:srgbClr val="CC3300"/>
                </a:solidFill>
              </a:rPr>
              <a:t>(</a:t>
            </a:r>
            <a:r>
              <a:rPr lang="en-US" sz="2000" i="1" dirty="0" smtClean="0">
                <a:solidFill>
                  <a:srgbClr val="CC3300"/>
                </a:solidFill>
              </a:rPr>
              <a:t>V</a:t>
            </a:r>
            <a:r>
              <a:rPr lang="en-US" sz="2000" dirty="0" smtClean="0">
                <a:solidFill>
                  <a:srgbClr val="CC3300"/>
                </a:solidFill>
              </a:rPr>
              <a:t>)</a:t>
            </a:r>
            <a:r>
              <a:rPr lang="en-US" dirty="0" smtClean="0"/>
              <a:t> time, excluding time to execute DFS-Visit.</a:t>
            </a:r>
          </a:p>
          <a:p>
            <a:endParaRPr lang="en-US" sz="1100" dirty="0" smtClean="0"/>
          </a:p>
          <a:p>
            <a:r>
              <a:rPr lang="en-US" dirty="0" smtClean="0"/>
              <a:t>DFS-Visit is called once for each white vertex </a:t>
            </a:r>
            <a:r>
              <a:rPr lang="en-US" sz="2000" i="1" dirty="0" err="1" smtClean="0"/>
              <a:t>v</a:t>
            </a:r>
            <a:r>
              <a:rPr lang="en-US" sz="2000" dirty="0" err="1" smtClean="0">
                <a:sym typeface="Symbol" pitchFamily="18" charset="2"/>
              </a:rPr>
              <a:t></a:t>
            </a:r>
            <a:r>
              <a:rPr lang="en-US" sz="2000" i="1" dirty="0" err="1" smtClean="0">
                <a:sym typeface="Symbol" pitchFamily="18" charset="2"/>
              </a:rPr>
              <a:t>V</a:t>
            </a:r>
            <a:r>
              <a:rPr lang="en-US" dirty="0" smtClean="0"/>
              <a:t> when it’s painted gray the first time.  Lines 4-7 of DFS-Visit is executed |</a:t>
            </a:r>
            <a:r>
              <a:rPr lang="en-US" dirty="0" err="1" smtClean="0"/>
              <a:t>Adj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]| times. The total cost of executing DFS-Visit is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</a:t>
            </a:r>
            <a:r>
              <a:rPr lang="en-US" sz="2000" i="1" baseline="-25000" dirty="0" err="1" smtClean="0">
                <a:solidFill>
                  <a:srgbClr val="CC3300"/>
                </a:solidFill>
              </a:rPr>
              <a:t>v</a:t>
            </a:r>
            <a:r>
              <a:rPr lang="en-US" sz="2000" baseline="-25000" dirty="0" err="1" smtClean="0">
                <a:solidFill>
                  <a:srgbClr val="CC3300"/>
                </a:solidFill>
                <a:sym typeface="Symbol" pitchFamily="18" charset="2"/>
              </a:rPr>
              <a:t></a:t>
            </a:r>
            <a:r>
              <a:rPr lang="en-US" sz="2000" i="1" baseline="-25000" dirty="0" err="1" smtClean="0">
                <a:solidFill>
                  <a:srgbClr val="CC3300"/>
                </a:solidFill>
                <a:sym typeface="Symbol" pitchFamily="18" charset="2"/>
              </a:rPr>
              <a:t>V</a:t>
            </a:r>
            <a:r>
              <a:rPr lang="en-US" dirty="0" err="1" smtClean="0">
                <a:solidFill>
                  <a:srgbClr val="CC3300"/>
                </a:solidFill>
              </a:rPr>
              <a:t>|Adj</a:t>
            </a:r>
            <a:r>
              <a:rPr lang="en-US" dirty="0" smtClean="0">
                <a:solidFill>
                  <a:srgbClr val="CC3300"/>
                </a:solidFill>
              </a:rPr>
              <a:t>[</a:t>
            </a:r>
            <a:r>
              <a:rPr lang="en-US" i="1" dirty="0" smtClean="0">
                <a:solidFill>
                  <a:srgbClr val="CC3300"/>
                </a:solidFill>
              </a:rPr>
              <a:t>v</a:t>
            </a:r>
            <a:r>
              <a:rPr lang="en-US" dirty="0" smtClean="0">
                <a:solidFill>
                  <a:srgbClr val="CC3300"/>
                </a:solidFill>
              </a:rPr>
              <a:t>]| = </a:t>
            </a:r>
            <a:r>
              <a:rPr lang="en-US" sz="2000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sz="2000" dirty="0" smtClean="0">
                <a:solidFill>
                  <a:srgbClr val="CC3300"/>
                </a:solidFill>
              </a:rPr>
              <a:t>(</a:t>
            </a:r>
            <a:r>
              <a:rPr lang="en-US" sz="2000" i="1" dirty="0" smtClean="0">
                <a:solidFill>
                  <a:srgbClr val="CC3300"/>
                </a:solidFill>
              </a:rPr>
              <a:t>E</a:t>
            </a:r>
            <a:r>
              <a:rPr lang="en-US" sz="2000" dirty="0" smtClean="0">
                <a:solidFill>
                  <a:srgbClr val="CC3300"/>
                </a:solidFill>
              </a:rPr>
              <a:t>)</a:t>
            </a:r>
            <a:r>
              <a:rPr lang="en-US" dirty="0" smtClean="0"/>
              <a:t> </a:t>
            </a:r>
          </a:p>
          <a:p>
            <a:endParaRPr lang="en-US" sz="1100" dirty="0" smtClean="0"/>
          </a:p>
          <a:p>
            <a:r>
              <a:rPr lang="en-US" dirty="0" smtClean="0"/>
              <a:t>Total running time of DFS is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</a:t>
            </a:r>
            <a:r>
              <a:rPr lang="en-US" dirty="0" smtClean="0">
                <a:solidFill>
                  <a:srgbClr val="CC3300"/>
                </a:solidFill>
              </a:rPr>
              <a:t>(|</a:t>
            </a:r>
            <a:r>
              <a:rPr lang="en-US" i="1" dirty="0" smtClean="0">
                <a:solidFill>
                  <a:srgbClr val="CC3300"/>
                </a:solidFill>
              </a:rPr>
              <a:t>V| + |E|</a:t>
            </a:r>
            <a:r>
              <a:rPr lang="en-US" dirty="0" smtClean="0">
                <a:solidFill>
                  <a:srgbClr val="CC3300"/>
                </a:solidFill>
              </a:rPr>
              <a:t>)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Trees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Predecessor </a:t>
            </a:r>
            <a:r>
              <a:rPr lang="en-US" dirty="0" err="1" smtClean="0"/>
              <a:t>subgraph</a:t>
            </a:r>
            <a:r>
              <a:rPr lang="en-US" dirty="0" smtClean="0"/>
              <a:t> defined slightly different from that of BFS.</a:t>
            </a:r>
          </a:p>
          <a:p>
            <a:r>
              <a:rPr lang="en-US" dirty="0" smtClean="0"/>
              <a:t>The predecessor </a:t>
            </a:r>
            <a:r>
              <a:rPr lang="en-US" dirty="0" err="1" smtClean="0"/>
              <a:t>subgraph</a:t>
            </a:r>
            <a:r>
              <a:rPr lang="en-US" dirty="0" smtClean="0"/>
              <a:t> of DFS is </a:t>
            </a:r>
            <a:r>
              <a:rPr lang="en-US" i="1" dirty="0" smtClean="0"/>
              <a:t>G</a:t>
            </a:r>
            <a:r>
              <a:rPr lang="en-US" i="1" baseline="-25000" dirty="0" smtClean="0">
                <a:sym typeface="Symbol" pitchFamily="18" charset="2"/>
              </a:rPr>
              <a:t></a:t>
            </a:r>
            <a:r>
              <a:rPr lang="en-US" dirty="0" smtClean="0"/>
              <a:t> = (</a:t>
            </a:r>
            <a:r>
              <a:rPr lang="en-US" i="1" dirty="0" smtClean="0"/>
              <a:t>V, E</a:t>
            </a:r>
            <a:r>
              <a:rPr lang="en-US" i="1" baseline="-25000" dirty="0" smtClean="0">
                <a:sym typeface="Symbol" pitchFamily="18" charset="2"/>
              </a:rPr>
              <a:t></a:t>
            </a:r>
            <a:r>
              <a:rPr lang="en-US" dirty="0" smtClean="0"/>
              <a:t>) where </a:t>
            </a:r>
            <a:r>
              <a:rPr lang="en-US" i="1" dirty="0" smtClean="0"/>
              <a:t>E</a:t>
            </a:r>
            <a:r>
              <a:rPr lang="en-US" i="1" baseline="-25000" dirty="0" smtClean="0">
                <a:sym typeface="Symbol" pitchFamily="18" charset="2"/>
              </a:rPr>
              <a:t> </a:t>
            </a:r>
            <a:r>
              <a:rPr lang="en-US" dirty="0" smtClean="0"/>
              <a:t>={(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], </a:t>
            </a:r>
            <a:r>
              <a:rPr lang="en-US" i="1" dirty="0" smtClean="0"/>
              <a:t>v</a:t>
            </a:r>
            <a:r>
              <a:rPr lang="en-US" dirty="0" smtClean="0"/>
              <a:t>)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/>
              <a:t>: </a:t>
            </a:r>
            <a:r>
              <a:rPr lang="en-US" i="1" dirty="0" smtClean="0"/>
              <a:t>v </a:t>
            </a:r>
            <a:r>
              <a:rPr lang="en-US" dirty="0" smtClean="0">
                <a:sym typeface="Symbol" pitchFamily="18" charset="2"/>
              </a:rPr>
              <a:t> </a:t>
            </a:r>
            <a:r>
              <a:rPr lang="en-US" i="1" dirty="0" smtClean="0"/>
              <a:t>V</a:t>
            </a:r>
            <a:r>
              <a:rPr lang="en-US" i="1" baseline="-2500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and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</a:t>
            </a:r>
            <a:r>
              <a:rPr lang="en-US" dirty="0" smtClean="0"/>
              <a:t>[</a:t>
            </a:r>
            <a:r>
              <a:rPr lang="en-US" i="1" dirty="0" smtClean="0"/>
              <a:t>v</a:t>
            </a:r>
            <a:r>
              <a:rPr lang="en-US" dirty="0" smtClean="0"/>
              <a:t>] </a:t>
            </a:r>
            <a:r>
              <a:rPr lang="en-US" dirty="0" smtClean="0">
                <a:sym typeface="Symbol" pitchFamily="18" charset="2"/>
              </a:rPr>
              <a:t> </a:t>
            </a:r>
            <a:r>
              <a:rPr lang="en-US" i="1" dirty="0" smtClean="0">
                <a:sym typeface="Symbol" pitchFamily="18" charset="2"/>
              </a:rPr>
              <a:t>nil</a:t>
            </a:r>
            <a:r>
              <a:rPr lang="en-US" dirty="0" smtClean="0">
                <a:sym typeface="Symbol" pitchFamily="18" charset="2"/>
              </a:rPr>
              <a:t>}</a:t>
            </a:r>
            <a:r>
              <a:rPr lang="en-US" dirty="0" smtClean="0"/>
              <a:t>.</a:t>
            </a:r>
          </a:p>
          <a:p>
            <a:pPr lvl="1"/>
            <a:r>
              <a:rPr lang="en-US" u="sng" dirty="0" smtClean="0">
                <a:solidFill>
                  <a:schemeClr val="hlink"/>
                </a:solidFill>
              </a:rPr>
              <a:t>How does it differ from that of BFS?</a:t>
            </a:r>
          </a:p>
          <a:p>
            <a:pPr lvl="1"/>
            <a:r>
              <a:rPr lang="en-US" dirty="0" smtClean="0"/>
              <a:t>The predecessor </a:t>
            </a:r>
            <a:r>
              <a:rPr lang="en-US" dirty="0" err="1" smtClean="0"/>
              <a:t>subgraph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i="1" baseline="-25000" dirty="0" smtClean="0">
                <a:sym typeface="Symbol" pitchFamily="18" charset="2"/>
              </a:rPr>
              <a:t></a:t>
            </a:r>
            <a:r>
              <a:rPr lang="en-US" dirty="0" smtClean="0"/>
              <a:t> forms a </a:t>
            </a:r>
            <a:r>
              <a:rPr lang="en-US" i="1" dirty="0" smtClean="0">
                <a:solidFill>
                  <a:srgbClr val="CC3300"/>
                </a:solidFill>
              </a:rPr>
              <a:t>depth-first forest</a:t>
            </a:r>
            <a:r>
              <a:rPr lang="en-US" dirty="0" smtClean="0"/>
              <a:t> composed of several </a:t>
            </a:r>
            <a:r>
              <a:rPr lang="en-US" i="1" dirty="0" smtClean="0">
                <a:solidFill>
                  <a:srgbClr val="CC3300"/>
                </a:solidFill>
              </a:rPr>
              <a:t>depth-first trees</a:t>
            </a:r>
            <a:r>
              <a:rPr lang="en-US" dirty="0" smtClean="0"/>
              <a:t>.  The edges in </a:t>
            </a:r>
            <a:r>
              <a:rPr lang="en-US" i="1" dirty="0" smtClean="0"/>
              <a:t>E</a:t>
            </a:r>
            <a:r>
              <a:rPr lang="en-US" i="1" baseline="-25000" dirty="0" smtClean="0">
                <a:sym typeface="Symbol" pitchFamily="18" charset="2"/>
              </a:rPr>
              <a:t></a:t>
            </a:r>
            <a:r>
              <a:rPr lang="en-US" dirty="0" smtClean="0"/>
              <a:t> are called </a:t>
            </a:r>
            <a:r>
              <a:rPr lang="en-US" i="1" dirty="0" smtClean="0">
                <a:solidFill>
                  <a:srgbClr val="CC3300"/>
                </a:solidFill>
              </a:rPr>
              <a:t>tree edges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22274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Time-Stamp Structure in DFS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There is also a nice structure to the time stamps, which is referred to as </a:t>
            </a:r>
            <a:r>
              <a:rPr lang="en-AU" i="1" dirty="0" smtClean="0"/>
              <a:t>Parenthesis Structure.</a:t>
            </a:r>
            <a:endParaRPr lang="en-US" altLang="zh-CN" dirty="0" smtClean="0">
              <a:solidFill>
                <a:srgbClr val="010000"/>
              </a:solidFill>
              <a:ea typeface="宋体" pitchFamily="2" charset="-122"/>
            </a:endParaRPr>
          </a:p>
          <a:p>
            <a:endParaRPr lang="en-AU" i="1" dirty="0" smtClean="0"/>
          </a:p>
          <a:p>
            <a:endParaRPr lang="en-US" i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8976" y="2545080"/>
            <a:ext cx="8442960" cy="266700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Theorem 22.7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For all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exactly one of the following holds: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1.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or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and neither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nor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a descendant of the other.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2.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and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a descendant of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3.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MTMI" charset="-95"/>
                <a:ea typeface="宋体" pitchFamily="2" charset="-122"/>
                <a:cs typeface="+mn-cs"/>
              </a:rPr>
              <a:t>&lt;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] and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is a descendant of 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Time-Stamp Structure in DFS</a:t>
            </a:r>
            <a:endParaRPr lang="en-US" dirty="0"/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So 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0100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010000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0100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0100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010000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010000"/>
                </a:solidFill>
                <a:ea typeface="宋体" pitchFamily="2" charset="-122"/>
              </a:rPr>
              <a:t>cannot </a:t>
            </a: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happen.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w"/>
            </a:pPr>
            <a:r>
              <a:rPr lang="en-US" altLang="zh-CN" dirty="0" smtClean="0">
                <a:solidFill>
                  <a:srgbClr val="010000"/>
                </a:solidFill>
                <a:ea typeface="宋体" pitchFamily="2" charset="-122"/>
              </a:rPr>
              <a:t>Like parentheses:</a:t>
            </a:r>
          </a:p>
          <a:p>
            <a:pPr marL="742950" lvl="1" indent="-285750">
              <a:buFont typeface="Wingdings" pitchFamily="2" charset="2"/>
              <a:buChar char="w"/>
            </a:pPr>
            <a:r>
              <a:rPr lang="en-US" altLang="zh-CN" sz="2000" dirty="0" smtClean="0">
                <a:solidFill>
                  <a:srgbClr val="010000"/>
                </a:solidFill>
                <a:ea typeface="宋体" pitchFamily="2" charset="-122"/>
              </a:rPr>
              <a:t>OK: ( ) [ ] ( [ ] ) [ ( ) ]</a:t>
            </a:r>
          </a:p>
          <a:p>
            <a:pPr marL="742950" lvl="1" indent="-285750">
              <a:buFont typeface="Wingdings" pitchFamily="2" charset="2"/>
              <a:buChar char="w"/>
            </a:pPr>
            <a:r>
              <a:rPr lang="en-US" altLang="zh-CN" sz="2000" dirty="0" smtClean="0">
                <a:solidFill>
                  <a:srgbClr val="010000"/>
                </a:solidFill>
                <a:ea typeface="宋体" pitchFamily="2" charset="-122"/>
              </a:rPr>
              <a:t>Not OK: ( [ ) ] [ ( ] )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altLang="zh-CN" b="1" i="1" dirty="0" smtClean="0">
              <a:solidFill>
                <a:schemeClr val="hlink"/>
              </a:solidFill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b="1" i="1" dirty="0" smtClean="0">
                <a:solidFill>
                  <a:schemeClr val="hlink"/>
                </a:solidFill>
                <a:ea typeface="宋体" pitchFamily="2" charset="-122"/>
              </a:rPr>
              <a:t>Corollary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is a proper descendant of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u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if and only if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v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 </a:t>
            </a:r>
            <a:r>
              <a:rPr lang="en-US" altLang="zh-CN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&lt; 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f 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[</a:t>
            </a:r>
            <a:r>
              <a:rPr lang="en-US" altLang="zh-CN" i="1" dirty="0" smtClean="0">
                <a:solidFill>
                  <a:srgbClr val="CC3300"/>
                </a:solidFill>
                <a:ea typeface="宋体" pitchFamily="2" charset="-122"/>
              </a:rPr>
              <a:t>u</a:t>
            </a:r>
            <a:r>
              <a:rPr lang="en-US" altLang="zh-CN" dirty="0" smtClean="0">
                <a:solidFill>
                  <a:srgbClr val="CC3300"/>
                </a:solidFill>
                <a:ea typeface="宋体" pitchFamily="2" charset="-122"/>
              </a:rPr>
              <a:t>].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None/>
            </a:pPr>
            <a:endParaRPr lang="en-US" altLang="zh-CN" dirty="0">
              <a:solidFill>
                <a:srgbClr val="01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6418263"/>
            <a:ext cx="914400" cy="382587"/>
          </a:xfrm>
          <a:prstGeom prst="rect">
            <a:avLst/>
          </a:prstGeom>
        </p:spPr>
        <p:txBody>
          <a:bodyPr/>
          <a:lstStyle/>
          <a:p>
            <a:fld id="{ABE02D7E-6737-409E-B587-B8116FC4B6AD}" type="slidenum">
              <a:rPr lang="en-US"/>
              <a:pPr/>
              <a:t>59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Some Applications of BFS and DFS</a:t>
            </a:r>
            <a:endParaRPr lang="en-US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2800" dirty="0" smtClean="0"/>
              <a:t>BFS</a:t>
            </a:r>
          </a:p>
          <a:p>
            <a:pPr lvl="1"/>
            <a:r>
              <a:rPr lang="en-AU" dirty="0" smtClean="0"/>
              <a:t>To find the shortest path from a vertex </a:t>
            </a:r>
            <a:r>
              <a:rPr lang="en-AU" i="1" dirty="0" smtClean="0"/>
              <a:t>s to a vertex v in </a:t>
            </a:r>
            <a:r>
              <a:rPr lang="en-AU" dirty="0" smtClean="0"/>
              <a:t>an unweighted graph</a:t>
            </a:r>
          </a:p>
          <a:p>
            <a:pPr lvl="1"/>
            <a:r>
              <a:rPr lang="en-AU" dirty="0" smtClean="0"/>
              <a:t>To find the length of such a path</a:t>
            </a:r>
          </a:p>
          <a:p>
            <a:pPr lvl="1"/>
            <a:r>
              <a:rPr lang="en-US" dirty="0" smtClean="0"/>
              <a:t>Find the </a:t>
            </a:r>
            <a:r>
              <a:rPr lang="en-US" dirty="0" err="1" smtClean="0"/>
              <a:t>bipartiteness</a:t>
            </a:r>
            <a:r>
              <a:rPr lang="en-US" dirty="0" smtClean="0"/>
              <a:t> of a graph.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AU" sz="2800" dirty="0" smtClean="0"/>
              <a:t>DFS</a:t>
            </a:r>
          </a:p>
          <a:p>
            <a:pPr lvl="1"/>
            <a:r>
              <a:rPr lang="en-AU" dirty="0" smtClean="0"/>
              <a:t>To find a path from a vertex </a:t>
            </a:r>
            <a:r>
              <a:rPr lang="en-AU" i="1" dirty="0" smtClean="0"/>
              <a:t>s to a vertex v.</a:t>
            </a:r>
          </a:p>
          <a:p>
            <a:pPr lvl="1"/>
            <a:r>
              <a:rPr lang="en-AU" dirty="0" smtClean="0"/>
              <a:t>To find the length of such a path.</a:t>
            </a:r>
          </a:p>
          <a:p>
            <a:pPr lvl="1"/>
            <a:r>
              <a:rPr lang="en-AU" dirty="0" smtClean="0"/>
              <a:t>To find out if a graph contains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Graphs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V = {1, 2, …, </a:t>
            </a:r>
            <a:r>
              <a:rPr lang="en-US" i="1"/>
              <a:t>n</a:t>
            </a:r>
            <a:r>
              <a:rPr lang="en-US"/>
              <a:t>}</a:t>
            </a:r>
          </a:p>
          <a:p>
            <a:r>
              <a:rPr lang="en-US"/>
              <a:t>An </a:t>
            </a:r>
            <a:r>
              <a:rPr lang="en-US" i="1">
                <a:solidFill>
                  <a:schemeClr val="tx2"/>
                </a:solidFill>
              </a:rPr>
              <a:t>adjacency matrix</a:t>
            </a:r>
            <a:r>
              <a:rPr lang="en-US" i="1"/>
              <a:t> </a:t>
            </a:r>
            <a:r>
              <a:rPr lang="en-US"/>
              <a:t>represents the graph as a </a:t>
            </a:r>
            <a:r>
              <a:rPr lang="en-US" i="1"/>
              <a:t>n </a:t>
            </a:r>
            <a:r>
              <a:rPr lang="en-US"/>
              <a:t>x </a:t>
            </a:r>
            <a:r>
              <a:rPr lang="en-US" i="1"/>
              <a:t>n</a:t>
            </a:r>
            <a:r>
              <a:rPr lang="en-US"/>
              <a:t> matrix A:</a:t>
            </a:r>
          </a:p>
          <a:p>
            <a:pPr lvl="1"/>
            <a:r>
              <a:rPr lang="en-US"/>
              <a:t>A[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] 	= 1 if edge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 </a:t>
            </a:r>
            <a:r>
              <a:rPr lang="en-US"/>
              <a:t>E   (or weight of edge)</a:t>
            </a:r>
            <a:br>
              <a:rPr lang="en-US"/>
            </a:br>
            <a:r>
              <a:rPr lang="en-US"/>
              <a:t>		= 0 if edge (</a:t>
            </a:r>
            <a:r>
              <a:rPr lang="en-US" i="1"/>
              <a:t>i</a:t>
            </a:r>
            <a:r>
              <a:rPr lang="en-US"/>
              <a:t>, </a:t>
            </a:r>
            <a:r>
              <a:rPr lang="en-US" i="1"/>
              <a:t>j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 E</a:t>
            </a:r>
          </a:p>
          <a:p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DFS: </a:t>
            </a:r>
            <a:br>
              <a:rPr lang="en-US" dirty="0" smtClean="0"/>
            </a:br>
            <a:r>
              <a:rPr lang="en-US" dirty="0" smtClean="0"/>
              <a:t>Detecting Cycle for Directed Graph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b="1" dirty="0" err="1" smtClean="0"/>
              <a:t>DFS_visit</a:t>
            </a:r>
            <a:r>
              <a:rPr lang="en-AU" b="1" dirty="0" smtClean="0"/>
              <a:t>(</a:t>
            </a:r>
            <a:r>
              <a:rPr lang="en-AU" b="1" i="1" dirty="0" smtClean="0"/>
              <a:t>u</a:t>
            </a:r>
            <a:r>
              <a:rPr lang="en-AU" b="1" dirty="0" smtClean="0"/>
              <a:t>)</a:t>
            </a:r>
            <a:endParaRPr lang="en-AU" dirty="0" smtClean="0"/>
          </a:p>
          <a:p>
            <a:pPr>
              <a:buNone/>
            </a:pPr>
            <a:r>
              <a:rPr lang="en-AU" dirty="0" err="1" smtClean="0"/>
              <a:t>color</a:t>
            </a:r>
            <a:r>
              <a:rPr lang="en-AU" dirty="0" smtClean="0"/>
              <a:t>(</a:t>
            </a:r>
            <a:r>
              <a:rPr lang="en-AU" i="1" dirty="0" smtClean="0"/>
              <a:t>u</a:t>
            </a:r>
            <a:r>
              <a:rPr lang="en-AU" dirty="0" smtClean="0"/>
              <a:t>) ← GRAY</a:t>
            </a:r>
          </a:p>
          <a:p>
            <a:pPr>
              <a:buNone/>
            </a:pPr>
            <a:r>
              <a:rPr lang="en-AU" dirty="0" smtClean="0"/>
              <a:t>d[</a:t>
            </a:r>
            <a:r>
              <a:rPr lang="en-AU" i="1" dirty="0" smtClean="0"/>
              <a:t>u</a:t>
            </a:r>
            <a:r>
              <a:rPr lang="en-AU" dirty="0" smtClean="0"/>
              <a:t>] ← time ← time + 1</a:t>
            </a:r>
          </a:p>
          <a:p>
            <a:pPr>
              <a:buNone/>
            </a:pPr>
            <a:r>
              <a:rPr lang="en-AU" b="1" dirty="0" smtClean="0"/>
              <a:t>for</a:t>
            </a:r>
            <a:r>
              <a:rPr lang="en-AU" dirty="0" smtClean="0"/>
              <a:t> each </a:t>
            </a:r>
            <a:r>
              <a:rPr lang="en-AU" i="1" dirty="0" smtClean="0"/>
              <a:t>v</a:t>
            </a:r>
            <a:r>
              <a:rPr lang="en-AU" dirty="0" smtClean="0"/>
              <a:t> adjacent to </a:t>
            </a:r>
            <a:r>
              <a:rPr lang="en-AU" i="1" dirty="0" smtClean="0"/>
              <a:t>u </a:t>
            </a:r>
            <a:r>
              <a:rPr lang="en-AU" dirty="0" smtClean="0"/>
              <a:t> </a:t>
            </a:r>
            <a:r>
              <a:rPr lang="en-AU" b="1" dirty="0" smtClean="0"/>
              <a:t>do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 </a:t>
            </a:r>
            <a:r>
              <a:rPr lang="en-AU" b="1" dirty="0" smtClean="0"/>
              <a:t>if</a:t>
            </a:r>
            <a:r>
              <a:rPr lang="en-AU" dirty="0" smtClean="0"/>
              <a:t> </a:t>
            </a:r>
            <a:r>
              <a:rPr lang="en-AU" dirty="0" err="1" smtClean="0"/>
              <a:t>color</a:t>
            </a:r>
            <a:r>
              <a:rPr lang="en-AU" dirty="0" smtClean="0"/>
              <a:t>[</a:t>
            </a:r>
            <a:r>
              <a:rPr lang="en-AU" i="1" dirty="0" smtClean="0"/>
              <a:t>v</a:t>
            </a:r>
            <a:r>
              <a:rPr lang="en-AU" dirty="0" smtClean="0"/>
              <a:t>] ← GRAY </a:t>
            </a:r>
            <a:r>
              <a:rPr lang="en-AU" b="1" dirty="0" smtClean="0"/>
              <a:t>then</a:t>
            </a:r>
          </a:p>
          <a:p>
            <a:pPr>
              <a:buNone/>
            </a:pPr>
            <a:r>
              <a:rPr lang="en-AU" dirty="0" smtClean="0"/>
              <a:t>                return "cycle exists"</a:t>
            </a:r>
            <a:br>
              <a:rPr lang="en-AU" dirty="0" smtClean="0"/>
            </a:br>
            <a:r>
              <a:rPr lang="en-AU" dirty="0" smtClean="0"/>
              <a:t> </a:t>
            </a:r>
            <a:r>
              <a:rPr lang="en-AU" b="1" dirty="0" smtClean="0"/>
              <a:t>else if</a:t>
            </a:r>
            <a:r>
              <a:rPr lang="en-AU" dirty="0" smtClean="0"/>
              <a:t> </a:t>
            </a:r>
            <a:r>
              <a:rPr lang="en-AU" dirty="0" err="1" smtClean="0"/>
              <a:t>color</a:t>
            </a:r>
            <a:r>
              <a:rPr lang="en-AU" dirty="0" smtClean="0"/>
              <a:t>[</a:t>
            </a:r>
            <a:r>
              <a:rPr lang="en-AU" i="1" dirty="0" smtClean="0"/>
              <a:t>v</a:t>
            </a:r>
            <a:r>
              <a:rPr lang="en-AU" dirty="0" smtClean="0"/>
              <a:t>] ← WHITE </a:t>
            </a:r>
            <a:r>
              <a:rPr lang="en-AU" b="1" dirty="0" smtClean="0"/>
              <a:t>then</a:t>
            </a:r>
            <a:br>
              <a:rPr lang="en-AU" b="1" dirty="0" smtClean="0"/>
            </a:br>
            <a:r>
              <a:rPr lang="en-AU" dirty="0" smtClean="0"/>
              <a:t>             predecessor[</a:t>
            </a:r>
            <a:r>
              <a:rPr lang="en-AU" i="1" dirty="0" smtClean="0"/>
              <a:t>v</a:t>
            </a:r>
            <a:r>
              <a:rPr lang="en-AU" dirty="0" smtClean="0"/>
              <a:t>] ← </a:t>
            </a:r>
            <a:r>
              <a:rPr lang="en-AU" i="1" dirty="0" smtClean="0"/>
              <a:t>u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             </a:t>
            </a:r>
            <a:r>
              <a:rPr lang="en-AU" dirty="0" err="1" smtClean="0"/>
              <a:t>DFS_visit</a:t>
            </a:r>
            <a:r>
              <a:rPr lang="en-AU" dirty="0" smtClean="0"/>
              <a:t>(</a:t>
            </a:r>
            <a:r>
              <a:rPr lang="en-AU" i="1" dirty="0" smtClean="0"/>
              <a:t>v</a:t>
            </a:r>
            <a:r>
              <a:rPr lang="en-AU" dirty="0" smtClean="0"/>
              <a:t>)</a:t>
            </a:r>
          </a:p>
          <a:p>
            <a:pPr>
              <a:buNone/>
            </a:pPr>
            <a:r>
              <a:rPr lang="en-AU" dirty="0" err="1" smtClean="0"/>
              <a:t>color</a:t>
            </a:r>
            <a:r>
              <a:rPr lang="en-AU" dirty="0" smtClean="0"/>
              <a:t>[u] ← BLACK</a:t>
            </a:r>
          </a:p>
          <a:p>
            <a:pPr>
              <a:buNone/>
            </a:pPr>
            <a:r>
              <a:rPr lang="en-AU" dirty="0" smtClean="0"/>
              <a:t>f[u] ← time ← time + 1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 of DFS: </a:t>
            </a:r>
            <a:br>
              <a:rPr lang="en-US" dirty="0" smtClean="0"/>
            </a:br>
            <a:r>
              <a:rPr lang="en-US" dirty="0" smtClean="0"/>
              <a:t>Detecting Cycle for Undirected Graph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AU" b="1" dirty="0" err="1" smtClean="0"/>
              <a:t>DFS_visit</a:t>
            </a:r>
            <a:r>
              <a:rPr lang="en-AU" b="1" dirty="0" smtClean="0"/>
              <a:t>(</a:t>
            </a:r>
            <a:r>
              <a:rPr lang="en-AU" b="1" i="1" dirty="0" smtClean="0"/>
              <a:t>u</a:t>
            </a:r>
            <a:r>
              <a:rPr lang="en-AU" b="1" dirty="0" smtClean="0"/>
              <a:t>)</a:t>
            </a:r>
            <a:endParaRPr lang="en-AU" dirty="0" smtClean="0"/>
          </a:p>
          <a:p>
            <a:pPr>
              <a:buNone/>
            </a:pPr>
            <a:r>
              <a:rPr lang="en-AU" dirty="0" err="1" smtClean="0"/>
              <a:t>color</a:t>
            </a:r>
            <a:r>
              <a:rPr lang="en-AU" dirty="0" smtClean="0"/>
              <a:t>(</a:t>
            </a:r>
            <a:r>
              <a:rPr lang="en-AU" i="1" dirty="0" smtClean="0"/>
              <a:t>u</a:t>
            </a:r>
            <a:r>
              <a:rPr lang="en-AU" dirty="0" smtClean="0"/>
              <a:t>) ← GRAY</a:t>
            </a:r>
          </a:p>
          <a:p>
            <a:pPr>
              <a:buNone/>
            </a:pPr>
            <a:r>
              <a:rPr lang="en-AU" dirty="0" smtClean="0"/>
              <a:t>d[</a:t>
            </a:r>
            <a:r>
              <a:rPr lang="en-AU" i="1" dirty="0" smtClean="0"/>
              <a:t>u</a:t>
            </a:r>
            <a:r>
              <a:rPr lang="en-AU" dirty="0" smtClean="0"/>
              <a:t>] ← time ← time + 1</a:t>
            </a:r>
          </a:p>
          <a:p>
            <a:pPr>
              <a:buNone/>
            </a:pPr>
            <a:r>
              <a:rPr lang="en-AU" b="1" dirty="0" smtClean="0"/>
              <a:t>for</a:t>
            </a:r>
            <a:r>
              <a:rPr lang="en-AU" dirty="0" smtClean="0"/>
              <a:t> each </a:t>
            </a:r>
            <a:r>
              <a:rPr lang="en-AU" i="1" dirty="0" smtClean="0"/>
              <a:t>v</a:t>
            </a:r>
            <a:r>
              <a:rPr lang="en-AU" dirty="0" smtClean="0"/>
              <a:t> adjacent to </a:t>
            </a:r>
            <a:r>
              <a:rPr lang="en-AU" i="1" dirty="0" smtClean="0"/>
              <a:t>u </a:t>
            </a:r>
            <a:r>
              <a:rPr lang="en-AU" dirty="0" smtClean="0"/>
              <a:t> </a:t>
            </a:r>
            <a:r>
              <a:rPr lang="en-AU" b="1" dirty="0" smtClean="0"/>
              <a:t>do 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 </a:t>
            </a:r>
            <a:r>
              <a:rPr lang="en-AU" b="1" dirty="0" smtClean="0"/>
              <a:t>if</a:t>
            </a:r>
            <a:r>
              <a:rPr lang="en-AU" dirty="0" smtClean="0"/>
              <a:t> </a:t>
            </a:r>
            <a:r>
              <a:rPr lang="en-AU" dirty="0" err="1" smtClean="0"/>
              <a:t>color</a:t>
            </a:r>
            <a:r>
              <a:rPr lang="en-AU" dirty="0" smtClean="0"/>
              <a:t>[</a:t>
            </a:r>
            <a:r>
              <a:rPr lang="en-AU" i="1" dirty="0" smtClean="0"/>
              <a:t>v</a:t>
            </a:r>
            <a:r>
              <a:rPr lang="en-AU" dirty="0" smtClean="0"/>
              <a:t>] ← GRAY and </a:t>
            </a:r>
            <a:r>
              <a:rPr lang="en-US" dirty="0" smtClean="0">
                <a:solidFill>
                  <a:srgbClr val="010000"/>
                </a:solidFill>
                <a:sym typeface="Symbol" pitchFamily="18" charset="2"/>
              </a:rPr>
              <a:t>[</a:t>
            </a:r>
            <a:r>
              <a:rPr lang="en-AU" i="1" dirty="0" smtClean="0"/>
              <a:t>u</a:t>
            </a:r>
            <a:r>
              <a:rPr lang="en-AU" dirty="0" smtClean="0"/>
              <a:t>] ≠ </a:t>
            </a:r>
            <a:r>
              <a:rPr lang="en-AU" i="1" dirty="0" smtClean="0"/>
              <a:t>v </a:t>
            </a:r>
            <a:r>
              <a:rPr lang="en-AU" b="1" dirty="0" smtClean="0"/>
              <a:t>then</a:t>
            </a:r>
          </a:p>
          <a:p>
            <a:pPr>
              <a:buNone/>
            </a:pPr>
            <a:r>
              <a:rPr lang="en-AU" dirty="0" smtClean="0"/>
              <a:t>                return "cycle exists"</a:t>
            </a:r>
            <a:br>
              <a:rPr lang="en-AU" dirty="0" smtClean="0"/>
            </a:br>
            <a:r>
              <a:rPr lang="en-AU" dirty="0" smtClean="0"/>
              <a:t> </a:t>
            </a:r>
            <a:r>
              <a:rPr lang="en-AU" b="1" dirty="0" smtClean="0"/>
              <a:t>else if</a:t>
            </a:r>
            <a:r>
              <a:rPr lang="en-AU" dirty="0" smtClean="0"/>
              <a:t> </a:t>
            </a:r>
            <a:r>
              <a:rPr lang="en-AU" dirty="0" err="1" smtClean="0"/>
              <a:t>color</a:t>
            </a:r>
            <a:r>
              <a:rPr lang="en-AU" dirty="0" smtClean="0"/>
              <a:t>[</a:t>
            </a:r>
            <a:r>
              <a:rPr lang="en-AU" i="1" dirty="0" smtClean="0"/>
              <a:t>v</a:t>
            </a:r>
            <a:r>
              <a:rPr lang="en-AU" dirty="0" smtClean="0"/>
              <a:t>] ← WHITE </a:t>
            </a:r>
            <a:r>
              <a:rPr lang="en-AU" b="1" dirty="0" smtClean="0"/>
              <a:t>then</a:t>
            </a:r>
            <a:br>
              <a:rPr lang="en-AU" b="1" dirty="0" smtClean="0"/>
            </a:br>
            <a:r>
              <a:rPr lang="en-AU" dirty="0" smtClean="0"/>
              <a:t>             predecessor[</a:t>
            </a:r>
            <a:r>
              <a:rPr lang="en-AU" i="1" dirty="0" smtClean="0"/>
              <a:t>v</a:t>
            </a:r>
            <a:r>
              <a:rPr lang="en-AU" dirty="0" smtClean="0"/>
              <a:t>] ← </a:t>
            </a:r>
            <a:r>
              <a:rPr lang="en-AU" i="1" dirty="0" smtClean="0"/>
              <a:t>u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             </a:t>
            </a:r>
            <a:r>
              <a:rPr lang="en-AU" dirty="0" err="1" smtClean="0"/>
              <a:t>DFS_visit</a:t>
            </a:r>
            <a:r>
              <a:rPr lang="en-AU" dirty="0" smtClean="0"/>
              <a:t>(</a:t>
            </a:r>
            <a:r>
              <a:rPr lang="en-AU" i="1" dirty="0" smtClean="0"/>
              <a:t>v</a:t>
            </a:r>
            <a:r>
              <a:rPr lang="en-AU" dirty="0" smtClean="0"/>
              <a:t>)</a:t>
            </a:r>
          </a:p>
          <a:p>
            <a:pPr>
              <a:buNone/>
            </a:pPr>
            <a:r>
              <a:rPr lang="en-AU" dirty="0" err="1" smtClean="0"/>
              <a:t>color</a:t>
            </a:r>
            <a:r>
              <a:rPr lang="en-AU" dirty="0" smtClean="0"/>
              <a:t>[u] ← BLACK</a:t>
            </a:r>
          </a:p>
          <a:p>
            <a:pPr>
              <a:buNone/>
            </a:pPr>
            <a:r>
              <a:rPr lang="en-AU" dirty="0" smtClean="0"/>
              <a:t>f[u] ← time ← time + 1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Topological Sort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40766" y="1468946"/>
            <a:ext cx="67136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none" dirty="0">
                <a:ea typeface="SimSun" pitchFamily="2" charset="-122"/>
              </a:rPr>
              <a:t>Want to “sort” a directed acyclic graph (DAG).</a:t>
            </a:r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4244975" y="19558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B</a:t>
            </a:r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5370513" y="3054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E</a:t>
            </a:r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5335588" y="1979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D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5599113" y="2443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3122613" y="30638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C</a:t>
            </a:r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3087688" y="19891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A</a:t>
            </a:r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>
            <a:off x="3351213" y="24526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3578225" y="22129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H="1">
            <a:off x="3606800" y="2414588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25" name="AutoShape 13"/>
          <p:cNvSpPr>
            <a:spLocks noChangeArrowheads="1"/>
          </p:cNvSpPr>
          <p:nvPr/>
        </p:nvSpPr>
        <p:spPr bwMode="auto">
          <a:xfrm rot="5400000">
            <a:off x="4114006" y="3464719"/>
            <a:ext cx="976313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SimSun" pitchFamily="2" charset="-122"/>
            </a:endParaRPr>
          </a:p>
        </p:txBody>
      </p:sp>
      <p:sp>
        <p:nvSpPr>
          <p:cNvPr id="64526" name="Oval 14"/>
          <p:cNvSpPr>
            <a:spLocks noChangeArrowheads="1"/>
          </p:cNvSpPr>
          <p:nvPr/>
        </p:nvSpPr>
        <p:spPr bwMode="auto">
          <a:xfrm>
            <a:off x="4387850" y="454660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C</a:t>
            </a:r>
          </a:p>
        </p:txBody>
      </p:sp>
      <p:sp>
        <p:nvSpPr>
          <p:cNvPr id="64527" name="Oval 15"/>
          <p:cNvSpPr>
            <a:spLocks noChangeArrowheads="1"/>
          </p:cNvSpPr>
          <p:nvPr/>
        </p:nvSpPr>
        <p:spPr bwMode="auto">
          <a:xfrm>
            <a:off x="6611938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E</a:t>
            </a:r>
          </a:p>
        </p:txBody>
      </p:sp>
      <p:sp>
        <p:nvSpPr>
          <p:cNvPr id="64528" name="Oval 16"/>
          <p:cNvSpPr>
            <a:spLocks noChangeArrowheads="1"/>
          </p:cNvSpPr>
          <p:nvPr/>
        </p:nvSpPr>
        <p:spPr bwMode="auto">
          <a:xfrm>
            <a:off x="5478463" y="45704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D</a:t>
            </a:r>
          </a:p>
        </p:txBody>
      </p:sp>
      <p:sp>
        <p:nvSpPr>
          <p:cNvPr id="64529" name="Oval 17"/>
          <p:cNvSpPr>
            <a:spLocks noChangeArrowheads="1"/>
          </p:cNvSpPr>
          <p:nvPr/>
        </p:nvSpPr>
        <p:spPr bwMode="auto">
          <a:xfrm>
            <a:off x="2066925" y="45656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A</a:t>
            </a:r>
          </a:p>
        </p:txBody>
      </p:sp>
      <p:sp>
        <p:nvSpPr>
          <p:cNvPr id="64530" name="Oval 18"/>
          <p:cNvSpPr>
            <a:spLocks noChangeArrowheads="1"/>
          </p:cNvSpPr>
          <p:nvPr/>
        </p:nvSpPr>
        <p:spPr bwMode="auto">
          <a:xfrm>
            <a:off x="3230563" y="457993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B</a:t>
            </a:r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3721100" y="4803775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32" name="Line 20"/>
          <p:cNvSpPr>
            <a:spLocks noChangeShapeType="1"/>
          </p:cNvSpPr>
          <p:nvPr/>
        </p:nvSpPr>
        <p:spPr bwMode="auto">
          <a:xfrm>
            <a:off x="258762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33" name="Line 21"/>
          <p:cNvSpPr>
            <a:spLocks noChangeShapeType="1"/>
          </p:cNvSpPr>
          <p:nvPr/>
        </p:nvSpPr>
        <p:spPr bwMode="auto">
          <a:xfrm>
            <a:off x="5959475" y="48133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34" name="Freeform 22"/>
          <p:cNvSpPr>
            <a:spLocks/>
          </p:cNvSpPr>
          <p:nvPr/>
        </p:nvSpPr>
        <p:spPr bwMode="auto">
          <a:xfrm>
            <a:off x="2416175" y="4300538"/>
            <a:ext cx="2135188" cy="274637"/>
          </a:xfrm>
          <a:custGeom>
            <a:avLst/>
            <a:gdLst>
              <a:gd name="T0" fmla="*/ 0 w 1345"/>
              <a:gd name="T1" fmla="*/ 435985488 h 173"/>
              <a:gd name="T2" fmla="*/ 914817791 w 1345"/>
              <a:gd name="T3" fmla="*/ 115926985 h 173"/>
              <a:gd name="T4" fmla="*/ 2147483647 w 1345"/>
              <a:gd name="T5" fmla="*/ 45362726 h 173"/>
              <a:gd name="T6" fmla="*/ 2147483647 w 1345"/>
              <a:gd name="T7" fmla="*/ 390622675 h 173"/>
              <a:gd name="T8" fmla="*/ 0 60000 65536"/>
              <a:gd name="T9" fmla="*/ 0 60000 65536"/>
              <a:gd name="T10" fmla="*/ 0 60000 65536"/>
              <a:gd name="T11" fmla="*/ 0 60000 65536"/>
              <a:gd name="T12" fmla="*/ 0 w 1345"/>
              <a:gd name="T13" fmla="*/ 0 h 173"/>
              <a:gd name="T14" fmla="*/ 1345 w 1345"/>
              <a:gd name="T15" fmla="*/ 173 h 1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5" h="173">
                <a:moveTo>
                  <a:pt x="0" y="173"/>
                </a:moveTo>
                <a:cubicBezTo>
                  <a:pt x="104" y="122"/>
                  <a:pt x="209" y="72"/>
                  <a:pt x="363" y="46"/>
                </a:cubicBezTo>
                <a:cubicBezTo>
                  <a:pt x="517" y="20"/>
                  <a:pt x="763" y="0"/>
                  <a:pt x="927" y="18"/>
                </a:cubicBezTo>
                <a:cubicBezTo>
                  <a:pt x="1091" y="36"/>
                  <a:pt x="1218" y="95"/>
                  <a:pt x="1345" y="155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542925" y="5287963"/>
            <a:ext cx="751199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u="none" dirty="0">
                <a:ea typeface="SimSun" pitchFamily="2" charset="-122"/>
              </a:rPr>
              <a:t>Think of original DAG as a </a:t>
            </a:r>
            <a:r>
              <a:rPr lang="en-US" altLang="zh-CN" sz="2400" b="1" dirty="0">
                <a:solidFill>
                  <a:srgbClr val="CC0000"/>
                </a:solidFill>
                <a:ea typeface="SimSun" pitchFamily="2" charset="-122"/>
              </a:rPr>
              <a:t>partial order</a:t>
            </a:r>
            <a:r>
              <a:rPr lang="en-US" altLang="zh-CN" sz="2400" u="none" dirty="0">
                <a:ea typeface="SimSun" pitchFamily="2" charset="-122"/>
              </a:rPr>
              <a:t>.</a:t>
            </a:r>
          </a:p>
          <a:p>
            <a:endParaRPr lang="en-US" altLang="zh-CN" sz="2400" u="none" dirty="0">
              <a:ea typeface="SimSun" pitchFamily="2" charset="-122"/>
            </a:endParaRPr>
          </a:p>
          <a:p>
            <a:r>
              <a:rPr lang="en-US" altLang="zh-CN" sz="2400" u="none" dirty="0">
                <a:ea typeface="SimSun" pitchFamily="2" charset="-122"/>
              </a:rPr>
              <a:t>Want a </a:t>
            </a:r>
            <a:r>
              <a:rPr lang="en-US" altLang="zh-CN" sz="2400" b="1" dirty="0">
                <a:solidFill>
                  <a:srgbClr val="CC0000"/>
                </a:solidFill>
                <a:ea typeface="SimSun" pitchFamily="2" charset="-122"/>
              </a:rPr>
              <a:t>total order</a:t>
            </a:r>
            <a:r>
              <a:rPr lang="en-US" altLang="zh-CN" sz="2400" u="none" dirty="0">
                <a:ea typeface="SimSun" pitchFamily="2" charset="-122"/>
              </a:rPr>
              <a:t> that extends this partial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Topological Sort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30096"/>
            <a:ext cx="8763000" cy="1905000"/>
          </a:xfrm>
        </p:spPr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Performed on a </a:t>
            </a:r>
            <a:r>
              <a:rPr lang="en-US" altLang="zh-CN" dirty="0" smtClean="0">
                <a:solidFill>
                  <a:srgbClr val="CC3300"/>
                </a:solidFill>
                <a:ea typeface="SimSun" pitchFamily="2" charset="-122"/>
              </a:rPr>
              <a:t>DAG.</a:t>
            </a:r>
          </a:p>
          <a:p>
            <a:r>
              <a:rPr lang="en-US" altLang="zh-CN" dirty="0" smtClean="0">
                <a:ea typeface="SimSun" pitchFamily="2" charset="-122"/>
              </a:rPr>
              <a:t>Linear ordering of the vertices of </a:t>
            </a:r>
            <a:r>
              <a:rPr lang="en-US" altLang="zh-CN" i="1" dirty="0" smtClean="0">
                <a:ea typeface="SimSun" pitchFamily="2" charset="-122"/>
              </a:rPr>
              <a:t>G</a:t>
            </a:r>
            <a:r>
              <a:rPr lang="en-US" altLang="zh-CN" dirty="0" smtClean="0">
                <a:ea typeface="SimSun" pitchFamily="2" charset="-122"/>
              </a:rPr>
              <a:t> such that if (</a:t>
            </a:r>
            <a:r>
              <a:rPr lang="en-US" altLang="zh-CN" i="1" dirty="0" smtClean="0">
                <a:ea typeface="SimSun" pitchFamily="2" charset="-122"/>
              </a:rPr>
              <a:t>u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dirty="0" smtClean="0">
                <a:ea typeface="SimSun" pitchFamily="2" charset="-122"/>
              </a:rPr>
              <a:t>) 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 </a:t>
            </a:r>
            <a:r>
              <a:rPr lang="en-US" altLang="zh-CN" i="1" dirty="0" smtClean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, then </a:t>
            </a:r>
            <a:r>
              <a:rPr lang="en-US" altLang="zh-CN" i="1" dirty="0" smtClean="0">
                <a:ea typeface="SimSun" pitchFamily="2" charset="-122"/>
                <a:sym typeface="Symbol" pitchFamily="18" charset="2"/>
              </a:rPr>
              <a:t>u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 appears somewhere before </a:t>
            </a:r>
            <a:r>
              <a:rPr lang="en-US" altLang="zh-CN" i="1" dirty="0" smtClean="0">
                <a:latin typeface="RMTMI" charset="-95"/>
                <a:ea typeface="SimSun" pitchFamily="2" charset="-122"/>
                <a:sym typeface="Symbol" pitchFamily="18" charset="2"/>
              </a:rPr>
              <a:t>v</a:t>
            </a:r>
            <a:r>
              <a:rPr lang="en-US" altLang="zh-CN" dirty="0" smtClean="0">
                <a:ea typeface="SimSun" pitchFamily="2" charset="-122"/>
                <a:sym typeface="Symbol" pitchFamily="18" charset="2"/>
              </a:rPr>
              <a:t>.</a:t>
            </a:r>
          </a:p>
          <a:p>
            <a:endParaRPr lang="en-US" altLang="zh-CN" dirty="0" smtClean="0">
              <a:ea typeface="SimSun" pitchFamily="2" charset="-122"/>
              <a:sym typeface="Symbol" pitchFamily="18" charset="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52400" y="2895600"/>
            <a:ext cx="8534400" cy="1905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Topological-Sort </a:t>
            </a:r>
            <a:r>
              <a:rPr lang="en-US" altLang="zh-CN" dirty="0">
                <a:latin typeface="RMTMI" charset="-95"/>
                <a:ea typeface="SimSun" pitchFamily="2" charset="-122"/>
              </a:rPr>
              <a:t>(</a:t>
            </a:r>
            <a:r>
              <a:rPr lang="en-US" altLang="zh-CN" i="1" dirty="0">
                <a:ea typeface="SimSun" pitchFamily="2" charset="-122"/>
              </a:rPr>
              <a:t>G</a:t>
            </a:r>
            <a:r>
              <a:rPr lang="en-US" altLang="zh-CN" dirty="0">
                <a:latin typeface="RMTMI" charset="-95"/>
                <a:ea typeface="SimSun" pitchFamily="2" charset="-122"/>
              </a:rPr>
              <a:t>)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zh-CN" u="none" dirty="0">
                <a:ea typeface="SimSun" pitchFamily="2" charset="-122"/>
              </a:rPr>
              <a:t>call DFS</a:t>
            </a:r>
            <a:r>
              <a:rPr lang="en-US" altLang="zh-CN" u="none" dirty="0">
                <a:latin typeface="RMTMI" charset="-95"/>
                <a:ea typeface="SimSun" pitchFamily="2" charset="-122"/>
              </a:rPr>
              <a:t>(</a:t>
            </a:r>
            <a:r>
              <a:rPr lang="en-US" altLang="zh-CN" i="1" u="none" dirty="0">
                <a:ea typeface="SimSun" pitchFamily="2" charset="-122"/>
              </a:rPr>
              <a:t>G</a:t>
            </a:r>
            <a:r>
              <a:rPr lang="en-US" altLang="zh-CN" u="none" dirty="0">
                <a:latin typeface="RMTMI" charset="-95"/>
                <a:ea typeface="SimSun" pitchFamily="2" charset="-122"/>
              </a:rPr>
              <a:t>)</a:t>
            </a:r>
            <a:r>
              <a:rPr lang="en-US" altLang="zh-CN" i="1" u="none" dirty="0">
                <a:latin typeface="RMTMI" charset="-95"/>
                <a:ea typeface="SimSun" pitchFamily="2" charset="-122"/>
              </a:rPr>
              <a:t> </a:t>
            </a:r>
            <a:r>
              <a:rPr lang="en-US" altLang="zh-CN" u="none" dirty="0">
                <a:ea typeface="SimSun" pitchFamily="2" charset="-122"/>
              </a:rPr>
              <a:t>to compute finishing times </a:t>
            </a:r>
            <a:r>
              <a:rPr lang="en-US" altLang="zh-CN" i="1" u="none" dirty="0">
                <a:ea typeface="SimSun" pitchFamily="2" charset="-122"/>
              </a:rPr>
              <a:t>f </a:t>
            </a:r>
            <a:r>
              <a:rPr lang="en-US" altLang="zh-CN" u="none" dirty="0">
                <a:ea typeface="SimSun" pitchFamily="2" charset="-122"/>
              </a:rPr>
              <a:t>[</a:t>
            </a:r>
            <a:r>
              <a:rPr lang="en-US" altLang="zh-CN" i="1" u="none" dirty="0">
                <a:latin typeface="RMTMI" charset="-95"/>
                <a:ea typeface="SimSun" pitchFamily="2" charset="-122"/>
              </a:rPr>
              <a:t>v</a:t>
            </a:r>
            <a:r>
              <a:rPr lang="en-US" altLang="zh-CN" u="none" dirty="0">
                <a:ea typeface="SimSun" pitchFamily="2" charset="-122"/>
              </a:rPr>
              <a:t>] for all </a:t>
            </a:r>
            <a:r>
              <a:rPr lang="en-US" altLang="zh-CN" i="1" u="none" dirty="0">
                <a:latin typeface="RMTMI" charset="-95"/>
                <a:ea typeface="SimSun" pitchFamily="2" charset="-122"/>
              </a:rPr>
              <a:t>v </a:t>
            </a:r>
            <a:r>
              <a:rPr lang="en-US" altLang="zh-CN" u="none" dirty="0"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SimSun" pitchFamily="2" charset="-122"/>
              </a:rPr>
              <a:t> </a:t>
            </a:r>
            <a:r>
              <a:rPr lang="en-US" altLang="zh-CN" i="1" u="none" dirty="0">
                <a:ea typeface="SimSun" pitchFamily="2" charset="-122"/>
              </a:rPr>
              <a:t>V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zh-CN" u="none" dirty="0">
                <a:ea typeface="SimSun" pitchFamily="2" charset="-122"/>
              </a:rPr>
              <a:t>as each vertex is finished, insert it onto the front of a linked list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altLang="zh-CN" b="1" u="none" dirty="0">
                <a:ea typeface="SimSun" pitchFamily="2" charset="-122"/>
              </a:rPr>
              <a:t>return</a:t>
            </a:r>
            <a:r>
              <a:rPr lang="en-US" altLang="zh-CN" u="none" dirty="0">
                <a:ea typeface="SimSun" pitchFamily="2" charset="-122"/>
              </a:rPr>
              <a:t> the linked list of vertices</a:t>
            </a:r>
            <a:endParaRPr lang="en-US" altLang="zh-CN" b="1" u="none" dirty="0">
              <a:ea typeface="SimSun" pitchFamily="2" charset="-122"/>
            </a:endParaRP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w"/>
            </a:pPr>
            <a:endParaRPr lang="en-US" altLang="zh-CN" u="none" dirty="0">
              <a:ea typeface="SimSun" pitchFamily="2" charset="-122"/>
              <a:sym typeface="Symbol" pitchFamily="18" charset="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381000" y="5175250"/>
            <a:ext cx="256833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rgbClr val="CC3300"/>
                </a:solidFill>
                <a:ea typeface="SimSun" pitchFamily="2" charset="-122"/>
              </a:rPr>
              <a:t>Time:</a:t>
            </a:r>
            <a:r>
              <a:rPr lang="en-US" altLang="zh-CN" sz="2400" b="1" i="1" u="none" dirty="0">
                <a:ea typeface="SimSun" pitchFamily="2" charset="-122"/>
              </a:rPr>
              <a:t> </a:t>
            </a:r>
            <a:r>
              <a:rPr lang="en-US" altLang="zh-CN" sz="2400" u="none" dirty="0">
                <a:solidFill>
                  <a:schemeClr val="hlink"/>
                </a:solidFill>
                <a:ea typeface="SimSun" pitchFamily="2" charset="-122"/>
                <a:sym typeface="Symbol" pitchFamily="18" charset="2"/>
              </a:rPr>
              <a:t></a:t>
            </a:r>
            <a:r>
              <a:rPr lang="en-US" altLang="zh-CN" sz="2400" u="none" dirty="0">
                <a:solidFill>
                  <a:schemeClr val="hlink"/>
                </a:solidFill>
                <a:latin typeface="RMTMI" charset="-95"/>
                <a:ea typeface="SimSun" pitchFamily="2" charset="-122"/>
              </a:rPr>
              <a:t>(</a:t>
            </a:r>
            <a:r>
              <a:rPr lang="en-US" altLang="zh-CN" sz="2400" i="1" u="none" dirty="0">
                <a:solidFill>
                  <a:schemeClr val="hlink"/>
                </a:solidFill>
                <a:ea typeface="SimSun" pitchFamily="2" charset="-122"/>
              </a:rPr>
              <a:t>V </a:t>
            </a:r>
            <a:r>
              <a:rPr lang="en-US" altLang="zh-CN" sz="2400" u="none" dirty="0">
                <a:solidFill>
                  <a:schemeClr val="hlink"/>
                </a:solidFill>
                <a:latin typeface="MTSYN" charset="-127"/>
                <a:ea typeface="SimSun" pitchFamily="2" charset="-122"/>
              </a:rPr>
              <a:t>+ </a:t>
            </a:r>
            <a:r>
              <a:rPr lang="en-US" altLang="zh-CN" sz="2400" i="1" u="none" dirty="0">
                <a:solidFill>
                  <a:schemeClr val="hlink"/>
                </a:solidFill>
                <a:ea typeface="SimSun" pitchFamily="2" charset="-122"/>
              </a:rPr>
              <a:t>E</a:t>
            </a:r>
            <a:r>
              <a:rPr lang="en-US" altLang="zh-CN" sz="2400" u="none" dirty="0">
                <a:solidFill>
                  <a:schemeClr val="hlink"/>
                </a:solidFill>
                <a:latin typeface="RMTMI" charset="-95"/>
                <a:ea typeface="SimSun" pitchFamily="2" charset="-122"/>
              </a:rPr>
              <a:t>)</a:t>
            </a:r>
            <a:r>
              <a:rPr lang="en-US" altLang="zh-CN" sz="2400" u="none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656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656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656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656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657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66574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66575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66576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</a:t>
            </a:r>
            <a:endParaRPr lang="en-US" altLang="zh-CN" u="none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6758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758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67600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5464175" y="34417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</a:t>
            </a:r>
            <a:endParaRPr lang="en-US" altLang="zh-CN" u="none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68611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5434013" y="2344738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9652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53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9655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0659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64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0675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0676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0679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1683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684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687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3198813" y="3427413"/>
            <a:ext cx="420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1161220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1221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1222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1223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1224" name="AutoShape 8"/>
          <p:cNvCxnSpPr>
            <a:cxnSpLocks noChangeShapeType="1"/>
            <a:stCxn id="1161220" idx="3"/>
            <a:endCxn id="1161221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5" name="AutoShape 9"/>
          <p:cNvCxnSpPr>
            <a:cxnSpLocks noChangeShapeType="1"/>
            <a:stCxn id="1161221" idx="5"/>
            <a:endCxn id="1161223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6" name="AutoShape 10"/>
          <p:cNvCxnSpPr>
            <a:cxnSpLocks noChangeShapeType="1"/>
            <a:stCxn id="1161222" idx="3"/>
            <a:endCxn id="1161223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1227" name="AutoShape 11"/>
          <p:cNvCxnSpPr>
            <a:cxnSpLocks noChangeShapeType="1"/>
            <a:stCxn id="1161220" idx="4"/>
            <a:endCxn id="1161223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1228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1229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1230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1231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1161232" name="Group 16"/>
          <p:cNvGraphicFramePr>
            <a:graphicFrameLocks noGrp="1"/>
          </p:cNvGraphicFramePr>
          <p:nvPr/>
        </p:nvGraphicFramePr>
        <p:xfrm>
          <a:off x="4724400" y="2209800"/>
          <a:ext cx="4191000" cy="332263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2707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08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11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12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2727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4324350" y="233045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</a:p>
        </p:txBody>
      </p:sp>
      <p:sp>
        <p:nvSpPr>
          <p:cNvPr id="72733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2735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40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3741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3744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48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3750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</a:p>
        </p:txBody>
      </p:sp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60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3764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4755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59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60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4766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4768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4769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4770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73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76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78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</a:p>
        </p:txBody>
      </p:sp>
      <p:sp>
        <p:nvSpPr>
          <p:cNvPr id="74780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82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83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4787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3127375" y="2373313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9/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itchFamily="2" charset="-122"/>
              </a:rPr>
              <a:t>Example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273550" y="232727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399088" y="34258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5364163" y="23510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5627688" y="281463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783" name="Oval 7"/>
          <p:cNvSpPr>
            <a:spLocks noChangeArrowheads="1"/>
          </p:cNvSpPr>
          <p:nvPr/>
        </p:nvSpPr>
        <p:spPr bwMode="auto">
          <a:xfrm>
            <a:off x="3151188" y="34353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84" name="Oval 8"/>
          <p:cNvSpPr>
            <a:spLocks noChangeArrowheads="1"/>
          </p:cNvSpPr>
          <p:nvPr/>
        </p:nvSpPr>
        <p:spPr bwMode="auto">
          <a:xfrm>
            <a:off x="3116263" y="2360613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85" name="Line 9"/>
          <p:cNvSpPr>
            <a:spLocks noChangeShapeType="1"/>
          </p:cNvSpPr>
          <p:nvPr/>
        </p:nvSpPr>
        <p:spPr bwMode="auto">
          <a:xfrm>
            <a:off x="3379788" y="282416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3606800" y="258445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 flipH="1">
            <a:off x="3635375" y="2786063"/>
            <a:ext cx="823913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3565525" y="4654550"/>
            <a:ext cx="1801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Linked List:</a:t>
            </a:r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3168650" y="191135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4306888" y="1906588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5402263" y="1930400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5792" name="Text Box 16"/>
          <p:cNvSpPr txBox="1">
            <a:spLocks noChangeArrowheads="1"/>
          </p:cNvSpPr>
          <p:nvPr/>
        </p:nvSpPr>
        <p:spPr bwMode="auto">
          <a:xfrm>
            <a:off x="3192463" y="38354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5426075" y="385445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348288" y="234473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539273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5122863" y="52212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5149850" y="5649913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E</a:t>
            </a:r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5116513" y="5237163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2/3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3959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3943350" y="5240338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1/4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>
            <a:off x="4471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024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D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238625" y="233045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3113088" y="344170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</a:p>
        </p:txBody>
      </p: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2825750" y="5241925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2809875" y="523557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6/7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>
            <a:off x="3338513" y="5465763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2890838" y="56737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C</a:t>
            </a:r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1677988" y="5251450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1633538" y="5259388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ea typeface="SimSun" pitchFamily="2" charset="-122"/>
              </a:rPr>
              <a:t>5/8</a:t>
            </a:r>
            <a:endParaRPr lang="en-US" altLang="zh-CN" u="none">
              <a:ea typeface="SimSun" pitchFamily="2" charset="-122"/>
            </a:endParaRPr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2190750" y="54752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1743075" y="56832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B</a:t>
            </a:r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3055938" y="24225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u="none">
                <a:ea typeface="SimSun" pitchFamily="2" charset="-122"/>
              </a:rPr>
              <a:t>9/10</a:t>
            </a:r>
          </a:p>
        </p:txBody>
      </p:sp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530225" y="5246688"/>
            <a:ext cx="504825" cy="47625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u="none">
                <a:ea typeface="SimSun" pitchFamily="2" charset="-122"/>
              </a:rPr>
              <a:t> 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85775" y="5303838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u="none">
                <a:ea typeface="SimSun" pitchFamily="2" charset="-122"/>
              </a:rPr>
              <a:t>9/10</a:t>
            </a:r>
            <a:endParaRPr lang="en-US" altLang="zh-CN" sz="2000" u="none">
              <a:ea typeface="SimSun" pitchFamily="2" charset="-122"/>
            </a:endParaRPr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1042988" y="547052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595313" y="5678488"/>
            <a:ext cx="404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u="none">
                <a:ea typeface="SimSun" pitchFamily="2" charset="-12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Example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Tasks that have to be done to eat breakfast:</a:t>
            </a:r>
          </a:p>
          <a:p>
            <a:pPr lvl="1"/>
            <a:r>
              <a:rPr lang="en-US" dirty="0"/>
              <a:t>get glass, pour juice, get bowl, pour cereal, pour milk, get spoon, eat.</a:t>
            </a:r>
          </a:p>
          <a:p>
            <a:r>
              <a:rPr lang="en-US" dirty="0"/>
              <a:t>Certain events  must happen in a certain order (ex: get bowl before pouring milk)</a:t>
            </a:r>
          </a:p>
          <a:p>
            <a:r>
              <a:rPr lang="en-US" dirty="0"/>
              <a:t>For other events, it doesn't matter (ex: get bowl and get spoon)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Example</a:t>
            </a:r>
          </a:p>
        </p:txBody>
      </p:sp>
      <p:sp>
        <p:nvSpPr>
          <p:cNvPr id="521220" name="Text Box 4"/>
          <p:cNvSpPr txBox="1">
            <a:spLocks noChangeArrowheads="1"/>
          </p:cNvSpPr>
          <p:nvPr/>
        </p:nvSpPr>
        <p:spPr bwMode="auto">
          <a:xfrm>
            <a:off x="1508125" y="1955800"/>
            <a:ext cx="140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get glass</a:t>
            </a:r>
            <a:endParaRPr lang="en-US"/>
          </a:p>
        </p:txBody>
      </p:sp>
      <p:sp>
        <p:nvSpPr>
          <p:cNvPr id="521221" name="Text Box 5"/>
          <p:cNvSpPr txBox="1">
            <a:spLocks noChangeArrowheads="1"/>
          </p:cNvSpPr>
          <p:nvPr/>
        </p:nvSpPr>
        <p:spPr bwMode="auto">
          <a:xfrm>
            <a:off x="1524000" y="27432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pour juice</a:t>
            </a:r>
            <a:endParaRPr lang="en-US"/>
          </a:p>
        </p:txBody>
      </p:sp>
      <p:sp>
        <p:nvSpPr>
          <p:cNvPr id="521222" name="Text Box 6"/>
          <p:cNvSpPr txBox="1">
            <a:spLocks noChangeArrowheads="1"/>
          </p:cNvSpPr>
          <p:nvPr/>
        </p:nvSpPr>
        <p:spPr bwMode="auto">
          <a:xfrm>
            <a:off x="3810000" y="2133600"/>
            <a:ext cx="139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get bowl</a:t>
            </a:r>
            <a:endParaRPr lang="en-US"/>
          </a:p>
        </p:txBody>
      </p:sp>
      <p:sp>
        <p:nvSpPr>
          <p:cNvPr id="521223" name="Text Box 7"/>
          <p:cNvSpPr txBox="1">
            <a:spLocks noChangeArrowheads="1"/>
          </p:cNvSpPr>
          <p:nvPr/>
        </p:nvSpPr>
        <p:spPr bwMode="auto">
          <a:xfrm>
            <a:off x="3733800" y="2895600"/>
            <a:ext cx="177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pour cereal</a:t>
            </a:r>
            <a:endParaRPr lang="en-US"/>
          </a:p>
        </p:txBody>
      </p:sp>
      <p:sp>
        <p:nvSpPr>
          <p:cNvPr id="521224" name="Text Box 8"/>
          <p:cNvSpPr txBox="1">
            <a:spLocks noChangeArrowheads="1"/>
          </p:cNvSpPr>
          <p:nvPr/>
        </p:nvSpPr>
        <p:spPr bwMode="auto">
          <a:xfrm>
            <a:off x="3810000" y="3810000"/>
            <a:ext cx="1468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pour milk</a:t>
            </a:r>
            <a:endParaRPr lang="en-US"/>
          </a:p>
        </p:txBody>
      </p:sp>
      <p:sp>
        <p:nvSpPr>
          <p:cNvPr id="521225" name="Text Box 9"/>
          <p:cNvSpPr txBox="1">
            <a:spLocks noChangeArrowheads="1"/>
          </p:cNvSpPr>
          <p:nvPr/>
        </p:nvSpPr>
        <p:spPr bwMode="auto">
          <a:xfrm>
            <a:off x="6019800" y="3657600"/>
            <a:ext cx="155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get spoon</a:t>
            </a:r>
            <a:endParaRPr lang="en-US"/>
          </a:p>
        </p:txBody>
      </p:sp>
      <p:sp>
        <p:nvSpPr>
          <p:cNvPr id="521226" name="Text Box 10"/>
          <p:cNvSpPr txBox="1">
            <a:spLocks noChangeArrowheads="1"/>
          </p:cNvSpPr>
          <p:nvPr/>
        </p:nvSpPr>
        <p:spPr bwMode="auto">
          <a:xfrm>
            <a:off x="3352800" y="4876800"/>
            <a:ext cx="1993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eat breakfast</a:t>
            </a:r>
            <a:endParaRPr lang="en-US"/>
          </a:p>
        </p:txBody>
      </p:sp>
      <p:sp>
        <p:nvSpPr>
          <p:cNvPr id="521227" name="AutoShape 11"/>
          <p:cNvSpPr>
            <a:spLocks noChangeArrowheads="1"/>
          </p:cNvSpPr>
          <p:nvPr/>
        </p:nvSpPr>
        <p:spPr bwMode="auto">
          <a:xfrm>
            <a:off x="1447800" y="1981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28" name="AutoShape 12"/>
          <p:cNvSpPr>
            <a:spLocks noChangeArrowheads="1"/>
          </p:cNvSpPr>
          <p:nvPr/>
        </p:nvSpPr>
        <p:spPr bwMode="auto">
          <a:xfrm>
            <a:off x="1524000" y="27432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29" name="AutoShape 13"/>
          <p:cNvSpPr>
            <a:spLocks noChangeArrowheads="1"/>
          </p:cNvSpPr>
          <p:nvPr/>
        </p:nvSpPr>
        <p:spPr bwMode="auto">
          <a:xfrm>
            <a:off x="3733800" y="2133600"/>
            <a:ext cx="15240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0" name="AutoShape 14"/>
          <p:cNvSpPr>
            <a:spLocks noChangeArrowheads="1"/>
          </p:cNvSpPr>
          <p:nvPr/>
        </p:nvSpPr>
        <p:spPr bwMode="auto">
          <a:xfrm>
            <a:off x="3733800" y="2895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1" name="AutoShape 15"/>
          <p:cNvSpPr>
            <a:spLocks noChangeArrowheads="1"/>
          </p:cNvSpPr>
          <p:nvPr/>
        </p:nvSpPr>
        <p:spPr bwMode="auto">
          <a:xfrm>
            <a:off x="3733800" y="38100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2" name="AutoShape 16"/>
          <p:cNvSpPr>
            <a:spLocks noChangeArrowheads="1"/>
          </p:cNvSpPr>
          <p:nvPr/>
        </p:nvSpPr>
        <p:spPr bwMode="auto">
          <a:xfrm>
            <a:off x="6019800" y="3657600"/>
            <a:ext cx="17526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3" name="AutoShape 17"/>
          <p:cNvSpPr>
            <a:spLocks noChangeArrowheads="1"/>
          </p:cNvSpPr>
          <p:nvPr/>
        </p:nvSpPr>
        <p:spPr bwMode="auto">
          <a:xfrm>
            <a:off x="3352800" y="4876800"/>
            <a:ext cx="2057400" cy="457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4" name="Line 18"/>
          <p:cNvSpPr>
            <a:spLocks noChangeShapeType="1"/>
          </p:cNvSpPr>
          <p:nvPr/>
        </p:nvSpPr>
        <p:spPr bwMode="auto">
          <a:xfrm>
            <a:off x="2286000" y="24384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5" name="Line 19"/>
          <p:cNvSpPr>
            <a:spLocks noChangeShapeType="1"/>
          </p:cNvSpPr>
          <p:nvPr/>
        </p:nvSpPr>
        <p:spPr bwMode="auto">
          <a:xfrm>
            <a:off x="4495800" y="25908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6" name="Line 20"/>
          <p:cNvSpPr>
            <a:spLocks noChangeShapeType="1"/>
          </p:cNvSpPr>
          <p:nvPr/>
        </p:nvSpPr>
        <p:spPr bwMode="auto">
          <a:xfrm>
            <a:off x="4495800" y="3352800"/>
            <a:ext cx="0" cy="457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7" name="Line 21"/>
          <p:cNvSpPr>
            <a:spLocks noChangeShapeType="1"/>
          </p:cNvSpPr>
          <p:nvPr/>
        </p:nvSpPr>
        <p:spPr bwMode="auto">
          <a:xfrm>
            <a:off x="2286000" y="3200400"/>
            <a:ext cx="1219200" cy="1676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8" name="Line 22"/>
          <p:cNvSpPr>
            <a:spLocks noChangeShapeType="1"/>
          </p:cNvSpPr>
          <p:nvPr/>
        </p:nvSpPr>
        <p:spPr bwMode="auto">
          <a:xfrm>
            <a:off x="4495800" y="4267200"/>
            <a:ext cx="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39" name="Line 23"/>
          <p:cNvSpPr>
            <a:spLocks noChangeShapeType="1"/>
          </p:cNvSpPr>
          <p:nvPr/>
        </p:nvSpPr>
        <p:spPr bwMode="auto">
          <a:xfrm flipH="1">
            <a:off x="5334000" y="4114800"/>
            <a:ext cx="990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1240" name="Text Box 24"/>
          <p:cNvSpPr txBox="1">
            <a:spLocks noChangeArrowheads="1"/>
          </p:cNvSpPr>
          <p:nvPr/>
        </p:nvSpPr>
        <p:spPr bwMode="auto">
          <a:xfrm>
            <a:off x="822325" y="5461000"/>
            <a:ext cx="730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Order:  glass, juice, bowl, cereal,  milk, spoon, eat.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Example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ln w="19050">
            <a:noFill/>
          </a:ln>
        </p:spPr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1524000" y="358140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1600200" y="35052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eat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1066800" y="4038600"/>
            <a:ext cx="1752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524000" y="396240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juice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4" name="Line 10"/>
          <p:cNvSpPr>
            <a:spLocks noChangeShapeType="1"/>
          </p:cNvSpPr>
          <p:nvPr/>
        </p:nvSpPr>
        <p:spPr bwMode="auto">
          <a:xfrm>
            <a:off x="609600" y="4495800"/>
            <a:ext cx="2667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1524000" y="44196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6"/>
                </a:solidFill>
                <a:latin typeface="Futura" charset="0"/>
              </a:rPr>
              <a:t>glass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523276" name="Line 12"/>
          <p:cNvSpPr>
            <a:spLocks noChangeShapeType="1"/>
          </p:cNvSpPr>
          <p:nvPr/>
        </p:nvSpPr>
        <p:spPr bwMode="auto">
          <a:xfrm>
            <a:off x="4419600" y="3581400"/>
            <a:ext cx="914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572000" y="35052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milk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8" name="Line 14"/>
          <p:cNvSpPr>
            <a:spLocks noChangeShapeType="1"/>
          </p:cNvSpPr>
          <p:nvPr/>
        </p:nvSpPr>
        <p:spPr bwMode="auto">
          <a:xfrm>
            <a:off x="3886200" y="4038600"/>
            <a:ext cx="2209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4724400" y="3962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cereal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0" name="Line 16"/>
          <p:cNvSpPr>
            <a:spLocks noChangeShapeType="1"/>
          </p:cNvSpPr>
          <p:nvPr/>
        </p:nvSpPr>
        <p:spPr bwMode="auto">
          <a:xfrm>
            <a:off x="3429000" y="4495800"/>
            <a:ext cx="3352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4724400" y="449580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bowl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2" name="Line 18"/>
          <p:cNvSpPr>
            <a:spLocks noChangeShapeType="1"/>
          </p:cNvSpPr>
          <p:nvPr/>
        </p:nvSpPr>
        <p:spPr bwMode="auto">
          <a:xfrm>
            <a:off x="7010400" y="3581400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3" name="Text Box 19"/>
          <p:cNvSpPr txBox="1">
            <a:spLocks noChangeArrowheads="1"/>
          </p:cNvSpPr>
          <p:nvPr/>
        </p:nvSpPr>
        <p:spPr bwMode="auto">
          <a:xfrm>
            <a:off x="7162800" y="3581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spoon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5" name="Line 21"/>
          <p:cNvSpPr>
            <a:spLocks noChangeShapeType="1"/>
          </p:cNvSpPr>
          <p:nvPr/>
        </p:nvSpPr>
        <p:spPr bwMode="auto">
          <a:xfrm flipV="1">
            <a:off x="15240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 flipV="1">
            <a:off x="22860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 flipV="1">
            <a:off x="44196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 flipV="1">
            <a:off x="53340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 flipV="1">
            <a:off x="70104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 flipV="1">
            <a:off x="82296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1" name="Line 27"/>
          <p:cNvSpPr>
            <a:spLocks noChangeShapeType="1"/>
          </p:cNvSpPr>
          <p:nvPr/>
        </p:nvSpPr>
        <p:spPr bwMode="auto">
          <a:xfrm flipV="1">
            <a:off x="10668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2" name="Line 28"/>
          <p:cNvSpPr>
            <a:spLocks noChangeShapeType="1"/>
          </p:cNvSpPr>
          <p:nvPr/>
        </p:nvSpPr>
        <p:spPr bwMode="auto">
          <a:xfrm flipV="1">
            <a:off x="28194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3" name="Line 29"/>
          <p:cNvSpPr>
            <a:spLocks noChangeShapeType="1"/>
          </p:cNvSpPr>
          <p:nvPr/>
        </p:nvSpPr>
        <p:spPr bwMode="auto">
          <a:xfrm flipV="1">
            <a:off x="38862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4" name="Line 30"/>
          <p:cNvSpPr>
            <a:spLocks noChangeShapeType="1"/>
          </p:cNvSpPr>
          <p:nvPr/>
        </p:nvSpPr>
        <p:spPr bwMode="auto">
          <a:xfrm flipV="1">
            <a:off x="60960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5" name="Line 31"/>
          <p:cNvSpPr>
            <a:spLocks noChangeShapeType="1"/>
          </p:cNvSpPr>
          <p:nvPr/>
        </p:nvSpPr>
        <p:spPr bwMode="auto">
          <a:xfrm flipV="1">
            <a:off x="6096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6" name="Line 32"/>
          <p:cNvSpPr>
            <a:spLocks noChangeShapeType="1"/>
          </p:cNvSpPr>
          <p:nvPr/>
        </p:nvSpPr>
        <p:spPr bwMode="auto">
          <a:xfrm flipV="1">
            <a:off x="32766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7" name="Line 33"/>
          <p:cNvSpPr>
            <a:spLocks noChangeShapeType="1"/>
          </p:cNvSpPr>
          <p:nvPr/>
        </p:nvSpPr>
        <p:spPr bwMode="auto">
          <a:xfrm flipV="1">
            <a:off x="34290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67818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9" name="Text Box 35"/>
          <p:cNvSpPr txBox="1">
            <a:spLocks noChangeArrowheads="1"/>
          </p:cNvSpPr>
          <p:nvPr/>
        </p:nvSpPr>
        <p:spPr bwMode="auto">
          <a:xfrm>
            <a:off x="914400" y="5032375"/>
            <a:ext cx="5984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consider reverse order of finishing times:</a:t>
            </a:r>
          </a:p>
          <a:p>
            <a:r>
              <a:rPr lang="en-US">
                <a:latin typeface="Futura" charset="0"/>
              </a:rPr>
              <a:t>spoon, bowl, cereal, milk, glass, juice, eat</a:t>
            </a:r>
            <a:endParaRPr lang="en-US"/>
          </a:p>
        </p:txBody>
      </p:sp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6096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</a:t>
            </a:r>
            <a:endParaRPr lang="en-US"/>
          </a:p>
        </p:txBody>
      </p:sp>
      <p:sp>
        <p:nvSpPr>
          <p:cNvPr id="523301" name="Text Box 37"/>
          <p:cNvSpPr txBox="1">
            <a:spLocks noChangeArrowheads="1"/>
          </p:cNvSpPr>
          <p:nvPr/>
        </p:nvSpPr>
        <p:spPr bwMode="auto">
          <a:xfrm>
            <a:off x="10668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2</a:t>
            </a:r>
            <a:endParaRPr lang="en-US"/>
          </a:p>
        </p:txBody>
      </p:sp>
      <p:sp>
        <p:nvSpPr>
          <p:cNvPr id="523302" name="Text Box 38"/>
          <p:cNvSpPr txBox="1">
            <a:spLocks noChangeArrowheads="1"/>
          </p:cNvSpPr>
          <p:nvPr/>
        </p:nvSpPr>
        <p:spPr bwMode="auto">
          <a:xfrm>
            <a:off x="15240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3</a:t>
            </a:r>
            <a:endParaRPr lang="en-US"/>
          </a:p>
        </p:txBody>
      </p:sp>
      <p:sp>
        <p:nvSpPr>
          <p:cNvPr id="523303" name="Text Box 39"/>
          <p:cNvSpPr txBox="1">
            <a:spLocks noChangeArrowheads="1"/>
          </p:cNvSpPr>
          <p:nvPr/>
        </p:nvSpPr>
        <p:spPr bwMode="auto">
          <a:xfrm>
            <a:off x="1981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4</a:t>
            </a:r>
            <a:endParaRPr lang="en-US"/>
          </a:p>
        </p:txBody>
      </p:sp>
      <p:sp>
        <p:nvSpPr>
          <p:cNvPr id="523304" name="Text Box 40"/>
          <p:cNvSpPr txBox="1">
            <a:spLocks noChangeArrowheads="1"/>
          </p:cNvSpPr>
          <p:nvPr/>
        </p:nvSpPr>
        <p:spPr bwMode="auto">
          <a:xfrm>
            <a:off x="2362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5</a:t>
            </a:r>
            <a:endParaRPr lang="en-US"/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28956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6</a:t>
            </a:r>
            <a:endParaRPr lang="en-US"/>
          </a:p>
        </p:txBody>
      </p:sp>
      <p:sp>
        <p:nvSpPr>
          <p:cNvPr id="523306" name="Text Box 42"/>
          <p:cNvSpPr txBox="1">
            <a:spLocks noChangeArrowheads="1"/>
          </p:cNvSpPr>
          <p:nvPr/>
        </p:nvSpPr>
        <p:spPr bwMode="auto">
          <a:xfrm>
            <a:off x="34290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7</a:t>
            </a:r>
            <a:endParaRPr lang="en-US"/>
          </a:p>
        </p:txBody>
      </p:sp>
      <p:sp>
        <p:nvSpPr>
          <p:cNvPr id="523307" name="Text Box 43"/>
          <p:cNvSpPr txBox="1">
            <a:spLocks noChangeArrowheads="1"/>
          </p:cNvSpPr>
          <p:nvPr/>
        </p:nvSpPr>
        <p:spPr bwMode="auto">
          <a:xfrm>
            <a:off x="3886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8</a:t>
            </a:r>
            <a:endParaRPr lang="en-US"/>
          </a:p>
        </p:txBody>
      </p:sp>
      <p:sp>
        <p:nvSpPr>
          <p:cNvPr id="523308" name="Text Box 44"/>
          <p:cNvSpPr txBox="1">
            <a:spLocks noChangeArrowheads="1"/>
          </p:cNvSpPr>
          <p:nvPr/>
        </p:nvSpPr>
        <p:spPr bwMode="auto">
          <a:xfrm>
            <a:off x="43434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9</a:t>
            </a:r>
            <a:endParaRPr lang="en-US"/>
          </a:p>
        </p:txBody>
      </p:sp>
      <p:sp>
        <p:nvSpPr>
          <p:cNvPr id="523309" name="Text Box 45"/>
          <p:cNvSpPr txBox="1">
            <a:spLocks noChangeArrowheads="1"/>
          </p:cNvSpPr>
          <p:nvPr/>
        </p:nvSpPr>
        <p:spPr bwMode="auto">
          <a:xfrm>
            <a:off x="48006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10</a:t>
            </a:r>
            <a:endParaRPr lang="en-US"/>
          </a:p>
        </p:txBody>
      </p:sp>
      <p:sp>
        <p:nvSpPr>
          <p:cNvPr id="523310" name="Text Box 46"/>
          <p:cNvSpPr txBox="1">
            <a:spLocks noChangeArrowheads="1"/>
          </p:cNvSpPr>
          <p:nvPr/>
        </p:nvSpPr>
        <p:spPr bwMode="auto">
          <a:xfrm>
            <a:off x="54864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11</a:t>
            </a:r>
            <a:endParaRPr lang="en-US"/>
          </a:p>
        </p:txBody>
      </p:sp>
      <p:sp>
        <p:nvSpPr>
          <p:cNvPr id="523311" name="Text Box 47"/>
          <p:cNvSpPr txBox="1">
            <a:spLocks noChangeArrowheads="1"/>
          </p:cNvSpPr>
          <p:nvPr/>
        </p:nvSpPr>
        <p:spPr bwMode="auto">
          <a:xfrm>
            <a:off x="61722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12</a:t>
            </a:r>
            <a:endParaRPr lang="en-US"/>
          </a:p>
        </p:txBody>
      </p:sp>
      <p:sp>
        <p:nvSpPr>
          <p:cNvPr id="523312" name="Text Box 48"/>
          <p:cNvSpPr txBox="1">
            <a:spLocks noChangeArrowheads="1"/>
          </p:cNvSpPr>
          <p:nvPr/>
        </p:nvSpPr>
        <p:spPr bwMode="auto">
          <a:xfrm>
            <a:off x="70104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13</a:t>
            </a:r>
            <a:endParaRPr lang="en-US"/>
          </a:p>
        </p:txBody>
      </p:sp>
      <p:sp>
        <p:nvSpPr>
          <p:cNvPr id="523313" name="Text Box 49"/>
          <p:cNvSpPr txBox="1">
            <a:spLocks noChangeArrowheads="1"/>
          </p:cNvSpPr>
          <p:nvPr/>
        </p:nvSpPr>
        <p:spPr bwMode="auto">
          <a:xfrm>
            <a:off x="76962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14</a:t>
            </a:r>
            <a:endParaRPr lang="en-US"/>
          </a:p>
        </p:txBody>
      </p:sp>
      <p:sp>
        <p:nvSpPr>
          <p:cNvPr id="523314" name="Line 50"/>
          <p:cNvSpPr>
            <a:spLocks noChangeShapeType="1"/>
          </p:cNvSpPr>
          <p:nvPr/>
        </p:nvSpPr>
        <p:spPr bwMode="auto">
          <a:xfrm>
            <a:off x="533400" y="3200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Example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ln w="19050">
            <a:noFill/>
          </a:ln>
        </p:spPr>
        <p:txBody>
          <a:bodyPr/>
          <a:lstStyle/>
          <a:p>
            <a:r>
              <a:rPr lang="en-US" dirty="0" smtClean="0"/>
              <a:t>What if we started with </a:t>
            </a:r>
            <a:r>
              <a:rPr lang="en-US" i="1" dirty="0" smtClean="0"/>
              <a:t>juice?</a:t>
            </a:r>
            <a:endParaRPr lang="en-US" i="1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23269" name="Line 5"/>
          <p:cNvSpPr>
            <a:spLocks noChangeShapeType="1"/>
          </p:cNvSpPr>
          <p:nvPr/>
        </p:nvSpPr>
        <p:spPr bwMode="auto">
          <a:xfrm>
            <a:off x="1066800" y="3581400"/>
            <a:ext cx="7620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1143000" y="35052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eat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2" name="Line 8"/>
          <p:cNvSpPr>
            <a:spLocks noChangeShapeType="1"/>
          </p:cNvSpPr>
          <p:nvPr/>
        </p:nvSpPr>
        <p:spPr bwMode="auto">
          <a:xfrm>
            <a:off x="609600" y="4038600"/>
            <a:ext cx="1676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066800" y="396240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juice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4" name="Line 10"/>
          <p:cNvSpPr>
            <a:spLocks noChangeShapeType="1"/>
          </p:cNvSpPr>
          <p:nvPr/>
        </p:nvSpPr>
        <p:spPr bwMode="auto">
          <a:xfrm flipV="1">
            <a:off x="2438400" y="3581400"/>
            <a:ext cx="838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5" name="Text Box 11"/>
          <p:cNvSpPr txBox="1">
            <a:spLocks noChangeArrowheads="1"/>
          </p:cNvSpPr>
          <p:nvPr/>
        </p:nvSpPr>
        <p:spPr bwMode="auto">
          <a:xfrm>
            <a:off x="2438400" y="3581400"/>
            <a:ext cx="7745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Futura" charset="0"/>
              </a:rPr>
              <a:t>glass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523276" name="Line 12"/>
          <p:cNvSpPr>
            <a:spLocks noChangeShapeType="1"/>
          </p:cNvSpPr>
          <p:nvPr/>
        </p:nvSpPr>
        <p:spPr bwMode="auto">
          <a:xfrm>
            <a:off x="4419600" y="3581400"/>
            <a:ext cx="914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7" name="Text Box 13"/>
          <p:cNvSpPr txBox="1">
            <a:spLocks noChangeArrowheads="1"/>
          </p:cNvSpPr>
          <p:nvPr/>
        </p:nvSpPr>
        <p:spPr bwMode="auto">
          <a:xfrm>
            <a:off x="4572000" y="35052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milk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8" name="Line 14"/>
          <p:cNvSpPr>
            <a:spLocks noChangeShapeType="1"/>
          </p:cNvSpPr>
          <p:nvPr/>
        </p:nvSpPr>
        <p:spPr bwMode="auto">
          <a:xfrm>
            <a:off x="3886200" y="4038600"/>
            <a:ext cx="2209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79" name="Text Box 15"/>
          <p:cNvSpPr txBox="1">
            <a:spLocks noChangeArrowheads="1"/>
          </p:cNvSpPr>
          <p:nvPr/>
        </p:nvSpPr>
        <p:spPr bwMode="auto">
          <a:xfrm>
            <a:off x="4724400" y="3962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cereal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0" name="Line 16"/>
          <p:cNvSpPr>
            <a:spLocks noChangeShapeType="1"/>
          </p:cNvSpPr>
          <p:nvPr/>
        </p:nvSpPr>
        <p:spPr bwMode="auto">
          <a:xfrm>
            <a:off x="3429000" y="4495800"/>
            <a:ext cx="33528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1" name="Text Box 17"/>
          <p:cNvSpPr txBox="1">
            <a:spLocks noChangeArrowheads="1"/>
          </p:cNvSpPr>
          <p:nvPr/>
        </p:nvSpPr>
        <p:spPr bwMode="auto">
          <a:xfrm>
            <a:off x="4724400" y="4495800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bowl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2" name="Line 18"/>
          <p:cNvSpPr>
            <a:spLocks noChangeShapeType="1"/>
          </p:cNvSpPr>
          <p:nvPr/>
        </p:nvSpPr>
        <p:spPr bwMode="auto">
          <a:xfrm>
            <a:off x="7010400" y="3581400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3" name="Text Box 19"/>
          <p:cNvSpPr txBox="1">
            <a:spLocks noChangeArrowheads="1"/>
          </p:cNvSpPr>
          <p:nvPr/>
        </p:nvSpPr>
        <p:spPr bwMode="auto">
          <a:xfrm>
            <a:off x="7162800" y="3581400"/>
            <a:ext cx="8130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Futura" charset="0"/>
              </a:rPr>
              <a:t>spoon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5" name="Line 21"/>
          <p:cNvSpPr>
            <a:spLocks noChangeShapeType="1"/>
          </p:cNvSpPr>
          <p:nvPr/>
        </p:nvSpPr>
        <p:spPr bwMode="auto">
          <a:xfrm flipV="1">
            <a:off x="10668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6" name="Line 22"/>
          <p:cNvSpPr>
            <a:spLocks noChangeShapeType="1"/>
          </p:cNvSpPr>
          <p:nvPr/>
        </p:nvSpPr>
        <p:spPr bwMode="auto">
          <a:xfrm flipV="1">
            <a:off x="18288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7" name="Line 23"/>
          <p:cNvSpPr>
            <a:spLocks noChangeShapeType="1"/>
          </p:cNvSpPr>
          <p:nvPr/>
        </p:nvSpPr>
        <p:spPr bwMode="auto">
          <a:xfrm flipV="1">
            <a:off x="44196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8" name="Line 24"/>
          <p:cNvSpPr>
            <a:spLocks noChangeShapeType="1"/>
          </p:cNvSpPr>
          <p:nvPr/>
        </p:nvSpPr>
        <p:spPr bwMode="auto">
          <a:xfrm flipV="1">
            <a:off x="53340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89" name="Line 25"/>
          <p:cNvSpPr>
            <a:spLocks noChangeShapeType="1"/>
          </p:cNvSpPr>
          <p:nvPr/>
        </p:nvSpPr>
        <p:spPr bwMode="auto">
          <a:xfrm flipV="1">
            <a:off x="70104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0" name="Line 26"/>
          <p:cNvSpPr>
            <a:spLocks noChangeShapeType="1"/>
          </p:cNvSpPr>
          <p:nvPr/>
        </p:nvSpPr>
        <p:spPr bwMode="auto">
          <a:xfrm flipV="1">
            <a:off x="8229600" y="3276600"/>
            <a:ext cx="0" cy="304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1" name="Line 27"/>
          <p:cNvSpPr>
            <a:spLocks noChangeShapeType="1"/>
          </p:cNvSpPr>
          <p:nvPr/>
        </p:nvSpPr>
        <p:spPr bwMode="auto">
          <a:xfrm flipV="1">
            <a:off x="6096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2" name="Line 28"/>
          <p:cNvSpPr>
            <a:spLocks noChangeShapeType="1"/>
          </p:cNvSpPr>
          <p:nvPr/>
        </p:nvSpPr>
        <p:spPr bwMode="auto">
          <a:xfrm flipV="1">
            <a:off x="22860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3" name="Line 29"/>
          <p:cNvSpPr>
            <a:spLocks noChangeShapeType="1"/>
          </p:cNvSpPr>
          <p:nvPr/>
        </p:nvSpPr>
        <p:spPr bwMode="auto">
          <a:xfrm flipV="1">
            <a:off x="38862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4" name="Line 30"/>
          <p:cNvSpPr>
            <a:spLocks noChangeShapeType="1"/>
          </p:cNvSpPr>
          <p:nvPr/>
        </p:nvSpPr>
        <p:spPr bwMode="auto">
          <a:xfrm flipV="1">
            <a:off x="6096000" y="3352800"/>
            <a:ext cx="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5" name="Line 31"/>
          <p:cNvSpPr>
            <a:spLocks noChangeShapeType="1"/>
          </p:cNvSpPr>
          <p:nvPr/>
        </p:nvSpPr>
        <p:spPr bwMode="auto">
          <a:xfrm flipV="1">
            <a:off x="2438400" y="3352800"/>
            <a:ext cx="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6" name="Line 32"/>
          <p:cNvSpPr>
            <a:spLocks noChangeShapeType="1"/>
          </p:cNvSpPr>
          <p:nvPr/>
        </p:nvSpPr>
        <p:spPr bwMode="auto">
          <a:xfrm flipV="1">
            <a:off x="3276600" y="3352800"/>
            <a:ext cx="0" cy="228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7" name="Line 33"/>
          <p:cNvSpPr>
            <a:spLocks noChangeShapeType="1"/>
          </p:cNvSpPr>
          <p:nvPr/>
        </p:nvSpPr>
        <p:spPr bwMode="auto">
          <a:xfrm flipV="1">
            <a:off x="34290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8" name="Line 34"/>
          <p:cNvSpPr>
            <a:spLocks noChangeShapeType="1"/>
          </p:cNvSpPr>
          <p:nvPr/>
        </p:nvSpPr>
        <p:spPr bwMode="auto">
          <a:xfrm flipV="1">
            <a:off x="6781800" y="3352800"/>
            <a:ext cx="0" cy="1143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523299" name="Text Box 35"/>
          <p:cNvSpPr txBox="1">
            <a:spLocks noChangeArrowheads="1"/>
          </p:cNvSpPr>
          <p:nvPr/>
        </p:nvSpPr>
        <p:spPr bwMode="auto">
          <a:xfrm>
            <a:off x="914400" y="5032375"/>
            <a:ext cx="5984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consider reverse order of finishing times:</a:t>
            </a:r>
          </a:p>
          <a:p>
            <a:r>
              <a:rPr lang="en-US">
                <a:latin typeface="Futura" charset="0"/>
              </a:rPr>
              <a:t>spoon, bowl, cereal, milk, glass, juice, eat</a:t>
            </a:r>
            <a:endParaRPr lang="en-US"/>
          </a:p>
        </p:txBody>
      </p:sp>
      <p:sp>
        <p:nvSpPr>
          <p:cNvPr id="523300" name="Text Box 36"/>
          <p:cNvSpPr txBox="1">
            <a:spLocks noChangeArrowheads="1"/>
          </p:cNvSpPr>
          <p:nvPr/>
        </p:nvSpPr>
        <p:spPr bwMode="auto">
          <a:xfrm>
            <a:off x="6096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</a:t>
            </a:r>
            <a:endParaRPr lang="en-US"/>
          </a:p>
        </p:txBody>
      </p:sp>
      <p:sp>
        <p:nvSpPr>
          <p:cNvPr id="523301" name="Text Box 37"/>
          <p:cNvSpPr txBox="1">
            <a:spLocks noChangeArrowheads="1"/>
          </p:cNvSpPr>
          <p:nvPr/>
        </p:nvSpPr>
        <p:spPr bwMode="auto">
          <a:xfrm>
            <a:off x="10668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2</a:t>
            </a:r>
            <a:endParaRPr lang="en-US"/>
          </a:p>
        </p:txBody>
      </p:sp>
      <p:sp>
        <p:nvSpPr>
          <p:cNvPr id="523302" name="Text Box 38"/>
          <p:cNvSpPr txBox="1">
            <a:spLocks noChangeArrowheads="1"/>
          </p:cNvSpPr>
          <p:nvPr/>
        </p:nvSpPr>
        <p:spPr bwMode="auto">
          <a:xfrm>
            <a:off x="15240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3</a:t>
            </a:r>
            <a:endParaRPr lang="en-US"/>
          </a:p>
        </p:txBody>
      </p:sp>
      <p:sp>
        <p:nvSpPr>
          <p:cNvPr id="523303" name="Text Box 39"/>
          <p:cNvSpPr txBox="1">
            <a:spLocks noChangeArrowheads="1"/>
          </p:cNvSpPr>
          <p:nvPr/>
        </p:nvSpPr>
        <p:spPr bwMode="auto">
          <a:xfrm>
            <a:off x="1981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4</a:t>
            </a:r>
            <a:endParaRPr lang="en-US"/>
          </a:p>
        </p:txBody>
      </p:sp>
      <p:sp>
        <p:nvSpPr>
          <p:cNvPr id="523304" name="Text Box 40"/>
          <p:cNvSpPr txBox="1">
            <a:spLocks noChangeArrowheads="1"/>
          </p:cNvSpPr>
          <p:nvPr/>
        </p:nvSpPr>
        <p:spPr bwMode="auto">
          <a:xfrm>
            <a:off x="2362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5</a:t>
            </a:r>
            <a:endParaRPr lang="en-US"/>
          </a:p>
        </p:txBody>
      </p:sp>
      <p:sp>
        <p:nvSpPr>
          <p:cNvPr id="523305" name="Text Box 41"/>
          <p:cNvSpPr txBox="1">
            <a:spLocks noChangeArrowheads="1"/>
          </p:cNvSpPr>
          <p:nvPr/>
        </p:nvSpPr>
        <p:spPr bwMode="auto">
          <a:xfrm>
            <a:off x="28956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6</a:t>
            </a:r>
            <a:endParaRPr lang="en-US"/>
          </a:p>
        </p:txBody>
      </p:sp>
      <p:sp>
        <p:nvSpPr>
          <p:cNvPr id="523306" name="Text Box 42"/>
          <p:cNvSpPr txBox="1">
            <a:spLocks noChangeArrowheads="1"/>
          </p:cNvSpPr>
          <p:nvPr/>
        </p:nvSpPr>
        <p:spPr bwMode="auto">
          <a:xfrm>
            <a:off x="34290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7</a:t>
            </a:r>
            <a:endParaRPr lang="en-US"/>
          </a:p>
        </p:txBody>
      </p:sp>
      <p:sp>
        <p:nvSpPr>
          <p:cNvPr id="523307" name="Text Box 43"/>
          <p:cNvSpPr txBox="1">
            <a:spLocks noChangeArrowheads="1"/>
          </p:cNvSpPr>
          <p:nvPr/>
        </p:nvSpPr>
        <p:spPr bwMode="auto">
          <a:xfrm>
            <a:off x="38862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8</a:t>
            </a:r>
            <a:endParaRPr lang="en-US"/>
          </a:p>
        </p:txBody>
      </p:sp>
      <p:sp>
        <p:nvSpPr>
          <p:cNvPr id="523308" name="Text Box 44"/>
          <p:cNvSpPr txBox="1">
            <a:spLocks noChangeArrowheads="1"/>
          </p:cNvSpPr>
          <p:nvPr/>
        </p:nvSpPr>
        <p:spPr bwMode="auto">
          <a:xfrm>
            <a:off x="4343400" y="2743200"/>
            <a:ext cx="37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9</a:t>
            </a:r>
            <a:endParaRPr lang="en-US"/>
          </a:p>
        </p:txBody>
      </p:sp>
      <p:sp>
        <p:nvSpPr>
          <p:cNvPr id="523309" name="Text Box 45"/>
          <p:cNvSpPr txBox="1">
            <a:spLocks noChangeArrowheads="1"/>
          </p:cNvSpPr>
          <p:nvPr/>
        </p:nvSpPr>
        <p:spPr bwMode="auto">
          <a:xfrm>
            <a:off x="48006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10</a:t>
            </a:r>
            <a:endParaRPr lang="en-US"/>
          </a:p>
        </p:txBody>
      </p:sp>
      <p:sp>
        <p:nvSpPr>
          <p:cNvPr id="523310" name="Text Box 46"/>
          <p:cNvSpPr txBox="1">
            <a:spLocks noChangeArrowheads="1"/>
          </p:cNvSpPr>
          <p:nvPr/>
        </p:nvSpPr>
        <p:spPr bwMode="auto">
          <a:xfrm>
            <a:off x="54864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11</a:t>
            </a:r>
            <a:endParaRPr lang="en-US"/>
          </a:p>
        </p:txBody>
      </p:sp>
      <p:sp>
        <p:nvSpPr>
          <p:cNvPr id="523311" name="Text Box 47"/>
          <p:cNvSpPr txBox="1">
            <a:spLocks noChangeArrowheads="1"/>
          </p:cNvSpPr>
          <p:nvPr/>
        </p:nvSpPr>
        <p:spPr bwMode="auto">
          <a:xfrm>
            <a:off x="61722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12</a:t>
            </a:r>
            <a:endParaRPr lang="en-US"/>
          </a:p>
        </p:txBody>
      </p:sp>
      <p:sp>
        <p:nvSpPr>
          <p:cNvPr id="523312" name="Text Box 48"/>
          <p:cNvSpPr txBox="1">
            <a:spLocks noChangeArrowheads="1"/>
          </p:cNvSpPr>
          <p:nvPr/>
        </p:nvSpPr>
        <p:spPr bwMode="auto">
          <a:xfrm>
            <a:off x="70104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13</a:t>
            </a:r>
            <a:endParaRPr lang="en-US"/>
          </a:p>
        </p:txBody>
      </p:sp>
      <p:sp>
        <p:nvSpPr>
          <p:cNvPr id="523313" name="Text Box 49"/>
          <p:cNvSpPr txBox="1">
            <a:spLocks noChangeArrowheads="1"/>
          </p:cNvSpPr>
          <p:nvPr/>
        </p:nvSpPr>
        <p:spPr bwMode="auto">
          <a:xfrm>
            <a:off x="7696200" y="2743200"/>
            <a:ext cx="560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utura" charset="0"/>
              </a:rPr>
              <a:t>14</a:t>
            </a:r>
            <a:endParaRPr lang="en-US"/>
          </a:p>
        </p:txBody>
      </p:sp>
      <p:sp>
        <p:nvSpPr>
          <p:cNvPr id="523314" name="Line 50"/>
          <p:cNvSpPr>
            <a:spLocks noChangeShapeType="1"/>
          </p:cNvSpPr>
          <p:nvPr/>
        </p:nvSpPr>
        <p:spPr bwMode="auto">
          <a:xfrm>
            <a:off x="533400" y="3200400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Franklin Gothic Book" pitchFamily="34" charset="0"/>
              </a:rPr>
              <a:t>Why Acyclic?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Franklin Gothic Book" pitchFamily="34" charset="0"/>
              </a:rPr>
              <a:t>Why must directed graph by acyclic for the topological sort problem?</a:t>
            </a:r>
          </a:p>
          <a:p>
            <a:r>
              <a:rPr lang="en-US" dirty="0" smtClean="0">
                <a:latin typeface="Franklin Gothic Book" pitchFamily="34" charset="0"/>
              </a:rPr>
              <a:t>Otherwise, no way to order events linearly without violating a precedence constraint.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Proof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Show 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if (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u, v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)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 </a:t>
            </a:r>
            <a:r>
              <a:rPr lang="en-US" sz="2600" dirty="0">
                <a:solidFill>
                  <a:srgbClr val="CC3300"/>
                </a:solidFill>
                <a:latin typeface="+mj-lt"/>
                <a:sym typeface="Symbol" pitchFamily="18" charset="2"/>
              </a:rPr>
              <a:t>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E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, then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f 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[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v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]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&lt; f 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[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u</a:t>
            </a:r>
            <a:r>
              <a:rPr lang="en-US" sz="2600" dirty="0" smtClean="0">
                <a:solidFill>
                  <a:srgbClr val="CC3300"/>
                </a:solidFill>
                <a:latin typeface="+mj-lt"/>
              </a:rPr>
              <a:t>]</a:t>
            </a:r>
            <a:r>
              <a:rPr lang="en-US" sz="2600" dirty="0" smtClean="0">
                <a:latin typeface="+mj-lt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6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2600" dirty="0">
                <a:latin typeface="+mj-lt"/>
              </a:rPr>
              <a:t>When we explore (</a:t>
            </a:r>
            <a:r>
              <a:rPr lang="en-US" sz="2600" i="1" dirty="0">
                <a:latin typeface="+mj-lt"/>
              </a:rPr>
              <a:t>u, v</a:t>
            </a:r>
            <a:r>
              <a:rPr lang="en-US" sz="2600" dirty="0">
                <a:latin typeface="+mj-lt"/>
              </a:rPr>
              <a:t>), </a:t>
            </a:r>
            <a:r>
              <a:rPr lang="en-US" sz="2600" i="1" dirty="0">
                <a:latin typeface="+mj-lt"/>
              </a:rPr>
              <a:t>what are </a:t>
            </a:r>
            <a:r>
              <a:rPr lang="en-US" sz="2600" i="1" dirty="0" smtClean="0">
                <a:latin typeface="+mj-lt"/>
              </a:rPr>
              <a:t>their colors?</a:t>
            </a:r>
            <a:endParaRPr lang="en-US" sz="2600" i="1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2600" dirty="0" smtClean="0">
                <a:latin typeface="+mj-lt"/>
              </a:rPr>
              <a:t>Note, </a:t>
            </a:r>
            <a:r>
              <a:rPr lang="en-US" sz="2600" i="1" dirty="0" smtClean="0">
                <a:solidFill>
                  <a:schemeClr val="hlink"/>
                </a:solidFill>
                <a:latin typeface="+mj-lt"/>
              </a:rPr>
              <a:t>u </a:t>
            </a:r>
            <a:r>
              <a:rPr lang="en-US" sz="2600" dirty="0">
                <a:solidFill>
                  <a:schemeClr val="hlink"/>
                </a:solidFill>
                <a:latin typeface="+mj-lt"/>
              </a:rPr>
              <a:t>is </a:t>
            </a:r>
            <a:r>
              <a:rPr lang="en-US" sz="2600" dirty="0" smtClean="0">
                <a:solidFill>
                  <a:schemeClr val="hlink"/>
                </a:solidFill>
                <a:latin typeface="+mj-lt"/>
              </a:rPr>
              <a:t>gray</a:t>
            </a:r>
            <a:r>
              <a:rPr lang="en-US" sz="2600" dirty="0" smtClean="0">
                <a:latin typeface="+mj-lt"/>
              </a:rPr>
              <a:t> – we are exploring it</a:t>
            </a:r>
            <a:endParaRPr lang="en-US" sz="26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+mj-lt"/>
              </a:rPr>
              <a:t>Is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v </a:t>
            </a:r>
            <a:r>
              <a:rPr lang="en-US" sz="2600" dirty="0" smtClean="0">
                <a:solidFill>
                  <a:srgbClr val="CC3300"/>
                </a:solidFill>
                <a:latin typeface="+mj-lt"/>
              </a:rPr>
              <a:t>gray</a:t>
            </a:r>
            <a:r>
              <a:rPr lang="en-US" sz="2600" dirty="0" smtClean="0">
                <a:latin typeface="+mj-lt"/>
              </a:rPr>
              <a:t>?</a:t>
            </a:r>
            <a:endParaRPr lang="en-US" sz="2600" dirty="0"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en-US" sz="2600" i="1" dirty="0">
                <a:latin typeface="+mj-lt"/>
              </a:rPr>
              <a:t>No</a:t>
            </a:r>
            <a:r>
              <a:rPr lang="en-US" sz="2600" dirty="0">
                <a:latin typeface="+mj-lt"/>
              </a:rPr>
              <a:t>, because then </a:t>
            </a:r>
            <a:r>
              <a:rPr lang="en-US" sz="2600" i="1" dirty="0">
                <a:latin typeface="+mj-lt"/>
              </a:rPr>
              <a:t>v </a:t>
            </a:r>
            <a:r>
              <a:rPr lang="en-US" sz="2600" dirty="0">
                <a:latin typeface="+mj-lt"/>
              </a:rPr>
              <a:t>would be </a:t>
            </a:r>
            <a:r>
              <a:rPr lang="en-US" sz="2600" dirty="0" smtClean="0">
                <a:latin typeface="+mj-lt"/>
              </a:rPr>
              <a:t>an ancestor </a:t>
            </a:r>
            <a:r>
              <a:rPr lang="en-US" sz="2600" dirty="0">
                <a:latin typeface="+mj-lt"/>
              </a:rPr>
              <a:t>of 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  <a:sym typeface="Symbol" pitchFamily="18" charset="2"/>
              </a:rPr>
              <a:t> </a:t>
            </a:r>
            <a:r>
              <a:rPr lang="en-US" sz="2600" dirty="0">
                <a:latin typeface="+mj-lt"/>
              </a:rPr>
              <a:t>(</a:t>
            </a:r>
            <a:r>
              <a:rPr lang="en-US" sz="2600" i="1" dirty="0">
                <a:latin typeface="+mj-lt"/>
              </a:rPr>
              <a:t>u, v</a:t>
            </a:r>
            <a:r>
              <a:rPr lang="en-US" sz="2600" dirty="0">
                <a:latin typeface="+mj-lt"/>
              </a:rPr>
              <a:t>)</a:t>
            </a:r>
            <a:r>
              <a:rPr lang="en-US" sz="2600" i="1" dirty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is a back edge.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  <a:sym typeface="Symbol" pitchFamily="18" charset="2"/>
              </a:rPr>
              <a:t>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smtClean="0">
                <a:latin typeface="+mj-lt"/>
              </a:rPr>
              <a:t>a cycle </a:t>
            </a:r>
            <a:r>
              <a:rPr lang="en-US" sz="2600" dirty="0">
                <a:latin typeface="+mj-lt"/>
              </a:rPr>
              <a:t>(dag has no back edges).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+mj-lt"/>
              </a:rPr>
              <a:t>Is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v 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white</a:t>
            </a:r>
            <a:r>
              <a:rPr lang="en-US" sz="2600" dirty="0">
                <a:latin typeface="+mj-lt"/>
              </a:rPr>
              <a:t>?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</a:rPr>
              <a:t>Then </a:t>
            </a:r>
            <a:r>
              <a:rPr lang="en-US" sz="2600" i="1" dirty="0" smtClean="0">
                <a:latin typeface="+mj-lt"/>
              </a:rPr>
              <a:t>v</a:t>
            </a:r>
            <a:r>
              <a:rPr lang="en-US" sz="2600" dirty="0" smtClean="0">
                <a:latin typeface="+mj-lt"/>
              </a:rPr>
              <a:t> becomes </a:t>
            </a:r>
            <a:r>
              <a:rPr lang="en-US" sz="2600" dirty="0">
                <a:latin typeface="+mj-lt"/>
              </a:rPr>
              <a:t>descendant of 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</a:rPr>
              <a:t>By parenthesis theorem, </a:t>
            </a:r>
            <a:r>
              <a:rPr lang="en-US" sz="2600" i="1" dirty="0">
                <a:latin typeface="+mj-lt"/>
              </a:rPr>
              <a:t>d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] </a:t>
            </a:r>
            <a:r>
              <a:rPr lang="en-US" sz="2600" i="1" dirty="0">
                <a:latin typeface="+mj-lt"/>
              </a:rPr>
              <a:t>&lt; d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v</a:t>
            </a:r>
            <a:r>
              <a:rPr lang="en-US" sz="2600" dirty="0">
                <a:latin typeface="+mj-lt"/>
              </a:rPr>
              <a:t>] </a:t>
            </a:r>
            <a:r>
              <a:rPr lang="en-US" sz="2600" i="1" dirty="0">
                <a:latin typeface="+mj-lt"/>
              </a:rPr>
              <a:t>&lt; f 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v</a:t>
            </a:r>
            <a:r>
              <a:rPr lang="en-US" sz="2600" dirty="0">
                <a:latin typeface="+mj-lt"/>
              </a:rPr>
              <a:t>] </a:t>
            </a:r>
            <a:r>
              <a:rPr lang="en-US" sz="2600" i="1" dirty="0">
                <a:latin typeface="+mj-lt"/>
              </a:rPr>
              <a:t>&lt; f 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].</a:t>
            </a:r>
          </a:p>
          <a:p>
            <a:pPr lvl="1">
              <a:lnSpc>
                <a:spcPct val="90000"/>
              </a:lnSpc>
            </a:pPr>
            <a:r>
              <a:rPr lang="en-US" sz="2600" dirty="0">
                <a:latin typeface="+mj-lt"/>
              </a:rPr>
              <a:t>Is </a:t>
            </a:r>
            <a:r>
              <a:rPr lang="en-US" sz="2600" i="1" dirty="0">
                <a:solidFill>
                  <a:srgbClr val="CC3300"/>
                </a:solidFill>
                <a:latin typeface="+mj-lt"/>
              </a:rPr>
              <a:t>v </a:t>
            </a:r>
            <a:r>
              <a:rPr lang="en-US" sz="2600" dirty="0">
                <a:solidFill>
                  <a:srgbClr val="CC3300"/>
                </a:solidFill>
                <a:latin typeface="+mj-lt"/>
              </a:rPr>
              <a:t>black</a:t>
            </a:r>
            <a:r>
              <a:rPr lang="en-US" sz="2600" dirty="0">
                <a:latin typeface="+mj-lt"/>
              </a:rPr>
              <a:t>?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</a:rPr>
              <a:t>Then </a:t>
            </a:r>
            <a:r>
              <a:rPr lang="en-US" sz="2600" i="1" dirty="0">
                <a:latin typeface="+mj-lt"/>
              </a:rPr>
              <a:t>v </a:t>
            </a:r>
            <a:r>
              <a:rPr lang="en-US" sz="2600" dirty="0">
                <a:latin typeface="+mj-lt"/>
              </a:rPr>
              <a:t>is already finished.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</a:rPr>
              <a:t>Since we’re exploring (</a:t>
            </a:r>
            <a:r>
              <a:rPr lang="en-US" sz="2600" i="1" dirty="0">
                <a:latin typeface="+mj-lt"/>
              </a:rPr>
              <a:t>u, v</a:t>
            </a:r>
            <a:r>
              <a:rPr lang="en-US" sz="2600" dirty="0">
                <a:latin typeface="+mj-lt"/>
              </a:rPr>
              <a:t>), we have not yet finished 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.</a:t>
            </a:r>
          </a:p>
          <a:p>
            <a:pPr lvl="2">
              <a:lnSpc>
                <a:spcPct val="90000"/>
              </a:lnSpc>
            </a:pPr>
            <a:r>
              <a:rPr lang="en-US" sz="2600" dirty="0">
                <a:latin typeface="+mj-lt"/>
              </a:rPr>
              <a:t>Therefore, </a:t>
            </a:r>
            <a:r>
              <a:rPr lang="en-US" sz="2600" i="1" dirty="0">
                <a:latin typeface="+mj-lt"/>
              </a:rPr>
              <a:t>f 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v</a:t>
            </a:r>
            <a:r>
              <a:rPr lang="en-US" sz="2600" dirty="0">
                <a:latin typeface="+mj-lt"/>
              </a:rPr>
              <a:t>] </a:t>
            </a:r>
            <a:r>
              <a:rPr lang="en-US" sz="2600" i="1" dirty="0">
                <a:latin typeface="+mj-lt"/>
              </a:rPr>
              <a:t>&lt; f </a:t>
            </a:r>
            <a:r>
              <a:rPr lang="en-US" sz="2600" dirty="0">
                <a:latin typeface="+mj-lt"/>
              </a:rPr>
              <a:t>[</a:t>
            </a:r>
            <a:r>
              <a:rPr lang="en-US" sz="2600" i="1" dirty="0">
                <a:latin typeface="+mj-lt"/>
              </a:rPr>
              <a:t>u</a:t>
            </a:r>
            <a:r>
              <a:rPr lang="en-US" sz="2600" dirty="0">
                <a:latin typeface="+mj-lt"/>
              </a:rPr>
              <a:t>].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</p:txBody>
      </p:sp>
      <p:sp>
        <p:nvSpPr>
          <p:cNvPr id="1162244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1</a:t>
            </a:r>
          </a:p>
        </p:txBody>
      </p:sp>
      <p:sp>
        <p:nvSpPr>
          <p:cNvPr id="1162245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2</a:t>
            </a:r>
          </a:p>
        </p:txBody>
      </p:sp>
      <p:sp>
        <p:nvSpPr>
          <p:cNvPr id="1162246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4</a:t>
            </a:r>
          </a:p>
        </p:txBody>
      </p:sp>
      <p:sp>
        <p:nvSpPr>
          <p:cNvPr id="1162247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b="1" i="0">
                <a:latin typeface="Times New Roman" pitchFamily="18" charset="0"/>
              </a:rPr>
              <a:t>3</a:t>
            </a:r>
          </a:p>
        </p:txBody>
      </p:sp>
      <p:cxnSp>
        <p:nvCxnSpPr>
          <p:cNvPr id="1162248" name="AutoShape 8"/>
          <p:cNvCxnSpPr>
            <a:cxnSpLocks noChangeShapeType="1"/>
            <a:stCxn id="1162244" idx="3"/>
            <a:endCxn id="1162245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49" name="AutoShape 9"/>
          <p:cNvCxnSpPr>
            <a:cxnSpLocks noChangeShapeType="1"/>
            <a:stCxn id="1162245" idx="5"/>
            <a:endCxn id="1162247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50" name="AutoShape 10"/>
          <p:cNvCxnSpPr>
            <a:cxnSpLocks noChangeShapeType="1"/>
            <a:stCxn id="1162246" idx="3"/>
            <a:endCxn id="1162247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cxnSp>
        <p:nvCxnSpPr>
          <p:cNvPr id="1162251" name="AutoShape 11"/>
          <p:cNvCxnSpPr>
            <a:cxnSpLocks noChangeShapeType="1"/>
            <a:stCxn id="1162244" idx="4"/>
            <a:endCxn id="1162247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162252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62253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1162254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62255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</p:txBody>
      </p:sp>
      <p:graphicFrame>
        <p:nvGraphicFramePr>
          <p:cNvPr id="1162256" name="Group 16"/>
          <p:cNvGraphicFramePr>
            <a:graphicFrameLocks noGrp="1"/>
          </p:cNvGraphicFramePr>
          <p:nvPr/>
        </p:nvGraphicFramePr>
        <p:xfrm>
          <a:off x="4724400" y="2209800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914400"/>
                <a:gridCol w="838200"/>
                <a:gridCol w="838200"/>
              </a:tblGrid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3"/>
          <p:cNvSpPr>
            <a:spLocks noChangeArrowheads="1"/>
          </p:cNvSpPr>
          <p:nvPr/>
        </p:nvSpPr>
        <p:spPr bwMode="auto">
          <a:xfrm>
            <a:off x="4495800" y="4572000"/>
            <a:ext cx="609600" cy="6858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27" name="Rectangle 42"/>
          <p:cNvSpPr>
            <a:spLocks noChangeArrowheads="1"/>
          </p:cNvSpPr>
          <p:nvPr/>
        </p:nvSpPr>
        <p:spPr bwMode="auto">
          <a:xfrm>
            <a:off x="5486400" y="3657600"/>
            <a:ext cx="9144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28" name="Rectangle 40"/>
          <p:cNvSpPr>
            <a:spLocks noChangeArrowheads="1"/>
          </p:cNvSpPr>
          <p:nvPr/>
        </p:nvSpPr>
        <p:spPr bwMode="auto">
          <a:xfrm>
            <a:off x="4343400" y="3657600"/>
            <a:ext cx="762000" cy="7620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29" name="Rectangle 39"/>
          <p:cNvSpPr>
            <a:spLocks noChangeArrowheads="1"/>
          </p:cNvSpPr>
          <p:nvPr/>
        </p:nvSpPr>
        <p:spPr bwMode="auto">
          <a:xfrm>
            <a:off x="3200400" y="3657600"/>
            <a:ext cx="1143000" cy="16002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0" name="Rectangle 38"/>
          <p:cNvSpPr>
            <a:spLocks noChangeArrowheads="1"/>
          </p:cNvSpPr>
          <p:nvPr/>
        </p:nvSpPr>
        <p:spPr bwMode="auto">
          <a:xfrm>
            <a:off x="914400" y="3657600"/>
            <a:ext cx="1905000" cy="1676400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Strongly Connected Components</a:t>
            </a:r>
          </a:p>
        </p:txBody>
      </p:sp>
      <p:sp>
        <p:nvSpPr>
          <p:cNvPr id="778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smtClean="0">
                <a:ea typeface="宋体" pitchFamily="2" charset="-122"/>
              </a:rPr>
              <a:t> is strongly connected if every pair (</a:t>
            </a:r>
            <a:r>
              <a:rPr lang="en-US" altLang="zh-CN" i="1" smtClean="0">
                <a:ea typeface="宋体" pitchFamily="2" charset="-122"/>
              </a:rPr>
              <a:t>u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smtClean="0">
                <a:ea typeface="宋体" pitchFamily="2" charset="-122"/>
              </a:rPr>
              <a:t>) of vertices in </a:t>
            </a:r>
            <a:r>
              <a:rPr lang="en-US" altLang="zh-CN" i="1" smtClean="0">
                <a:ea typeface="宋体" pitchFamily="2" charset="-122"/>
              </a:rPr>
              <a:t>G </a:t>
            </a:r>
            <a:r>
              <a:rPr lang="en-US" altLang="zh-CN" smtClean="0">
                <a:ea typeface="宋体" pitchFamily="2" charset="-122"/>
              </a:rPr>
              <a:t>is reachable from one another.</a:t>
            </a:r>
          </a:p>
          <a:p>
            <a:r>
              <a:rPr lang="en-US" altLang="zh-CN" smtClean="0">
                <a:ea typeface="宋体" pitchFamily="2" charset="-122"/>
              </a:rPr>
              <a:t>A </a:t>
            </a:r>
            <a:r>
              <a:rPr lang="en-US" altLang="zh-CN" b="1" smtClean="0">
                <a:solidFill>
                  <a:srgbClr val="CC3300"/>
                </a:solidFill>
                <a:ea typeface="宋体" pitchFamily="2" charset="-122"/>
              </a:rPr>
              <a:t>strongly connected component</a:t>
            </a:r>
            <a:r>
              <a:rPr lang="en-US" altLang="zh-CN" b="1" smtClean="0">
                <a:ea typeface="宋体" pitchFamily="2" charset="-122"/>
              </a:rPr>
              <a:t> </a:t>
            </a:r>
            <a:r>
              <a:rPr lang="en-US" altLang="zh-CN" smtClean="0">
                <a:ea typeface="宋体" pitchFamily="2" charset="-122"/>
              </a:rPr>
              <a:t>(</a:t>
            </a:r>
            <a:r>
              <a:rPr lang="en-US" altLang="zh-CN" b="1" i="1" smtClean="0">
                <a:solidFill>
                  <a:srgbClr val="CC3300"/>
                </a:solidFill>
                <a:ea typeface="宋体" pitchFamily="2" charset="-122"/>
              </a:rPr>
              <a:t>SCC</a:t>
            </a:r>
            <a:r>
              <a:rPr lang="en-US" altLang="zh-CN" smtClean="0">
                <a:ea typeface="宋体" pitchFamily="2" charset="-122"/>
              </a:rPr>
              <a:t>) of </a:t>
            </a:r>
            <a:r>
              <a:rPr lang="en-US" altLang="zh-CN" i="1" smtClean="0">
                <a:ea typeface="宋体" pitchFamily="2" charset="-122"/>
              </a:rPr>
              <a:t>G </a:t>
            </a:r>
            <a:r>
              <a:rPr lang="en-US" altLang="zh-CN" smtClean="0">
                <a:ea typeface="宋体" pitchFamily="2" charset="-122"/>
              </a:rPr>
              <a:t>is a maximal set of vertices </a:t>
            </a:r>
            <a:r>
              <a:rPr lang="en-US" altLang="zh-CN" i="1" smtClean="0">
                <a:ea typeface="宋体" pitchFamily="2" charset="-122"/>
              </a:rPr>
              <a:t>C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</a:t>
            </a:r>
            <a:r>
              <a:rPr lang="en-US" altLang="zh-CN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V </a:t>
            </a:r>
            <a:r>
              <a:rPr lang="en-US" altLang="zh-CN" smtClean="0">
                <a:ea typeface="宋体" pitchFamily="2" charset="-122"/>
              </a:rPr>
              <a:t>such that for all </a:t>
            </a:r>
            <a:r>
              <a:rPr lang="en-US" altLang="zh-CN" i="1" smtClean="0">
                <a:ea typeface="宋体" pitchFamily="2" charset="-122"/>
              </a:rPr>
              <a:t>u</a:t>
            </a:r>
            <a:r>
              <a:rPr lang="en-US" altLang="zh-CN" i="1" smtClean="0">
                <a:latin typeface="RMTMI" charset="-95"/>
                <a:ea typeface="宋体" pitchFamily="2" charset="-122"/>
              </a:rPr>
              <a:t>, v </a:t>
            </a:r>
            <a:r>
              <a:rPr lang="en-US" altLang="zh-CN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C</a:t>
            </a:r>
            <a:r>
              <a:rPr lang="en-US" altLang="zh-CN" smtClean="0">
                <a:ea typeface="宋体" pitchFamily="2" charset="-122"/>
              </a:rPr>
              <a:t>, both </a:t>
            </a:r>
            <a:r>
              <a:rPr lang="en-US" altLang="zh-CN" i="1" smtClean="0">
                <a:ea typeface="宋体" pitchFamily="2" charset="-122"/>
              </a:rPr>
              <a:t>u   </a:t>
            </a:r>
            <a:r>
              <a:rPr lang="en-US" altLang="zh-CN" i="1" smtClean="0">
                <a:latin typeface="LASY10" charset="0"/>
                <a:ea typeface="宋体" pitchFamily="2" charset="-122"/>
              </a:rPr>
              <a:t>  </a:t>
            </a:r>
            <a:r>
              <a:rPr lang="en-US" altLang="zh-CN" i="1" smtClean="0">
                <a:latin typeface="RMTMI" charset="-95"/>
                <a:ea typeface="宋体" pitchFamily="2" charset="-122"/>
              </a:rPr>
              <a:t>v </a:t>
            </a:r>
            <a:r>
              <a:rPr lang="en-US" altLang="zh-CN" smtClean="0">
                <a:ea typeface="宋体" pitchFamily="2" charset="-122"/>
              </a:rPr>
              <a:t>and </a:t>
            </a:r>
            <a:r>
              <a:rPr lang="en-US" altLang="zh-CN" i="1" smtClean="0">
                <a:latin typeface="RMTMI" charset="-95"/>
                <a:ea typeface="宋体" pitchFamily="2" charset="-122"/>
              </a:rPr>
              <a:t>v     </a:t>
            </a:r>
            <a:r>
              <a:rPr lang="en-US" altLang="zh-CN" i="1" smtClean="0">
                <a:latin typeface="LASY10" charset="0"/>
                <a:ea typeface="宋体" pitchFamily="2" charset="-122"/>
              </a:rPr>
              <a:t> </a:t>
            </a:r>
            <a:r>
              <a:rPr lang="en-US" altLang="zh-CN" i="1" smtClean="0">
                <a:ea typeface="宋体" pitchFamily="2" charset="-122"/>
              </a:rPr>
              <a:t>u</a:t>
            </a:r>
            <a:r>
              <a:rPr lang="en-US" altLang="zh-CN" smtClean="0">
                <a:ea typeface="宋体" pitchFamily="2" charset="-122"/>
              </a:rPr>
              <a:t> exist.</a:t>
            </a:r>
          </a:p>
          <a:p>
            <a:endParaRPr lang="en-US" altLang="zh-CN" smtClean="0">
              <a:ea typeface="宋体" pitchFamily="2" charset="-122"/>
            </a:endParaRPr>
          </a:p>
          <a:p>
            <a:endParaRPr lang="en-US" altLang="zh-CN" i="1" smtClean="0">
              <a:ea typeface="宋体" pitchFamily="2" charset="-122"/>
            </a:endParaRPr>
          </a:p>
        </p:txBody>
      </p:sp>
      <p:sp>
        <p:nvSpPr>
          <p:cNvPr id="77833" name="Freeform 4"/>
          <p:cNvSpPr>
            <a:spLocks/>
          </p:cNvSpPr>
          <p:nvPr/>
        </p:nvSpPr>
        <p:spPr bwMode="auto">
          <a:xfrm>
            <a:off x="2645664" y="3352800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7834" name="Freeform 5"/>
          <p:cNvSpPr>
            <a:spLocks/>
          </p:cNvSpPr>
          <p:nvPr/>
        </p:nvSpPr>
        <p:spPr bwMode="auto">
          <a:xfrm>
            <a:off x="4090416" y="3386328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7835" name="Oval 6"/>
          <p:cNvSpPr>
            <a:spLocks noChangeArrowheads="1"/>
          </p:cNvSpPr>
          <p:nvPr/>
        </p:nvSpPr>
        <p:spPr bwMode="auto">
          <a:xfrm>
            <a:off x="10668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6" name="Oval 7"/>
          <p:cNvSpPr>
            <a:spLocks noChangeArrowheads="1"/>
          </p:cNvSpPr>
          <p:nvPr/>
        </p:nvSpPr>
        <p:spPr bwMode="auto">
          <a:xfrm>
            <a:off x="22479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7" name="Oval 8"/>
          <p:cNvSpPr>
            <a:spLocks noChangeArrowheads="1"/>
          </p:cNvSpPr>
          <p:nvPr/>
        </p:nvSpPr>
        <p:spPr bwMode="auto">
          <a:xfrm>
            <a:off x="10668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8" name="Oval 9"/>
          <p:cNvSpPr>
            <a:spLocks noChangeArrowheads="1"/>
          </p:cNvSpPr>
          <p:nvPr/>
        </p:nvSpPr>
        <p:spPr bwMode="auto">
          <a:xfrm>
            <a:off x="22479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9" name="Oval 10"/>
          <p:cNvSpPr>
            <a:spLocks noChangeArrowheads="1"/>
          </p:cNvSpPr>
          <p:nvPr/>
        </p:nvSpPr>
        <p:spPr bwMode="auto">
          <a:xfrm>
            <a:off x="34290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0" name="Oval 11"/>
          <p:cNvSpPr>
            <a:spLocks noChangeArrowheads="1"/>
          </p:cNvSpPr>
          <p:nvPr/>
        </p:nvSpPr>
        <p:spPr bwMode="auto">
          <a:xfrm>
            <a:off x="46101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1" name="Oval 12"/>
          <p:cNvSpPr>
            <a:spLocks noChangeArrowheads="1"/>
          </p:cNvSpPr>
          <p:nvPr/>
        </p:nvSpPr>
        <p:spPr bwMode="auto">
          <a:xfrm>
            <a:off x="34290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2" name="Oval 13"/>
          <p:cNvSpPr>
            <a:spLocks noChangeArrowheads="1"/>
          </p:cNvSpPr>
          <p:nvPr/>
        </p:nvSpPr>
        <p:spPr bwMode="auto">
          <a:xfrm>
            <a:off x="46101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3" name="Oval 14"/>
          <p:cNvSpPr>
            <a:spLocks noChangeArrowheads="1"/>
          </p:cNvSpPr>
          <p:nvPr/>
        </p:nvSpPr>
        <p:spPr bwMode="auto">
          <a:xfrm>
            <a:off x="57912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4" name="Oval 15"/>
          <p:cNvSpPr>
            <a:spLocks noChangeArrowheads="1"/>
          </p:cNvSpPr>
          <p:nvPr/>
        </p:nvSpPr>
        <p:spPr bwMode="auto">
          <a:xfrm>
            <a:off x="57912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77845" name="AutoShape 16"/>
          <p:cNvCxnSpPr>
            <a:cxnSpLocks noChangeShapeType="1"/>
            <a:stCxn id="77835" idx="6"/>
            <a:endCxn id="77836" idx="2"/>
          </p:cNvCxnSpPr>
          <p:nvPr/>
        </p:nvCxnSpPr>
        <p:spPr bwMode="auto">
          <a:xfrm>
            <a:off x="1447800" y="4000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46" name="AutoShape 17"/>
          <p:cNvCxnSpPr>
            <a:cxnSpLocks noChangeShapeType="1"/>
            <a:stCxn id="77835" idx="4"/>
            <a:endCxn id="77837" idx="0"/>
          </p:cNvCxnSpPr>
          <p:nvPr/>
        </p:nvCxnSpPr>
        <p:spPr bwMode="auto">
          <a:xfrm>
            <a:off x="1257300" y="4191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47" name="AutoShape 18"/>
          <p:cNvCxnSpPr>
            <a:cxnSpLocks noChangeShapeType="1"/>
            <a:stCxn id="77836" idx="4"/>
            <a:endCxn id="77838" idx="0"/>
          </p:cNvCxnSpPr>
          <p:nvPr/>
        </p:nvCxnSpPr>
        <p:spPr bwMode="auto">
          <a:xfrm>
            <a:off x="2438400" y="4191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48" name="AutoShape 20"/>
          <p:cNvCxnSpPr>
            <a:cxnSpLocks noChangeShapeType="1"/>
            <a:stCxn id="77837" idx="6"/>
            <a:endCxn id="77838" idx="2"/>
          </p:cNvCxnSpPr>
          <p:nvPr/>
        </p:nvCxnSpPr>
        <p:spPr bwMode="auto">
          <a:xfrm>
            <a:off x="1447800" y="4914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49" name="AutoShape 21"/>
          <p:cNvCxnSpPr>
            <a:cxnSpLocks noChangeShapeType="1"/>
            <a:stCxn id="77838" idx="1"/>
            <a:endCxn id="77835" idx="5"/>
          </p:cNvCxnSpPr>
          <p:nvPr/>
        </p:nvCxnSpPr>
        <p:spPr bwMode="auto">
          <a:xfrm flipH="1" flipV="1">
            <a:off x="1392238" y="4135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0" name="AutoShape 22"/>
          <p:cNvCxnSpPr>
            <a:cxnSpLocks noChangeShapeType="1"/>
            <a:stCxn id="77839" idx="6"/>
            <a:endCxn id="77840" idx="2"/>
          </p:cNvCxnSpPr>
          <p:nvPr/>
        </p:nvCxnSpPr>
        <p:spPr bwMode="auto">
          <a:xfrm>
            <a:off x="3810000" y="4000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1" name="AutoShape 23"/>
          <p:cNvCxnSpPr>
            <a:cxnSpLocks noChangeShapeType="1"/>
            <a:stCxn id="77840" idx="4"/>
            <a:endCxn id="77841" idx="7"/>
          </p:cNvCxnSpPr>
          <p:nvPr/>
        </p:nvCxnSpPr>
        <p:spPr bwMode="auto">
          <a:xfrm flipH="1">
            <a:off x="3754438" y="4191000"/>
            <a:ext cx="1046162" cy="5889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2" name="AutoShape 24"/>
          <p:cNvCxnSpPr>
            <a:cxnSpLocks noChangeShapeType="1"/>
            <a:stCxn id="77841" idx="0"/>
            <a:endCxn id="77839" idx="4"/>
          </p:cNvCxnSpPr>
          <p:nvPr/>
        </p:nvCxnSpPr>
        <p:spPr bwMode="auto">
          <a:xfrm flipV="1">
            <a:off x="3619500" y="4191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3" name="AutoShape 26"/>
          <p:cNvCxnSpPr>
            <a:cxnSpLocks noChangeShapeType="1"/>
            <a:stCxn id="77839" idx="3"/>
            <a:endCxn id="77841" idx="1"/>
          </p:cNvCxnSpPr>
          <p:nvPr/>
        </p:nvCxnSpPr>
        <p:spPr bwMode="auto">
          <a:xfrm rot="5400000">
            <a:off x="3162300" y="4457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4" name="AutoShape 28"/>
          <p:cNvCxnSpPr>
            <a:cxnSpLocks noChangeShapeType="1"/>
            <a:stCxn id="77840" idx="4"/>
            <a:endCxn id="77842" idx="0"/>
          </p:cNvCxnSpPr>
          <p:nvPr/>
        </p:nvCxnSpPr>
        <p:spPr bwMode="auto">
          <a:xfrm>
            <a:off x="4800600" y="4191000"/>
            <a:ext cx="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5" name="AutoShape 29"/>
          <p:cNvCxnSpPr>
            <a:cxnSpLocks noChangeShapeType="1"/>
            <a:stCxn id="77843" idx="3"/>
            <a:endCxn id="77844" idx="1"/>
          </p:cNvCxnSpPr>
          <p:nvPr/>
        </p:nvCxnSpPr>
        <p:spPr bwMode="auto">
          <a:xfrm rot="5400000">
            <a:off x="5524500" y="4457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6" name="AutoShape 30"/>
          <p:cNvCxnSpPr>
            <a:cxnSpLocks noChangeShapeType="1"/>
            <a:stCxn id="77844" idx="7"/>
            <a:endCxn id="77843" idx="5"/>
          </p:cNvCxnSpPr>
          <p:nvPr/>
        </p:nvCxnSpPr>
        <p:spPr bwMode="auto">
          <a:xfrm rot="-5400000">
            <a:off x="5794375" y="4457701"/>
            <a:ext cx="64452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7" name="AutoShape 31"/>
          <p:cNvCxnSpPr>
            <a:cxnSpLocks noChangeShapeType="1"/>
            <a:stCxn id="77840" idx="6"/>
            <a:endCxn id="77843" idx="2"/>
          </p:cNvCxnSpPr>
          <p:nvPr/>
        </p:nvCxnSpPr>
        <p:spPr bwMode="auto">
          <a:xfrm>
            <a:off x="4991100" y="4000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8" name="AutoShape 32"/>
          <p:cNvCxnSpPr>
            <a:cxnSpLocks noChangeShapeType="1"/>
            <a:stCxn id="77840" idx="5"/>
            <a:endCxn id="77844" idx="1"/>
          </p:cNvCxnSpPr>
          <p:nvPr/>
        </p:nvCxnSpPr>
        <p:spPr bwMode="auto">
          <a:xfrm>
            <a:off x="4935538" y="4135438"/>
            <a:ext cx="9112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59" name="AutoShape 33"/>
          <p:cNvCxnSpPr>
            <a:cxnSpLocks noChangeShapeType="1"/>
            <a:stCxn id="77842" idx="6"/>
            <a:endCxn id="77844" idx="2"/>
          </p:cNvCxnSpPr>
          <p:nvPr/>
        </p:nvCxnSpPr>
        <p:spPr bwMode="auto">
          <a:xfrm>
            <a:off x="4991100" y="4914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60" name="AutoShape 35"/>
          <p:cNvCxnSpPr>
            <a:cxnSpLocks noChangeShapeType="1"/>
            <a:stCxn id="77836" idx="6"/>
            <a:endCxn id="77839" idx="2"/>
          </p:cNvCxnSpPr>
          <p:nvPr/>
        </p:nvCxnSpPr>
        <p:spPr bwMode="auto">
          <a:xfrm>
            <a:off x="2628900" y="40005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7861" name="AutoShape 36"/>
          <p:cNvCxnSpPr>
            <a:cxnSpLocks noChangeShapeType="1"/>
            <a:stCxn id="77838" idx="6"/>
            <a:endCxn id="77841" idx="2"/>
          </p:cNvCxnSpPr>
          <p:nvPr/>
        </p:nvCxnSpPr>
        <p:spPr bwMode="auto">
          <a:xfrm>
            <a:off x="2628900" y="4914900"/>
            <a:ext cx="8001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77862" name="Line 41"/>
          <p:cNvSpPr>
            <a:spLocks noChangeShapeType="1"/>
          </p:cNvSpPr>
          <p:nvPr/>
        </p:nvSpPr>
        <p:spPr bwMode="auto">
          <a:xfrm>
            <a:off x="4343400" y="3657600"/>
            <a:ext cx="0" cy="762000"/>
          </a:xfrm>
          <a:prstGeom prst="line">
            <a:avLst/>
          </a:prstGeom>
          <a:noFill/>
          <a:ln w="12700">
            <a:solidFill>
              <a:srgbClr val="FFCC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Component Graph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baseline="30000" smtClean="0">
                <a:ea typeface="宋体" pitchFamily="2" charset="-122"/>
              </a:rPr>
              <a:t>SCC</a:t>
            </a:r>
            <a:r>
              <a:rPr lang="en-US" altLang="zh-CN" smtClean="0">
                <a:ea typeface="宋体" pitchFamily="2" charset="-122"/>
              </a:rPr>
              <a:t> </a:t>
            </a:r>
            <a:r>
              <a:rPr lang="en-US" altLang="zh-CN" smtClean="0">
                <a:latin typeface="MTSYN" charset="-127"/>
                <a:ea typeface="宋体" pitchFamily="2" charset="-122"/>
              </a:rPr>
              <a:t>= </a:t>
            </a:r>
            <a:r>
              <a:rPr lang="en-US" altLang="zh-CN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30000" smtClean="0">
                <a:ea typeface="宋体" pitchFamily="2" charset="-122"/>
              </a:rPr>
              <a:t>SCC</a:t>
            </a:r>
            <a:r>
              <a:rPr lang="en-US" altLang="zh-CN" i="1" smtClean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baseline="30000" smtClean="0">
                <a:ea typeface="宋体" pitchFamily="2" charset="-122"/>
              </a:rPr>
              <a:t>SCC</a:t>
            </a:r>
            <a:r>
              <a:rPr lang="en-US" altLang="zh-CN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r>
              <a:rPr lang="en-US" altLang="zh-CN" i="1" smtClean="0">
                <a:ea typeface="宋体" pitchFamily="2" charset="-122"/>
              </a:rPr>
              <a:t>V</a:t>
            </a:r>
            <a:r>
              <a:rPr lang="en-US" altLang="zh-CN" baseline="30000" smtClean="0">
                <a:ea typeface="宋体" pitchFamily="2" charset="-122"/>
              </a:rPr>
              <a:t>SCC</a:t>
            </a:r>
            <a:r>
              <a:rPr lang="en-US" altLang="zh-CN" smtClean="0">
                <a:ea typeface="宋体" pitchFamily="2" charset="-122"/>
              </a:rPr>
              <a:t> has one vertex for each SCC in </a:t>
            </a:r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r>
              <a:rPr lang="en-US" altLang="zh-CN" i="1" smtClean="0">
                <a:ea typeface="宋体" pitchFamily="2" charset="-122"/>
              </a:rPr>
              <a:t>E</a:t>
            </a:r>
            <a:r>
              <a:rPr lang="en-US" altLang="zh-CN" baseline="30000" smtClean="0">
                <a:ea typeface="宋体" pitchFamily="2" charset="-122"/>
              </a:rPr>
              <a:t>SCC</a:t>
            </a:r>
            <a:r>
              <a:rPr lang="en-US" altLang="zh-CN" smtClean="0">
                <a:ea typeface="宋体" pitchFamily="2" charset="-122"/>
              </a:rPr>
              <a:t> has an edge if there’s an edge between the corresponding SCC’s in </a:t>
            </a:r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smtClean="0">
                <a:ea typeface="宋体" pitchFamily="2" charset="-122"/>
              </a:rPr>
              <a:t>.</a:t>
            </a:r>
          </a:p>
          <a:p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baseline="30000" smtClean="0">
                <a:ea typeface="宋体" pitchFamily="2" charset="-122"/>
              </a:rPr>
              <a:t>SCC </a:t>
            </a:r>
            <a:r>
              <a:rPr lang="en-US" altLang="zh-CN" smtClean="0">
                <a:ea typeface="宋体" pitchFamily="2" charset="-122"/>
              </a:rPr>
              <a:t>for the example considered:</a:t>
            </a:r>
          </a:p>
          <a:p>
            <a:endParaRPr lang="en-US" altLang="zh-CN" smtClean="0">
              <a:ea typeface="宋体" pitchFamily="2" charset="-122"/>
            </a:endParaRPr>
          </a:p>
        </p:txBody>
      </p:sp>
      <p:sp>
        <p:nvSpPr>
          <p:cNvPr id="78852" name="Oval 4"/>
          <p:cNvSpPr>
            <a:spLocks noChangeArrowheads="1"/>
          </p:cNvSpPr>
          <p:nvPr/>
        </p:nvSpPr>
        <p:spPr bwMode="auto">
          <a:xfrm>
            <a:off x="10668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23622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3962400" y="38100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3048000" y="4724400"/>
            <a:ext cx="381000" cy="3810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cxnSp>
        <p:nvCxnSpPr>
          <p:cNvPr id="78856" name="AutoShape 8"/>
          <p:cNvCxnSpPr>
            <a:cxnSpLocks noChangeShapeType="1"/>
            <a:stCxn id="78852" idx="6"/>
            <a:endCxn id="78853" idx="2"/>
          </p:cNvCxnSpPr>
          <p:nvPr/>
        </p:nvCxnSpPr>
        <p:spPr bwMode="auto">
          <a:xfrm>
            <a:off x="1447800" y="4000500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8857" name="AutoShape 9"/>
          <p:cNvCxnSpPr>
            <a:cxnSpLocks noChangeShapeType="1"/>
            <a:stCxn id="78853" idx="6"/>
            <a:endCxn id="78854" idx="2"/>
          </p:cNvCxnSpPr>
          <p:nvPr/>
        </p:nvCxnSpPr>
        <p:spPr bwMode="auto">
          <a:xfrm>
            <a:off x="2743200" y="4000500"/>
            <a:ext cx="1219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8858" name="AutoShape 10"/>
          <p:cNvCxnSpPr>
            <a:cxnSpLocks noChangeShapeType="1"/>
            <a:stCxn id="78853" idx="5"/>
            <a:endCxn id="78855" idx="1"/>
          </p:cNvCxnSpPr>
          <p:nvPr/>
        </p:nvCxnSpPr>
        <p:spPr bwMode="auto">
          <a:xfrm>
            <a:off x="2687638" y="4135438"/>
            <a:ext cx="4159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78859" name="AutoShape 11"/>
          <p:cNvCxnSpPr>
            <a:cxnSpLocks noChangeShapeType="1"/>
            <a:stCxn id="78855" idx="7"/>
            <a:endCxn id="78854" idx="3"/>
          </p:cNvCxnSpPr>
          <p:nvPr/>
        </p:nvCxnSpPr>
        <p:spPr bwMode="auto">
          <a:xfrm flipV="1">
            <a:off x="3373438" y="4135438"/>
            <a:ext cx="644525" cy="644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smtClean="0">
                <a:ea typeface="宋体" pitchFamily="2" charset="-122"/>
              </a:rPr>
              <a:t>G</a:t>
            </a:r>
            <a:r>
              <a:rPr lang="en-US" altLang="zh-CN" baseline="30000" smtClean="0">
                <a:ea typeface="宋体" pitchFamily="2" charset="-122"/>
              </a:rPr>
              <a:t>SCC </a:t>
            </a:r>
            <a:r>
              <a:rPr lang="en-US" altLang="zh-CN" smtClean="0">
                <a:ea typeface="宋体" pitchFamily="2" charset="-122"/>
              </a:rPr>
              <a:t>is a DAG</a:t>
            </a:r>
            <a:endParaRPr lang="en-US" altLang="zh-CN" baseline="30000" smtClean="0">
              <a:ea typeface="宋体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462528"/>
            <a:ext cx="8763000" cy="3352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Suppose there is a path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i="1" dirty="0" smtClean="0">
                <a:solidFill>
                  <a:schemeClr val="tx1"/>
                </a:solidFill>
                <a:latin typeface="LASY10" charset="0"/>
                <a:ea typeface="宋体" pitchFamily="2" charset="-122"/>
              </a:rPr>
              <a:t>   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i="1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in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. 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Then there are paths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u   </a:t>
            </a:r>
            <a:r>
              <a:rPr lang="en-US" altLang="zh-CN" i="1" dirty="0" smtClean="0">
                <a:solidFill>
                  <a:schemeClr val="tx1"/>
                </a:solidFill>
                <a:latin typeface="LASY10" charset="0"/>
                <a:ea typeface="宋体" pitchFamily="2" charset="-122"/>
              </a:rPr>
              <a:t>  </a:t>
            </a:r>
            <a:r>
              <a:rPr lang="en-US" altLang="zh-CN" i="1" dirty="0" err="1" smtClean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   </a:t>
            </a:r>
            <a:r>
              <a:rPr lang="en-US" altLang="zh-CN" i="1" dirty="0" smtClean="0">
                <a:solidFill>
                  <a:schemeClr val="tx1"/>
                </a:solidFill>
                <a:latin typeface="LASY10" charset="0"/>
                <a:ea typeface="宋体" pitchFamily="2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and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   </a:t>
            </a:r>
            <a:r>
              <a:rPr lang="en-US" altLang="zh-CN" i="1" dirty="0" smtClean="0">
                <a:solidFill>
                  <a:schemeClr val="tx1"/>
                </a:solidFill>
                <a:latin typeface="LASY10" charset="0"/>
                <a:ea typeface="宋体" pitchFamily="2" charset="-122"/>
              </a:rPr>
              <a:t> 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i="1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    </a:t>
            </a:r>
            <a:r>
              <a:rPr lang="en-US" altLang="zh-CN" i="1" dirty="0" smtClean="0">
                <a:solidFill>
                  <a:schemeClr val="tx1"/>
                </a:solidFill>
                <a:latin typeface="LASY10" charset="0"/>
                <a:ea typeface="宋体" pitchFamily="2" charset="-122"/>
              </a:rPr>
              <a:t>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u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in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. </a:t>
            </a:r>
          </a:p>
          <a:p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Therefore,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u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and </a:t>
            </a:r>
            <a:r>
              <a:rPr lang="en-US" altLang="zh-CN" i="1" dirty="0" smtClean="0">
                <a:solidFill>
                  <a:schemeClr val="tx1"/>
                </a:solidFill>
                <a:ea typeface="宋体" pitchFamily="2" charset="-122"/>
              </a:rPr>
              <a:t>v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 smtClean="0">
                <a:solidFill>
                  <a:schemeClr val="tx1"/>
                </a:solidFill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宋体" pitchFamily="2" charset="-122"/>
              </a:rPr>
              <a:t>are reachable from each other, so they are not in separate SCC’s.</a:t>
            </a:r>
          </a:p>
          <a:p>
            <a:endParaRPr lang="en-US" altLang="zh-CN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6688" y="1633728"/>
            <a:ext cx="8824912" cy="107721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 dirty="0">
                <a:solidFill>
                  <a:srgbClr val="CC3300"/>
                </a:solidFill>
                <a:ea typeface="宋体" pitchFamily="2" charset="-122"/>
              </a:rPr>
              <a:t>Lemma 22.13</a:t>
            </a:r>
          </a:p>
          <a:p>
            <a:pPr>
              <a:defRPr/>
            </a:pPr>
            <a:r>
              <a:rPr lang="en-US" altLang="zh-CN" u="none" dirty="0">
                <a:ea typeface="宋体" pitchFamily="2" charset="-122"/>
              </a:rPr>
              <a:t>Let </a:t>
            </a:r>
            <a:r>
              <a:rPr lang="en-US" altLang="zh-CN" i="1" u="none" dirty="0">
                <a:ea typeface="宋体" pitchFamily="2" charset="-122"/>
              </a:rPr>
              <a:t>C </a:t>
            </a:r>
            <a:r>
              <a:rPr lang="en-US" altLang="zh-CN" u="none" dirty="0">
                <a:ea typeface="宋体" pitchFamily="2" charset="-122"/>
              </a:rPr>
              <a:t>and 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i="1" u="none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u="none" dirty="0">
                <a:ea typeface="宋体" pitchFamily="2" charset="-122"/>
              </a:rPr>
              <a:t>be distinct SCC’s in </a:t>
            </a:r>
            <a:r>
              <a:rPr lang="en-US" altLang="zh-CN" i="1" u="none" dirty="0">
                <a:ea typeface="宋体" pitchFamily="2" charset="-122"/>
              </a:rPr>
              <a:t>G</a:t>
            </a:r>
            <a:r>
              <a:rPr lang="en-US" altLang="zh-CN" u="none" dirty="0">
                <a:ea typeface="宋体" pitchFamily="2" charset="-122"/>
              </a:rPr>
              <a:t>, let </a:t>
            </a:r>
            <a:r>
              <a:rPr lang="en-US" altLang="zh-CN" i="1" u="none" dirty="0">
                <a:ea typeface="宋体" pitchFamily="2" charset="-122"/>
              </a:rPr>
              <a:t>u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u="none" dirty="0">
                <a:ea typeface="宋体" pitchFamily="2" charset="-122"/>
              </a:rPr>
              <a:t>v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sz="28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</a:rPr>
              <a:t>, </a:t>
            </a:r>
            <a:r>
              <a:rPr lang="en-US" altLang="zh-CN" i="1" u="none" dirty="0">
                <a:ea typeface="宋体" pitchFamily="2" charset="-122"/>
              </a:rPr>
              <a:t>u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u="none" dirty="0">
                <a:ea typeface="宋体" pitchFamily="2" charset="-122"/>
              </a:rPr>
              <a:t>v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800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ea typeface="宋体" pitchFamily="2" charset="-122"/>
              </a:rPr>
              <a:t>, and suppose there is a path </a:t>
            </a:r>
            <a:r>
              <a:rPr lang="en-US" altLang="zh-CN" i="1" u="none" dirty="0">
                <a:ea typeface="宋体" pitchFamily="2" charset="-122"/>
              </a:rPr>
              <a:t>u      </a:t>
            </a:r>
            <a:r>
              <a:rPr lang="en-US" altLang="zh-CN" i="1" u="none" dirty="0">
                <a:latin typeface="LASY10" charset="0"/>
                <a:ea typeface="宋体" pitchFamily="2" charset="-122"/>
              </a:rPr>
              <a:t> </a:t>
            </a:r>
            <a:r>
              <a:rPr lang="en-US" altLang="zh-CN" i="1" u="none" dirty="0" err="1">
                <a:ea typeface="宋体" pitchFamily="2" charset="-122"/>
              </a:rPr>
              <a:t>u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u="none" dirty="0">
                <a:ea typeface="宋体" pitchFamily="2" charset="-122"/>
              </a:rPr>
              <a:t>in </a:t>
            </a:r>
            <a:r>
              <a:rPr lang="en-US" altLang="zh-CN" i="1" u="none" dirty="0">
                <a:ea typeface="宋体" pitchFamily="2" charset="-122"/>
              </a:rPr>
              <a:t>G</a:t>
            </a:r>
            <a:r>
              <a:rPr lang="en-US" altLang="zh-CN" u="none" dirty="0">
                <a:ea typeface="宋体" pitchFamily="2" charset="-122"/>
              </a:rPr>
              <a:t>. Then there cannot also be a path </a:t>
            </a:r>
            <a:r>
              <a:rPr lang="en-US" altLang="zh-CN" i="1" u="none" dirty="0">
                <a:ea typeface="宋体" pitchFamily="2" charset="-122"/>
              </a:rPr>
              <a:t>v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    </a:t>
            </a:r>
            <a:r>
              <a:rPr lang="en-US" altLang="zh-CN" i="1" u="none" dirty="0">
                <a:latin typeface="LASY10" charset="0"/>
                <a:ea typeface="宋体" pitchFamily="2" charset="-122"/>
              </a:rPr>
              <a:t> </a:t>
            </a:r>
            <a:r>
              <a:rPr lang="en-US" altLang="zh-CN" i="1" u="none" dirty="0" smtClean="0">
                <a:latin typeface="LASY10" charset="0"/>
                <a:ea typeface="宋体" pitchFamily="2" charset="-122"/>
              </a:rPr>
              <a:t> </a:t>
            </a:r>
            <a:r>
              <a:rPr lang="en-US" altLang="zh-CN" i="1" u="none" dirty="0" smtClean="0">
                <a:ea typeface="宋体" pitchFamily="2" charset="-122"/>
              </a:rPr>
              <a:t>v</a:t>
            </a:r>
            <a:r>
              <a:rPr lang="en-US" altLang="zh-CN" i="1" u="none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u="none" dirty="0">
                <a:ea typeface="宋体" pitchFamily="2" charset="-122"/>
              </a:rPr>
              <a:t>in </a:t>
            </a:r>
            <a:r>
              <a:rPr lang="en-US" altLang="zh-CN" i="1" u="none" dirty="0">
                <a:ea typeface="宋体" pitchFamily="2" charset="-122"/>
              </a:rPr>
              <a:t>G</a:t>
            </a:r>
            <a:r>
              <a:rPr lang="en-US" altLang="zh-CN" u="none" dirty="0">
                <a:ea typeface="宋体" pitchFamily="2" charset="-122"/>
              </a:rPr>
              <a:t>.</a:t>
            </a:r>
          </a:p>
        </p:txBody>
      </p:sp>
      <p:sp>
        <p:nvSpPr>
          <p:cNvPr id="79877" name="Freeform 5"/>
          <p:cNvSpPr>
            <a:spLocks/>
          </p:cNvSpPr>
          <p:nvPr/>
        </p:nvSpPr>
        <p:spPr bwMode="auto">
          <a:xfrm>
            <a:off x="6370320" y="2496312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9878" name="Freeform 6"/>
          <p:cNvSpPr>
            <a:spLocks/>
          </p:cNvSpPr>
          <p:nvPr/>
        </p:nvSpPr>
        <p:spPr bwMode="auto">
          <a:xfrm>
            <a:off x="1389888" y="2493264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9879" name="Freeform 7"/>
          <p:cNvSpPr>
            <a:spLocks/>
          </p:cNvSpPr>
          <p:nvPr/>
        </p:nvSpPr>
        <p:spPr bwMode="auto">
          <a:xfrm>
            <a:off x="3736848" y="4596384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79881" name="Freeform 9"/>
          <p:cNvSpPr>
            <a:spLocks/>
          </p:cNvSpPr>
          <p:nvPr/>
        </p:nvSpPr>
        <p:spPr bwMode="auto">
          <a:xfrm>
            <a:off x="5940552" y="4562856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4334256" y="4590288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4" name="Freeform 7"/>
          <p:cNvSpPr>
            <a:spLocks/>
          </p:cNvSpPr>
          <p:nvPr/>
        </p:nvSpPr>
        <p:spPr bwMode="auto">
          <a:xfrm>
            <a:off x="6553200" y="4559808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5" name="Freeform 7"/>
          <p:cNvSpPr>
            <a:spLocks/>
          </p:cNvSpPr>
          <p:nvPr/>
        </p:nvSpPr>
        <p:spPr bwMode="auto">
          <a:xfrm>
            <a:off x="4053840" y="4126992"/>
            <a:ext cx="381000" cy="76200"/>
          </a:xfrm>
          <a:custGeom>
            <a:avLst/>
            <a:gdLst>
              <a:gd name="T0" fmla="*/ 0 w 240"/>
              <a:gd name="T1" fmla="*/ 120967511 h 48"/>
              <a:gd name="T2" fmla="*/ 120967519 w 240"/>
              <a:gd name="T3" fmla="*/ 0 h 48"/>
              <a:gd name="T4" fmla="*/ 241935038 w 240"/>
              <a:gd name="T5" fmla="*/ 120967511 h 48"/>
              <a:gd name="T6" fmla="*/ 362902507 w 240"/>
              <a:gd name="T7" fmla="*/ 0 h 48"/>
              <a:gd name="T8" fmla="*/ 604837545 w 240"/>
              <a:gd name="T9" fmla="*/ 120967511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48"/>
              <a:gd name="T17" fmla="*/ 240 w 2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48">
                <a:moveTo>
                  <a:pt x="0" y="48"/>
                </a:moveTo>
                <a:cubicBezTo>
                  <a:pt x="16" y="24"/>
                  <a:pt x="32" y="0"/>
                  <a:pt x="48" y="0"/>
                </a:cubicBezTo>
                <a:cubicBezTo>
                  <a:pt x="64" y="0"/>
                  <a:pt x="80" y="48"/>
                  <a:pt x="96" y="48"/>
                </a:cubicBezTo>
                <a:cubicBezTo>
                  <a:pt x="112" y="48"/>
                  <a:pt x="120" y="0"/>
                  <a:pt x="144" y="0"/>
                </a:cubicBezTo>
                <a:cubicBezTo>
                  <a:pt x="168" y="0"/>
                  <a:pt x="204" y="24"/>
                  <a:pt x="240" y="4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Transpose of a Directed Graph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= </a:t>
            </a:r>
            <a:r>
              <a:rPr lang="en-US" altLang="zh-CN" b="1" dirty="0" smtClean="0">
                <a:solidFill>
                  <a:srgbClr val="CC3300"/>
                </a:solidFill>
                <a:ea typeface="宋体" pitchFamily="2" charset="-122"/>
              </a:rPr>
              <a:t>transpose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of directed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=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dirty="0" smtClean="0"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= {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: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}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is </a:t>
            </a:r>
            <a:r>
              <a:rPr lang="en-US" altLang="zh-CN" i="1" dirty="0" smtClean="0"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with all edges reversed.</a:t>
            </a:r>
          </a:p>
          <a:p>
            <a:r>
              <a:rPr lang="en-US" altLang="zh-CN" dirty="0" smtClean="0">
                <a:ea typeface="宋体" pitchFamily="2" charset="-122"/>
              </a:rPr>
              <a:t>Can create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in </a:t>
            </a:r>
            <a:r>
              <a:rPr lang="el-GR" altLang="zh-CN" dirty="0" smtClean="0">
                <a:cs typeface="Times New Roman" pitchFamily="18" charset="0"/>
              </a:rPr>
              <a:t>Θ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V 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+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time if using adjacency lists.</a:t>
            </a:r>
          </a:p>
          <a:p>
            <a:r>
              <a:rPr lang="en-US" altLang="zh-CN" i="1" dirty="0" smtClean="0"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have the </a:t>
            </a:r>
            <a:r>
              <a:rPr lang="en-US" altLang="zh-CN" i="1" dirty="0" smtClean="0">
                <a:ea typeface="宋体" pitchFamily="2" charset="-122"/>
              </a:rPr>
              <a:t>same </a:t>
            </a:r>
            <a:r>
              <a:rPr lang="en-US" altLang="zh-CN" dirty="0" smtClean="0">
                <a:ea typeface="宋体" pitchFamily="2" charset="-122"/>
              </a:rPr>
              <a:t>SCC’s. (</a:t>
            </a:r>
            <a:r>
              <a:rPr lang="en-US" altLang="zh-CN" i="1" dirty="0" smtClean="0">
                <a:ea typeface="宋体" pitchFamily="2" charset="-122"/>
              </a:rPr>
              <a:t>u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i="1" dirty="0" smtClean="0">
                <a:ea typeface="宋体" pitchFamily="2" charset="-122"/>
              </a:rPr>
              <a:t>v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are reachable from each other in </a:t>
            </a:r>
            <a:r>
              <a:rPr lang="en-US" altLang="zh-CN" i="1" dirty="0" smtClean="0"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if and only if reachable from each other in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.)</a:t>
            </a:r>
          </a:p>
          <a:p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21" charset="-128"/>
              </a:rPr>
              <a:t>SCC Example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28800" y="2413000"/>
            <a:ext cx="411163" cy="457200"/>
            <a:chOff x="1152" y="1520"/>
            <a:chExt cx="259" cy="288"/>
          </a:xfrm>
        </p:grpSpPr>
        <p:sp>
          <p:nvSpPr>
            <p:cNvPr id="103470" name="Oval 4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71" name="Text Box 5"/>
            <p:cNvSpPr txBox="1">
              <a:spLocks noChangeArrowheads="1"/>
            </p:cNvSpPr>
            <p:nvPr/>
          </p:nvSpPr>
          <p:spPr bwMode="auto">
            <a:xfrm>
              <a:off x="1190" y="15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h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95600" y="2438400"/>
            <a:ext cx="381000" cy="457200"/>
            <a:chOff x="1152" y="1520"/>
            <a:chExt cx="240" cy="288"/>
          </a:xfrm>
        </p:grpSpPr>
        <p:sp>
          <p:nvSpPr>
            <p:cNvPr id="103468" name="Oval 8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69" name="Text Box 9"/>
            <p:cNvSpPr txBox="1">
              <a:spLocks noChangeArrowheads="1"/>
            </p:cNvSpPr>
            <p:nvPr/>
          </p:nvSpPr>
          <p:spPr bwMode="auto">
            <a:xfrm>
              <a:off x="1190" y="1520"/>
              <a:ext cx="1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f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962400" y="2438400"/>
            <a:ext cx="407988" cy="461963"/>
            <a:chOff x="1152" y="1520"/>
            <a:chExt cx="257" cy="291"/>
          </a:xfrm>
        </p:grpSpPr>
        <p:sp>
          <p:nvSpPr>
            <p:cNvPr id="103466" name="Oval 11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67" name="Text Box 12"/>
            <p:cNvSpPr txBox="1">
              <a:spLocks noChangeArrowheads="1"/>
            </p:cNvSpPr>
            <p:nvPr/>
          </p:nvSpPr>
          <p:spPr bwMode="auto">
            <a:xfrm>
              <a:off x="1190" y="1520"/>
              <a:ext cx="2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a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029200" y="2438400"/>
            <a:ext cx="412750" cy="457200"/>
            <a:chOff x="1152" y="1520"/>
            <a:chExt cx="260" cy="288"/>
          </a:xfrm>
        </p:grpSpPr>
        <p:sp>
          <p:nvSpPr>
            <p:cNvPr id="103464" name="Oval 14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65" name="Text Box 15"/>
            <p:cNvSpPr txBox="1">
              <a:spLocks noChangeArrowheads="1"/>
            </p:cNvSpPr>
            <p:nvPr/>
          </p:nvSpPr>
          <p:spPr bwMode="auto">
            <a:xfrm>
              <a:off x="1190" y="1520"/>
              <a:ext cx="2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e</a:t>
              </a:r>
            </a:p>
          </p:txBody>
        </p:sp>
      </p:grpSp>
      <p:sp>
        <p:nvSpPr>
          <p:cNvPr id="103433" name="Line 17"/>
          <p:cNvSpPr>
            <a:spLocks noChangeShapeType="1"/>
          </p:cNvSpPr>
          <p:nvPr/>
        </p:nvSpPr>
        <p:spPr bwMode="auto">
          <a:xfrm>
            <a:off x="2209800" y="26670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34" name="Line 18"/>
          <p:cNvSpPr>
            <a:spLocks noChangeShapeType="1"/>
          </p:cNvSpPr>
          <p:nvPr/>
        </p:nvSpPr>
        <p:spPr bwMode="auto">
          <a:xfrm>
            <a:off x="3276600" y="26670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35" name="Line 19"/>
          <p:cNvSpPr>
            <a:spLocks noChangeShapeType="1"/>
          </p:cNvSpPr>
          <p:nvPr/>
        </p:nvSpPr>
        <p:spPr bwMode="auto">
          <a:xfrm>
            <a:off x="4267200" y="2514600"/>
            <a:ext cx="8382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828800" y="3657600"/>
            <a:ext cx="411163" cy="461963"/>
            <a:chOff x="1152" y="1520"/>
            <a:chExt cx="259" cy="291"/>
          </a:xfrm>
        </p:grpSpPr>
        <p:sp>
          <p:nvSpPr>
            <p:cNvPr id="103462" name="Oval 23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63" name="Text Box 24"/>
            <p:cNvSpPr txBox="1">
              <a:spLocks noChangeArrowheads="1"/>
            </p:cNvSpPr>
            <p:nvPr/>
          </p:nvSpPr>
          <p:spPr bwMode="auto">
            <a:xfrm>
              <a:off x="1190" y="1520"/>
              <a:ext cx="2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g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895600" y="3683000"/>
            <a:ext cx="390525" cy="457200"/>
            <a:chOff x="1152" y="1520"/>
            <a:chExt cx="246" cy="288"/>
          </a:xfrm>
        </p:grpSpPr>
        <p:sp>
          <p:nvSpPr>
            <p:cNvPr id="103460" name="Oval 26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61" name="Text Box 27"/>
            <p:cNvSpPr txBox="1">
              <a:spLocks noChangeArrowheads="1"/>
            </p:cNvSpPr>
            <p:nvPr/>
          </p:nvSpPr>
          <p:spPr bwMode="auto">
            <a:xfrm>
              <a:off x="1190" y="1520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c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3962400" y="3683000"/>
            <a:ext cx="409575" cy="461963"/>
            <a:chOff x="1152" y="1520"/>
            <a:chExt cx="258" cy="291"/>
          </a:xfrm>
        </p:grpSpPr>
        <p:sp>
          <p:nvSpPr>
            <p:cNvPr id="103458" name="Oval 29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59" name="Text Box 30"/>
            <p:cNvSpPr txBox="1">
              <a:spLocks noChangeArrowheads="1"/>
            </p:cNvSpPr>
            <p:nvPr/>
          </p:nvSpPr>
          <p:spPr bwMode="auto">
            <a:xfrm>
              <a:off x="1190" y="1520"/>
              <a:ext cx="2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b</a:t>
              </a:r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5029200" y="3683000"/>
            <a:ext cx="411163" cy="461963"/>
            <a:chOff x="1152" y="1520"/>
            <a:chExt cx="259" cy="291"/>
          </a:xfrm>
        </p:grpSpPr>
        <p:sp>
          <p:nvSpPr>
            <p:cNvPr id="103456" name="Oval 32"/>
            <p:cNvSpPr>
              <a:spLocks noChangeArrowheads="1"/>
            </p:cNvSpPr>
            <p:nvPr/>
          </p:nvSpPr>
          <p:spPr bwMode="auto">
            <a:xfrm>
              <a:off x="1152" y="1536"/>
              <a:ext cx="240" cy="240"/>
            </a:xfrm>
            <a:prstGeom prst="ellipse">
              <a:avLst/>
            </a:prstGeom>
            <a:noFill/>
            <a:ln w="3810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21" charset="0"/>
              </a:endParaRPr>
            </a:p>
          </p:txBody>
        </p:sp>
        <p:sp>
          <p:nvSpPr>
            <p:cNvPr id="103457" name="Text Box 33"/>
            <p:cNvSpPr txBox="1">
              <a:spLocks noChangeArrowheads="1"/>
            </p:cNvSpPr>
            <p:nvPr/>
          </p:nvSpPr>
          <p:spPr bwMode="auto">
            <a:xfrm>
              <a:off x="1190" y="1520"/>
              <a:ext cx="2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Franklin Gothic Book" pitchFamily="21" charset="0"/>
                </a:rPr>
                <a:t>d</a:t>
              </a:r>
            </a:p>
          </p:txBody>
        </p:sp>
      </p:grpSp>
      <p:sp>
        <p:nvSpPr>
          <p:cNvPr id="103440" name="Line 34"/>
          <p:cNvSpPr>
            <a:spLocks noChangeShapeType="1"/>
          </p:cNvSpPr>
          <p:nvPr/>
        </p:nvSpPr>
        <p:spPr bwMode="auto">
          <a:xfrm>
            <a:off x="2209800" y="39116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1" name="Line 35"/>
          <p:cNvSpPr>
            <a:spLocks noChangeShapeType="1"/>
          </p:cNvSpPr>
          <p:nvPr/>
        </p:nvSpPr>
        <p:spPr bwMode="auto">
          <a:xfrm>
            <a:off x="3276600" y="38100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2" name="Line 36"/>
          <p:cNvSpPr>
            <a:spLocks noChangeShapeType="1"/>
          </p:cNvSpPr>
          <p:nvPr/>
        </p:nvSpPr>
        <p:spPr bwMode="auto">
          <a:xfrm>
            <a:off x="4343400" y="39116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3" name="Line 53"/>
          <p:cNvSpPr>
            <a:spLocks noChangeShapeType="1"/>
          </p:cNvSpPr>
          <p:nvPr/>
        </p:nvSpPr>
        <p:spPr bwMode="auto">
          <a:xfrm>
            <a:off x="2057400" y="2819400"/>
            <a:ext cx="0" cy="838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4" name="Line 54"/>
          <p:cNvSpPr>
            <a:spLocks noChangeShapeType="1"/>
          </p:cNvSpPr>
          <p:nvPr/>
        </p:nvSpPr>
        <p:spPr bwMode="auto">
          <a:xfrm>
            <a:off x="3048000" y="2819400"/>
            <a:ext cx="0" cy="838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5" name="Line 55"/>
          <p:cNvSpPr>
            <a:spLocks noChangeShapeType="1"/>
          </p:cNvSpPr>
          <p:nvPr/>
        </p:nvSpPr>
        <p:spPr bwMode="auto">
          <a:xfrm>
            <a:off x="4114800" y="2819400"/>
            <a:ext cx="0" cy="838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6" name="Line 56"/>
          <p:cNvSpPr>
            <a:spLocks noChangeShapeType="1"/>
          </p:cNvSpPr>
          <p:nvPr/>
        </p:nvSpPr>
        <p:spPr bwMode="auto">
          <a:xfrm>
            <a:off x="5181600" y="2819400"/>
            <a:ext cx="0" cy="838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7" name="Line 57"/>
          <p:cNvSpPr>
            <a:spLocks noChangeShapeType="1"/>
          </p:cNvSpPr>
          <p:nvPr/>
        </p:nvSpPr>
        <p:spPr bwMode="auto">
          <a:xfrm flipH="1">
            <a:off x="2133600" y="2743200"/>
            <a:ext cx="838200" cy="9906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8" name="Line 58"/>
          <p:cNvSpPr>
            <a:spLocks noChangeShapeType="1"/>
          </p:cNvSpPr>
          <p:nvPr/>
        </p:nvSpPr>
        <p:spPr bwMode="auto">
          <a:xfrm>
            <a:off x="4343400" y="27432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49" name="Line 59"/>
          <p:cNvSpPr>
            <a:spLocks noChangeShapeType="1"/>
          </p:cNvSpPr>
          <p:nvPr/>
        </p:nvSpPr>
        <p:spPr bwMode="auto">
          <a:xfrm>
            <a:off x="3276600" y="4038600"/>
            <a:ext cx="6858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103450" name="Freeform 60"/>
          <p:cNvSpPr>
            <a:spLocks/>
          </p:cNvSpPr>
          <p:nvPr/>
        </p:nvSpPr>
        <p:spPr bwMode="auto">
          <a:xfrm>
            <a:off x="5334000" y="3708400"/>
            <a:ext cx="533400" cy="571500"/>
          </a:xfrm>
          <a:custGeom>
            <a:avLst/>
            <a:gdLst>
              <a:gd name="T0" fmla="*/ 0 w 336"/>
              <a:gd name="T1" fmla="*/ 2147483647 h 360"/>
              <a:gd name="T2" fmla="*/ 2147483647 w 336"/>
              <a:gd name="T3" fmla="*/ 2147483647 h 360"/>
              <a:gd name="T4" fmla="*/ 2147483647 w 336"/>
              <a:gd name="T5" fmla="*/ 2147483647 h 360"/>
              <a:gd name="T6" fmla="*/ 2147483647 w 336"/>
              <a:gd name="T7" fmla="*/ 2147483647 h 360"/>
              <a:gd name="T8" fmla="*/ 2147483647 w 336"/>
              <a:gd name="T9" fmla="*/ 2147483647 h 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360"/>
              <a:gd name="T17" fmla="*/ 336 w 336"/>
              <a:gd name="T18" fmla="*/ 360 h 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360">
                <a:moveTo>
                  <a:pt x="0" y="208"/>
                </a:moveTo>
                <a:cubicBezTo>
                  <a:pt x="44" y="284"/>
                  <a:pt x="88" y="360"/>
                  <a:pt x="144" y="352"/>
                </a:cubicBezTo>
                <a:cubicBezTo>
                  <a:pt x="200" y="344"/>
                  <a:pt x="336" y="216"/>
                  <a:pt x="336" y="160"/>
                </a:cubicBezTo>
                <a:cubicBezTo>
                  <a:pt x="336" y="104"/>
                  <a:pt x="192" y="32"/>
                  <a:pt x="144" y="16"/>
                </a:cubicBezTo>
                <a:cubicBezTo>
                  <a:pt x="96" y="0"/>
                  <a:pt x="72" y="32"/>
                  <a:pt x="48" y="64"/>
                </a:cubicBezTo>
              </a:path>
            </a:pathLst>
          </a:cu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Franklin Gothic Book" pitchFamily="21" charset="0"/>
            </a:endParaRPr>
          </a:p>
        </p:txBody>
      </p:sp>
      <p:sp>
        <p:nvSpPr>
          <p:cNvPr id="548925" name="Freeform 61"/>
          <p:cNvSpPr>
            <a:spLocks/>
          </p:cNvSpPr>
          <p:nvPr/>
        </p:nvSpPr>
        <p:spPr bwMode="auto">
          <a:xfrm>
            <a:off x="1447800" y="1828800"/>
            <a:ext cx="2133600" cy="2921000"/>
          </a:xfrm>
          <a:custGeom>
            <a:avLst/>
            <a:gdLst>
              <a:gd name="T0" fmla="*/ 2147483647 w 1536"/>
              <a:gd name="T1" fmla="*/ 2147483647 h 1816"/>
              <a:gd name="T2" fmla="*/ 2147483647 w 1536"/>
              <a:gd name="T3" fmla="*/ 2147483647 h 1816"/>
              <a:gd name="T4" fmla="*/ 2147483647 w 1536"/>
              <a:gd name="T5" fmla="*/ 2147483647 h 1816"/>
              <a:gd name="T6" fmla="*/ 2147483647 w 1536"/>
              <a:gd name="T7" fmla="*/ 2147483647 h 1816"/>
              <a:gd name="T8" fmla="*/ 2147483647 w 1536"/>
              <a:gd name="T9" fmla="*/ 2147483647 h 1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36"/>
              <a:gd name="T16" fmla="*/ 0 h 1816"/>
              <a:gd name="T17" fmla="*/ 1536 w 1536"/>
              <a:gd name="T18" fmla="*/ 1816 h 1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36" h="1816">
                <a:moveTo>
                  <a:pt x="208" y="216"/>
                </a:moveTo>
                <a:cubicBezTo>
                  <a:pt x="0" y="432"/>
                  <a:pt x="128" y="1400"/>
                  <a:pt x="208" y="1608"/>
                </a:cubicBezTo>
                <a:cubicBezTo>
                  <a:pt x="288" y="1816"/>
                  <a:pt x="480" y="1680"/>
                  <a:pt x="688" y="1464"/>
                </a:cubicBezTo>
                <a:cubicBezTo>
                  <a:pt x="896" y="1248"/>
                  <a:pt x="1536" y="520"/>
                  <a:pt x="1456" y="312"/>
                </a:cubicBezTo>
                <a:cubicBezTo>
                  <a:pt x="1376" y="104"/>
                  <a:pt x="416" y="0"/>
                  <a:pt x="208" y="216"/>
                </a:cubicBezTo>
                <a:close/>
              </a:path>
            </a:pathLst>
          </a:custGeom>
          <a:noFill/>
          <a:ln w="38100">
            <a:solidFill>
              <a:srgbClr val="FF1B3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8926" name="Freeform 62"/>
          <p:cNvSpPr>
            <a:spLocks/>
          </p:cNvSpPr>
          <p:nvPr/>
        </p:nvSpPr>
        <p:spPr bwMode="auto">
          <a:xfrm>
            <a:off x="2667000" y="3505200"/>
            <a:ext cx="2133600" cy="914400"/>
          </a:xfrm>
          <a:custGeom>
            <a:avLst/>
            <a:gdLst>
              <a:gd name="T0" fmla="*/ 2147483647 w 1584"/>
              <a:gd name="T1" fmla="*/ 2147483647 h 640"/>
              <a:gd name="T2" fmla="*/ 2147483647 w 1584"/>
              <a:gd name="T3" fmla="*/ 2147483647 h 640"/>
              <a:gd name="T4" fmla="*/ 2147483647 w 1584"/>
              <a:gd name="T5" fmla="*/ 2147483647 h 640"/>
              <a:gd name="T6" fmla="*/ 2147483647 w 1584"/>
              <a:gd name="T7" fmla="*/ 2147483647 h 640"/>
              <a:gd name="T8" fmla="*/ 2147483647 w 158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640"/>
              <a:gd name="T17" fmla="*/ 1584 w 158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640">
                <a:moveTo>
                  <a:pt x="200" y="80"/>
                </a:moveTo>
                <a:cubicBezTo>
                  <a:pt x="16" y="160"/>
                  <a:pt x="0" y="480"/>
                  <a:pt x="200" y="560"/>
                </a:cubicBezTo>
                <a:cubicBezTo>
                  <a:pt x="400" y="640"/>
                  <a:pt x="1216" y="640"/>
                  <a:pt x="1400" y="560"/>
                </a:cubicBezTo>
                <a:cubicBezTo>
                  <a:pt x="1584" y="480"/>
                  <a:pt x="1504" y="160"/>
                  <a:pt x="1304" y="80"/>
                </a:cubicBezTo>
                <a:cubicBezTo>
                  <a:pt x="1104" y="0"/>
                  <a:pt x="384" y="0"/>
                  <a:pt x="200" y="80"/>
                </a:cubicBezTo>
                <a:close/>
              </a:path>
            </a:pathLst>
          </a:custGeom>
          <a:noFill/>
          <a:ln w="38100">
            <a:solidFill>
              <a:srgbClr val="FF1B3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Franklin Gothic Book" pitchFamily="21" charset="0"/>
            </a:endParaRPr>
          </a:p>
        </p:txBody>
      </p:sp>
      <p:sp>
        <p:nvSpPr>
          <p:cNvPr id="548927" name="Freeform 63"/>
          <p:cNvSpPr>
            <a:spLocks/>
          </p:cNvSpPr>
          <p:nvPr/>
        </p:nvSpPr>
        <p:spPr bwMode="auto">
          <a:xfrm>
            <a:off x="4724400" y="3505200"/>
            <a:ext cx="1447800" cy="914400"/>
          </a:xfrm>
          <a:custGeom>
            <a:avLst/>
            <a:gdLst>
              <a:gd name="T0" fmla="*/ 2147483647 w 1584"/>
              <a:gd name="T1" fmla="*/ 2147483647 h 640"/>
              <a:gd name="T2" fmla="*/ 2147483647 w 1584"/>
              <a:gd name="T3" fmla="*/ 2147483647 h 640"/>
              <a:gd name="T4" fmla="*/ 2147483647 w 1584"/>
              <a:gd name="T5" fmla="*/ 2147483647 h 640"/>
              <a:gd name="T6" fmla="*/ 2147483647 w 1584"/>
              <a:gd name="T7" fmla="*/ 2147483647 h 640"/>
              <a:gd name="T8" fmla="*/ 2147483647 w 158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640"/>
              <a:gd name="T17" fmla="*/ 1584 w 158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640">
                <a:moveTo>
                  <a:pt x="200" y="80"/>
                </a:moveTo>
                <a:cubicBezTo>
                  <a:pt x="16" y="160"/>
                  <a:pt x="0" y="480"/>
                  <a:pt x="200" y="560"/>
                </a:cubicBezTo>
                <a:cubicBezTo>
                  <a:pt x="400" y="640"/>
                  <a:pt x="1216" y="640"/>
                  <a:pt x="1400" y="560"/>
                </a:cubicBezTo>
                <a:cubicBezTo>
                  <a:pt x="1584" y="480"/>
                  <a:pt x="1504" y="160"/>
                  <a:pt x="1304" y="80"/>
                </a:cubicBezTo>
                <a:cubicBezTo>
                  <a:pt x="1104" y="0"/>
                  <a:pt x="384" y="0"/>
                  <a:pt x="200" y="80"/>
                </a:cubicBezTo>
                <a:close/>
              </a:path>
            </a:pathLst>
          </a:custGeom>
          <a:noFill/>
          <a:ln w="38100">
            <a:solidFill>
              <a:srgbClr val="FF1B3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Franklin Gothic Book" pitchFamily="21" charset="0"/>
            </a:endParaRPr>
          </a:p>
        </p:txBody>
      </p:sp>
      <p:sp>
        <p:nvSpPr>
          <p:cNvPr id="548928" name="Freeform 64"/>
          <p:cNvSpPr>
            <a:spLocks/>
          </p:cNvSpPr>
          <p:nvPr/>
        </p:nvSpPr>
        <p:spPr bwMode="auto">
          <a:xfrm>
            <a:off x="3581400" y="2133600"/>
            <a:ext cx="2133600" cy="914400"/>
          </a:xfrm>
          <a:custGeom>
            <a:avLst/>
            <a:gdLst>
              <a:gd name="T0" fmla="*/ 2147483647 w 1584"/>
              <a:gd name="T1" fmla="*/ 2147483647 h 640"/>
              <a:gd name="T2" fmla="*/ 2147483647 w 1584"/>
              <a:gd name="T3" fmla="*/ 2147483647 h 640"/>
              <a:gd name="T4" fmla="*/ 2147483647 w 1584"/>
              <a:gd name="T5" fmla="*/ 2147483647 h 640"/>
              <a:gd name="T6" fmla="*/ 2147483647 w 1584"/>
              <a:gd name="T7" fmla="*/ 2147483647 h 640"/>
              <a:gd name="T8" fmla="*/ 2147483647 w 1584"/>
              <a:gd name="T9" fmla="*/ 2147483647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4"/>
              <a:gd name="T16" fmla="*/ 0 h 640"/>
              <a:gd name="T17" fmla="*/ 1584 w 158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4" h="640">
                <a:moveTo>
                  <a:pt x="200" y="80"/>
                </a:moveTo>
                <a:cubicBezTo>
                  <a:pt x="16" y="160"/>
                  <a:pt x="0" y="480"/>
                  <a:pt x="200" y="560"/>
                </a:cubicBezTo>
                <a:cubicBezTo>
                  <a:pt x="400" y="640"/>
                  <a:pt x="1216" y="640"/>
                  <a:pt x="1400" y="560"/>
                </a:cubicBezTo>
                <a:cubicBezTo>
                  <a:pt x="1584" y="480"/>
                  <a:pt x="1504" y="160"/>
                  <a:pt x="1304" y="80"/>
                </a:cubicBezTo>
                <a:cubicBezTo>
                  <a:pt x="1104" y="0"/>
                  <a:pt x="384" y="0"/>
                  <a:pt x="200" y="80"/>
                </a:cubicBezTo>
                <a:close/>
              </a:path>
            </a:pathLst>
          </a:custGeom>
          <a:noFill/>
          <a:ln w="38100">
            <a:solidFill>
              <a:srgbClr val="FF1B3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Franklin Gothic Book" pitchFamily="21" charset="0"/>
            </a:endParaRPr>
          </a:p>
        </p:txBody>
      </p:sp>
      <p:sp>
        <p:nvSpPr>
          <p:cNvPr id="548931" name="Text Box 67"/>
          <p:cNvSpPr txBox="1">
            <a:spLocks noChangeArrowheads="1"/>
          </p:cNvSpPr>
          <p:nvPr/>
        </p:nvSpPr>
        <p:spPr bwMode="auto">
          <a:xfrm>
            <a:off x="2895600" y="4956175"/>
            <a:ext cx="1449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Franklin Gothic Book" pitchFamily="21" charset="0"/>
              </a:rPr>
              <a:t>four SCCs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25" grpId="0" animBg="1"/>
      <p:bldP spid="548926" grpId="0" animBg="1"/>
      <p:bldP spid="548927" grpId="0" animBg="1"/>
      <p:bldP spid="548928" grpId="0" animBg="1"/>
      <p:bldP spid="54893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21" charset="-128"/>
              </a:rPr>
              <a:t>How Can DFS Help</a:t>
            </a:r>
            <a:r>
              <a:rPr lang="en-US" dirty="0" smtClean="0">
                <a:latin typeface="Franklin Gothic Book" pitchFamily="21" charset="0"/>
                <a:ea typeface="ＭＳ Ｐゴシック" pitchFamily="21" charset="-128"/>
              </a:rPr>
              <a:t>?</a:t>
            </a:r>
          </a:p>
        </p:txBody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pitchFamily="21" charset="-128"/>
              </a:rPr>
              <a:t>Suppose we run DFS on the directed graph.</a:t>
            </a:r>
          </a:p>
          <a:p>
            <a:r>
              <a:rPr lang="en-US" dirty="0" smtClean="0">
                <a:latin typeface="+mj-lt"/>
                <a:ea typeface="ＭＳ Ｐゴシック" pitchFamily="21" charset="-128"/>
              </a:rPr>
              <a:t>All vertices in the same SCC are in the same DFS tree.</a:t>
            </a:r>
          </a:p>
          <a:p>
            <a:r>
              <a:rPr lang="en-US" dirty="0" smtClean="0">
                <a:latin typeface="+mj-lt"/>
                <a:ea typeface="ＭＳ Ｐゴシック" pitchFamily="21" charset="-128"/>
              </a:rPr>
              <a:t>But there might be several different SCCs in the same DFS tree.</a:t>
            </a:r>
          </a:p>
          <a:p>
            <a:pPr lvl="1"/>
            <a:r>
              <a:rPr lang="en-US" dirty="0" smtClean="0">
                <a:latin typeface="+mj-lt"/>
                <a:ea typeface="ＭＳ Ｐゴシック" pitchFamily="21" charset="-128"/>
              </a:rPr>
              <a:t>Example:  start DFS from vertex h in previous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21" charset="-128"/>
              </a:rPr>
              <a:t>Main Idea of SCC Algorithm</a:t>
            </a:r>
          </a:p>
        </p:txBody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ea typeface="ＭＳ Ｐゴシック" pitchFamily="21" charset="-128"/>
              </a:rPr>
              <a:t>DFS tells us which vertices are reachable from the roots of the individual trees</a:t>
            </a:r>
          </a:p>
          <a:p>
            <a:r>
              <a:rPr lang="en-US" dirty="0" smtClean="0">
                <a:latin typeface="+mj-lt"/>
                <a:ea typeface="ＭＳ Ｐゴシック" pitchFamily="21" charset="-128"/>
              </a:rPr>
              <a:t>Also need information in the "other direction": is the root reachable from its descendants?</a:t>
            </a:r>
          </a:p>
          <a:p>
            <a:r>
              <a:rPr lang="en-US" dirty="0" smtClean="0">
                <a:latin typeface="+mj-lt"/>
                <a:ea typeface="ＭＳ Ｐゴシック" pitchFamily="21" charset="-128"/>
              </a:rPr>
              <a:t>Run DFS again on the "transpose" graph (reverse the directions of the edges)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Algorithm to determine SCCs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64208"/>
            <a:ext cx="8763000" cy="3048000"/>
          </a:xfrm>
          <a:solidFill>
            <a:srgbClr val="CCECFF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sz="2400" u="sng" dirty="0" smtClean="0">
                <a:solidFill>
                  <a:schemeClr val="tx1"/>
                </a:solidFill>
                <a:ea typeface="宋体" pitchFamily="2" charset="-122"/>
              </a:rPr>
              <a:t>SCC</a:t>
            </a:r>
            <a:r>
              <a:rPr lang="en-US" altLang="zh-CN" sz="2400" u="sng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400" i="1" u="sng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u="sng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call DFS</a:t>
            </a:r>
            <a:r>
              <a:rPr lang="en-US" altLang="zh-CN" sz="2400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400" i="1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to compute finishing times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f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] for all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u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compute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baseline="30000" dirty="0" smtClean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call DFS</a:t>
            </a:r>
            <a:r>
              <a:rPr lang="en-US" altLang="zh-CN" sz="2400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G</a:t>
            </a:r>
            <a:r>
              <a:rPr lang="en-US" altLang="zh-CN" sz="2400" baseline="30000" dirty="0" smtClean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400" dirty="0" smtClean="0">
                <a:solidFill>
                  <a:schemeClr val="tx1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, but in the main loop, consider vertices in order of decreasing 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f 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sz="2400" i="1" dirty="0" smtClean="0">
                <a:solidFill>
                  <a:schemeClr val="tx1"/>
                </a:solidFill>
                <a:ea typeface="宋体" pitchFamily="2" charset="-122"/>
              </a:rPr>
              <a:t>u</a:t>
            </a: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] (as computed in first DFS)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ea typeface="宋体" pitchFamily="2" charset="-122"/>
              </a:rPr>
              <a:t>output the vertices in each tree of the depth-first forest formed in second DFS as a separate SCC</a:t>
            </a:r>
          </a:p>
          <a:p>
            <a:pPr marL="533400" indent="-533400"/>
            <a:endParaRPr lang="en-US" altLang="zh-CN" sz="2400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04800" y="5245608"/>
            <a:ext cx="2238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solidFill>
                  <a:srgbClr val="CC3300"/>
                </a:solidFill>
                <a:ea typeface="宋体" pitchFamily="2" charset="-122"/>
              </a:rPr>
              <a:t>Time:</a:t>
            </a:r>
            <a:r>
              <a:rPr lang="en-US" altLang="zh-CN" b="1" i="1" u="none">
                <a:ea typeface="宋体" pitchFamily="2" charset="-122"/>
              </a:rPr>
              <a:t> </a:t>
            </a:r>
            <a:r>
              <a:rPr lang="en-US" altLang="zh-CN" u="none">
                <a:solidFill>
                  <a:schemeClr val="hlink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u="none">
                <a:solidFill>
                  <a:schemeClr val="hlink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solidFill>
                  <a:schemeClr val="hlink"/>
                </a:solidFill>
                <a:ea typeface="宋体" pitchFamily="2" charset="-122"/>
              </a:rPr>
              <a:t>V </a:t>
            </a:r>
            <a:r>
              <a:rPr lang="en-US" altLang="zh-CN" u="none">
                <a:solidFill>
                  <a:schemeClr val="hlink"/>
                </a:solidFill>
                <a:latin typeface="MTSYN" charset="-127"/>
                <a:ea typeface="宋体" pitchFamily="2" charset="-122"/>
              </a:rPr>
              <a:t>+ </a:t>
            </a:r>
            <a:r>
              <a:rPr lang="en-US" altLang="zh-CN" i="1" u="none">
                <a:solidFill>
                  <a:schemeClr val="hlink"/>
                </a:solidFill>
                <a:ea typeface="宋体" pitchFamily="2" charset="-122"/>
              </a:rPr>
              <a:t>E</a:t>
            </a:r>
            <a:r>
              <a:rPr lang="en-US" altLang="zh-CN" u="none">
                <a:solidFill>
                  <a:schemeClr val="hlink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u="none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522288" y="1546225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63" name="Oval 3"/>
          <p:cNvSpPr>
            <a:spLocks noChangeArrowheads="1"/>
          </p:cNvSpPr>
          <p:nvPr/>
        </p:nvSpPr>
        <p:spPr bwMode="auto">
          <a:xfrm>
            <a:off x="4105275" y="2500313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2900363" y="1557338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1747838" y="2447925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Example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738" y="1801813"/>
            <a:ext cx="4424362" cy="1341437"/>
            <a:chOff x="437" y="953"/>
            <a:chExt cx="2787" cy="845"/>
          </a:xfrm>
        </p:grpSpPr>
        <p:sp>
          <p:nvSpPr>
            <p:cNvPr id="15470" name="Oval 8"/>
            <p:cNvSpPr>
              <a:spLocks noChangeArrowheads="1"/>
            </p:cNvSpPr>
            <p:nvPr/>
          </p:nvSpPr>
          <p:spPr bwMode="auto">
            <a:xfrm>
              <a:off x="437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1" name="Oval 9"/>
            <p:cNvSpPr>
              <a:spLocks noChangeArrowheads="1"/>
            </p:cNvSpPr>
            <p:nvPr/>
          </p:nvSpPr>
          <p:spPr bwMode="auto">
            <a:xfrm>
              <a:off x="1185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2" name="Oval 10"/>
            <p:cNvSpPr>
              <a:spLocks noChangeArrowheads="1"/>
            </p:cNvSpPr>
            <p:nvPr/>
          </p:nvSpPr>
          <p:spPr bwMode="auto">
            <a:xfrm>
              <a:off x="2681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3" name="Oval 11"/>
            <p:cNvSpPr>
              <a:spLocks noChangeArrowheads="1"/>
            </p:cNvSpPr>
            <p:nvPr/>
          </p:nvSpPr>
          <p:spPr bwMode="auto">
            <a:xfrm>
              <a:off x="1933" y="95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4" name="Oval 12"/>
            <p:cNvSpPr>
              <a:spLocks noChangeArrowheads="1"/>
            </p:cNvSpPr>
            <p:nvPr/>
          </p:nvSpPr>
          <p:spPr bwMode="auto">
            <a:xfrm>
              <a:off x="438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5" name="Oval 13"/>
            <p:cNvSpPr>
              <a:spLocks noChangeArrowheads="1"/>
            </p:cNvSpPr>
            <p:nvPr/>
          </p:nvSpPr>
          <p:spPr bwMode="auto">
            <a:xfrm>
              <a:off x="1186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6" name="Oval 14"/>
            <p:cNvSpPr>
              <a:spLocks noChangeArrowheads="1"/>
            </p:cNvSpPr>
            <p:nvPr/>
          </p:nvSpPr>
          <p:spPr bwMode="auto">
            <a:xfrm>
              <a:off x="2682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5477" name="Oval 15"/>
            <p:cNvSpPr>
              <a:spLocks noChangeArrowheads="1"/>
            </p:cNvSpPr>
            <p:nvPr/>
          </p:nvSpPr>
          <p:spPr bwMode="auto">
            <a:xfrm>
              <a:off x="1934" y="1504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006475" y="1479550"/>
            <a:ext cx="3783013" cy="2101850"/>
            <a:chOff x="634" y="750"/>
            <a:chExt cx="2383" cy="1324"/>
          </a:xfrm>
        </p:grpSpPr>
        <p:sp>
          <p:nvSpPr>
            <p:cNvPr id="15462" name="Text Box 17"/>
            <p:cNvSpPr txBox="1">
              <a:spLocks noChangeArrowheads="1"/>
            </p:cNvSpPr>
            <p:nvPr/>
          </p:nvSpPr>
          <p:spPr bwMode="auto">
            <a:xfrm>
              <a:off x="642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15463" name="Text Box 18"/>
            <p:cNvSpPr txBox="1">
              <a:spLocks noChangeArrowheads="1"/>
            </p:cNvSpPr>
            <p:nvPr/>
          </p:nvSpPr>
          <p:spPr bwMode="auto">
            <a:xfrm>
              <a:off x="1377" y="750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5464" name="Text Box 19"/>
            <p:cNvSpPr txBox="1">
              <a:spLocks noChangeArrowheads="1"/>
            </p:cNvSpPr>
            <p:nvPr/>
          </p:nvSpPr>
          <p:spPr bwMode="auto">
            <a:xfrm>
              <a:off x="2112" y="750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15465" name="Text Box 20"/>
            <p:cNvSpPr txBox="1">
              <a:spLocks noChangeArrowheads="1"/>
            </p:cNvSpPr>
            <p:nvPr/>
          </p:nvSpPr>
          <p:spPr bwMode="auto">
            <a:xfrm>
              <a:off x="2837" y="750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5466" name="Text Box 21"/>
            <p:cNvSpPr txBox="1">
              <a:spLocks noChangeArrowheads="1"/>
            </p:cNvSpPr>
            <p:nvPr/>
          </p:nvSpPr>
          <p:spPr bwMode="auto">
            <a:xfrm>
              <a:off x="634" y="1841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15467" name="Text Box 22"/>
            <p:cNvSpPr txBox="1">
              <a:spLocks noChangeArrowheads="1"/>
            </p:cNvSpPr>
            <p:nvPr/>
          </p:nvSpPr>
          <p:spPr bwMode="auto">
            <a:xfrm>
              <a:off x="1369" y="1841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5468" name="Text Box 23"/>
            <p:cNvSpPr txBox="1">
              <a:spLocks noChangeArrowheads="1"/>
            </p:cNvSpPr>
            <p:nvPr/>
          </p:nvSpPr>
          <p:spPr bwMode="auto">
            <a:xfrm>
              <a:off x="2104" y="1841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5469" name="Text Box 24"/>
            <p:cNvSpPr txBox="1">
              <a:spLocks noChangeArrowheads="1"/>
            </p:cNvSpPr>
            <p:nvPr/>
          </p:nvSpPr>
          <p:spPr bwMode="auto">
            <a:xfrm>
              <a:off x="2829" y="1841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</p:grpSp>
      <p:sp>
        <p:nvSpPr>
          <p:cNvPr id="15369" name="Line 25"/>
          <p:cNvSpPr>
            <a:spLocks noChangeShapeType="1"/>
          </p:cNvSpPr>
          <p:nvPr/>
        </p:nvSpPr>
        <p:spPr bwMode="auto">
          <a:xfrm>
            <a:off x="3946525" y="29003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370" name="Line 26"/>
          <p:cNvSpPr>
            <a:spLocks noChangeShapeType="1"/>
          </p:cNvSpPr>
          <p:nvPr/>
        </p:nvSpPr>
        <p:spPr bwMode="auto">
          <a:xfrm flipV="1">
            <a:off x="1119188" y="224631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371" name="Line 27"/>
          <p:cNvSpPr>
            <a:spLocks noChangeShapeType="1"/>
          </p:cNvSpPr>
          <p:nvPr/>
        </p:nvSpPr>
        <p:spPr bwMode="auto">
          <a:xfrm flipV="1">
            <a:off x="3503613" y="22701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5372" name="Freeform 28"/>
          <p:cNvSpPr>
            <a:spLocks/>
          </p:cNvSpPr>
          <p:nvPr/>
        </p:nvSpPr>
        <p:spPr bwMode="auto">
          <a:xfrm>
            <a:off x="3803650" y="1741488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73" name="Freeform 29"/>
          <p:cNvSpPr>
            <a:spLocks/>
          </p:cNvSpPr>
          <p:nvPr/>
        </p:nvSpPr>
        <p:spPr bwMode="auto">
          <a:xfrm flipV="1">
            <a:off x="2605088" y="3065463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74" name="Text Box 30"/>
          <p:cNvSpPr txBox="1">
            <a:spLocks noChangeArrowheads="1"/>
          </p:cNvSpPr>
          <p:nvPr/>
        </p:nvSpPr>
        <p:spPr bwMode="auto">
          <a:xfrm>
            <a:off x="3176588" y="1851025"/>
            <a:ext cx="3762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1/</a:t>
            </a:r>
          </a:p>
        </p:txBody>
      </p:sp>
      <p:sp>
        <p:nvSpPr>
          <p:cNvPr id="15375" name="Text Box 31"/>
          <p:cNvSpPr txBox="1">
            <a:spLocks noChangeArrowheads="1"/>
          </p:cNvSpPr>
          <p:nvPr/>
        </p:nvSpPr>
        <p:spPr bwMode="auto">
          <a:xfrm>
            <a:off x="3265488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2/</a:t>
            </a:r>
          </a:p>
        </p:txBody>
      </p:sp>
      <p:sp>
        <p:nvSpPr>
          <p:cNvPr id="15376" name="Text Box 32"/>
          <p:cNvSpPr txBox="1">
            <a:spLocks noChangeArrowheads="1"/>
          </p:cNvSpPr>
          <p:nvPr/>
        </p:nvSpPr>
        <p:spPr bwMode="auto">
          <a:xfrm>
            <a:off x="2032000" y="2725738"/>
            <a:ext cx="3762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3/</a:t>
            </a:r>
          </a:p>
        </p:txBody>
      </p:sp>
      <p:sp>
        <p:nvSpPr>
          <p:cNvPr id="15377" name="Text Box 33"/>
          <p:cNvSpPr txBox="1">
            <a:spLocks noChangeArrowheads="1"/>
          </p:cNvSpPr>
          <p:nvPr/>
        </p:nvSpPr>
        <p:spPr bwMode="auto">
          <a:xfrm>
            <a:off x="2249488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5378" name="Text Box 34"/>
          <p:cNvSpPr txBox="1">
            <a:spLocks noChangeArrowheads="1"/>
          </p:cNvSpPr>
          <p:nvPr/>
        </p:nvSpPr>
        <p:spPr bwMode="auto">
          <a:xfrm>
            <a:off x="4625975" y="272573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5379" name="Text Box 35"/>
          <p:cNvSpPr txBox="1">
            <a:spLocks noChangeArrowheads="1"/>
          </p:cNvSpPr>
          <p:nvPr/>
        </p:nvSpPr>
        <p:spPr bwMode="auto">
          <a:xfrm>
            <a:off x="4418013" y="2725738"/>
            <a:ext cx="3762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5/</a:t>
            </a:r>
          </a:p>
        </p:txBody>
      </p:sp>
      <p:sp>
        <p:nvSpPr>
          <p:cNvPr id="15380" name="Text Box 36"/>
          <p:cNvSpPr txBox="1">
            <a:spLocks noChangeArrowheads="1"/>
          </p:cNvSpPr>
          <p:nvPr/>
        </p:nvSpPr>
        <p:spPr bwMode="auto">
          <a:xfrm>
            <a:off x="3497263" y="2725738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5381" name="Text Box 37"/>
          <p:cNvSpPr txBox="1">
            <a:spLocks noChangeArrowheads="1"/>
          </p:cNvSpPr>
          <p:nvPr/>
        </p:nvSpPr>
        <p:spPr bwMode="auto">
          <a:xfrm>
            <a:off x="4419600" y="1851025"/>
            <a:ext cx="376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8/</a:t>
            </a:r>
          </a:p>
        </p:txBody>
      </p:sp>
      <p:sp>
        <p:nvSpPr>
          <p:cNvPr id="15382" name="Text Box 38"/>
          <p:cNvSpPr txBox="1">
            <a:spLocks noChangeArrowheads="1"/>
          </p:cNvSpPr>
          <p:nvPr/>
        </p:nvSpPr>
        <p:spPr bwMode="auto">
          <a:xfrm>
            <a:off x="1943100" y="1851025"/>
            <a:ext cx="487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11/</a:t>
            </a:r>
          </a:p>
        </p:txBody>
      </p:sp>
      <p:sp>
        <p:nvSpPr>
          <p:cNvPr id="15383" name="Text Box 39"/>
          <p:cNvSpPr txBox="1">
            <a:spLocks noChangeArrowheads="1"/>
          </p:cNvSpPr>
          <p:nvPr/>
        </p:nvSpPr>
        <p:spPr bwMode="auto">
          <a:xfrm>
            <a:off x="715963" y="27273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12/</a:t>
            </a:r>
          </a:p>
        </p:txBody>
      </p:sp>
      <p:sp>
        <p:nvSpPr>
          <p:cNvPr id="15384" name="Line 40"/>
          <p:cNvSpPr>
            <a:spLocks noChangeShapeType="1"/>
          </p:cNvSpPr>
          <p:nvPr/>
        </p:nvSpPr>
        <p:spPr bwMode="auto">
          <a:xfrm flipH="1">
            <a:off x="1417638" y="2228850"/>
            <a:ext cx="593725" cy="522288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385" name="Text Box 41"/>
          <p:cNvSpPr txBox="1">
            <a:spLocks noChangeArrowheads="1"/>
          </p:cNvSpPr>
          <p:nvPr/>
        </p:nvSpPr>
        <p:spPr bwMode="auto">
          <a:xfrm>
            <a:off x="731838" y="185102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13/</a:t>
            </a:r>
          </a:p>
        </p:txBody>
      </p:sp>
      <p:sp>
        <p:nvSpPr>
          <p:cNvPr id="15386" name="Text Box 42"/>
          <p:cNvSpPr txBox="1">
            <a:spLocks noChangeArrowheads="1"/>
          </p:cNvSpPr>
          <p:nvPr/>
        </p:nvSpPr>
        <p:spPr bwMode="auto">
          <a:xfrm>
            <a:off x="4651375" y="1851025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5387" name="Text Box 43"/>
          <p:cNvSpPr txBox="1">
            <a:spLocks noChangeArrowheads="1"/>
          </p:cNvSpPr>
          <p:nvPr/>
        </p:nvSpPr>
        <p:spPr bwMode="auto">
          <a:xfrm>
            <a:off x="3390900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5388" name="Text Box 44"/>
          <p:cNvSpPr txBox="1">
            <a:spLocks noChangeArrowheads="1"/>
          </p:cNvSpPr>
          <p:nvPr/>
        </p:nvSpPr>
        <p:spPr bwMode="auto">
          <a:xfrm>
            <a:off x="10525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14</a:t>
            </a:r>
          </a:p>
        </p:txBody>
      </p:sp>
      <p:sp>
        <p:nvSpPr>
          <p:cNvPr id="15389" name="Text Box 45"/>
          <p:cNvSpPr txBox="1">
            <a:spLocks noChangeArrowheads="1"/>
          </p:cNvSpPr>
          <p:nvPr/>
        </p:nvSpPr>
        <p:spPr bwMode="auto">
          <a:xfrm>
            <a:off x="1016000" y="27273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</a:t>
            </a:r>
          </a:p>
        </p:txBody>
      </p:sp>
      <p:sp>
        <p:nvSpPr>
          <p:cNvPr id="15390" name="Text Box 46"/>
          <p:cNvSpPr txBox="1">
            <a:spLocks noChangeArrowheads="1"/>
          </p:cNvSpPr>
          <p:nvPr/>
        </p:nvSpPr>
        <p:spPr bwMode="auto">
          <a:xfrm>
            <a:off x="2284413" y="1851025"/>
            <a:ext cx="441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16</a:t>
            </a:r>
          </a:p>
        </p:txBody>
      </p:sp>
      <p:sp>
        <p:nvSpPr>
          <p:cNvPr id="15391" name="Freeform 47"/>
          <p:cNvSpPr>
            <a:spLocks/>
          </p:cNvSpPr>
          <p:nvPr/>
        </p:nvSpPr>
        <p:spPr bwMode="auto">
          <a:xfrm>
            <a:off x="531813" y="384175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92" name="Oval 48"/>
          <p:cNvSpPr>
            <a:spLocks noChangeArrowheads="1"/>
          </p:cNvSpPr>
          <p:nvPr/>
        </p:nvSpPr>
        <p:spPr bwMode="auto">
          <a:xfrm>
            <a:off x="4114800" y="479583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93" name="Oval 49"/>
          <p:cNvSpPr>
            <a:spLocks noChangeArrowheads="1"/>
          </p:cNvSpPr>
          <p:nvPr/>
        </p:nvSpPr>
        <p:spPr bwMode="auto">
          <a:xfrm>
            <a:off x="2909888" y="385286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94" name="Oval 50"/>
          <p:cNvSpPr>
            <a:spLocks noChangeArrowheads="1"/>
          </p:cNvSpPr>
          <p:nvPr/>
        </p:nvSpPr>
        <p:spPr bwMode="auto">
          <a:xfrm>
            <a:off x="1757363" y="474345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95" name="Line 51"/>
          <p:cNvSpPr>
            <a:spLocks noChangeShapeType="1"/>
          </p:cNvSpPr>
          <p:nvPr/>
        </p:nvSpPr>
        <p:spPr bwMode="auto">
          <a:xfrm>
            <a:off x="1558925" y="4349750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5396" name="Line 52"/>
          <p:cNvSpPr>
            <a:spLocks noChangeShapeType="1"/>
          </p:cNvSpPr>
          <p:nvPr/>
        </p:nvSpPr>
        <p:spPr bwMode="auto">
          <a:xfrm flipV="1">
            <a:off x="1111250" y="4578350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5397" name="Freeform 53"/>
          <p:cNvSpPr>
            <a:spLocks/>
          </p:cNvSpPr>
          <p:nvPr/>
        </p:nvSpPr>
        <p:spPr bwMode="auto">
          <a:xfrm>
            <a:off x="2598738" y="4937125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3975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98" name="Freeform 54"/>
          <p:cNvSpPr>
            <a:spLocks/>
          </p:cNvSpPr>
          <p:nvPr/>
        </p:nvSpPr>
        <p:spPr bwMode="auto">
          <a:xfrm flipV="1">
            <a:off x="3821113" y="4514850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5399" name="Text Box 55"/>
          <p:cNvSpPr txBox="1">
            <a:spLocks noChangeArrowheads="1"/>
          </p:cNvSpPr>
          <p:nvPr/>
        </p:nvSpPr>
        <p:spPr bwMode="auto">
          <a:xfrm>
            <a:off x="8188325" y="2290763"/>
            <a:ext cx="3571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f</a:t>
            </a:r>
          </a:p>
          <a:p>
            <a:pPr algn="ctr"/>
            <a:r>
              <a:rPr lang="en-US" sz="1800"/>
              <a:t>4</a:t>
            </a:r>
          </a:p>
        </p:txBody>
      </p:sp>
      <p:sp>
        <p:nvSpPr>
          <p:cNvPr id="15400" name="Text Box 56"/>
          <p:cNvSpPr txBox="1">
            <a:spLocks noChangeArrowheads="1"/>
          </p:cNvSpPr>
          <p:nvPr/>
        </p:nvSpPr>
        <p:spPr bwMode="auto">
          <a:xfrm>
            <a:off x="7893050" y="2290763"/>
            <a:ext cx="38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h</a:t>
            </a:r>
          </a:p>
          <a:p>
            <a:pPr algn="ctr"/>
            <a:r>
              <a:rPr lang="en-US" sz="1800"/>
              <a:t>6</a:t>
            </a:r>
          </a:p>
        </p:txBody>
      </p:sp>
      <p:sp>
        <p:nvSpPr>
          <p:cNvPr id="15401" name="Text Box 57"/>
          <p:cNvSpPr txBox="1">
            <a:spLocks noChangeArrowheads="1"/>
          </p:cNvSpPr>
          <p:nvPr/>
        </p:nvSpPr>
        <p:spPr bwMode="auto">
          <a:xfrm>
            <a:off x="75406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g</a:t>
            </a:r>
          </a:p>
          <a:p>
            <a:pPr algn="ctr"/>
            <a:r>
              <a:rPr lang="en-US" sz="1800"/>
              <a:t>7</a:t>
            </a:r>
          </a:p>
        </p:txBody>
      </p:sp>
      <p:sp>
        <p:nvSpPr>
          <p:cNvPr id="15402" name="Text Box 58"/>
          <p:cNvSpPr txBox="1">
            <a:spLocks noChangeArrowheads="1"/>
          </p:cNvSpPr>
          <p:nvPr/>
        </p:nvSpPr>
        <p:spPr bwMode="auto">
          <a:xfrm>
            <a:off x="7188200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d</a:t>
            </a:r>
          </a:p>
          <a:p>
            <a:pPr algn="ctr"/>
            <a:r>
              <a:rPr lang="en-US" sz="1800"/>
              <a:t>9</a:t>
            </a:r>
          </a:p>
        </p:txBody>
      </p:sp>
      <p:sp>
        <p:nvSpPr>
          <p:cNvPr id="15403" name="Text Box 59"/>
          <p:cNvSpPr txBox="1">
            <a:spLocks noChangeArrowheads="1"/>
          </p:cNvSpPr>
          <p:nvPr/>
        </p:nvSpPr>
        <p:spPr bwMode="auto">
          <a:xfrm>
            <a:off x="683418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c</a:t>
            </a:r>
          </a:p>
          <a:p>
            <a:pPr algn="ctr"/>
            <a:r>
              <a:rPr lang="en-US" sz="1800"/>
              <a:t>10</a:t>
            </a:r>
          </a:p>
        </p:txBody>
      </p:sp>
      <p:sp>
        <p:nvSpPr>
          <p:cNvPr id="15404" name="Text Box 60"/>
          <p:cNvSpPr txBox="1">
            <a:spLocks noChangeArrowheads="1"/>
          </p:cNvSpPr>
          <p:nvPr/>
        </p:nvSpPr>
        <p:spPr bwMode="auto">
          <a:xfrm>
            <a:off x="6481763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a</a:t>
            </a:r>
          </a:p>
          <a:p>
            <a:pPr algn="ctr"/>
            <a:r>
              <a:rPr lang="en-US" sz="1800"/>
              <a:t>14</a:t>
            </a:r>
          </a:p>
        </p:txBody>
      </p:sp>
      <p:sp>
        <p:nvSpPr>
          <p:cNvPr id="15405" name="Text Box 61"/>
          <p:cNvSpPr txBox="1">
            <a:spLocks noChangeArrowheads="1"/>
          </p:cNvSpPr>
          <p:nvPr/>
        </p:nvSpPr>
        <p:spPr bwMode="auto">
          <a:xfrm>
            <a:off x="6129338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e</a:t>
            </a:r>
          </a:p>
          <a:p>
            <a:pPr algn="ctr"/>
            <a:r>
              <a:rPr lang="en-US" sz="1800"/>
              <a:t>15</a:t>
            </a:r>
          </a:p>
        </p:txBody>
      </p:sp>
      <p:sp>
        <p:nvSpPr>
          <p:cNvPr id="15406" name="Text Box 62"/>
          <p:cNvSpPr txBox="1">
            <a:spLocks noChangeArrowheads="1"/>
          </p:cNvSpPr>
          <p:nvPr/>
        </p:nvSpPr>
        <p:spPr bwMode="auto">
          <a:xfrm>
            <a:off x="5775325" y="2290763"/>
            <a:ext cx="4413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/>
              <a:t>b</a:t>
            </a:r>
          </a:p>
          <a:p>
            <a:pPr algn="ctr"/>
            <a:r>
              <a:rPr lang="en-US" sz="1800"/>
              <a:t>16</a:t>
            </a:r>
          </a:p>
        </p:txBody>
      </p:sp>
      <p:sp>
        <p:nvSpPr>
          <p:cNvPr id="15407" name="Text Box 63"/>
          <p:cNvSpPr txBox="1">
            <a:spLocks noChangeArrowheads="1"/>
          </p:cNvSpPr>
          <p:nvPr/>
        </p:nvSpPr>
        <p:spPr bwMode="auto">
          <a:xfrm>
            <a:off x="5664200" y="1735138"/>
            <a:ext cx="28384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DFS on the initial graph G</a:t>
            </a:r>
          </a:p>
        </p:txBody>
      </p:sp>
      <p:sp>
        <p:nvSpPr>
          <p:cNvPr id="15408" name="Text Box 64"/>
          <p:cNvSpPr txBox="1">
            <a:spLocks noChangeArrowheads="1"/>
          </p:cNvSpPr>
          <p:nvPr/>
        </p:nvSpPr>
        <p:spPr bwMode="auto">
          <a:xfrm>
            <a:off x="5788025" y="3952875"/>
            <a:ext cx="220186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DFS on G</a:t>
            </a:r>
            <a:r>
              <a:rPr lang="en-US" sz="1800" baseline="30000"/>
              <a:t>T:</a:t>
            </a:r>
          </a:p>
          <a:p>
            <a:pPr>
              <a:buFontTx/>
              <a:buChar char="•"/>
            </a:pPr>
            <a:r>
              <a:rPr lang="en-US" sz="1800"/>
              <a:t> start at b: visit a, e</a:t>
            </a:r>
          </a:p>
          <a:p>
            <a:pPr>
              <a:buFontTx/>
              <a:buChar char="•"/>
            </a:pPr>
            <a:r>
              <a:rPr lang="en-US" sz="1800"/>
              <a:t> start at c: visit d</a:t>
            </a:r>
          </a:p>
          <a:p>
            <a:pPr>
              <a:buFontTx/>
              <a:buChar char="•"/>
            </a:pPr>
            <a:r>
              <a:rPr lang="en-US" sz="1800"/>
              <a:t> start at g: visit f</a:t>
            </a:r>
          </a:p>
          <a:p>
            <a:pPr>
              <a:buFontTx/>
              <a:buChar char="•"/>
            </a:pPr>
            <a:r>
              <a:rPr lang="en-US" sz="1800"/>
              <a:t> start at h</a:t>
            </a:r>
          </a:p>
        </p:txBody>
      </p:sp>
      <p:sp>
        <p:nvSpPr>
          <p:cNvPr id="15409" name="Text Box 65"/>
          <p:cNvSpPr txBox="1">
            <a:spLocks noChangeArrowheads="1"/>
          </p:cNvSpPr>
          <p:nvPr/>
        </p:nvSpPr>
        <p:spPr bwMode="auto">
          <a:xfrm>
            <a:off x="477838" y="6135688"/>
            <a:ext cx="8129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Strongly connected components: C</a:t>
            </a:r>
            <a:r>
              <a:rPr lang="en-US" sz="1800" baseline="-25000"/>
              <a:t>1</a:t>
            </a:r>
            <a:r>
              <a:rPr lang="en-US" sz="1800"/>
              <a:t> = {a, b, e}, C</a:t>
            </a:r>
            <a:r>
              <a:rPr lang="en-US" sz="1800" baseline="-25000"/>
              <a:t>2</a:t>
            </a:r>
            <a:r>
              <a:rPr lang="en-US" sz="1800"/>
              <a:t> = {c, d}, C</a:t>
            </a:r>
            <a:r>
              <a:rPr lang="en-US" sz="1800" baseline="-25000"/>
              <a:t>3</a:t>
            </a:r>
            <a:r>
              <a:rPr lang="en-US" sz="1800"/>
              <a:t> = {f, g}, C</a:t>
            </a:r>
            <a:r>
              <a:rPr lang="en-US" sz="1800" baseline="-25000"/>
              <a:t>4</a:t>
            </a:r>
            <a:r>
              <a:rPr lang="en-US" sz="1800"/>
              <a:t> = {h}</a:t>
            </a:r>
          </a:p>
        </p:txBody>
      </p:sp>
      <p:sp>
        <p:nvSpPr>
          <p:cNvPr id="15410" name="Line 66"/>
          <p:cNvSpPr>
            <a:spLocks noChangeShapeType="1"/>
          </p:cNvSpPr>
          <p:nvPr/>
        </p:nvSpPr>
        <p:spPr bwMode="auto">
          <a:xfrm flipV="1">
            <a:off x="3502025" y="225742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127125" y="1744663"/>
            <a:ext cx="4354513" cy="1428750"/>
            <a:chOff x="710" y="917"/>
            <a:chExt cx="2743" cy="900"/>
          </a:xfrm>
        </p:grpSpPr>
        <p:sp>
          <p:nvSpPr>
            <p:cNvPr id="15449" name="Line 68"/>
            <p:cNvSpPr>
              <a:spLocks noChangeShapeType="1"/>
            </p:cNvSpPr>
            <p:nvPr/>
          </p:nvSpPr>
          <p:spPr bwMode="auto">
            <a:xfrm>
              <a:off x="976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0" name="Line 69"/>
            <p:cNvSpPr>
              <a:spLocks noChangeShapeType="1"/>
            </p:cNvSpPr>
            <p:nvPr/>
          </p:nvSpPr>
          <p:spPr bwMode="auto">
            <a:xfrm>
              <a:off x="1734" y="110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1" name="Line 70"/>
            <p:cNvSpPr>
              <a:spLocks noChangeShapeType="1"/>
            </p:cNvSpPr>
            <p:nvPr/>
          </p:nvSpPr>
          <p:spPr bwMode="auto">
            <a:xfrm>
              <a:off x="988" y="1651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2" name="Line 71"/>
            <p:cNvSpPr>
              <a:spLocks noChangeShapeType="1"/>
            </p:cNvSpPr>
            <p:nvPr/>
          </p:nvSpPr>
          <p:spPr bwMode="auto">
            <a:xfrm flipV="1">
              <a:off x="1441" y="124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3" name="Line 72"/>
            <p:cNvSpPr>
              <a:spLocks noChangeShapeType="1"/>
            </p:cNvSpPr>
            <p:nvPr/>
          </p:nvSpPr>
          <p:spPr bwMode="auto">
            <a:xfrm flipV="1">
              <a:off x="2952" y="1251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4" name="Freeform 73"/>
            <p:cNvSpPr>
              <a:spLocks/>
            </p:cNvSpPr>
            <p:nvPr/>
          </p:nvSpPr>
          <p:spPr bwMode="auto">
            <a:xfrm>
              <a:off x="1655" y="1482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5" name="Freeform 74"/>
            <p:cNvSpPr>
              <a:spLocks/>
            </p:cNvSpPr>
            <p:nvPr/>
          </p:nvSpPr>
          <p:spPr bwMode="auto">
            <a:xfrm flipV="1">
              <a:off x="2401" y="1215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6" name="Freeform 75"/>
            <p:cNvSpPr>
              <a:spLocks/>
            </p:cNvSpPr>
            <p:nvPr/>
          </p:nvSpPr>
          <p:spPr bwMode="auto">
            <a:xfrm>
              <a:off x="3182" y="1558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7" name="Freeform 76"/>
            <p:cNvSpPr>
              <a:spLocks/>
            </p:cNvSpPr>
            <p:nvPr/>
          </p:nvSpPr>
          <p:spPr bwMode="auto">
            <a:xfrm>
              <a:off x="2394" y="917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58" name="Line 77"/>
            <p:cNvSpPr>
              <a:spLocks noChangeShapeType="1"/>
            </p:cNvSpPr>
            <p:nvPr/>
          </p:nvSpPr>
          <p:spPr bwMode="auto">
            <a:xfrm>
              <a:off x="2468" y="164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59" name="Freeform 78"/>
            <p:cNvSpPr>
              <a:spLocks/>
            </p:cNvSpPr>
            <p:nvPr/>
          </p:nvSpPr>
          <p:spPr bwMode="auto">
            <a:xfrm flipV="1">
              <a:off x="1650" y="1751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5460" name="Line 79"/>
            <p:cNvSpPr>
              <a:spLocks noChangeShapeType="1"/>
            </p:cNvSpPr>
            <p:nvPr/>
          </p:nvSpPr>
          <p:spPr bwMode="auto">
            <a:xfrm flipV="1">
              <a:off x="710" y="1240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5461" name="Line 80"/>
            <p:cNvSpPr>
              <a:spLocks noChangeShapeType="1"/>
            </p:cNvSpPr>
            <p:nvPr/>
          </p:nvSpPr>
          <p:spPr bwMode="auto">
            <a:xfrm flipH="1">
              <a:off x="892" y="1208"/>
              <a:ext cx="373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703263" y="3775075"/>
            <a:ext cx="4776787" cy="2101850"/>
            <a:chOff x="443" y="2196"/>
            <a:chExt cx="3009" cy="1324"/>
          </a:xfrm>
        </p:grpSpPr>
        <p:sp>
          <p:nvSpPr>
            <p:cNvPr id="15417" name="Freeform 82"/>
            <p:cNvSpPr>
              <a:spLocks/>
            </p:cNvSpPr>
            <p:nvPr/>
          </p:nvSpPr>
          <p:spPr bwMode="auto">
            <a:xfrm>
              <a:off x="1651" y="292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6" name="Group 83"/>
            <p:cNvGrpSpPr>
              <a:grpSpLocks/>
            </p:cNvGrpSpPr>
            <p:nvPr/>
          </p:nvGrpSpPr>
          <p:grpSpPr bwMode="auto">
            <a:xfrm>
              <a:off x="443" y="2196"/>
              <a:ext cx="3009" cy="1324"/>
              <a:chOff x="443" y="2196"/>
              <a:chExt cx="3009" cy="1324"/>
            </a:xfrm>
          </p:grpSpPr>
          <p:sp>
            <p:nvSpPr>
              <p:cNvPr id="15419" name="Text Box 84"/>
              <p:cNvSpPr txBox="1">
                <a:spLocks noChangeArrowheads="1"/>
              </p:cNvSpPr>
              <p:nvPr/>
            </p:nvSpPr>
            <p:spPr bwMode="auto">
              <a:xfrm>
                <a:off x="648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a</a:t>
                </a:r>
              </a:p>
            </p:txBody>
          </p:sp>
          <p:sp>
            <p:nvSpPr>
              <p:cNvPr id="15420" name="Text Box 85"/>
              <p:cNvSpPr txBox="1">
                <a:spLocks noChangeArrowheads="1"/>
              </p:cNvSpPr>
              <p:nvPr/>
            </p:nvSpPr>
            <p:spPr bwMode="auto">
              <a:xfrm>
                <a:off x="1383" y="2196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b</a:t>
                </a:r>
              </a:p>
            </p:txBody>
          </p:sp>
          <p:sp>
            <p:nvSpPr>
              <p:cNvPr id="15421" name="Text Box 86"/>
              <p:cNvSpPr txBox="1">
                <a:spLocks noChangeArrowheads="1"/>
              </p:cNvSpPr>
              <p:nvPr/>
            </p:nvSpPr>
            <p:spPr bwMode="auto">
              <a:xfrm>
                <a:off x="2118" y="2196"/>
                <a:ext cx="1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c</a:t>
                </a:r>
              </a:p>
            </p:txBody>
          </p:sp>
          <p:sp>
            <p:nvSpPr>
              <p:cNvPr id="15422" name="Text Box 87"/>
              <p:cNvSpPr txBox="1">
                <a:spLocks noChangeArrowheads="1"/>
              </p:cNvSpPr>
              <p:nvPr/>
            </p:nvSpPr>
            <p:spPr bwMode="auto">
              <a:xfrm>
                <a:off x="2843" y="2196"/>
                <a:ext cx="18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Monotype Corsiva" pitchFamily="66" charset="0"/>
                  </a:rPr>
                  <a:t>d</a:t>
                </a:r>
              </a:p>
            </p:txBody>
          </p:sp>
          <p:grpSp>
            <p:nvGrpSpPr>
              <p:cNvPr id="7" name="Group 88"/>
              <p:cNvGrpSpPr>
                <a:grpSpLocks/>
              </p:cNvGrpSpPr>
              <p:nvPr/>
            </p:nvGrpSpPr>
            <p:grpSpPr bwMode="auto">
              <a:xfrm>
                <a:off x="443" y="2372"/>
                <a:ext cx="3009" cy="1148"/>
                <a:chOff x="443" y="2372"/>
                <a:chExt cx="3009" cy="1148"/>
              </a:xfrm>
            </p:grpSpPr>
            <p:sp>
              <p:nvSpPr>
                <p:cNvPr id="15424" name="Oval 89"/>
                <p:cNvSpPr>
                  <a:spLocks noChangeArrowheads="1"/>
                </p:cNvSpPr>
                <p:nvPr/>
              </p:nvSpPr>
              <p:spPr bwMode="auto">
                <a:xfrm>
                  <a:off x="443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5" name="Oval 90"/>
                <p:cNvSpPr>
                  <a:spLocks noChangeArrowheads="1"/>
                </p:cNvSpPr>
                <p:nvPr/>
              </p:nvSpPr>
              <p:spPr bwMode="auto">
                <a:xfrm>
                  <a:off x="1191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6" name="Oval 91"/>
                <p:cNvSpPr>
                  <a:spLocks noChangeArrowheads="1"/>
                </p:cNvSpPr>
                <p:nvPr/>
              </p:nvSpPr>
              <p:spPr bwMode="auto">
                <a:xfrm>
                  <a:off x="2687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7" name="Oval 92"/>
                <p:cNvSpPr>
                  <a:spLocks noChangeArrowheads="1"/>
                </p:cNvSpPr>
                <p:nvPr/>
              </p:nvSpPr>
              <p:spPr bwMode="auto">
                <a:xfrm>
                  <a:off x="1939" y="2399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8" name="Oval 93"/>
                <p:cNvSpPr>
                  <a:spLocks noChangeArrowheads="1"/>
                </p:cNvSpPr>
                <p:nvPr/>
              </p:nvSpPr>
              <p:spPr bwMode="auto">
                <a:xfrm>
                  <a:off x="444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29" name="Oval 94"/>
                <p:cNvSpPr>
                  <a:spLocks noChangeArrowheads="1"/>
                </p:cNvSpPr>
                <p:nvPr/>
              </p:nvSpPr>
              <p:spPr bwMode="auto">
                <a:xfrm>
                  <a:off x="1192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0" name="Oval 95"/>
                <p:cNvSpPr>
                  <a:spLocks noChangeArrowheads="1"/>
                </p:cNvSpPr>
                <p:nvPr/>
              </p:nvSpPr>
              <p:spPr bwMode="auto">
                <a:xfrm>
                  <a:off x="2688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1" name="Oval 96"/>
                <p:cNvSpPr>
                  <a:spLocks noChangeArrowheads="1"/>
                </p:cNvSpPr>
                <p:nvPr/>
              </p:nvSpPr>
              <p:spPr bwMode="auto">
                <a:xfrm>
                  <a:off x="1940" y="2950"/>
                  <a:ext cx="542" cy="294"/>
                </a:xfrm>
                <a:prstGeom prst="ellipse">
                  <a:avLst/>
                </a:prstGeom>
                <a:solidFill>
                  <a:srgbClr val="EAEAEA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200">
                    <a:sym typeface="Symbol" pitchFamily="18" charset="2"/>
                  </a:endParaRPr>
                </a:p>
              </p:txBody>
            </p:sp>
            <p:sp>
              <p:nvSpPr>
                <p:cNvPr id="15432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640" y="3287"/>
                  <a:ext cx="166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e</a:t>
                  </a:r>
                </a:p>
              </p:txBody>
            </p:sp>
            <p:sp>
              <p:nvSpPr>
                <p:cNvPr id="15433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375" y="3287"/>
                  <a:ext cx="16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f</a:t>
                  </a:r>
                </a:p>
              </p:txBody>
            </p:sp>
            <p:sp>
              <p:nvSpPr>
                <p:cNvPr id="1543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110" y="3287"/>
                  <a:ext cx="17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g</a:t>
                  </a:r>
                </a:p>
              </p:txBody>
            </p:sp>
            <p:sp>
              <p:nvSpPr>
                <p:cNvPr id="15435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835" y="3287"/>
                  <a:ext cx="180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latin typeface="Monotype Corsiva" pitchFamily="66" charset="0"/>
                    </a:rPr>
                    <a:t>h</a:t>
                  </a:r>
                </a:p>
              </p:txBody>
            </p:sp>
            <p:sp>
              <p:nvSpPr>
                <p:cNvPr id="15436" name="Line 101"/>
                <p:cNvSpPr>
                  <a:spLocks noChangeShapeType="1"/>
                </p:cNvSpPr>
                <p:nvPr/>
              </p:nvSpPr>
              <p:spPr bwMode="auto">
                <a:xfrm>
                  <a:off x="1740" y="254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37" name="Line 102"/>
                <p:cNvSpPr>
                  <a:spLocks noChangeShapeType="1"/>
                </p:cNvSpPr>
                <p:nvPr/>
              </p:nvSpPr>
              <p:spPr bwMode="auto">
                <a:xfrm>
                  <a:off x="994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38" name="Line 103"/>
                <p:cNvSpPr>
                  <a:spLocks noChangeShapeType="1"/>
                </p:cNvSpPr>
                <p:nvPr/>
              </p:nvSpPr>
              <p:spPr bwMode="auto">
                <a:xfrm>
                  <a:off x="2481" y="309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3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447" y="2694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0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2218" y="2700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1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2958" y="2697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2" name="Freeform 107"/>
                <p:cNvSpPr>
                  <a:spLocks/>
                </p:cNvSpPr>
                <p:nvPr/>
              </p:nvSpPr>
              <p:spPr bwMode="auto">
                <a:xfrm>
                  <a:off x="2396" y="2372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3" name="Freeform 108"/>
                <p:cNvSpPr>
                  <a:spLocks/>
                </p:cNvSpPr>
                <p:nvPr/>
              </p:nvSpPr>
              <p:spPr bwMode="auto">
                <a:xfrm flipV="1">
                  <a:off x="1644" y="3198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4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905" y="2661"/>
                  <a:ext cx="374" cy="32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5" name="Freeform 110"/>
                <p:cNvSpPr>
                  <a:spLocks/>
                </p:cNvSpPr>
                <p:nvPr/>
              </p:nvSpPr>
              <p:spPr bwMode="auto">
                <a:xfrm>
                  <a:off x="3181" y="3006"/>
                  <a:ext cx="271" cy="234"/>
                </a:xfrm>
                <a:custGeom>
                  <a:avLst/>
                  <a:gdLst>
                    <a:gd name="T0" fmla="*/ 0 w 271"/>
                    <a:gd name="T1" fmla="*/ 185 h 234"/>
                    <a:gd name="T2" fmla="*/ 189 w 271"/>
                    <a:gd name="T3" fmla="*/ 221 h 234"/>
                    <a:gd name="T4" fmla="*/ 270 w 271"/>
                    <a:gd name="T5" fmla="*/ 104 h 234"/>
                    <a:gd name="T6" fmla="*/ 198 w 271"/>
                    <a:gd name="T7" fmla="*/ 9 h 234"/>
                    <a:gd name="T8" fmla="*/ 32 w 271"/>
                    <a:gd name="T9" fmla="*/ 50 h 2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34"/>
                    <a:gd name="T17" fmla="*/ 271 w 271"/>
                    <a:gd name="T18" fmla="*/ 234 h 2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34">
                      <a:moveTo>
                        <a:pt x="0" y="185"/>
                      </a:moveTo>
                      <a:cubicBezTo>
                        <a:pt x="72" y="209"/>
                        <a:pt x="144" y="234"/>
                        <a:pt x="189" y="221"/>
                      </a:cubicBezTo>
                      <a:cubicBezTo>
                        <a:pt x="234" y="208"/>
                        <a:pt x="269" y="139"/>
                        <a:pt x="270" y="104"/>
                      </a:cubicBezTo>
                      <a:cubicBezTo>
                        <a:pt x="271" y="69"/>
                        <a:pt x="238" y="18"/>
                        <a:pt x="198" y="9"/>
                      </a:cubicBezTo>
                      <a:cubicBezTo>
                        <a:pt x="158" y="0"/>
                        <a:pt x="95" y="25"/>
                        <a:pt x="32" y="5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  <p:sp>
              <p:nvSpPr>
                <p:cNvPr id="15446" name="Line 111"/>
                <p:cNvSpPr>
                  <a:spLocks noChangeShapeType="1"/>
                </p:cNvSpPr>
                <p:nvPr/>
              </p:nvSpPr>
              <p:spPr bwMode="auto">
                <a:xfrm>
                  <a:off x="989" y="2557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701" y="2689"/>
                  <a:ext cx="0" cy="2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AU"/>
                </a:p>
              </p:txBody>
            </p:sp>
            <p:sp>
              <p:nvSpPr>
                <p:cNvPr id="15448" name="Freeform 113"/>
                <p:cNvSpPr>
                  <a:spLocks/>
                </p:cNvSpPr>
                <p:nvPr/>
              </p:nvSpPr>
              <p:spPr bwMode="auto">
                <a:xfrm flipV="1">
                  <a:off x="2401" y="2661"/>
                  <a:ext cx="369" cy="66"/>
                </a:xfrm>
                <a:custGeom>
                  <a:avLst/>
                  <a:gdLst>
                    <a:gd name="T0" fmla="*/ 0 w 369"/>
                    <a:gd name="T1" fmla="*/ 66 h 66"/>
                    <a:gd name="T2" fmla="*/ 135 w 369"/>
                    <a:gd name="T3" fmla="*/ 8 h 66"/>
                    <a:gd name="T4" fmla="*/ 257 w 369"/>
                    <a:gd name="T5" fmla="*/ 17 h 66"/>
                    <a:gd name="T6" fmla="*/ 369 w 369"/>
                    <a:gd name="T7" fmla="*/ 66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9"/>
                    <a:gd name="T13" fmla="*/ 0 h 66"/>
                    <a:gd name="T14" fmla="*/ 369 w 369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9" h="66">
                      <a:moveTo>
                        <a:pt x="0" y="66"/>
                      </a:moveTo>
                      <a:cubicBezTo>
                        <a:pt x="46" y="41"/>
                        <a:pt x="92" y="16"/>
                        <a:pt x="135" y="8"/>
                      </a:cubicBezTo>
                      <a:cubicBezTo>
                        <a:pt x="178" y="0"/>
                        <a:pt x="218" y="7"/>
                        <a:pt x="257" y="17"/>
                      </a:cubicBezTo>
                      <a:cubicBezTo>
                        <a:pt x="296" y="27"/>
                        <a:pt x="332" y="46"/>
                        <a:pt x="369" y="6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sz="1800"/>
                </a:p>
              </p:txBody>
            </p:sp>
          </p:grpSp>
        </p:grpSp>
      </p:grpSp>
      <p:sp>
        <p:nvSpPr>
          <p:cNvPr id="15413" name="Oval 114"/>
          <p:cNvSpPr>
            <a:spLocks noChangeArrowheads="1"/>
          </p:cNvSpPr>
          <p:nvPr/>
        </p:nvSpPr>
        <p:spPr bwMode="auto">
          <a:xfrm>
            <a:off x="1889125" y="40973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4" name="Oval 115"/>
          <p:cNvSpPr>
            <a:spLocks noChangeArrowheads="1"/>
          </p:cNvSpPr>
          <p:nvPr/>
        </p:nvSpPr>
        <p:spPr bwMode="auto">
          <a:xfrm>
            <a:off x="3082925" y="4095750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5" name="Oval 116"/>
          <p:cNvSpPr>
            <a:spLocks noChangeArrowheads="1"/>
          </p:cNvSpPr>
          <p:nvPr/>
        </p:nvSpPr>
        <p:spPr bwMode="auto">
          <a:xfrm>
            <a:off x="3081338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5416" name="Oval 117"/>
          <p:cNvSpPr>
            <a:spLocks noChangeArrowheads="1"/>
          </p:cNvSpPr>
          <p:nvPr/>
        </p:nvSpPr>
        <p:spPr bwMode="auto">
          <a:xfrm>
            <a:off x="4265613" y="4973638"/>
            <a:ext cx="860425" cy="466725"/>
          </a:xfrm>
          <a:prstGeom prst="ellipse">
            <a:avLst/>
          </a:prstGeom>
          <a:solidFill>
            <a:srgbClr val="80808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1" grpId="0" animBg="1"/>
      <p:bldP spid="15392" grpId="0" animBg="1"/>
      <p:bldP spid="15393" grpId="0" animBg="1"/>
      <p:bldP spid="15394" grpId="0" animBg="1"/>
      <p:bldP spid="15395" grpId="0" animBg="1"/>
      <p:bldP spid="15396" grpId="0" animBg="1"/>
      <p:bldP spid="15397" grpId="0" animBg="1"/>
      <p:bldP spid="15398" grpId="0" animBg="1"/>
      <p:bldP spid="15409" grpId="0"/>
      <p:bldP spid="15413" grpId="0" animBg="1"/>
      <p:bldP spid="15414" grpId="0" animBg="1"/>
      <p:bldP spid="15415" grpId="0" animBg="1"/>
      <p:bldP spid="154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Component Graph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27025" y="3775075"/>
            <a:ext cx="8253413" cy="3006725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 smtClean="0"/>
              <a:t>component graph</a:t>
            </a:r>
            <a:r>
              <a:rPr lang="en-US" sz="2000" dirty="0" smtClean="0"/>
              <a:t> G</a:t>
            </a:r>
            <a:r>
              <a:rPr lang="en-US" sz="2000" baseline="30000" dirty="0" smtClean="0"/>
              <a:t>SCC</a:t>
            </a:r>
            <a:r>
              <a:rPr lang="en-US" sz="2000" dirty="0" smtClean="0"/>
              <a:t> = (V</a:t>
            </a:r>
            <a:r>
              <a:rPr lang="en-US" sz="2000" baseline="30000" dirty="0" smtClean="0"/>
              <a:t>SCC</a:t>
            </a:r>
            <a:r>
              <a:rPr lang="en-US" sz="2000" dirty="0" smtClean="0"/>
              <a:t>, E</a:t>
            </a:r>
            <a:r>
              <a:rPr lang="en-US" sz="2000" baseline="30000" dirty="0" smtClean="0"/>
              <a:t>SCC</a:t>
            </a:r>
            <a:r>
              <a:rPr lang="en-US" sz="2000" dirty="0" smtClean="0"/>
              <a:t>):</a:t>
            </a:r>
          </a:p>
          <a:p>
            <a:pPr lvl="1"/>
            <a:r>
              <a:rPr lang="en-US" sz="2400" dirty="0" smtClean="0"/>
              <a:t>V</a:t>
            </a:r>
            <a:r>
              <a:rPr lang="en-US" sz="2400" baseline="30000" dirty="0" smtClean="0"/>
              <a:t>SCC</a:t>
            </a:r>
            <a:r>
              <a:rPr lang="en-US" sz="2400" dirty="0" smtClean="0"/>
              <a:t> = {</a:t>
            </a:r>
            <a:r>
              <a:rPr lang="en-US" sz="2400" dirty="0" smtClean="0">
                <a:latin typeface="Comic Sans MS" pitchFamily="66" charset="0"/>
              </a:rPr>
              <a:t>v</a:t>
            </a:r>
            <a:r>
              <a:rPr lang="en-US" sz="2400" baseline="-25000" dirty="0" smtClean="0">
                <a:latin typeface="Comic Sans MS" pitchFamily="66" charset="0"/>
              </a:rPr>
              <a:t>1</a:t>
            </a:r>
            <a:r>
              <a:rPr lang="en-US" sz="2400" dirty="0" smtClean="0">
                <a:latin typeface="Comic Sans MS" pitchFamily="66" charset="0"/>
              </a:rPr>
              <a:t>, v</a:t>
            </a:r>
            <a:r>
              <a:rPr lang="en-US" sz="2400" baseline="-25000" dirty="0" smtClean="0">
                <a:latin typeface="Comic Sans MS" pitchFamily="66" charset="0"/>
              </a:rPr>
              <a:t>2</a:t>
            </a:r>
            <a:r>
              <a:rPr lang="en-US" sz="2400" dirty="0" smtClean="0">
                <a:latin typeface="Comic Sans MS" pitchFamily="66" charset="0"/>
              </a:rPr>
              <a:t>, …, </a:t>
            </a:r>
            <a:r>
              <a:rPr lang="en-US" sz="2400" dirty="0" err="1" smtClean="0">
                <a:latin typeface="Comic Sans MS" pitchFamily="66" charset="0"/>
              </a:rPr>
              <a:t>v</a:t>
            </a:r>
            <a:r>
              <a:rPr lang="en-US" sz="2400" baseline="-25000" dirty="0" err="1" smtClean="0">
                <a:latin typeface="Comic Sans MS" pitchFamily="66" charset="0"/>
              </a:rPr>
              <a:t>k</a:t>
            </a:r>
            <a:r>
              <a:rPr lang="en-US" sz="2400" dirty="0" smtClean="0"/>
              <a:t>}, where </a:t>
            </a:r>
            <a:r>
              <a:rPr lang="en-US" sz="2400" dirty="0" smtClean="0">
                <a:latin typeface="Comic Sans MS" pitchFamily="66" charset="0"/>
              </a:rPr>
              <a:t>v</a:t>
            </a:r>
            <a:r>
              <a:rPr lang="en-US" sz="2400" baseline="-25000" dirty="0" smtClean="0">
                <a:latin typeface="Comic Sans MS" pitchFamily="66" charset="0"/>
              </a:rPr>
              <a:t>i</a:t>
            </a:r>
            <a:r>
              <a:rPr lang="en-US" sz="2400" dirty="0" smtClean="0"/>
              <a:t> corresponds to each 	strongly connected component </a:t>
            </a:r>
            <a:r>
              <a:rPr lang="en-US" sz="2400" dirty="0" err="1" smtClean="0">
                <a:latin typeface="Comic Sans MS" pitchFamily="66" charset="0"/>
              </a:rPr>
              <a:t>C</a:t>
            </a:r>
            <a:r>
              <a:rPr lang="en-US" sz="2400" baseline="-25000" dirty="0" err="1" smtClean="0">
                <a:latin typeface="Comic Sans MS" pitchFamily="66" charset="0"/>
              </a:rPr>
              <a:t>i</a:t>
            </a:r>
            <a:endParaRPr lang="en-US" sz="2400" dirty="0" smtClean="0">
              <a:latin typeface="Comic Sans MS" pitchFamily="66" charset="0"/>
            </a:endParaRPr>
          </a:p>
          <a:p>
            <a:pPr lvl="1"/>
            <a:r>
              <a:rPr lang="en-US" sz="2400" dirty="0" smtClean="0"/>
              <a:t>There is an edge (</a:t>
            </a:r>
            <a:r>
              <a:rPr lang="en-US" sz="2400" dirty="0" smtClean="0">
                <a:latin typeface="Comic Sans MS" pitchFamily="66" charset="0"/>
              </a:rPr>
              <a:t>v</a:t>
            </a:r>
            <a:r>
              <a:rPr lang="en-US" sz="2400" baseline="-25000" dirty="0" smtClean="0">
                <a:latin typeface="Comic Sans MS" pitchFamily="66" charset="0"/>
              </a:rPr>
              <a:t>i</a:t>
            </a:r>
            <a:r>
              <a:rPr lang="en-US" sz="2400" dirty="0" smtClean="0">
                <a:latin typeface="Comic Sans MS" pitchFamily="66" charset="0"/>
              </a:rPr>
              <a:t>, </a:t>
            </a:r>
            <a:r>
              <a:rPr lang="en-US" sz="2400" dirty="0" err="1" smtClean="0">
                <a:latin typeface="Comic Sans MS" pitchFamily="66" charset="0"/>
              </a:rPr>
              <a:t>v</a:t>
            </a:r>
            <a:r>
              <a:rPr lang="en-US" sz="2400" baseline="-25000" dirty="0" err="1" smtClean="0">
                <a:latin typeface="Comic Sans MS" pitchFamily="66" charset="0"/>
              </a:rPr>
              <a:t>j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pitchFamily="18" charset="2"/>
              </a:rPr>
              <a:t> </a:t>
            </a:r>
            <a:r>
              <a:rPr lang="en-US" sz="2400" dirty="0" smtClean="0"/>
              <a:t>E</a:t>
            </a:r>
            <a:r>
              <a:rPr lang="en-US" sz="2400" baseline="30000" dirty="0" smtClean="0"/>
              <a:t>SCC</a:t>
            </a:r>
            <a:r>
              <a:rPr lang="en-US" sz="2400" dirty="0" smtClean="0"/>
              <a:t> if G contains a directed edge (</a:t>
            </a:r>
            <a:r>
              <a:rPr lang="en-US" sz="2400" dirty="0" smtClean="0">
                <a:latin typeface="Comic Sans MS" pitchFamily="66" charset="0"/>
              </a:rPr>
              <a:t>x, y</a:t>
            </a:r>
            <a:r>
              <a:rPr lang="en-US" sz="2400" dirty="0" smtClean="0"/>
              <a:t>) for some </a:t>
            </a:r>
            <a:r>
              <a:rPr lang="en-US" sz="2400" dirty="0" smtClean="0">
                <a:latin typeface="Comic Sans MS" pitchFamily="66" charset="0"/>
              </a:rPr>
              <a:t>x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 </a:t>
            </a:r>
            <a:r>
              <a:rPr lang="en-US" sz="2400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400" baseline="-25000" dirty="0" err="1" smtClean="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 dirty="0" smtClean="0">
                <a:sym typeface="Symbol" pitchFamily="18" charset="2"/>
              </a:rPr>
              <a:t> and </a:t>
            </a:r>
            <a:r>
              <a:rPr lang="en-US" sz="2400" dirty="0" smtClean="0">
                <a:latin typeface="Comic Sans MS" pitchFamily="66" charset="0"/>
                <a:sym typeface="Symbol" pitchFamily="18" charset="2"/>
              </a:rPr>
              <a:t>y  </a:t>
            </a:r>
            <a:r>
              <a:rPr lang="en-US" sz="2400" dirty="0" err="1" smtClean="0">
                <a:latin typeface="Comic Sans MS" pitchFamily="66" charset="0"/>
                <a:sym typeface="Symbol" pitchFamily="18" charset="2"/>
              </a:rPr>
              <a:t>C</a:t>
            </a:r>
            <a:r>
              <a:rPr lang="en-US" sz="2400" baseline="-25000" dirty="0" err="1" smtClean="0">
                <a:latin typeface="Comic Sans MS" pitchFamily="66" charset="0"/>
                <a:sym typeface="Symbol" pitchFamily="18" charset="2"/>
              </a:rPr>
              <a:t>j</a:t>
            </a:r>
            <a:endParaRPr lang="en-US" sz="2400" baseline="-25000" dirty="0" smtClean="0">
              <a:latin typeface="Comic Sans MS" pitchFamily="66" charset="0"/>
              <a:sym typeface="Symbol" pitchFamily="18" charset="2"/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The component graph is a DAG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44488" y="1698625"/>
            <a:ext cx="4959350" cy="2098675"/>
            <a:chOff x="415" y="1038"/>
            <a:chExt cx="3124" cy="1322"/>
          </a:xfrm>
        </p:grpSpPr>
        <p:sp>
          <p:nvSpPr>
            <p:cNvPr id="16399" name="Freeform 5"/>
            <p:cNvSpPr>
              <a:spLocks/>
            </p:cNvSpPr>
            <p:nvPr/>
          </p:nvSpPr>
          <p:spPr bwMode="auto">
            <a:xfrm>
              <a:off x="415" y="1080"/>
              <a:ext cx="1456" cy="1094"/>
            </a:xfrm>
            <a:custGeom>
              <a:avLst/>
              <a:gdLst>
                <a:gd name="T0" fmla="*/ 102 w 1456"/>
                <a:gd name="T1" fmla="*/ 14 h 1094"/>
                <a:gd name="T2" fmla="*/ 413 w 1456"/>
                <a:gd name="T3" fmla="*/ 0 h 1094"/>
                <a:gd name="T4" fmla="*/ 1268 w 1456"/>
                <a:gd name="T5" fmla="*/ 18 h 1094"/>
                <a:gd name="T6" fmla="*/ 1335 w 1456"/>
                <a:gd name="T7" fmla="*/ 45 h 1094"/>
                <a:gd name="T8" fmla="*/ 1380 w 1456"/>
                <a:gd name="T9" fmla="*/ 77 h 1094"/>
                <a:gd name="T10" fmla="*/ 1394 w 1456"/>
                <a:gd name="T11" fmla="*/ 104 h 1094"/>
                <a:gd name="T12" fmla="*/ 1434 w 1456"/>
                <a:gd name="T13" fmla="*/ 239 h 1094"/>
                <a:gd name="T14" fmla="*/ 1448 w 1456"/>
                <a:gd name="T15" fmla="*/ 266 h 1094"/>
                <a:gd name="T16" fmla="*/ 1308 w 1456"/>
                <a:gd name="T17" fmla="*/ 504 h 1094"/>
                <a:gd name="T18" fmla="*/ 1236 w 1456"/>
                <a:gd name="T19" fmla="*/ 509 h 1094"/>
                <a:gd name="T20" fmla="*/ 1110 w 1456"/>
                <a:gd name="T21" fmla="*/ 513 h 1094"/>
                <a:gd name="T22" fmla="*/ 989 w 1456"/>
                <a:gd name="T23" fmla="*/ 527 h 1094"/>
                <a:gd name="T24" fmla="*/ 908 w 1456"/>
                <a:gd name="T25" fmla="*/ 549 h 1094"/>
                <a:gd name="T26" fmla="*/ 854 w 1456"/>
                <a:gd name="T27" fmla="*/ 567 h 1094"/>
                <a:gd name="T28" fmla="*/ 813 w 1456"/>
                <a:gd name="T29" fmla="*/ 585 h 1094"/>
                <a:gd name="T30" fmla="*/ 773 w 1456"/>
                <a:gd name="T31" fmla="*/ 608 h 1094"/>
                <a:gd name="T32" fmla="*/ 728 w 1456"/>
                <a:gd name="T33" fmla="*/ 653 h 1094"/>
                <a:gd name="T34" fmla="*/ 705 w 1456"/>
                <a:gd name="T35" fmla="*/ 689 h 1094"/>
                <a:gd name="T36" fmla="*/ 687 w 1456"/>
                <a:gd name="T37" fmla="*/ 851 h 1094"/>
                <a:gd name="T38" fmla="*/ 665 w 1456"/>
                <a:gd name="T39" fmla="*/ 977 h 1094"/>
                <a:gd name="T40" fmla="*/ 647 w 1456"/>
                <a:gd name="T41" fmla="*/ 995 h 1094"/>
                <a:gd name="T42" fmla="*/ 642 w 1456"/>
                <a:gd name="T43" fmla="*/ 1008 h 1094"/>
                <a:gd name="T44" fmla="*/ 629 w 1456"/>
                <a:gd name="T45" fmla="*/ 1017 h 1094"/>
                <a:gd name="T46" fmla="*/ 561 w 1456"/>
                <a:gd name="T47" fmla="*/ 1053 h 1094"/>
                <a:gd name="T48" fmla="*/ 534 w 1456"/>
                <a:gd name="T49" fmla="*/ 1067 h 1094"/>
                <a:gd name="T50" fmla="*/ 435 w 1456"/>
                <a:gd name="T51" fmla="*/ 1094 h 1094"/>
                <a:gd name="T52" fmla="*/ 314 w 1456"/>
                <a:gd name="T53" fmla="*/ 1089 h 1094"/>
                <a:gd name="T54" fmla="*/ 269 w 1456"/>
                <a:gd name="T55" fmla="*/ 1076 h 1094"/>
                <a:gd name="T56" fmla="*/ 129 w 1456"/>
                <a:gd name="T57" fmla="*/ 1049 h 1094"/>
                <a:gd name="T58" fmla="*/ 84 w 1456"/>
                <a:gd name="T59" fmla="*/ 1031 h 1094"/>
                <a:gd name="T60" fmla="*/ 35 w 1456"/>
                <a:gd name="T61" fmla="*/ 990 h 1094"/>
                <a:gd name="T62" fmla="*/ 21 w 1456"/>
                <a:gd name="T63" fmla="*/ 950 h 1094"/>
                <a:gd name="T64" fmla="*/ 12 w 1456"/>
                <a:gd name="T65" fmla="*/ 918 h 1094"/>
                <a:gd name="T66" fmla="*/ 8 w 1456"/>
                <a:gd name="T67" fmla="*/ 482 h 1094"/>
                <a:gd name="T68" fmla="*/ 12 w 1456"/>
                <a:gd name="T69" fmla="*/ 243 h 1094"/>
                <a:gd name="T70" fmla="*/ 48 w 1456"/>
                <a:gd name="T71" fmla="*/ 45 h 1094"/>
                <a:gd name="T72" fmla="*/ 102 w 1456"/>
                <a:gd name="T73" fmla="*/ 14 h 109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456"/>
                <a:gd name="T112" fmla="*/ 0 h 1094"/>
                <a:gd name="T113" fmla="*/ 1456 w 1456"/>
                <a:gd name="T114" fmla="*/ 1094 h 109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456" h="1094">
                  <a:moveTo>
                    <a:pt x="102" y="14"/>
                  </a:moveTo>
                  <a:cubicBezTo>
                    <a:pt x="209" y="19"/>
                    <a:pt x="308" y="6"/>
                    <a:pt x="413" y="0"/>
                  </a:cubicBezTo>
                  <a:cubicBezTo>
                    <a:pt x="698" y="8"/>
                    <a:pt x="982" y="15"/>
                    <a:pt x="1268" y="18"/>
                  </a:cubicBezTo>
                  <a:cubicBezTo>
                    <a:pt x="1291" y="27"/>
                    <a:pt x="1312" y="38"/>
                    <a:pt x="1335" y="45"/>
                  </a:cubicBezTo>
                  <a:cubicBezTo>
                    <a:pt x="1351" y="55"/>
                    <a:pt x="1365" y="66"/>
                    <a:pt x="1380" y="77"/>
                  </a:cubicBezTo>
                  <a:cubicBezTo>
                    <a:pt x="1397" y="120"/>
                    <a:pt x="1371" y="56"/>
                    <a:pt x="1394" y="104"/>
                  </a:cubicBezTo>
                  <a:cubicBezTo>
                    <a:pt x="1413" y="142"/>
                    <a:pt x="1414" y="198"/>
                    <a:pt x="1434" y="239"/>
                  </a:cubicBezTo>
                  <a:cubicBezTo>
                    <a:pt x="1456" y="285"/>
                    <a:pt x="1432" y="220"/>
                    <a:pt x="1448" y="266"/>
                  </a:cubicBezTo>
                  <a:cubicBezTo>
                    <a:pt x="1438" y="383"/>
                    <a:pt x="1451" y="491"/>
                    <a:pt x="1308" y="504"/>
                  </a:cubicBezTo>
                  <a:cubicBezTo>
                    <a:pt x="1284" y="506"/>
                    <a:pt x="1260" y="508"/>
                    <a:pt x="1236" y="509"/>
                  </a:cubicBezTo>
                  <a:cubicBezTo>
                    <a:pt x="1194" y="511"/>
                    <a:pt x="1152" y="512"/>
                    <a:pt x="1110" y="513"/>
                  </a:cubicBezTo>
                  <a:cubicBezTo>
                    <a:pt x="1034" y="526"/>
                    <a:pt x="1074" y="521"/>
                    <a:pt x="989" y="527"/>
                  </a:cubicBezTo>
                  <a:cubicBezTo>
                    <a:pt x="961" y="535"/>
                    <a:pt x="937" y="545"/>
                    <a:pt x="908" y="549"/>
                  </a:cubicBezTo>
                  <a:cubicBezTo>
                    <a:pt x="890" y="555"/>
                    <a:pt x="872" y="561"/>
                    <a:pt x="854" y="567"/>
                  </a:cubicBezTo>
                  <a:cubicBezTo>
                    <a:pt x="840" y="576"/>
                    <a:pt x="829" y="580"/>
                    <a:pt x="813" y="585"/>
                  </a:cubicBezTo>
                  <a:cubicBezTo>
                    <a:pt x="800" y="594"/>
                    <a:pt x="786" y="599"/>
                    <a:pt x="773" y="608"/>
                  </a:cubicBezTo>
                  <a:cubicBezTo>
                    <a:pt x="762" y="624"/>
                    <a:pt x="744" y="642"/>
                    <a:pt x="728" y="653"/>
                  </a:cubicBezTo>
                  <a:cubicBezTo>
                    <a:pt x="721" y="671"/>
                    <a:pt x="722" y="678"/>
                    <a:pt x="705" y="689"/>
                  </a:cubicBezTo>
                  <a:cubicBezTo>
                    <a:pt x="689" y="742"/>
                    <a:pt x="699" y="797"/>
                    <a:pt x="687" y="851"/>
                  </a:cubicBezTo>
                  <a:cubicBezTo>
                    <a:pt x="685" y="902"/>
                    <a:pt x="698" y="942"/>
                    <a:pt x="665" y="977"/>
                  </a:cubicBezTo>
                  <a:cubicBezTo>
                    <a:pt x="652" y="1012"/>
                    <a:pt x="671" y="971"/>
                    <a:pt x="647" y="995"/>
                  </a:cubicBezTo>
                  <a:cubicBezTo>
                    <a:pt x="644" y="998"/>
                    <a:pt x="645" y="1004"/>
                    <a:pt x="642" y="1008"/>
                  </a:cubicBezTo>
                  <a:cubicBezTo>
                    <a:pt x="639" y="1012"/>
                    <a:pt x="633" y="1014"/>
                    <a:pt x="629" y="1017"/>
                  </a:cubicBezTo>
                  <a:cubicBezTo>
                    <a:pt x="616" y="1038"/>
                    <a:pt x="585" y="1045"/>
                    <a:pt x="561" y="1053"/>
                  </a:cubicBezTo>
                  <a:cubicBezTo>
                    <a:pt x="533" y="1062"/>
                    <a:pt x="564" y="1053"/>
                    <a:pt x="534" y="1067"/>
                  </a:cubicBezTo>
                  <a:cubicBezTo>
                    <a:pt x="504" y="1081"/>
                    <a:pt x="467" y="1088"/>
                    <a:pt x="435" y="1094"/>
                  </a:cubicBezTo>
                  <a:cubicBezTo>
                    <a:pt x="395" y="1092"/>
                    <a:pt x="354" y="1092"/>
                    <a:pt x="314" y="1089"/>
                  </a:cubicBezTo>
                  <a:cubicBezTo>
                    <a:pt x="298" y="1088"/>
                    <a:pt x="285" y="1079"/>
                    <a:pt x="269" y="1076"/>
                  </a:cubicBezTo>
                  <a:cubicBezTo>
                    <a:pt x="222" y="1067"/>
                    <a:pt x="176" y="1055"/>
                    <a:pt x="129" y="1049"/>
                  </a:cubicBezTo>
                  <a:cubicBezTo>
                    <a:pt x="112" y="1044"/>
                    <a:pt x="101" y="1036"/>
                    <a:pt x="84" y="1031"/>
                  </a:cubicBezTo>
                  <a:cubicBezTo>
                    <a:pt x="63" y="1017"/>
                    <a:pt x="55" y="1004"/>
                    <a:pt x="35" y="990"/>
                  </a:cubicBezTo>
                  <a:cubicBezTo>
                    <a:pt x="30" y="977"/>
                    <a:pt x="25" y="963"/>
                    <a:pt x="21" y="950"/>
                  </a:cubicBezTo>
                  <a:cubicBezTo>
                    <a:pt x="18" y="939"/>
                    <a:pt x="12" y="918"/>
                    <a:pt x="12" y="918"/>
                  </a:cubicBezTo>
                  <a:cubicBezTo>
                    <a:pt x="18" y="772"/>
                    <a:pt x="11" y="628"/>
                    <a:pt x="8" y="482"/>
                  </a:cubicBezTo>
                  <a:cubicBezTo>
                    <a:pt x="11" y="396"/>
                    <a:pt x="17" y="328"/>
                    <a:pt x="12" y="243"/>
                  </a:cubicBezTo>
                  <a:cubicBezTo>
                    <a:pt x="13" y="213"/>
                    <a:pt x="0" y="78"/>
                    <a:pt x="48" y="45"/>
                  </a:cubicBezTo>
                  <a:cubicBezTo>
                    <a:pt x="60" y="27"/>
                    <a:pt x="81" y="19"/>
                    <a:pt x="102" y="14"/>
                  </a:cubicBezTo>
                  <a:close/>
                </a:path>
              </a:pathLst>
            </a:cu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00" name="Oval 6"/>
            <p:cNvSpPr>
              <a:spLocks noChangeArrowheads="1"/>
            </p:cNvSpPr>
            <p:nvPr/>
          </p:nvSpPr>
          <p:spPr bwMode="auto">
            <a:xfrm>
              <a:off x="2672" y="1681"/>
              <a:ext cx="761" cy="535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1" name="Oval 7"/>
            <p:cNvSpPr>
              <a:spLocks noChangeArrowheads="1"/>
            </p:cNvSpPr>
            <p:nvPr/>
          </p:nvSpPr>
          <p:spPr bwMode="auto">
            <a:xfrm>
              <a:off x="1913" y="1087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2" name="Oval 8"/>
            <p:cNvSpPr>
              <a:spLocks noChangeArrowheads="1"/>
            </p:cNvSpPr>
            <p:nvPr/>
          </p:nvSpPr>
          <p:spPr bwMode="auto">
            <a:xfrm>
              <a:off x="1187" y="1648"/>
              <a:ext cx="1463" cy="580"/>
            </a:xfrm>
            <a:prstGeom prst="ellipse">
              <a:avLst/>
            </a:prstGeom>
            <a:solidFill>
              <a:srgbClr val="3366FF">
                <a:alpha val="30196"/>
              </a:srgb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6403" name="Oval 9"/>
            <p:cNvSpPr>
              <a:spLocks noChangeArrowheads="1"/>
            </p:cNvSpPr>
            <p:nvPr/>
          </p:nvSpPr>
          <p:spPr bwMode="auto">
            <a:xfrm>
              <a:off x="523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04" name="Text Box 10"/>
            <p:cNvSpPr txBox="1">
              <a:spLocks noChangeArrowheads="1"/>
            </p:cNvSpPr>
            <p:nvPr/>
          </p:nvSpPr>
          <p:spPr bwMode="auto">
            <a:xfrm>
              <a:off x="728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16405" name="Text Box 11"/>
            <p:cNvSpPr txBox="1">
              <a:spLocks noChangeArrowheads="1"/>
            </p:cNvSpPr>
            <p:nvPr/>
          </p:nvSpPr>
          <p:spPr bwMode="auto">
            <a:xfrm>
              <a:off x="1463" y="1038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16406" name="Text Box 12"/>
            <p:cNvSpPr txBox="1">
              <a:spLocks noChangeArrowheads="1"/>
            </p:cNvSpPr>
            <p:nvPr/>
          </p:nvSpPr>
          <p:spPr bwMode="auto">
            <a:xfrm>
              <a:off x="2198" y="1038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16407" name="Text Box 13"/>
            <p:cNvSpPr txBox="1">
              <a:spLocks noChangeArrowheads="1"/>
            </p:cNvSpPr>
            <p:nvPr/>
          </p:nvSpPr>
          <p:spPr bwMode="auto">
            <a:xfrm>
              <a:off x="2923" y="1038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16408" name="Oval 14"/>
            <p:cNvSpPr>
              <a:spLocks noChangeArrowheads="1"/>
            </p:cNvSpPr>
            <p:nvPr/>
          </p:nvSpPr>
          <p:spPr bwMode="auto">
            <a:xfrm>
              <a:off x="1271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09" name="Oval 15"/>
            <p:cNvSpPr>
              <a:spLocks noChangeArrowheads="1"/>
            </p:cNvSpPr>
            <p:nvPr/>
          </p:nvSpPr>
          <p:spPr bwMode="auto">
            <a:xfrm>
              <a:off x="2767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0" name="Oval 16"/>
            <p:cNvSpPr>
              <a:spLocks noChangeArrowheads="1"/>
            </p:cNvSpPr>
            <p:nvPr/>
          </p:nvSpPr>
          <p:spPr bwMode="auto">
            <a:xfrm>
              <a:off x="2019" y="1241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1" name="Oval 17"/>
            <p:cNvSpPr>
              <a:spLocks noChangeArrowheads="1"/>
            </p:cNvSpPr>
            <p:nvPr/>
          </p:nvSpPr>
          <p:spPr bwMode="auto">
            <a:xfrm>
              <a:off x="524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2" name="Oval 18"/>
            <p:cNvSpPr>
              <a:spLocks noChangeArrowheads="1"/>
            </p:cNvSpPr>
            <p:nvPr/>
          </p:nvSpPr>
          <p:spPr bwMode="auto">
            <a:xfrm>
              <a:off x="1272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3" name="Oval 19"/>
            <p:cNvSpPr>
              <a:spLocks noChangeArrowheads="1"/>
            </p:cNvSpPr>
            <p:nvPr/>
          </p:nvSpPr>
          <p:spPr bwMode="auto">
            <a:xfrm>
              <a:off x="2768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4" name="Oval 20"/>
            <p:cNvSpPr>
              <a:spLocks noChangeArrowheads="1"/>
            </p:cNvSpPr>
            <p:nvPr/>
          </p:nvSpPr>
          <p:spPr bwMode="auto">
            <a:xfrm>
              <a:off x="2020" y="179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16415" name="Text Box 21"/>
            <p:cNvSpPr txBox="1">
              <a:spLocks noChangeArrowheads="1"/>
            </p:cNvSpPr>
            <p:nvPr/>
          </p:nvSpPr>
          <p:spPr bwMode="auto">
            <a:xfrm>
              <a:off x="720" y="2129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16416" name="Text Box 22"/>
            <p:cNvSpPr txBox="1">
              <a:spLocks noChangeArrowheads="1"/>
            </p:cNvSpPr>
            <p:nvPr/>
          </p:nvSpPr>
          <p:spPr bwMode="auto">
            <a:xfrm>
              <a:off x="1455" y="2129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16417" name="Text Box 23"/>
            <p:cNvSpPr txBox="1">
              <a:spLocks noChangeArrowheads="1"/>
            </p:cNvSpPr>
            <p:nvPr/>
          </p:nvSpPr>
          <p:spPr bwMode="auto">
            <a:xfrm>
              <a:off x="2190" y="2129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16418" name="Text Box 24"/>
            <p:cNvSpPr txBox="1">
              <a:spLocks noChangeArrowheads="1"/>
            </p:cNvSpPr>
            <p:nvPr/>
          </p:nvSpPr>
          <p:spPr bwMode="auto">
            <a:xfrm>
              <a:off x="2915" y="2129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16419" name="Line 25"/>
            <p:cNvSpPr>
              <a:spLocks noChangeShapeType="1"/>
            </p:cNvSpPr>
            <p:nvPr/>
          </p:nvSpPr>
          <p:spPr bwMode="auto">
            <a:xfrm>
              <a:off x="1062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0" name="Line 26"/>
            <p:cNvSpPr>
              <a:spLocks noChangeShapeType="1"/>
            </p:cNvSpPr>
            <p:nvPr/>
          </p:nvSpPr>
          <p:spPr bwMode="auto">
            <a:xfrm>
              <a:off x="1820" y="138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1" name="Line 27"/>
            <p:cNvSpPr>
              <a:spLocks noChangeShapeType="1"/>
            </p:cNvSpPr>
            <p:nvPr/>
          </p:nvSpPr>
          <p:spPr bwMode="auto">
            <a:xfrm>
              <a:off x="1074" y="193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2" name="Line 28"/>
            <p:cNvSpPr>
              <a:spLocks noChangeShapeType="1"/>
            </p:cNvSpPr>
            <p:nvPr/>
          </p:nvSpPr>
          <p:spPr bwMode="auto">
            <a:xfrm>
              <a:off x="2561" y="1939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3" name="Line 29"/>
            <p:cNvSpPr>
              <a:spLocks noChangeShapeType="1"/>
            </p:cNvSpPr>
            <p:nvPr/>
          </p:nvSpPr>
          <p:spPr bwMode="auto">
            <a:xfrm flipV="1">
              <a:off x="774" y="1539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4" name="Line 30"/>
            <p:cNvSpPr>
              <a:spLocks noChangeShapeType="1"/>
            </p:cNvSpPr>
            <p:nvPr/>
          </p:nvSpPr>
          <p:spPr bwMode="auto">
            <a:xfrm flipV="1">
              <a:off x="1527" y="1536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5" name="Line 31"/>
            <p:cNvSpPr>
              <a:spLocks noChangeShapeType="1"/>
            </p:cNvSpPr>
            <p:nvPr/>
          </p:nvSpPr>
          <p:spPr bwMode="auto">
            <a:xfrm flipV="1">
              <a:off x="2298" y="1542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6" name="Line 32"/>
            <p:cNvSpPr>
              <a:spLocks noChangeShapeType="1"/>
            </p:cNvSpPr>
            <p:nvPr/>
          </p:nvSpPr>
          <p:spPr bwMode="auto">
            <a:xfrm flipV="1">
              <a:off x="3038" y="1539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27" name="Freeform 33"/>
            <p:cNvSpPr>
              <a:spLocks/>
            </p:cNvSpPr>
            <p:nvPr/>
          </p:nvSpPr>
          <p:spPr bwMode="auto">
            <a:xfrm>
              <a:off x="1741" y="177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28" name="Freeform 34"/>
            <p:cNvSpPr>
              <a:spLocks/>
            </p:cNvSpPr>
            <p:nvPr/>
          </p:nvSpPr>
          <p:spPr bwMode="auto">
            <a:xfrm>
              <a:off x="2476" y="1214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29" name="Freeform 35"/>
            <p:cNvSpPr>
              <a:spLocks/>
            </p:cNvSpPr>
            <p:nvPr/>
          </p:nvSpPr>
          <p:spPr bwMode="auto">
            <a:xfrm flipV="1">
              <a:off x="2487" y="1503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30" name="Freeform 36"/>
            <p:cNvSpPr>
              <a:spLocks/>
            </p:cNvSpPr>
            <p:nvPr/>
          </p:nvSpPr>
          <p:spPr bwMode="auto">
            <a:xfrm flipV="1">
              <a:off x="1724" y="204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6431" name="Line 37"/>
            <p:cNvSpPr>
              <a:spLocks noChangeShapeType="1"/>
            </p:cNvSpPr>
            <p:nvPr/>
          </p:nvSpPr>
          <p:spPr bwMode="auto">
            <a:xfrm flipH="1">
              <a:off x="965" y="1488"/>
              <a:ext cx="374" cy="329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432" name="Freeform 38"/>
            <p:cNvSpPr>
              <a:spLocks/>
            </p:cNvSpPr>
            <p:nvPr/>
          </p:nvSpPr>
          <p:spPr bwMode="auto">
            <a:xfrm>
              <a:off x="3268" y="1846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583238" y="1763713"/>
            <a:ext cx="3309937" cy="1844675"/>
            <a:chOff x="3517" y="802"/>
            <a:chExt cx="2085" cy="1162"/>
          </a:xfrm>
        </p:grpSpPr>
        <p:sp>
          <p:nvSpPr>
            <p:cNvPr id="16390" name="Oval 40"/>
            <p:cNvSpPr>
              <a:spLocks noChangeArrowheads="1"/>
            </p:cNvSpPr>
            <p:nvPr/>
          </p:nvSpPr>
          <p:spPr bwMode="auto">
            <a:xfrm>
              <a:off x="3517" y="1243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1800">
                  <a:latin typeface="Monotype Corsiva" pitchFamily="66" charset="0"/>
                  <a:sym typeface="Symbol" pitchFamily="18" charset="2"/>
                </a:rPr>
                <a:t>a b e</a:t>
              </a:r>
            </a:p>
          </p:txBody>
        </p:sp>
        <p:sp>
          <p:nvSpPr>
            <p:cNvPr id="16391" name="Oval 41"/>
            <p:cNvSpPr>
              <a:spLocks noChangeArrowheads="1"/>
            </p:cNvSpPr>
            <p:nvPr/>
          </p:nvSpPr>
          <p:spPr bwMode="auto">
            <a:xfrm>
              <a:off x="4732" y="802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c d</a:t>
              </a:r>
            </a:p>
          </p:txBody>
        </p:sp>
        <p:sp>
          <p:nvSpPr>
            <p:cNvPr id="16392" name="Oval 42"/>
            <p:cNvSpPr>
              <a:spLocks noChangeArrowheads="1"/>
            </p:cNvSpPr>
            <p:nvPr/>
          </p:nvSpPr>
          <p:spPr bwMode="auto">
            <a:xfrm>
              <a:off x="4066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f g</a:t>
              </a:r>
            </a:p>
          </p:txBody>
        </p:sp>
        <p:sp>
          <p:nvSpPr>
            <p:cNvPr id="16393" name="Oval 43"/>
            <p:cNvSpPr>
              <a:spLocks noChangeArrowheads="1"/>
            </p:cNvSpPr>
            <p:nvPr/>
          </p:nvSpPr>
          <p:spPr bwMode="auto">
            <a:xfrm>
              <a:off x="5060" y="1670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Monotype Corsiva" pitchFamily="66" charset="0"/>
                  <a:sym typeface="Symbol" pitchFamily="18" charset="2"/>
                </a:rPr>
                <a:t>h</a:t>
              </a:r>
            </a:p>
          </p:txBody>
        </p:sp>
        <p:sp>
          <p:nvSpPr>
            <p:cNvPr id="16394" name="Line 44"/>
            <p:cNvSpPr>
              <a:spLocks noChangeShapeType="1"/>
            </p:cNvSpPr>
            <p:nvPr/>
          </p:nvSpPr>
          <p:spPr bwMode="auto">
            <a:xfrm flipV="1">
              <a:off x="4019" y="1040"/>
              <a:ext cx="76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395" name="Line 45"/>
            <p:cNvSpPr>
              <a:spLocks noChangeShapeType="1"/>
            </p:cNvSpPr>
            <p:nvPr/>
          </p:nvSpPr>
          <p:spPr bwMode="auto">
            <a:xfrm>
              <a:off x="3933" y="1512"/>
              <a:ext cx="288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4604" y="1814"/>
              <a:ext cx="4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397" name="Line 47"/>
            <p:cNvSpPr>
              <a:spLocks noChangeShapeType="1"/>
            </p:cNvSpPr>
            <p:nvPr/>
          </p:nvSpPr>
          <p:spPr bwMode="auto">
            <a:xfrm flipH="1">
              <a:off x="4505" y="1098"/>
              <a:ext cx="472" cy="6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6398" name="Line 48"/>
            <p:cNvSpPr>
              <a:spLocks noChangeShapeType="1"/>
            </p:cNvSpPr>
            <p:nvPr/>
          </p:nvSpPr>
          <p:spPr bwMode="auto">
            <a:xfrm>
              <a:off x="5099" y="1085"/>
              <a:ext cx="261" cy="5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Graphs: Adjacency Matrix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Space: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V</a:t>
            </a:r>
            <a:r>
              <a:rPr lang="en-US" altLang="zh-CN" sz="2800" baseline="30000" dirty="0" smtClean="0">
                <a:ea typeface="宋体" pitchFamily="2" charset="-122"/>
              </a:rPr>
              <a:t>2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Not memory efficient for large graphs.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Time: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to list all vertices adjacent to </a:t>
            </a:r>
            <a:r>
              <a:rPr lang="en-US" altLang="zh-CN" sz="2800" i="1" dirty="0" smtClean="0">
                <a:ea typeface="宋体" pitchFamily="2" charset="-122"/>
              </a:rPr>
              <a:t>u</a:t>
            </a:r>
            <a:r>
              <a:rPr lang="en-US" altLang="zh-CN" sz="28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V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r>
              <a:rPr lang="en-US" altLang="zh-CN" sz="2800" b="1" dirty="0" smtClean="0">
                <a:solidFill>
                  <a:srgbClr val="CC3300"/>
                </a:solidFill>
                <a:ea typeface="宋体" pitchFamily="2" charset="-122"/>
              </a:rPr>
              <a:t>Time:</a:t>
            </a:r>
            <a:r>
              <a:rPr lang="en-US" altLang="zh-CN" sz="2800" b="1" i="1" dirty="0" smtClean="0"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</a:rPr>
              <a:t>to determine if 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i="1" dirty="0" smtClean="0">
                <a:ea typeface="宋体" pitchFamily="2" charset="-122"/>
              </a:rPr>
              <a:t>u</a:t>
            </a:r>
            <a:r>
              <a:rPr lang="en-US" altLang="zh-CN" sz="2800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2800" i="1" dirty="0" smtClean="0">
                <a:ea typeface="宋体" pitchFamily="2" charset="-122"/>
              </a:rPr>
              <a:t>E</a:t>
            </a:r>
            <a:r>
              <a:rPr lang="en-US" altLang="zh-CN" sz="2800" dirty="0" smtClean="0">
                <a:ea typeface="宋体" pitchFamily="2" charset="-122"/>
              </a:rPr>
              <a:t>: 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2800" dirty="0" smtClean="0">
                <a:ea typeface="宋体" pitchFamily="2" charset="-122"/>
              </a:rPr>
              <a:t>1</a:t>
            </a:r>
            <a:r>
              <a:rPr lang="en-US" altLang="zh-CN" sz="2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Notations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428750"/>
            <a:ext cx="8229600" cy="1876425"/>
          </a:xfrm>
        </p:spPr>
        <p:txBody>
          <a:bodyPr/>
          <a:lstStyle/>
          <a:p>
            <a:r>
              <a:rPr lang="en-US" sz="2800" smtClean="0"/>
              <a:t>Extend notation for </a:t>
            </a:r>
            <a:r>
              <a:rPr lang="en-US" sz="2800" smtClean="0">
                <a:latin typeface="Comic Sans MS" pitchFamily="66" charset="0"/>
              </a:rPr>
              <a:t>d</a:t>
            </a:r>
            <a:r>
              <a:rPr lang="en-US" sz="2800" smtClean="0"/>
              <a:t> (starting time) and </a:t>
            </a:r>
            <a:r>
              <a:rPr lang="en-US" sz="2800" smtClean="0">
                <a:latin typeface="Comic Sans MS" pitchFamily="66" charset="0"/>
              </a:rPr>
              <a:t>f</a:t>
            </a:r>
            <a:r>
              <a:rPr lang="en-US" sz="2800" smtClean="0"/>
              <a:t> (finishing time) to sets of vertices U </a:t>
            </a:r>
            <a:r>
              <a:rPr lang="en-US" sz="2800" smtClean="0">
                <a:sym typeface="Symbol" pitchFamily="18" charset="2"/>
              </a:rPr>
              <a:t> </a:t>
            </a:r>
            <a:r>
              <a:rPr lang="en-US" sz="2800" smtClean="0"/>
              <a:t>V:</a:t>
            </a:r>
          </a:p>
          <a:p>
            <a:pPr lvl="1"/>
            <a:r>
              <a:rPr lang="en-US" sz="2400" smtClean="0">
                <a:solidFill>
                  <a:srgbClr val="00B050"/>
                </a:solidFill>
              </a:rPr>
              <a:t>d(U) = min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baseline="-25000" smtClean="0">
                <a:solidFill>
                  <a:srgbClr val="00B050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rgbClr val="00B050"/>
                </a:solidFill>
              </a:rPr>
              <a:t>U</a:t>
            </a:r>
            <a:r>
              <a:rPr lang="en-US" sz="2400" smtClean="0">
                <a:solidFill>
                  <a:srgbClr val="00B050"/>
                </a:solidFill>
              </a:rPr>
              <a:t> { </a:t>
            </a:r>
            <a:r>
              <a:rPr lang="en-US" sz="2400" smtClean="0">
                <a:solidFill>
                  <a:srgbClr val="00B050"/>
                </a:solidFill>
                <a:latin typeface="Comic Sans MS" pitchFamily="66" charset="0"/>
              </a:rPr>
              <a:t>d[u]</a:t>
            </a:r>
            <a:r>
              <a:rPr lang="en-US" sz="2400" smtClean="0">
                <a:solidFill>
                  <a:srgbClr val="00B050"/>
                </a:solidFill>
              </a:rPr>
              <a:t> } </a:t>
            </a:r>
            <a:r>
              <a:rPr lang="en-US" sz="2400" smtClean="0"/>
              <a:t>(earliest discovery time)</a:t>
            </a:r>
          </a:p>
          <a:p>
            <a:pPr lvl="1"/>
            <a:r>
              <a:rPr lang="en-US" sz="2400" smtClean="0">
                <a:solidFill>
                  <a:schemeClr val="accent1"/>
                </a:solidFill>
              </a:rPr>
              <a:t>f(U) = max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baseline="-25000" smtClean="0">
                <a:solidFill>
                  <a:schemeClr val="accent1"/>
                </a:solidFill>
                <a:sym typeface="Symbol" pitchFamily="18" charset="2"/>
              </a:rPr>
              <a:t></a:t>
            </a:r>
            <a:r>
              <a:rPr lang="en-US" sz="2400" baseline="-25000" smtClean="0">
                <a:solidFill>
                  <a:schemeClr val="accent1"/>
                </a:solidFill>
              </a:rPr>
              <a:t>U</a:t>
            </a:r>
            <a:r>
              <a:rPr lang="en-US" sz="2400" smtClean="0">
                <a:solidFill>
                  <a:schemeClr val="accent1"/>
                </a:solidFill>
              </a:rPr>
              <a:t> { </a:t>
            </a:r>
            <a:r>
              <a:rPr lang="en-US" sz="2400" smtClean="0">
                <a:solidFill>
                  <a:schemeClr val="accent1"/>
                </a:solidFill>
                <a:latin typeface="Comic Sans MS" pitchFamily="66" charset="0"/>
              </a:rPr>
              <a:t>f[u]</a:t>
            </a:r>
            <a:r>
              <a:rPr lang="en-US" sz="2400" smtClean="0">
                <a:solidFill>
                  <a:schemeClr val="accent1"/>
                </a:solidFill>
              </a:rPr>
              <a:t> } </a:t>
            </a:r>
            <a:r>
              <a:rPr lang="en-US" sz="2400" smtClean="0"/>
              <a:t>(latest finishing time)</a:t>
            </a:r>
          </a:p>
        </p:txBody>
      </p:sp>
      <p:sp>
        <p:nvSpPr>
          <p:cNvPr id="18436" name="Freeform 4"/>
          <p:cNvSpPr>
            <a:spLocks/>
          </p:cNvSpPr>
          <p:nvPr/>
        </p:nvSpPr>
        <p:spPr bwMode="auto">
          <a:xfrm>
            <a:off x="2030413" y="3657600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5613400" y="4611688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4408488" y="3668713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255963" y="4559300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018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527300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a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3694113" y="3590925"/>
            <a:ext cx="27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b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860925" y="3590925"/>
            <a:ext cx="2619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c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6011863" y="3590925"/>
            <a:ext cx="284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d</a:t>
            </a:r>
          </a:p>
        </p:txBody>
      </p:sp>
      <p:sp>
        <p:nvSpPr>
          <p:cNvPr id="18445" name="Oval 13"/>
          <p:cNvSpPr>
            <a:spLocks noChangeArrowheads="1"/>
          </p:cNvSpPr>
          <p:nvPr/>
        </p:nvSpPr>
        <p:spPr bwMode="auto">
          <a:xfrm>
            <a:off x="33893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576421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4576763" y="3913188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22034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33909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576580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4578350" y="4787900"/>
            <a:ext cx="860425" cy="466725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sym typeface="Symbol" pitchFamily="18" charset="2"/>
            </a:endParaRP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2514600" y="5322888"/>
            <a:ext cx="26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e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681413" y="5322888"/>
            <a:ext cx="257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f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48225" y="53228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g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5999163" y="5322888"/>
            <a:ext cx="284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Monotype Corsiva" pitchFamily="66" charset="0"/>
              </a:rPr>
              <a:t>h</a:t>
            </a: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3057525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4260850" y="41465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3076575" y="5021263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5437188" y="5021263"/>
            <a:ext cx="342900" cy="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 flipV="1">
            <a:off x="2600325" y="4386263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V="1">
            <a:off x="3795713" y="4381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V="1">
            <a:off x="5019675" y="4391025"/>
            <a:ext cx="0" cy="400050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 flipV="1">
            <a:off x="6194425" y="438626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AU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4135438" y="4752975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5" name="Freeform 33"/>
          <p:cNvSpPr>
            <a:spLocks/>
          </p:cNvSpPr>
          <p:nvPr/>
        </p:nvSpPr>
        <p:spPr bwMode="auto">
          <a:xfrm>
            <a:off x="5302250" y="3870325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6" name="Freeform 34"/>
          <p:cNvSpPr>
            <a:spLocks/>
          </p:cNvSpPr>
          <p:nvPr/>
        </p:nvSpPr>
        <p:spPr bwMode="auto">
          <a:xfrm flipV="1">
            <a:off x="5319713" y="4329113"/>
            <a:ext cx="585787" cy="104775"/>
          </a:xfrm>
          <a:custGeom>
            <a:avLst/>
            <a:gdLst>
              <a:gd name="T0" fmla="*/ 0 w 369"/>
              <a:gd name="T1" fmla="*/ 166330285 h 66"/>
              <a:gd name="T2" fmla="*/ 340219996 w 369"/>
              <a:gd name="T3" fmla="*/ 20161247 h 66"/>
              <a:gd name="T4" fmla="*/ 647678794 w 369"/>
              <a:gd name="T5" fmla="*/ 42841855 h 66"/>
              <a:gd name="T6" fmla="*/ 929936158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7" name="Freeform 35"/>
          <p:cNvSpPr>
            <a:spLocks/>
          </p:cNvSpPr>
          <p:nvPr/>
        </p:nvSpPr>
        <p:spPr bwMode="auto">
          <a:xfrm flipV="1">
            <a:off x="4108450" y="5181600"/>
            <a:ext cx="585788" cy="104775"/>
          </a:xfrm>
          <a:custGeom>
            <a:avLst/>
            <a:gdLst>
              <a:gd name="T0" fmla="*/ 0 w 369"/>
              <a:gd name="T1" fmla="*/ 166330285 h 66"/>
              <a:gd name="T2" fmla="*/ 340222165 w 369"/>
              <a:gd name="T3" fmla="*/ 20161247 h 66"/>
              <a:gd name="T4" fmla="*/ 647681487 w 369"/>
              <a:gd name="T5" fmla="*/ 42841855 h 66"/>
              <a:gd name="T6" fmla="*/ 929939333 w 369"/>
              <a:gd name="T7" fmla="*/ 166330285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69"/>
              <a:gd name="T13" fmla="*/ 0 h 66"/>
              <a:gd name="T14" fmla="*/ 369 w 369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9" h="66">
                <a:moveTo>
                  <a:pt x="0" y="66"/>
                </a:moveTo>
                <a:cubicBezTo>
                  <a:pt x="46" y="41"/>
                  <a:pt x="92" y="16"/>
                  <a:pt x="135" y="8"/>
                </a:cubicBezTo>
                <a:cubicBezTo>
                  <a:pt x="178" y="0"/>
                  <a:pt x="218" y="7"/>
                  <a:pt x="257" y="17"/>
                </a:cubicBezTo>
                <a:cubicBezTo>
                  <a:pt x="296" y="27"/>
                  <a:pt x="332" y="46"/>
                  <a:pt x="369" y="66"/>
                </a:cubicBezTo>
              </a:path>
            </a:pathLst>
          </a:custGeom>
          <a:noFill/>
          <a:ln w="57150">
            <a:solidFill>
              <a:srgbClr val="3333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4684713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1/</a:t>
            </a:r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773613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2/</a:t>
            </a: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3540125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3/</a:t>
            </a: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3757613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6134100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5926138" y="48371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5/</a:t>
            </a:r>
          </a:p>
        </p:txBody>
      </p:sp>
      <p:sp>
        <p:nvSpPr>
          <p:cNvPr id="18474" name="Text Box 42"/>
          <p:cNvSpPr txBox="1">
            <a:spLocks noChangeArrowheads="1"/>
          </p:cNvSpPr>
          <p:nvPr/>
        </p:nvSpPr>
        <p:spPr bwMode="auto">
          <a:xfrm>
            <a:off x="5005388" y="483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5927725" y="3962400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8/</a:t>
            </a:r>
          </a:p>
        </p:txBody>
      </p:sp>
      <p:sp>
        <p:nvSpPr>
          <p:cNvPr id="18476" name="Text Box 44"/>
          <p:cNvSpPr txBox="1">
            <a:spLocks noChangeArrowheads="1"/>
          </p:cNvSpPr>
          <p:nvPr/>
        </p:nvSpPr>
        <p:spPr bwMode="auto">
          <a:xfrm>
            <a:off x="3451225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11/</a:t>
            </a:r>
          </a:p>
        </p:txBody>
      </p:sp>
      <p:sp>
        <p:nvSpPr>
          <p:cNvPr id="18477" name="Text Box 45"/>
          <p:cNvSpPr txBox="1">
            <a:spLocks noChangeArrowheads="1"/>
          </p:cNvSpPr>
          <p:nvPr/>
        </p:nvSpPr>
        <p:spPr bwMode="auto">
          <a:xfrm>
            <a:off x="2224088" y="48387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12/</a:t>
            </a:r>
          </a:p>
        </p:txBody>
      </p:sp>
      <p:sp>
        <p:nvSpPr>
          <p:cNvPr id="18478" name="Line 46"/>
          <p:cNvSpPr>
            <a:spLocks noChangeShapeType="1"/>
          </p:cNvSpPr>
          <p:nvPr/>
        </p:nvSpPr>
        <p:spPr bwMode="auto">
          <a:xfrm flipH="1">
            <a:off x="2935288" y="4329113"/>
            <a:ext cx="593725" cy="522287"/>
          </a:xfrm>
          <a:prstGeom prst="line">
            <a:avLst/>
          </a:prstGeom>
          <a:noFill/>
          <a:ln w="57150">
            <a:solidFill>
              <a:srgbClr val="3333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AU"/>
          </a:p>
        </p:txBody>
      </p: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2239963" y="39624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13/</a:t>
            </a: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615950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18481" name="Text Box 49"/>
          <p:cNvSpPr txBox="1">
            <a:spLocks noChangeArrowheads="1"/>
          </p:cNvSpPr>
          <p:nvPr/>
        </p:nvSpPr>
        <p:spPr bwMode="auto">
          <a:xfrm>
            <a:off x="4899025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8482" name="Text Box 50"/>
          <p:cNvSpPr txBox="1">
            <a:spLocks noChangeArrowheads="1"/>
          </p:cNvSpPr>
          <p:nvPr/>
        </p:nvSpPr>
        <p:spPr bwMode="auto">
          <a:xfrm>
            <a:off x="25606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14</a:t>
            </a:r>
          </a:p>
        </p:txBody>
      </p:sp>
      <p:sp>
        <p:nvSpPr>
          <p:cNvPr id="18483" name="Text Box 51"/>
          <p:cNvSpPr txBox="1">
            <a:spLocks noChangeArrowheads="1"/>
          </p:cNvSpPr>
          <p:nvPr/>
        </p:nvSpPr>
        <p:spPr bwMode="auto">
          <a:xfrm>
            <a:off x="2524125" y="48387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15</a:t>
            </a:r>
          </a:p>
        </p:txBody>
      </p:sp>
      <p:sp>
        <p:nvSpPr>
          <p:cNvPr id="18484" name="Text Box 52"/>
          <p:cNvSpPr txBox="1">
            <a:spLocks noChangeArrowheads="1"/>
          </p:cNvSpPr>
          <p:nvPr/>
        </p:nvSpPr>
        <p:spPr bwMode="auto">
          <a:xfrm>
            <a:off x="3792538" y="3962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16</a:t>
            </a:r>
          </a:p>
        </p:txBody>
      </p:sp>
      <p:sp>
        <p:nvSpPr>
          <p:cNvPr id="18485" name="Freeform 53"/>
          <p:cNvSpPr>
            <a:spLocks/>
          </p:cNvSpPr>
          <p:nvPr/>
        </p:nvSpPr>
        <p:spPr bwMode="auto">
          <a:xfrm>
            <a:off x="6559550" y="4873625"/>
            <a:ext cx="430213" cy="371475"/>
          </a:xfrm>
          <a:custGeom>
            <a:avLst/>
            <a:gdLst>
              <a:gd name="T0" fmla="*/ 0 w 271"/>
              <a:gd name="T1" fmla="*/ 466229777 h 234"/>
              <a:gd name="T2" fmla="*/ 476310862 w 271"/>
              <a:gd name="T3" fmla="*/ 556955378 h 234"/>
              <a:gd name="T4" fmla="*/ 680442870 w 271"/>
              <a:gd name="T5" fmla="*/ 262096281 h 234"/>
              <a:gd name="T6" fmla="*/ 498991491 w 271"/>
              <a:gd name="T7" fmla="*/ 22682200 h 234"/>
              <a:gd name="T8" fmla="*/ 80645082 w 271"/>
              <a:gd name="T9" fmla="*/ 126007829 h 2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1"/>
              <a:gd name="T16" fmla="*/ 0 h 234"/>
              <a:gd name="T17" fmla="*/ 271 w 271"/>
              <a:gd name="T18" fmla="*/ 234 h 2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1" h="234">
                <a:moveTo>
                  <a:pt x="0" y="185"/>
                </a:moveTo>
                <a:cubicBezTo>
                  <a:pt x="72" y="209"/>
                  <a:pt x="144" y="234"/>
                  <a:pt x="189" y="221"/>
                </a:cubicBezTo>
                <a:cubicBezTo>
                  <a:pt x="234" y="208"/>
                  <a:pt x="269" y="139"/>
                  <a:pt x="270" y="104"/>
                </a:cubicBezTo>
                <a:cubicBezTo>
                  <a:pt x="271" y="69"/>
                  <a:pt x="238" y="18"/>
                  <a:pt x="198" y="9"/>
                </a:cubicBezTo>
                <a:cubicBezTo>
                  <a:pt x="158" y="0"/>
                  <a:pt x="95" y="25"/>
                  <a:pt x="32" y="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2179638" y="330517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360988" y="330835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18488" name="Text Box 56"/>
          <p:cNvSpPr txBox="1">
            <a:spLocks noChangeArrowheads="1"/>
          </p:cNvSpPr>
          <p:nvPr/>
        </p:nvSpPr>
        <p:spPr bwMode="auto">
          <a:xfrm>
            <a:off x="3989388" y="5686425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6118225" y="5672138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652463" y="3849688"/>
            <a:ext cx="712787" cy="690562"/>
            <a:chOff x="411" y="2290"/>
            <a:chExt cx="449" cy="435"/>
          </a:xfrm>
        </p:grpSpPr>
        <p:sp>
          <p:nvSpPr>
            <p:cNvPr id="18512" name="Text Box 59"/>
            <p:cNvSpPr txBox="1">
              <a:spLocks noChangeArrowheads="1"/>
            </p:cNvSpPr>
            <p:nvPr/>
          </p:nvSpPr>
          <p:spPr bwMode="auto">
            <a:xfrm>
              <a:off x="411" y="2290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13" name="Text Box 60"/>
            <p:cNvSpPr txBox="1">
              <a:spLocks noChangeArrowheads="1"/>
            </p:cNvSpPr>
            <p:nvPr/>
          </p:nvSpPr>
          <p:spPr bwMode="auto">
            <a:xfrm>
              <a:off x="417" y="2494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1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3" name="Group 61"/>
          <p:cNvGrpSpPr>
            <a:grpSpLocks/>
          </p:cNvGrpSpPr>
          <p:nvPr/>
        </p:nvGrpSpPr>
        <p:grpSpPr bwMode="auto">
          <a:xfrm>
            <a:off x="6956425" y="3767138"/>
            <a:ext cx="712788" cy="690562"/>
            <a:chOff x="4382" y="2238"/>
            <a:chExt cx="449" cy="435"/>
          </a:xfrm>
        </p:grpSpPr>
        <p:sp>
          <p:nvSpPr>
            <p:cNvPr id="18510" name="Text Box 62"/>
            <p:cNvSpPr txBox="1">
              <a:spLocks noChangeArrowheads="1"/>
            </p:cNvSpPr>
            <p:nvPr/>
          </p:nvSpPr>
          <p:spPr bwMode="auto">
            <a:xfrm>
              <a:off x="4382" y="223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11" name="Text Box 63"/>
            <p:cNvSpPr txBox="1">
              <a:spLocks noChangeArrowheads="1"/>
            </p:cNvSpPr>
            <p:nvPr/>
          </p:nvSpPr>
          <p:spPr bwMode="auto">
            <a:xfrm>
              <a:off x="4388" y="244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2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098800" y="5910263"/>
            <a:ext cx="712788" cy="690562"/>
            <a:chOff x="1952" y="3588"/>
            <a:chExt cx="449" cy="435"/>
          </a:xfrm>
        </p:grpSpPr>
        <p:sp>
          <p:nvSpPr>
            <p:cNvPr id="18508" name="Text Box 65"/>
            <p:cNvSpPr txBox="1">
              <a:spLocks noChangeArrowheads="1"/>
            </p:cNvSpPr>
            <p:nvPr/>
          </p:nvSpPr>
          <p:spPr bwMode="auto">
            <a:xfrm>
              <a:off x="1952" y="3588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09" name="Text Box 66"/>
            <p:cNvSpPr txBox="1">
              <a:spLocks noChangeArrowheads="1"/>
            </p:cNvSpPr>
            <p:nvPr/>
          </p:nvSpPr>
          <p:spPr bwMode="auto">
            <a:xfrm>
              <a:off x="1958" y="3792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3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645150" y="5907088"/>
            <a:ext cx="712788" cy="690562"/>
            <a:chOff x="3556" y="3586"/>
            <a:chExt cx="449" cy="435"/>
          </a:xfrm>
        </p:grpSpPr>
        <p:sp>
          <p:nvSpPr>
            <p:cNvPr id="18506" name="Text Box 68"/>
            <p:cNvSpPr txBox="1">
              <a:spLocks noChangeArrowheads="1"/>
            </p:cNvSpPr>
            <p:nvPr/>
          </p:nvSpPr>
          <p:spPr bwMode="auto">
            <a:xfrm>
              <a:off x="3556" y="3586"/>
              <a:ext cx="4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d(C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  <p:sp>
          <p:nvSpPr>
            <p:cNvPr id="18507" name="Text Box 69"/>
            <p:cNvSpPr txBox="1">
              <a:spLocks noChangeArrowheads="1"/>
            </p:cNvSpPr>
            <p:nvPr/>
          </p:nvSpPr>
          <p:spPr bwMode="auto">
            <a:xfrm>
              <a:off x="3562" y="3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f(C</a:t>
              </a:r>
              <a:r>
                <a:rPr lang="en-US" sz="1800" baseline="-25000"/>
                <a:t>4</a:t>
              </a:r>
              <a:r>
                <a:rPr lang="en-US" sz="1800"/>
                <a:t>)</a:t>
              </a:r>
              <a:endParaRPr lang="en-US" sz="1800" baseline="-25000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1252538" y="3849688"/>
            <a:ext cx="571500" cy="690562"/>
            <a:chOff x="789" y="2290"/>
            <a:chExt cx="360" cy="435"/>
          </a:xfrm>
        </p:grpSpPr>
        <p:sp>
          <p:nvSpPr>
            <p:cNvPr id="18504" name="Text Box 71"/>
            <p:cNvSpPr txBox="1">
              <a:spLocks noChangeArrowheads="1"/>
            </p:cNvSpPr>
            <p:nvPr/>
          </p:nvSpPr>
          <p:spPr bwMode="auto">
            <a:xfrm>
              <a:off x="789" y="2290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=11</a:t>
              </a:r>
            </a:p>
          </p:txBody>
        </p:sp>
        <p:sp>
          <p:nvSpPr>
            <p:cNvPr id="18505" name="Text Box 72"/>
            <p:cNvSpPr txBox="1">
              <a:spLocks noChangeArrowheads="1"/>
            </p:cNvSpPr>
            <p:nvPr/>
          </p:nvSpPr>
          <p:spPr bwMode="auto">
            <a:xfrm>
              <a:off x="789" y="2494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=16</a:t>
              </a:r>
            </a:p>
          </p:txBody>
        </p:sp>
      </p:grp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7591425" y="3781425"/>
            <a:ext cx="571500" cy="690563"/>
            <a:chOff x="4782" y="2247"/>
            <a:chExt cx="360" cy="435"/>
          </a:xfrm>
        </p:grpSpPr>
        <p:sp>
          <p:nvSpPr>
            <p:cNvPr id="18502" name="Text Box 74"/>
            <p:cNvSpPr txBox="1">
              <a:spLocks noChangeArrowheads="1"/>
            </p:cNvSpPr>
            <p:nvPr/>
          </p:nvSpPr>
          <p:spPr bwMode="auto">
            <a:xfrm>
              <a:off x="4782" y="2247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</a:t>
              </a:r>
            </a:p>
          </p:txBody>
        </p:sp>
        <p:sp>
          <p:nvSpPr>
            <p:cNvPr id="18503" name="Text Box 75"/>
            <p:cNvSpPr txBox="1">
              <a:spLocks noChangeArrowheads="1"/>
            </p:cNvSpPr>
            <p:nvPr/>
          </p:nvSpPr>
          <p:spPr bwMode="auto">
            <a:xfrm>
              <a:off x="4782" y="2451"/>
              <a:ext cx="3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=10</a:t>
              </a:r>
            </a:p>
          </p:txBody>
        </p:sp>
      </p:grp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3727450" y="5938838"/>
            <a:ext cx="444500" cy="690562"/>
            <a:chOff x="2348" y="3606"/>
            <a:chExt cx="280" cy="435"/>
          </a:xfrm>
        </p:grpSpPr>
        <p:sp>
          <p:nvSpPr>
            <p:cNvPr id="18500" name="Text Box 77"/>
            <p:cNvSpPr txBox="1">
              <a:spLocks noChangeArrowheads="1"/>
            </p:cNvSpPr>
            <p:nvPr/>
          </p:nvSpPr>
          <p:spPr bwMode="auto">
            <a:xfrm>
              <a:off x="2348" y="360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=2</a:t>
              </a:r>
            </a:p>
          </p:txBody>
        </p:sp>
        <p:sp>
          <p:nvSpPr>
            <p:cNvPr id="18501" name="Text Box 78"/>
            <p:cNvSpPr txBox="1">
              <a:spLocks noChangeArrowheads="1"/>
            </p:cNvSpPr>
            <p:nvPr/>
          </p:nvSpPr>
          <p:spPr bwMode="auto">
            <a:xfrm>
              <a:off x="2348" y="381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=7</a:t>
              </a:r>
            </a:p>
          </p:txBody>
        </p:sp>
      </p:grpSp>
      <p:grpSp>
        <p:nvGrpSpPr>
          <p:cNvPr id="9" name="Group 79"/>
          <p:cNvGrpSpPr>
            <a:grpSpLocks/>
          </p:cNvGrpSpPr>
          <p:nvPr/>
        </p:nvGrpSpPr>
        <p:grpSpPr bwMode="auto">
          <a:xfrm>
            <a:off x="6248400" y="5922963"/>
            <a:ext cx="444500" cy="690562"/>
            <a:chOff x="3936" y="3596"/>
            <a:chExt cx="280" cy="435"/>
          </a:xfrm>
        </p:grpSpPr>
        <p:sp>
          <p:nvSpPr>
            <p:cNvPr id="18498" name="Text Box 80"/>
            <p:cNvSpPr txBox="1">
              <a:spLocks noChangeArrowheads="1"/>
            </p:cNvSpPr>
            <p:nvPr/>
          </p:nvSpPr>
          <p:spPr bwMode="auto">
            <a:xfrm>
              <a:off x="3936" y="3596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=5</a:t>
              </a:r>
            </a:p>
          </p:txBody>
        </p:sp>
        <p:sp>
          <p:nvSpPr>
            <p:cNvPr id="18499" name="Text Box 81"/>
            <p:cNvSpPr txBox="1">
              <a:spLocks noChangeArrowheads="1"/>
            </p:cNvSpPr>
            <p:nvPr/>
          </p:nvSpPr>
          <p:spPr bwMode="auto">
            <a:xfrm>
              <a:off x="3936" y="3800"/>
              <a:ext cx="2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=6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950464"/>
            <a:ext cx="4800600" cy="3886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</a:rPr>
              <a:t>Case 1: 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 &lt; 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endParaRPr lang="en-US" altLang="zh-CN" sz="2000" dirty="0" smtClean="0">
              <a:solidFill>
                <a:srgbClr val="CC3300"/>
              </a:solidFill>
              <a:ea typeface="宋体" pitchFamily="2" charset="-122"/>
            </a:endParaRP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Let </a:t>
            </a:r>
            <a:r>
              <a:rPr lang="en-US" altLang="zh-CN" sz="1800" i="1" dirty="0" smtClean="0">
                <a:ea typeface="宋体" pitchFamily="2" charset="-122"/>
              </a:rPr>
              <a:t>x </a:t>
            </a:r>
            <a:r>
              <a:rPr lang="en-US" altLang="zh-CN" sz="1800" dirty="0" smtClean="0">
                <a:ea typeface="宋体" pitchFamily="2" charset="-122"/>
              </a:rPr>
              <a:t>be the first vertex discovered in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</a:rPr>
              <a:t>. 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At time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x</a:t>
            </a:r>
            <a:r>
              <a:rPr lang="en-US" altLang="zh-CN" sz="1800" dirty="0" smtClean="0">
                <a:ea typeface="宋体" pitchFamily="2" charset="-122"/>
              </a:rPr>
              <a:t>], all vertices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are white. Thus, there exist paths of white vertices from </a:t>
            </a:r>
            <a:r>
              <a:rPr lang="en-US" altLang="zh-CN" sz="1800" i="1" dirty="0" smtClean="0">
                <a:ea typeface="宋体" pitchFamily="2" charset="-122"/>
              </a:rPr>
              <a:t>x </a:t>
            </a:r>
            <a:r>
              <a:rPr lang="en-US" altLang="zh-CN" sz="1800" dirty="0" smtClean="0">
                <a:ea typeface="宋体" pitchFamily="2" charset="-122"/>
              </a:rPr>
              <a:t>to all vertices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By the white-path theorem, all vertices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and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are descendants of </a:t>
            </a:r>
            <a:r>
              <a:rPr lang="en-US" altLang="zh-CN" sz="1800" i="1" dirty="0" smtClean="0">
                <a:ea typeface="宋体" pitchFamily="2" charset="-122"/>
              </a:rPr>
              <a:t>x </a:t>
            </a:r>
            <a:r>
              <a:rPr lang="en-US" altLang="zh-CN" sz="1800" dirty="0" smtClean="0">
                <a:ea typeface="宋体" pitchFamily="2" charset="-122"/>
              </a:rPr>
              <a:t>in depth-first tree.</a:t>
            </a:r>
          </a:p>
          <a:p>
            <a:pPr lvl="1"/>
            <a:r>
              <a:rPr lang="en-US" altLang="zh-CN" sz="1800" dirty="0" smtClean="0">
                <a:ea typeface="宋体" pitchFamily="2" charset="-122"/>
              </a:rPr>
              <a:t>By the parenthesis theorem,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x</a:t>
            </a:r>
            <a:r>
              <a:rPr lang="en-US" altLang="zh-CN" sz="1800" dirty="0" smtClean="0">
                <a:ea typeface="宋体" pitchFamily="2" charset="-122"/>
              </a:rPr>
              <a:t>] 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1800" i="1" dirty="0" smtClean="0">
                <a:ea typeface="宋体" pitchFamily="2" charset="-122"/>
              </a:rPr>
              <a:t>f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/>
            <a:endParaRPr lang="en-US" altLang="zh-CN" sz="18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52400" y="1426464"/>
            <a:ext cx="8824913" cy="12620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CC3300"/>
                </a:solidFill>
                <a:ea typeface="宋体" pitchFamily="2" charset="-122"/>
              </a:rPr>
              <a:t>Lemma 22.14</a:t>
            </a:r>
          </a:p>
          <a:p>
            <a:pPr>
              <a:defRPr/>
            </a:pPr>
            <a:r>
              <a:rPr lang="en-US" altLang="zh-CN" u="none">
                <a:ea typeface="宋体" pitchFamily="2" charset="-122"/>
              </a:rPr>
              <a:t>Let </a:t>
            </a:r>
            <a:r>
              <a:rPr lang="en-US" altLang="zh-CN" i="1" u="none">
                <a:ea typeface="宋体" pitchFamily="2" charset="-122"/>
              </a:rPr>
              <a:t>C </a:t>
            </a:r>
            <a:r>
              <a:rPr lang="en-US" altLang="zh-CN" u="none">
                <a:ea typeface="宋体" pitchFamily="2" charset="-122"/>
              </a:rPr>
              <a:t>and 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latin typeface="MTSYN" charset="-127"/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</a:rPr>
              <a:t>be distinct SCC’s in </a:t>
            </a:r>
            <a:r>
              <a:rPr lang="en-US" altLang="zh-CN" i="1" u="none">
                <a:ea typeface="宋体" pitchFamily="2" charset="-122"/>
              </a:rPr>
              <a:t>G </a:t>
            </a:r>
            <a:r>
              <a:rPr lang="en-US" altLang="zh-CN" u="none">
                <a:latin typeface="MTSYN" charset="-127"/>
                <a:ea typeface="宋体" pitchFamily="2" charset="-122"/>
              </a:rPr>
              <a:t>=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V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, </a:t>
            </a:r>
            <a:r>
              <a:rPr lang="en-US" altLang="zh-CN" i="1" u="none">
                <a:ea typeface="宋体" pitchFamily="2" charset="-122"/>
              </a:rPr>
              <a:t>E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u="none">
                <a:ea typeface="宋体" pitchFamily="2" charset="-122"/>
              </a:rPr>
              <a:t>. Suppose there is an edge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u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, v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>
                <a:ea typeface="宋体" pitchFamily="2" charset="-122"/>
              </a:rPr>
              <a:t>E </a:t>
            </a:r>
            <a:r>
              <a:rPr lang="en-US" altLang="zh-CN" u="none">
                <a:ea typeface="宋体" pitchFamily="2" charset="-122"/>
              </a:rPr>
              <a:t>such that </a:t>
            </a:r>
            <a:r>
              <a:rPr lang="en-US" altLang="zh-CN" i="1" u="none">
                <a:ea typeface="宋体" pitchFamily="2" charset="-122"/>
              </a:rPr>
              <a:t>u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u="none">
                <a:ea typeface="宋体" pitchFamily="2" charset="-122"/>
              </a:rPr>
              <a:t>C </a:t>
            </a:r>
            <a:r>
              <a:rPr lang="en-US" altLang="zh-CN" u="none">
                <a:ea typeface="宋体" pitchFamily="2" charset="-122"/>
              </a:rPr>
              <a:t>and 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v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ea typeface="宋体" pitchFamily="2" charset="-122"/>
              </a:rPr>
              <a:t>. Then </a:t>
            </a:r>
            <a:r>
              <a:rPr lang="en-US" altLang="zh-CN" i="1" u="none">
                <a:ea typeface="宋体" pitchFamily="2" charset="-122"/>
              </a:rPr>
              <a:t>f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 &gt; </a:t>
            </a:r>
            <a:r>
              <a:rPr lang="en-US" altLang="zh-CN" i="1" u="none">
                <a:ea typeface="宋体" pitchFamily="2" charset="-122"/>
              </a:rPr>
              <a:t>f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sz="2800" u="none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u="none">
                <a:ea typeface="宋体" pitchFamily="2" charset="-122"/>
              </a:rPr>
              <a:t>.</a:t>
            </a:r>
          </a:p>
        </p:txBody>
      </p:sp>
      <p:sp>
        <p:nvSpPr>
          <p:cNvPr id="87045" name="Freeform 7"/>
          <p:cNvSpPr>
            <a:spLocks/>
          </p:cNvSpPr>
          <p:nvPr/>
        </p:nvSpPr>
        <p:spPr bwMode="auto">
          <a:xfrm>
            <a:off x="5029200" y="3560064"/>
            <a:ext cx="1828800" cy="1981200"/>
          </a:xfrm>
          <a:custGeom>
            <a:avLst/>
            <a:gdLst>
              <a:gd name="T0" fmla="*/ 612651856 w 969"/>
              <a:gd name="T1" fmla="*/ 1402966941 h 1178"/>
              <a:gd name="T2" fmla="*/ 512917169 w 969"/>
              <a:gd name="T3" fmla="*/ 941912629 h 1178"/>
              <a:gd name="T4" fmla="*/ 477297925 w 969"/>
              <a:gd name="T5" fmla="*/ 806141411 h 1178"/>
              <a:gd name="T6" fmla="*/ 715947890 w 969"/>
              <a:gd name="T7" fmla="*/ 480856424 h 1178"/>
              <a:gd name="T8" fmla="*/ 1057892119 w 969"/>
              <a:gd name="T9" fmla="*/ 534599395 h 1178"/>
              <a:gd name="T10" fmla="*/ 1228865059 w 969"/>
              <a:gd name="T11" fmla="*/ 644912498 h 1178"/>
              <a:gd name="T12" fmla="*/ 1435457126 w 969"/>
              <a:gd name="T13" fmla="*/ 698655469 h 1178"/>
              <a:gd name="T14" fmla="*/ 1809458899 w 969"/>
              <a:gd name="T15" fmla="*/ 644912498 h 1178"/>
              <a:gd name="T16" fmla="*/ 2016051438 w 969"/>
              <a:gd name="T17" fmla="*/ 263057274 h 1178"/>
              <a:gd name="T18" fmla="*/ 2147483647 w 969"/>
              <a:gd name="T19" fmla="*/ 101828282 h 1178"/>
              <a:gd name="T20" fmla="*/ 2147483647 w 969"/>
              <a:gd name="T21" fmla="*/ 45256455 h 1178"/>
              <a:gd name="T22" fmla="*/ 2147483647 w 969"/>
              <a:gd name="T23" fmla="*/ 19800226 h 1178"/>
              <a:gd name="T24" fmla="*/ 2147483647 w 969"/>
              <a:gd name="T25" fmla="*/ 45256455 h 1178"/>
              <a:gd name="T26" fmla="*/ 2147483647 w 969"/>
              <a:gd name="T27" fmla="*/ 209314250 h 1178"/>
              <a:gd name="T28" fmla="*/ 2147483647 w 969"/>
              <a:gd name="T29" fmla="*/ 724111692 h 1178"/>
              <a:gd name="T30" fmla="*/ 2147483647 w 969"/>
              <a:gd name="T31" fmla="*/ 780683506 h 1178"/>
              <a:gd name="T32" fmla="*/ 2147483647 w 969"/>
              <a:gd name="T33" fmla="*/ 995653918 h 1178"/>
              <a:gd name="T34" fmla="*/ 2147483647 w 969"/>
              <a:gd name="T35" fmla="*/ 1431253689 h 1178"/>
              <a:gd name="T36" fmla="*/ 2147483647 w 969"/>
              <a:gd name="T37" fmla="*/ 1459538755 h 1178"/>
              <a:gd name="T38" fmla="*/ 2147483647 w 969"/>
              <a:gd name="T39" fmla="*/ 1567024697 h 1178"/>
              <a:gd name="T40" fmla="*/ 2147483647 w 969"/>
              <a:gd name="T41" fmla="*/ 1649052734 h 1178"/>
              <a:gd name="T42" fmla="*/ 2147483647 w 969"/>
              <a:gd name="T43" fmla="*/ 2147483647 h 1178"/>
              <a:gd name="T44" fmla="*/ 2147483647 w 969"/>
              <a:gd name="T45" fmla="*/ 2147483647 h 1178"/>
              <a:gd name="T46" fmla="*/ 2147483647 w 969"/>
              <a:gd name="T47" fmla="*/ 2147483647 h 1178"/>
              <a:gd name="T48" fmla="*/ 2147483647 w 969"/>
              <a:gd name="T49" fmla="*/ 2147483647 h 1178"/>
              <a:gd name="T50" fmla="*/ 2147483647 w 969"/>
              <a:gd name="T51" fmla="*/ 2147483647 h 1178"/>
              <a:gd name="T52" fmla="*/ 1741781992 w 969"/>
              <a:gd name="T53" fmla="*/ 2147483647 h 1178"/>
              <a:gd name="T54" fmla="*/ 1467513018 w 969"/>
              <a:gd name="T55" fmla="*/ 2147483647 h 1178"/>
              <a:gd name="T56" fmla="*/ 1025834338 w 969"/>
              <a:gd name="T57" fmla="*/ 2147483647 h 1178"/>
              <a:gd name="T58" fmla="*/ 99734716 w 969"/>
              <a:gd name="T59" fmla="*/ 2147483647 h 1178"/>
              <a:gd name="T60" fmla="*/ 238649906 w 969"/>
              <a:gd name="T61" fmla="*/ 2147483647 h 1178"/>
              <a:gd name="T62" fmla="*/ 783622909 w 969"/>
              <a:gd name="T63" fmla="*/ 2147483647 h 1178"/>
              <a:gd name="T64" fmla="*/ 922538069 w 969"/>
              <a:gd name="T65" fmla="*/ 2081822401 h 1178"/>
              <a:gd name="T66" fmla="*/ 612651856 w 969"/>
              <a:gd name="T67" fmla="*/ 1402966941 h 117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69"/>
              <a:gd name="T103" fmla="*/ 0 h 1178"/>
              <a:gd name="T104" fmla="*/ 969 w 969"/>
              <a:gd name="T105" fmla="*/ 1178 h 117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7046" name="Freeform 9"/>
          <p:cNvSpPr>
            <a:spLocks/>
          </p:cNvSpPr>
          <p:nvPr/>
        </p:nvSpPr>
        <p:spPr bwMode="auto">
          <a:xfrm>
            <a:off x="7315200" y="3560064"/>
            <a:ext cx="1600200" cy="1828800"/>
          </a:xfrm>
          <a:custGeom>
            <a:avLst/>
            <a:gdLst>
              <a:gd name="T0" fmla="*/ 1139299419 w 779"/>
              <a:gd name="T1" fmla="*/ 2147483647 h 903"/>
              <a:gd name="T2" fmla="*/ 814386768 w 779"/>
              <a:gd name="T3" fmla="*/ 1931868965 h 903"/>
              <a:gd name="T4" fmla="*/ 489476300 w 779"/>
              <a:gd name="T5" fmla="*/ 1693975161 h 903"/>
              <a:gd name="T6" fmla="*/ 84391555 w 779"/>
              <a:gd name="T7" fmla="*/ 1378149790 h 903"/>
              <a:gd name="T8" fmla="*/ 206760629 w 779"/>
              <a:gd name="T9" fmla="*/ 709582562 h 903"/>
              <a:gd name="T10" fmla="*/ 531673088 w 779"/>
              <a:gd name="T11" fmla="*/ 750599923 h 903"/>
              <a:gd name="T12" fmla="*/ 611845471 w 779"/>
              <a:gd name="T13" fmla="*/ 869546825 h 903"/>
              <a:gd name="T14" fmla="*/ 856583556 w 779"/>
              <a:gd name="T15" fmla="*/ 1025407933 h 903"/>
              <a:gd name="T16" fmla="*/ 1139299419 w 779"/>
              <a:gd name="T17" fmla="*/ 984392598 h 903"/>
              <a:gd name="T18" fmla="*/ 1422012971 w 779"/>
              <a:gd name="T19" fmla="*/ 356842858 h 903"/>
              <a:gd name="T20" fmla="*/ 1464209759 w 779"/>
              <a:gd name="T21" fmla="*/ 237893867 h 903"/>
              <a:gd name="T22" fmla="*/ 1746923311 w 779"/>
              <a:gd name="T23" fmla="*/ 82032727 h 903"/>
              <a:gd name="T24" fmla="*/ 1987442128 w 779"/>
              <a:gd name="T25" fmla="*/ 0 h 903"/>
              <a:gd name="T26" fmla="*/ 2147483647 w 779"/>
              <a:gd name="T27" fmla="*/ 41015351 h 903"/>
              <a:gd name="T28" fmla="*/ 2147483647 w 779"/>
              <a:gd name="T29" fmla="*/ 750599923 h 903"/>
              <a:gd name="T30" fmla="*/ 2109811171 w 779"/>
              <a:gd name="T31" fmla="*/ 1341235583 h 903"/>
              <a:gd name="T32" fmla="*/ 2147483647 w 779"/>
              <a:gd name="T33" fmla="*/ 1460182485 h 903"/>
              <a:gd name="T34" fmla="*/ 2147483647 w 779"/>
              <a:gd name="T35" fmla="*/ 1693975161 h 903"/>
              <a:gd name="T36" fmla="*/ 2147483647 w 779"/>
              <a:gd name="T37" fmla="*/ 1853939423 h 903"/>
              <a:gd name="T38" fmla="*/ 2147483647 w 779"/>
              <a:gd name="T39" fmla="*/ 1968785197 h 903"/>
              <a:gd name="T40" fmla="*/ 2147483647 w 779"/>
              <a:gd name="T41" fmla="*/ 2087732099 h 903"/>
              <a:gd name="T42" fmla="*/ 2147483647 w 779"/>
              <a:gd name="T43" fmla="*/ 2147483647 h 903"/>
              <a:gd name="T44" fmla="*/ 2147483647 w 779"/>
              <a:gd name="T45" fmla="*/ 2147483647 h 903"/>
              <a:gd name="T46" fmla="*/ 2147483647 w 779"/>
              <a:gd name="T47" fmla="*/ 2147483647 h 903"/>
              <a:gd name="T48" fmla="*/ 1987442128 w 779"/>
              <a:gd name="T49" fmla="*/ 2147483647 h 903"/>
              <a:gd name="T50" fmla="*/ 1907269874 w 779"/>
              <a:gd name="T51" fmla="*/ 2147483647 h 903"/>
              <a:gd name="T52" fmla="*/ 1059124853 w 779"/>
              <a:gd name="T53" fmla="*/ 2147483647 h 903"/>
              <a:gd name="T54" fmla="*/ 329129736 w 779"/>
              <a:gd name="T55" fmla="*/ 2147483647 h 903"/>
              <a:gd name="T56" fmla="*/ 286935002 w 779"/>
              <a:gd name="T57" fmla="*/ 2147483647 h 903"/>
              <a:gd name="T58" fmla="*/ 772189980 w 779"/>
              <a:gd name="T59" fmla="*/ 2147483647 h 903"/>
              <a:gd name="T60" fmla="*/ 856583556 w 779"/>
              <a:gd name="T61" fmla="*/ 2147483647 h 903"/>
              <a:gd name="T62" fmla="*/ 1097102631 w 779"/>
              <a:gd name="T63" fmla="*/ 2147483647 h 903"/>
              <a:gd name="T64" fmla="*/ 1139299419 w 779"/>
              <a:gd name="T65" fmla="*/ 2147483647 h 90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79"/>
              <a:gd name="T100" fmla="*/ 0 h 903"/>
              <a:gd name="T101" fmla="*/ 779 w 779"/>
              <a:gd name="T102" fmla="*/ 903 h 90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7047" name="Oval 10"/>
          <p:cNvSpPr>
            <a:spLocks noChangeArrowheads="1"/>
          </p:cNvSpPr>
          <p:nvPr/>
        </p:nvSpPr>
        <p:spPr bwMode="auto">
          <a:xfrm>
            <a:off x="6019800" y="4169664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7048" name="Oval 11"/>
          <p:cNvSpPr>
            <a:spLocks noChangeArrowheads="1"/>
          </p:cNvSpPr>
          <p:nvPr/>
        </p:nvSpPr>
        <p:spPr bwMode="auto">
          <a:xfrm>
            <a:off x="8077200" y="4245864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7049" name="Line 12"/>
          <p:cNvSpPr>
            <a:spLocks noChangeShapeType="1"/>
          </p:cNvSpPr>
          <p:nvPr/>
        </p:nvSpPr>
        <p:spPr bwMode="auto">
          <a:xfrm>
            <a:off x="6172200" y="4245864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7050" name="Text Box 13"/>
          <p:cNvSpPr txBox="1">
            <a:spLocks noChangeArrowheads="1"/>
          </p:cNvSpPr>
          <p:nvPr/>
        </p:nvSpPr>
        <p:spPr bwMode="auto">
          <a:xfrm>
            <a:off x="5486400" y="3179064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</a:p>
        </p:txBody>
      </p:sp>
      <p:sp>
        <p:nvSpPr>
          <p:cNvPr id="87051" name="Text Box 14"/>
          <p:cNvSpPr txBox="1">
            <a:spLocks noChangeArrowheads="1"/>
          </p:cNvSpPr>
          <p:nvPr/>
        </p:nvSpPr>
        <p:spPr bwMode="auto">
          <a:xfrm>
            <a:off x="7772400" y="3123502"/>
            <a:ext cx="428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  <a:r>
              <a:rPr lang="en-US" altLang="zh-CN" b="1" u="none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87052" name="Text Box 15"/>
          <p:cNvSpPr txBox="1">
            <a:spLocks noChangeArrowheads="1"/>
          </p:cNvSpPr>
          <p:nvPr/>
        </p:nvSpPr>
        <p:spPr bwMode="auto">
          <a:xfrm>
            <a:off x="5943600" y="4245864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u</a:t>
            </a:r>
          </a:p>
        </p:txBody>
      </p:sp>
      <p:sp>
        <p:nvSpPr>
          <p:cNvPr id="87053" name="Text Box 16"/>
          <p:cNvSpPr txBox="1">
            <a:spLocks noChangeArrowheads="1"/>
          </p:cNvSpPr>
          <p:nvPr/>
        </p:nvSpPr>
        <p:spPr bwMode="auto">
          <a:xfrm>
            <a:off x="8077200" y="4322064"/>
            <a:ext cx="285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v</a:t>
            </a:r>
          </a:p>
        </p:txBody>
      </p:sp>
      <p:sp>
        <p:nvSpPr>
          <p:cNvPr id="87054" name="Oval 17"/>
          <p:cNvSpPr>
            <a:spLocks noChangeArrowheads="1"/>
          </p:cNvSpPr>
          <p:nvPr/>
        </p:nvSpPr>
        <p:spPr bwMode="auto">
          <a:xfrm>
            <a:off x="5638800" y="4779264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7055" name="Text Box 18"/>
          <p:cNvSpPr txBox="1">
            <a:spLocks noChangeArrowheads="1"/>
          </p:cNvSpPr>
          <p:nvPr/>
        </p:nvSpPr>
        <p:spPr bwMode="auto">
          <a:xfrm>
            <a:off x="5562600" y="4855464"/>
            <a:ext cx="285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49880"/>
            <a:ext cx="5105400" cy="3886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pPr>
              <a:lnSpc>
                <a:spcPct val="80000"/>
              </a:lnSpc>
            </a:pPr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</a:rPr>
              <a:t>Case 2: 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r>
              <a:rPr lang="en-US" altLang="zh-CN" sz="2000" i="1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 &gt; 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d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(</a:t>
            </a:r>
            <a:r>
              <a:rPr lang="en-US" altLang="zh-CN" sz="2000" i="1" dirty="0" smtClean="0">
                <a:solidFill>
                  <a:srgbClr val="CC3300"/>
                </a:solidFill>
                <a:ea typeface="宋体" pitchFamily="2" charset="-122"/>
              </a:rPr>
              <a:t>C</a:t>
            </a:r>
            <a:r>
              <a:rPr lang="en-US" altLang="zh-CN" sz="2000" dirty="0" smtClean="0">
                <a:solidFill>
                  <a:srgbClr val="CC33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2000" dirty="0" smtClean="0">
                <a:solidFill>
                  <a:srgbClr val="CC3300"/>
                </a:solidFill>
                <a:latin typeface="RMTMI" charset="-95"/>
                <a:ea typeface="宋体" pitchFamily="2" charset="-122"/>
              </a:rPr>
              <a:t>)</a:t>
            </a:r>
            <a:endParaRPr lang="en-US" altLang="zh-CN" sz="2000" dirty="0" smtClean="0">
              <a:solidFill>
                <a:srgbClr val="CC33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Let </a:t>
            </a:r>
            <a:r>
              <a:rPr lang="en-US" altLang="zh-CN" sz="1800" i="1" dirty="0" smtClean="0">
                <a:ea typeface="宋体" pitchFamily="2" charset="-122"/>
              </a:rPr>
              <a:t>y </a:t>
            </a:r>
            <a:r>
              <a:rPr lang="en-US" altLang="zh-CN" sz="1800" dirty="0" smtClean="0">
                <a:ea typeface="宋体" pitchFamily="2" charset="-122"/>
              </a:rPr>
              <a:t>be the first vertex discovered in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ea typeface="宋体" pitchFamily="2" charset="-122"/>
              </a:rPr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At time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], all vertices in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are white and there is a white path from </a:t>
            </a:r>
            <a:r>
              <a:rPr lang="en-US" altLang="zh-CN" sz="1800" i="1" dirty="0" smtClean="0">
                <a:ea typeface="宋体" pitchFamily="2" charset="-122"/>
              </a:rPr>
              <a:t>y </a:t>
            </a:r>
            <a:r>
              <a:rPr lang="en-US" altLang="zh-CN" sz="1800" dirty="0" smtClean="0">
                <a:ea typeface="宋体" pitchFamily="2" charset="-122"/>
              </a:rPr>
              <a:t>to each vertex in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all vertices in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become descendants of 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. Again,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] 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=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At time </a:t>
            </a:r>
            <a:r>
              <a:rPr lang="en-US" altLang="zh-CN" sz="1800" i="1" dirty="0" smtClean="0">
                <a:ea typeface="宋体" pitchFamily="2" charset="-122"/>
              </a:rPr>
              <a:t>d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], all vertices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are also white.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By earlier lemma, since there is an edge 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u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 smtClean="0">
                <a:ea typeface="宋体" pitchFamily="2" charset="-122"/>
              </a:rPr>
              <a:t>, we cannot have a path from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i="1" dirty="0" smtClean="0">
                <a:ea typeface="宋体" pitchFamily="2" charset="-122"/>
              </a:rPr>
              <a:t> </a:t>
            </a:r>
            <a:r>
              <a:rPr lang="en-US" altLang="zh-CN" sz="1800" dirty="0" smtClean="0">
                <a:ea typeface="宋体" pitchFamily="2" charset="-122"/>
              </a:rPr>
              <a:t>to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So no vertex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is reachable from 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Therefore, at time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], all vertices in </a:t>
            </a:r>
            <a:r>
              <a:rPr lang="en-US" altLang="zh-CN" sz="1800" i="1" dirty="0" smtClean="0">
                <a:ea typeface="宋体" pitchFamily="2" charset="-122"/>
              </a:rPr>
              <a:t>C </a:t>
            </a:r>
            <a:r>
              <a:rPr lang="en-US" altLang="zh-CN" sz="1800" dirty="0" smtClean="0">
                <a:ea typeface="宋体" pitchFamily="2" charset="-122"/>
              </a:rPr>
              <a:t>are still white.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 smtClean="0">
                <a:ea typeface="宋体" pitchFamily="2" charset="-122"/>
              </a:rPr>
              <a:t>Therefore, for all 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w 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1800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</a:rPr>
              <a:t>,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w</a:t>
            </a:r>
            <a:r>
              <a:rPr lang="en-US" altLang="zh-CN" sz="1800" dirty="0" smtClean="0">
                <a:ea typeface="宋体" pitchFamily="2" charset="-122"/>
              </a:rPr>
              <a:t>] 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&gt;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ea typeface="宋体" pitchFamily="2" charset="-122"/>
              </a:rPr>
              <a:t>[</a:t>
            </a:r>
            <a:r>
              <a:rPr lang="en-US" altLang="zh-CN" sz="1800" i="1" dirty="0" smtClean="0">
                <a:ea typeface="宋体" pitchFamily="2" charset="-122"/>
              </a:rPr>
              <a:t>y</a:t>
            </a:r>
            <a:r>
              <a:rPr lang="en-US" altLang="zh-CN" sz="1800" dirty="0" smtClean="0">
                <a:ea typeface="宋体" pitchFamily="2" charset="-122"/>
              </a:rPr>
              <a:t>], which implies that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i="1" dirty="0" smtClean="0">
                <a:latin typeface="RMTMI" charset="-95"/>
                <a:ea typeface="宋体" pitchFamily="2" charset="-122"/>
              </a:rPr>
              <a:t> &gt; </a:t>
            </a:r>
            <a:r>
              <a:rPr lang="en-US" altLang="zh-CN" sz="1800" i="1" dirty="0" smtClean="0">
                <a:ea typeface="宋体" pitchFamily="2" charset="-122"/>
              </a:rPr>
              <a:t>f 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sz="1800" i="1" dirty="0" smtClean="0">
                <a:ea typeface="宋体" pitchFamily="2" charset="-122"/>
              </a:rPr>
              <a:t>C</a:t>
            </a:r>
            <a:r>
              <a:rPr lang="en-US" altLang="zh-CN" sz="1800" dirty="0" smtClean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sz="1800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sz="1800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80000"/>
              </a:lnSpc>
            </a:pPr>
            <a:endParaRPr lang="en-US" altLang="zh-CN" sz="18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dirty="0" smtClean="0">
              <a:ea typeface="宋体" pitchFamily="2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52400" y="1481328"/>
            <a:ext cx="8824913" cy="1262063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>
                <a:solidFill>
                  <a:srgbClr val="CC3300"/>
                </a:solidFill>
                <a:ea typeface="宋体" pitchFamily="2" charset="-122"/>
              </a:rPr>
              <a:t>Lemma 22.14</a:t>
            </a:r>
          </a:p>
          <a:p>
            <a:pPr>
              <a:defRPr/>
            </a:pPr>
            <a:r>
              <a:rPr lang="en-US" altLang="zh-CN" u="none">
                <a:ea typeface="宋体" pitchFamily="2" charset="-122"/>
              </a:rPr>
              <a:t>Let </a:t>
            </a:r>
            <a:r>
              <a:rPr lang="en-US" altLang="zh-CN" i="1" u="none">
                <a:ea typeface="宋体" pitchFamily="2" charset="-122"/>
              </a:rPr>
              <a:t>C </a:t>
            </a:r>
            <a:r>
              <a:rPr lang="en-US" altLang="zh-CN" u="none">
                <a:ea typeface="宋体" pitchFamily="2" charset="-122"/>
              </a:rPr>
              <a:t>and 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latin typeface="MTSYN" charset="-127"/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</a:rPr>
              <a:t>be distinct SCC’s in </a:t>
            </a:r>
            <a:r>
              <a:rPr lang="en-US" altLang="zh-CN" i="1" u="none">
                <a:ea typeface="宋体" pitchFamily="2" charset="-122"/>
              </a:rPr>
              <a:t>G </a:t>
            </a:r>
            <a:r>
              <a:rPr lang="en-US" altLang="zh-CN" u="none">
                <a:latin typeface="MTSYN" charset="-127"/>
                <a:ea typeface="宋体" pitchFamily="2" charset="-122"/>
              </a:rPr>
              <a:t>=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V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, </a:t>
            </a:r>
            <a:r>
              <a:rPr lang="en-US" altLang="zh-CN" i="1" u="none">
                <a:ea typeface="宋体" pitchFamily="2" charset="-122"/>
              </a:rPr>
              <a:t>E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u="none">
                <a:ea typeface="宋体" pitchFamily="2" charset="-122"/>
              </a:rPr>
              <a:t>. Suppose there is an edge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u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, v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>
                <a:ea typeface="宋体" pitchFamily="2" charset="-122"/>
              </a:rPr>
              <a:t>E </a:t>
            </a:r>
            <a:r>
              <a:rPr lang="en-US" altLang="zh-CN" u="none">
                <a:ea typeface="宋体" pitchFamily="2" charset="-122"/>
              </a:rPr>
              <a:t>such that </a:t>
            </a:r>
            <a:r>
              <a:rPr lang="en-US" altLang="zh-CN" i="1" u="none">
                <a:ea typeface="宋体" pitchFamily="2" charset="-122"/>
              </a:rPr>
              <a:t>u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 </a:t>
            </a:r>
            <a:r>
              <a:rPr lang="en-US" altLang="zh-CN" i="1" u="none">
                <a:ea typeface="宋体" pitchFamily="2" charset="-122"/>
              </a:rPr>
              <a:t>C </a:t>
            </a:r>
            <a:r>
              <a:rPr lang="en-US" altLang="zh-CN" u="none">
                <a:ea typeface="宋体" pitchFamily="2" charset="-122"/>
              </a:rPr>
              <a:t>and 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v 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ea typeface="宋体" pitchFamily="2" charset="-122"/>
              </a:rPr>
              <a:t>. Then </a:t>
            </a:r>
            <a:r>
              <a:rPr lang="en-US" altLang="zh-CN" i="1" u="none">
                <a:ea typeface="宋体" pitchFamily="2" charset="-122"/>
              </a:rPr>
              <a:t>f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>
                <a:latin typeface="RMTMI" charset="-95"/>
                <a:ea typeface="宋体" pitchFamily="2" charset="-122"/>
              </a:rPr>
              <a:t> &gt; </a:t>
            </a:r>
            <a:r>
              <a:rPr lang="en-US" altLang="zh-CN" i="1" u="none">
                <a:ea typeface="宋体" pitchFamily="2" charset="-122"/>
              </a:rPr>
              <a:t>f </a:t>
            </a:r>
            <a:r>
              <a:rPr lang="en-US" altLang="zh-CN" u="none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>
                <a:ea typeface="宋体" pitchFamily="2" charset="-122"/>
              </a:rPr>
              <a:t>C</a:t>
            </a:r>
            <a:r>
              <a:rPr lang="en-US" altLang="zh-CN" sz="2800" u="none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>
                <a:latin typeface="RMTMI" charset="-95"/>
                <a:ea typeface="宋体" pitchFamily="2" charset="-122"/>
              </a:rPr>
              <a:t>)</a:t>
            </a:r>
            <a:r>
              <a:rPr lang="en-US" altLang="zh-CN" u="none">
                <a:ea typeface="宋体" pitchFamily="2" charset="-122"/>
              </a:rPr>
              <a:t>.</a:t>
            </a:r>
          </a:p>
        </p:txBody>
      </p:sp>
      <p:sp>
        <p:nvSpPr>
          <p:cNvPr id="88069" name="Freeform 5"/>
          <p:cNvSpPr>
            <a:spLocks/>
          </p:cNvSpPr>
          <p:nvPr/>
        </p:nvSpPr>
        <p:spPr bwMode="auto">
          <a:xfrm>
            <a:off x="5029200" y="3797808"/>
            <a:ext cx="1828800" cy="1981200"/>
          </a:xfrm>
          <a:custGeom>
            <a:avLst/>
            <a:gdLst>
              <a:gd name="T0" fmla="*/ 612651856 w 969"/>
              <a:gd name="T1" fmla="*/ 1402966941 h 1178"/>
              <a:gd name="T2" fmla="*/ 512917169 w 969"/>
              <a:gd name="T3" fmla="*/ 941912629 h 1178"/>
              <a:gd name="T4" fmla="*/ 477297925 w 969"/>
              <a:gd name="T5" fmla="*/ 806141411 h 1178"/>
              <a:gd name="T6" fmla="*/ 715947890 w 969"/>
              <a:gd name="T7" fmla="*/ 480856424 h 1178"/>
              <a:gd name="T8" fmla="*/ 1057892119 w 969"/>
              <a:gd name="T9" fmla="*/ 534599395 h 1178"/>
              <a:gd name="T10" fmla="*/ 1228865059 w 969"/>
              <a:gd name="T11" fmla="*/ 644912498 h 1178"/>
              <a:gd name="T12" fmla="*/ 1435457126 w 969"/>
              <a:gd name="T13" fmla="*/ 698655469 h 1178"/>
              <a:gd name="T14" fmla="*/ 1809458899 w 969"/>
              <a:gd name="T15" fmla="*/ 644912498 h 1178"/>
              <a:gd name="T16" fmla="*/ 2016051438 w 969"/>
              <a:gd name="T17" fmla="*/ 263057274 h 1178"/>
              <a:gd name="T18" fmla="*/ 2147483647 w 969"/>
              <a:gd name="T19" fmla="*/ 101828282 h 1178"/>
              <a:gd name="T20" fmla="*/ 2147483647 w 969"/>
              <a:gd name="T21" fmla="*/ 45256455 h 1178"/>
              <a:gd name="T22" fmla="*/ 2147483647 w 969"/>
              <a:gd name="T23" fmla="*/ 19800226 h 1178"/>
              <a:gd name="T24" fmla="*/ 2147483647 w 969"/>
              <a:gd name="T25" fmla="*/ 45256455 h 1178"/>
              <a:gd name="T26" fmla="*/ 2147483647 w 969"/>
              <a:gd name="T27" fmla="*/ 209314250 h 1178"/>
              <a:gd name="T28" fmla="*/ 2147483647 w 969"/>
              <a:gd name="T29" fmla="*/ 724111692 h 1178"/>
              <a:gd name="T30" fmla="*/ 2147483647 w 969"/>
              <a:gd name="T31" fmla="*/ 780683506 h 1178"/>
              <a:gd name="T32" fmla="*/ 2147483647 w 969"/>
              <a:gd name="T33" fmla="*/ 995653918 h 1178"/>
              <a:gd name="T34" fmla="*/ 2147483647 w 969"/>
              <a:gd name="T35" fmla="*/ 1431253689 h 1178"/>
              <a:gd name="T36" fmla="*/ 2147483647 w 969"/>
              <a:gd name="T37" fmla="*/ 1459538755 h 1178"/>
              <a:gd name="T38" fmla="*/ 2147483647 w 969"/>
              <a:gd name="T39" fmla="*/ 1567024697 h 1178"/>
              <a:gd name="T40" fmla="*/ 2147483647 w 969"/>
              <a:gd name="T41" fmla="*/ 1649052734 h 1178"/>
              <a:gd name="T42" fmla="*/ 2147483647 w 969"/>
              <a:gd name="T43" fmla="*/ 2147483647 h 1178"/>
              <a:gd name="T44" fmla="*/ 2147483647 w 969"/>
              <a:gd name="T45" fmla="*/ 2147483647 h 1178"/>
              <a:gd name="T46" fmla="*/ 2147483647 w 969"/>
              <a:gd name="T47" fmla="*/ 2147483647 h 1178"/>
              <a:gd name="T48" fmla="*/ 2147483647 w 969"/>
              <a:gd name="T49" fmla="*/ 2147483647 h 1178"/>
              <a:gd name="T50" fmla="*/ 2147483647 w 969"/>
              <a:gd name="T51" fmla="*/ 2147483647 h 1178"/>
              <a:gd name="T52" fmla="*/ 1741781992 w 969"/>
              <a:gd name="T53" fmla="*/ 2147483647 h 1178"/>
              <a:gd name="T54" fmla="*/ 1467513018 w 969"/>
              <a:gd name="T55" fmla="*/ 2147483647 h 1178"/>
              <a:gd name="T56" fmla="*/ 1025834338 w 969"/>
              <a:gd name="T57" fmla="*/ 2147483647 h 1178"/>
              <a:gd name="T58" fmla="*/ 99734716 w 969"/>
              <a:gd name="T59" fmla="*/ 2147483647 h 1178"/>
              <a:gd name="T60" fmla="*/ 238649906 w 969"/>
              <a:gd name="T61" fmla="*/ 2147483647 h 1178"/>
              <a:gd name="T62" fmla="*/ 783622909 w 969"/>
              <a:gd name="T63" fmla="*/ 2147483647 h 1178"/>
              <a:gd name="T64" fmla="*/ 922538069 w 969"/>
              <a:gd name="T65" fmla="*/ 2081822401 h 1178"/>
              <a:gd name="T66" fmla="*/ 612651856 w 969"/>
              <a:gd name="T67" fmla="*/ 1402966941 h 117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969"/>
              <a:gd name="T103" fmla="*/ 0 h 1178"/>
              <a:gd name="T104" fmla="*/ 969 w 969"/>
              <a:gd name="T105" fmla="*/ 1178 h 1178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969" h="1178">
                <a:moveTo>
                  <a:pt x="172" y="496"/>
                </a:moveTo>
                <a:cubicBezTo>
                  <a:pt x="161" y="430"/>
                  <a:pt x="156" y="392"/>
                  <a:pt x="144" y="333"/>
                </a:cubicBezTo>
                <a:cubicBezTo>
                  <a:pt x="141" y="317"/>
                  <a:pt x="134" y="285"/>
                  <a:pt x="134" y="285"/>
                </a:cubicBezTo>
                <a:cubicBezTo>
                  <a:pt x="144" y="200"/>
                  <a:pt x="131" y="194"/>
                  <a:pt x="201" y="170"/>
                </a:cubicBezTo>
                <a:cubicBezTo>
                  <a:pt x="220" y="173"/>
                  <a:pt x="273" y="177"/>
                  <a:pt x="297" y="189"/>
                </a:cubicBezTo>
                <a:cubicBezTo>
                  <a:pt x="407" y="242"/>
                  <a:pt x="260" y="177"/>
                  <a:pt x="345" y="228"/>
                </a:cubicBezTo>
                <a:cubicBezTo>
                  <a:pt x="362" y="239"/>
                  <a:pt x="384" y="240"/>
                  <a:pt x="403" y="247"/>
                </a:cubicBezTo>
                <a:cubicBezTo>
                  <a:pt x="438" y="242"/>
                  <a:pt x="483" y="253"/>
                  <a:pt x="508" y="228"/>
                </a:cubicBezTo>
                <a:cubicBezTo>
                  <a:pt x="543" y="193"/>
                  <a:pt x="510" y="133"/>
                  <a:pt x="566" y="93"/>
                </a:cubicBezTo>
                <a:cubicBezTo>
                  <a:pt x="590" y="76"/>
                  <a:pt x="634" y="45"/>
                  <a:pt x="662" y="36"/>
                </a:cubicBezTo>
                <a:cubicBezTo>
                  <a:pt x="687" y="27"/>
                  <a:pt x="713" y="22"/>
                  <a:pt x="739" y="16"/>
                </a:cubicBezTo>
                <a:cubicBezTo>
                  <a:pt x="752" y="13"/>
                  <a:pt x="777" y="7"/>
                  <a:pt x="777" y="7"/>
                </a:cubicBezTo>
                <a:cubicBezTo>
                  <a:pt x="806" y="10"/>
                  <a:pt x="839" y="0"/>
                  <a:pt x="864" y="16"/>
                </a:cubicBezTo>
                <a:cubicBezTo>
                  <a:pt x="881" y="27"/>
                  <a:pt x="883" y="74"/>
                  <a:pt x="883" y="74"/>
                </a:cubicBezTo>
                <a:cubicBezTo>
                  <a:pt x="880" y="135"/>
                  <a:pt x="885" y="196"/>
                  <a:pt x="873" y="256"/>
                </a:cubicBezTo>
                <a:cubicBezTo>
                  <a:pt x="871" y="268"/>
                  <a:pt x="852" y="268"/>
                  <a:pt x="844" y="276"/>
                </a:cubicBezTo>
                <a:cubicBezTo>
                  <a:pt x="824" y="296"/>
                  <a:pt x="803" y="328"/>
                  <a:pt x="787" y="352"/>
                </a:cubicBezTo>
                <a:cubicBezTo>
                  <a:pt x="777" y="393"/>
                  <a:pt x="742" y="480"/>
                  <a:pt x="806" y="506"/>
                </a:cubicBezTo>
                <a:cubicBezTo>
                  <a:pt x="827" y="514"/>
                  <a:pt x="851" y="513"/>
                  <a:pt x="873" y="516"/>
                </a:cubicBezTo>
                <a:cubicBezTo>
                  <a:pt x="927" y="533"/>
                  <a:pt x="884" y="511"/>
                  <a:pt x="912" y="554"/>
                </a:cubicBezTo>
                <a:cubicBezTo>
                  <a:pt x="919" y="565"/>
                  <a:pt x="931" y="573"/>
                  <a:pt x="940" y="583"/>
                </a:cubicBezTo>
                <a:cubicBezTo>
                  <a:pt x="969" y="667"/>
                  <a:pt x="963" y="728"/>
                  <a:pt x="931" y="813"/>
                </a:cubicBezTo>
                <a:cubicBezTo>
                  <a:pt x="926" y="826"/>
                  <a:pt x="927" y="840"/>
                  <a:pt x="921" y="852"/>
                </a:cubicBezTo>
                <a:cubicBezTo>
                  <a:pt x="911" y="872"/>
                  <a:pt x="890" y="887"/>
                  <a:pt x="883" y="909"/>
                </a:cubicBezTo>
                <a:cubicBezTo>
                  <a:pt x="880" y="919"/>
                  <a:pt x="880" y="931"/>
                  <a:pt x="873" y="938"/>
                </a:cubicBezTo>
                <a:cubicBezTo>
                  <a:pt x="841" y="970"/>
                  <a:pt x="823" y="974"/>
                  <a:pt x="787" y="986"/>
                </a:cubicBezTo>
                <a:cubicBezTo>
                  <a:pt x="684" y="976"/>
                  <a:pt x="589" y="974"/>
                  <a:pt x="489" y="1005"/>
                </a:cubicBezTo>
                <a:cubicBezTo>
                  <a:pt x="464" y="1030"/>
                  <a:pt x="437" y="1048"/>
                  <a:pt x="412" y="1072"/>
                </a:cubicBezTo>
                <a:cubicBezTo>
                  <a:pt x="390" y="1141"/>
                  <a:pt x="347" y="1157"/>
                  <a:pt x="288" y="1178"/>
                </a:cubicBezTo>
                <a:cubicBezTo>
                  <a:pt x="148" y="1165"/>
                  <a:pt x="137" y="1153"/>
                  <a:pt x="28" y="1082"/>
                </a:cubicBezTo>
                <a:cubicBezTo>
                  <a:pt x="11" y="1008"/>
                  <a:pt x="0" y="915"/>
                  <a:pt x="67" y="871"/>
                </a:cubicBezTo>
                <a:cubicBezTo>
                  <a:pt x="105" y="813"/>
                  <a:pt x="153" y="787"/>
                  <a:pt x="220" y="775"/>
                </a:cubicBezTo>
                <a:cubicBezTo>
                  <a:pt x="222" y="773"/>
                  <a:pt x="259" y="739"/>
                  <a:pt x="259" y="736"/>
                </a:cubicBezTo>
                <a:cubicBezTo>
                  <a:pt x="270" y="643"/>
                  <a:pt x="172" y="598"/>
                  <a:pt x="172" y="496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8070" name="Freeform 6"/>
          <p:cNvSpPr>
            <a:spLocks/>
          </p:cNvSpPr>
          <p:nvPr/>
        </p:nvSpPr>
        <p:spPr bwMode="auto">
          <a:xfrm>
            <a:off x="7315200" y="3797808"/>
            <a:ext cx="1600200" cy="1828800"/>
          </a:xfrm>
          <a:custGeom>
            <a:avLst/>
            <a:gdLst>
              <a:gd name="T0" fmla="*/ 1139299419 w 779"/>
              <a:gd name="T1" fmla="*/ 2147483647 h 903"/>
              <a:gd name="T2" fmla="*/ 814386768 w 779"/>
              <a:gd name="T3" fmla="*/ 1931868965 h 903"/>
              <a:gd name="T4" fmla="*/ 489476300 w 779"/>
              <a:gd name="T5" fmla="*/ 1693975161 h 903"/>
              <a:gd name="T6" fmla="*/ 84391555 w 779"/>
              <a:gd name="T7" fmla="*/ 1378149790 h 903"/>
              <a:gd name="T8" fmla="*/ 206760629 w 779"/>
              <a:gd name="T9" fmla="*/ 709582562 h 903"/>
              <a:gd name="T10" fmla="*/ 531673088 w 779"/>
              <a:gd name="T11" fmla="*/ 750599923 h 903"/>
              <a:gd name="T12" fmla="*/ 611845471 w 779"/>
              <a:gd name="T13" fmla="*/ 869546825 h 903"/>
              <a:gd name="T14" fmla="*/ 856583556 w 779"/>
              <a:gd name="T15" fmla="*/ 1025407933 h 903"/>
              <a:gd name="T16" fmla="*/ 1139299419 w 779"/>
              <a:gd name="T17" fmla="*/ 984392598 h 903"/>
              <a:gd name="T18" fmla="*/ 1422012971 w 779"/>
              <a:gd name="T19" fmla="*/ 356842858 h 903"/>
              <a:gd name="T20" fmla="*/ 1464209759 w 779"/>
              <a:gd name="T21" fmla="*/ 237893867 h 903"/>
              <a:gd name="T22" fmla="*/ 1746923311 w 779"/>
              <a:gd name="T23" fmla="*/ 82032727 h 903"/>
              <a:gd name="T24" fmla="*/ 1987442128 w 779"/>
              <a:gd name="T25" fmla="*/ 0 h 903"/>
              <a:gd name="T26" fmla="*/ 2147483647 w 779"/>
              <a:gd name="T27" fmla="*/ 41015351 h 903"/>
              <a:gd name="T28" fmla="*/ 2147483647 w 779"/>
              <a:gd name="T29" fmla="*/ 750599923 h 903"/>
              <a:gd name="T30" fmla="*/ 2109811171 w 779"/>
              <a:gd name="T31" fmla="*/ 1341235583 h 903"/>
              <a:gd name="T32" fmla="*/ 2147483647 w 779"/>
              <a:gd name="T33" fmla="*/ 1460182485 h 903"/>
              <a:gd name="T34" fmla="*/ 2147483647 w 779"/>
              <a:gd name="T35" fmla="*/ 1693975161 h 903"/>
              <a:gd name="T36" fmla="*/ 2147483647 w 779"/>
              <a:gd name="T37" fmla="*/ 1853939423 h 903"/>
              <a:gd name="T38" fmla="*/ 2147483647 w 779"/>
              <a:gd name="T39" fmla="*/ 1968785197 h 903"/>
              <a:gd name="T40" fmla="*/ 2147483647 w 779"/>
              <a:gd name="T41" fmla="*/ 2087732099 h 903"/>
              <a:gd name="T42" fmla="*/ 2147483647 w 779"/>
              <a:gd name="T43" fmla="*/ 2147483647 h 903"/>
              <a:gd name="T44" fmla="*/ 2147483647 w 779"/>
              <a:gd name="T45" fmla="*/ 2147483647 h 903"/>
              <a:gd name="T46" fmla="*/ 2147483647 w 779"/>
              <a:gd name="T47" fmla="*/ 2147483647 h 903"/>
              <a:gd name="T48" fmla="*/ 1987442128 w 779"/>
              <a:gd name="T49" fmla="*/ 2147483647 h 903"/>
              <a:gd name="T50" fmla="*/ 1907269874 w 779"/>
              <a:gd name="T51" fmla="*/ 2147483647 h 903"/>
              <a:gd name="T52" fmla="*/ 1059124853 w 779"/>
              <a:gd name="T53" fmla="*/ 2147483647 h 903"/>
              <a:gd name="T54" fmla="*/ 329129736 w 779"/>
              <a:gd name="T55" fmla="*/ 2147483647 h 903"/>
              <a:gd name="T56" fmla="*/ 286935002 w 779"/>
              <a:gd name="T57" fmla="*/ 2147483647 h 903"/>
              <a:gd name="T58" fmla="*/ 772189980 w 779"/>
              <a:gd name="T59" fmla="*/ 2147483647 h 903"/>
              <a:gd name="T60" fmla="*/ 856583556 w 779"/>
              <a:gd name="T61" fmla="*/ 2147483647 h 903"/>
              <a:gd name="T62" fmla="*/ 1097102631 w 779"/>
              <a:gd name="T63" fmla="*/ 2147483647 h 903"/>
              <a:gd name="T64" fmla="*/ 1139299419 w 779"/>
              <a:gd name="T65" fmla="*/ 2147483647 h 90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779"/>
              <a:gd name="T100" fmla="*/ 0 h 903"/>
              <a:gd name="T101" fmla="*/ 779 w 779"/>
              <a:gd name="T102" fmla="*/ 903 h 903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779" h="903">
                <a:moveTo>
                  <a:pt x="270" y="557"/>
                </a:moveTo>
                <a:cubicBezTo>
                  <a:pt x="252" y="490"/>
                  <a:pt x="241" y="508"/>
                  <a:pt x="193" y="471"/>
                </a:cubicBezTo>
                <a:cubicBezTo>
                  <a:pt x="110" y="406"/>
                  <a:pt x="179" y="435"/>
                  <a:pt x="116" y="413"/>
                </a:cubicBezTo>
                <a:cubicBezTo>
                  <a:pt x="82" y="387"/>
                  <a:pt x="50" y="366"/>
                  <a:pt x="20" y="336"/>
                </a:cubicBezTo>
                <a:cubicBezTo>
                  <a:pt x="0" y="274"/>
                  <a:pt x="3" y="219"/>
                  <a:pt x="49" y="173"/>
                </a:cubicBezTo>
                <a:cubicBezTo>
                  <a:pt x="75" y="176"/>
                  <a:pt x="102" y="173"/>
                  <a:pt x="126" y="183"/>
                </a:cubicBezTo>
                <a:cubicBezTo>
                  <a:pt x="137" y="187"/>
                  <a:pt x="138" y="203"/>
                  <a:pt x="145" y="212"/>
                </a:cubicBezTo>
                <a:cubicBezTo>
                  <a:pt x="172" y="244"/>
                  <a:pt x="169" y="238"/>
                  <a:pt x="203" y="250"/>
                </a:cubicBezTo>
                <a:cubicBezTo>
                  <a:pt x="225" y="247"/>
                  <a:pt x="249" y="248"/>
                  <a:pt x="270" y="240"/>
                </a:cubicBezTo>
                <a:cubicBezTo>
                  <a:pt x="315" y="222"/>
                  <a:pt x="325" y="124"/>
                  <a:pt x="337" y="87"/>
                </a:cubicBezTo>
                <a:cubicBezTo>
                  <a:pt x="340" y="77"/>
                  <a:pt x="339" y="64"/>
                  <a:pt x="347" y="58"/>
                </a:cubicBezTo>
                <a:cubicBezTo>
                  <a:pt x="397" y="20"/>
                  <a:pt x="367" y="36"/>
                  <a:pt x="414" y="20"/>
                </a:cubicBezTo>
                <a:cubicBezTo>
                  <a:pt x="433" y="14"/>
                  <a:pt x="471" y="0"/>
                  <a:pt x="471" y="0"/>
                </a:cubicBezTo>
                <a:cubicBezTo>
                  <a:pt x="503" y="3"/>
                  <a:pt x="536" y="2"/>
                  <a:pt x="567" y="10"/>
                </a:cubicBezTo>
                <a:cubicBezTo>
                  <a:pt x="646" y="30"/>
                  <a:pt x="572" y="155"/>
                  <a:pt x="529" y="183"/>
                </a:cubicBezTo>
                <a:cubicBezTo>
                  <a:pt x="484" y="251"/>
                  <a:pt x="478" y="234"/>
                  <a:pt x="500" y="327"/>
                </a:cubicBezTo>
                <a:cubicBezTo>
                  <a:pt x="503" y="338"/>
                  <a:pt x="510" y="349"/>
                  <a:pt x="519" y="356"/>
                </a:cubicBezTo>
                <a:cubicBezTo>
                  <a:pt x="544" y="375"/>
                  <a:pt x="634" y="390"/>
                  <a:pt x="673" y="413"/>
                </a:cubicBezTo>
                <a:cubicBezTo>
                  <a:pt x="693" y="425"/>
                  <a:pt x="731" y="452"/>
                  <a:pt x="731" y="452"/>
                </a:cubicBezTo>
                <a:cubicBezTo>
                  <a:pt x="734" y="461"/>
                  <a:pt x="735" y="472"/>
                  <a:pt x="740" y="480"/>
                </a:cubicBezTo>
                <a:cubicBezTo>
                  <a:pt x="748" y="491"/>
                  <a:pt x="768" y="495"/>
                  <a:pt x="769" y="509"/>
                </a:cubicBezTo>
                <a:cubicBezTo>
                  <a:pt x="775" y="576"/>
                  <a:pt x="779" y="646"/>
                  <a:pt x="759" y="711"/>
                </a:cubicBezTo>
                <a:cubicBezTo>
                  <a:pt x="753" y="730"/>
                  <a:pt x="721" y="724"/>
                  <a:pt x="702" y="730"/>
                </a:cubicBezTo>
                <a:cubicBezTo>
                  <a:pt x="662" y="743"/>
                  <a:pt x="619" y="737"/>
                  <a:pt x="577" y="740"/>
                </a:cubicBezTo>
                <a:cubicBezTo>
                  <a:pt x="526" y="752"/>
                  <a:pt x="502" y="743"/>
                  <a:pt x="471" y="788"/>
                </a:cubicBezTo>
                <a:cubicBezTo>
                  <a:pt x="465" y="807"/>
                  <a:pt x="469" y="834"/>
                  <a:pt x="452" y="845"/>
                </a:cubicBezTo>
                <a:cubicBezTo>
                  <a:pt x="386" y="888"/>
                  <a:pt x="328" y="894"/>
                  <a:pt x="251" y="903"/>
                </a:cubicBezTo>
                <a:cubicBezTo>
                  <a:pt x="193" y="897"/>
                  <a:pt x="134" y="898"/>
                  <a:pt x="78" y="884"/>
                </a:cubicBezTo>
                <a:cubicBezTo>
                  <a:pt x="45" y="876"/>
                  <a:pt x="60" y="792"/>
                  <a:pt x="68" y="749"/>
                </a:cubicBezTo>
                <a:cubicBezTo>
                  <a:pt x="77" y="701"/>
                  <a:pt x="140" y="629"/>
                  <a:pt x="183" y="615"/>
                </a:cubicBezTo>
                <a:cubicBezTo>
                  <a:pt x="190" y="609"/>
                  <a:pt x="195" y="600"/>
                  <a:pt x="203" y="596"/>
                </a:cubicBezTo>
                <a:cubicBezTo>
                  <a:pt x="221" y="587"/>
                  <a:pt x="260" y="576"/>
                  <a:pt x="260" y="576"/>
                </a:cubicBezTo>
                <a:cubicBezTo>
                  <a:pt x="271" y="545"/>
                  <a:pt x="270" y="538"/>
                  <a:pt x="270" y="557"/>
                </a:cubicBezTo>
                <a:close/>
              </a:path>
            </a:pathLst>
          </a:custGeom>
          <a:solidFill>
            <a:srgbClr val="FFCC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8077200" y="448360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5638800" y="356920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7620000" y="3493008"/>
            <a:ext cx="4286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000" b="1" i="1" u="none">
                <a:ea typeface="宋体" pitchFamily="2" charset="-122"/>
              </a:rPr>
              <a:t>C</a:t>
            </a:r>
            <a:r>
              <a:rPr lang="en-US" altLang="zh-CN" b="1" u="none">
                <a:solidFill>
                  <a:srgbClr val="010000"/>
                </a:solidFill>
                <a:ea typeface="宋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5943600" y="4483608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u</a:t>
            </a:r>
          </a:p>
        </p:txBody>
      </p:sp>
      <p:sp>
        <p:nvSpPr>
          <p:cNvPr id="88075" name="Oval 11"/>
          <p:cNvSpPr>
            <a:spLocks noChangeArrowheads="1"/>
          </p:cNvSpPr>
          <p:nvPr/>
        </p:nvSpPr>
        <p:spPr bwMode="auto">
          <a:xfrm>
            <a:off x="8001000" y="4940808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8076" name="Oval 12"/>
          <p:cNvSpPr>
            <a:spLocks noChangeArrowheads="1"/>
          </p:cNvSpPr>
          <p:nvPr/>
        </p:nvSpPr>
        <p:spPr bwMode="auto">
          <a:xfrm>
            <a:off x="6019800" y="4407408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6172200" y="4483608"/>
            <a:ext cx="1905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AU"/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8077200" y="4559808"/>
            <a:ext cx="285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v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7924800" y="5017008"/>
            <a:ext cx="2857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i="1" u="none">
                <a:ea typeface="宋体" pitchFamily="2" charset="-122"/>
              </a:rPr>
              <a:t>y</a:t>
            </a:r>
          </a:p>
        </p:txBody>
      </p:sp>
      <p:cxnSp>
        <p:nvCxnSpPr>
          <p:cNvPr id="88080" name="AutoShape 16"/>
          <p:cNvCxnSpPr>
            <a:cxnSpLocks noChangeShapeType="1"/>
            <a:stCxn id="88070" idx="28"/>
            <a:endCxn id="88069" idx="22"/>
          </p:cNvCxnSpPr>
          <p:nvPr/>
        </p:nvCxnSpPr>
        <p:spPr bwMode="auto">
          <a:xfrm rot="10800000">
            <a:off x="6767513" y="5231321"/>
            <a:ext cx="687387" cy="84137"/>
          </a:xfrm>
          <a:prstGeom prst="curvedConnector3">
            <a:avLst>
              <a:gd name="adj1" fmla="val 53579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18325" y="4982083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b="1" u="none">
                <a:solidFill>
                  <a:srgbClr val="FF6600"/>
                </a:solidFill>
                <a:ea typeface="宋体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SCCs and DFS finishing times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59936"/>
            <a:ext cx="8763000" cy="2414016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 smtClean="0">
                <a:solidFill>
                  <a:schemeClr val="hlink"/>
                </a:solidFill>
                <a:ea typeface="宋体" pitchFamily="2" charset="-122"/>
              </a:rPr>
              <a:t>Proof:</a:t>
            </a:r>
          </a:p>
          <a:p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, v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baseline="30000" dirty="0" smtClean="0">
                <a:ea typeface="宋体" pitchFamily="2" charset="-122"/>
              </a:rPr>
              <a:t>T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v, </a:t>
            </a:r>
            <a:r>
              <a:rPr lang="en-US" altLang="zh-CN" i="1" dirty="0" smtClean="0">
                <a:ea typeface="宋体" pitchFamily="2" charset="-122"/>
              </a:rPr>
              <a:t>u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dirty="0" smtClean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. </a:t>
            </a:r>
          </a:p>
          <a:p>
            <a:r>
              <a:rPr lang="en-US" altLang="zh-CN" dirty="0" smtClean="0">
                <a:ea typeface="宋体" pitchFamily="2" charset="-122"/>
              </a:rPr>
              <a:t>Since SCC’s of </a:t>
            </a:r>
            <a:r>
              <a:rPr lang="en-US" altLang="zh-CN" i="1" dirty="0" smtClean="0">
                <a:ea typeface="宋体" pitchFamily="2" charset="-122"/>
              </a:rPr>
              <a:t>G </a:t>
            </a:r>
            <a:r>
              <a:rPr lang="en-US" altLang="zh-CN" dirty="0" smtClean="0">
                <a:ea typeface="宋体" pitchFamily="2" charset="-122"/>
              </a:rPr>
              <a:t>and </a:t>
            </a:r>
            <a:r>
              <a:rPr lang="en-US" altLang="zh-CN" i="1" dirty="0" smtClean="0">
                <a:ea typeface="宋体" pitchFamily="2" charset="-122"/>
              </a:rPr>
              <a:t>G</a:t>
            </a:r>
            <a:r>
              <a:rPr lang="en-US" altLang="zh-CN" baseline="30000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are the same,  </a:t>
            </a:r>
            <a:r>
              <a:rPr lang="en-US" altLang="zh-CN" i="1" dirty="0" smtClean="0">
                <a:ea typeface="宋体" pitchFamily="2" charset="-122"/>
              </a:rPr>
              <a:t>f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latin typeface="RMTMI" charset="-95"/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dirty="0" smtClean="0">
                <a:latin typeface="RMTMI" charset="-95"/>
                <a:ea typeface="宋体" pitchFamily="2" charset="-122"/>
              </a:rPr>
              <a:t> &gt; </a:t>
            </a:r>
            <a:r>
              <a:rPr lang="en-US" altLang="zh-CN" i="1" dirty="0" smtClean="0">
                <a:ea typeface="宋体" pitchFamily="2" charset="-122"/>
              </a:rPr>
              <a:t>f 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dirty="0" smtClean="0">
                <a:ea typeface="宋体" pitchFamily="2" charset="-122"/>
              </a:rPr>
              <a:t>C</a:t>
            </a:r>
            <a:r>
              <a:rPr lang="en-US" altLang="zh-CN" dirty="0" smtClean="0">
                <a:latin typeface="RMTMI" charset="-95"/>
                <a:ea typeface="宋体" pitchFamily="2" charset="-122"/>
              </a:rPr>
              <a:t>), by Lemma 22.14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 smtClean="0">
              <a:latin typeface="RMTMI" charset="-95"/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2400" y="1697736"/>
            <a:ext cx="8824913" cy="157003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u="none" dirty="0">
                <a:solidFill>
                  <a:srgbClr val="CC3300"/>
                </a:solidFill>
                <a:ea typeface="宋体" pitchFamily="2" charset="-122"/>
              </a:rPr>
              <a:t>Corollary 22.15</a:t>
            </a:r>
          </a:p>
          <a:p>
            <a:pPr>
              <a:defRPr/>
            </a:pPr>
            <a:r>
              <a:rPr lang="en-US" altLang="zh-CN" u="none" dirty="0">
                <a:ea typeface="宋体" pitchFamily="2" charset="-122"/>
              </a:rPr>
              <a:t>Let </a:t>
            </a:r>
            <a:r>
              <a:rPr lang="en-US" altLang="zh-CN" i="1" u="none" dirty="0">
                <a:ea typeface="宋体" pitchFamily="2" charset="-122"/>
              </a:rPr>
              <a:t>C </a:t>
            </a:r>
            <a:r>
              <a:rPr lang="en-US" altLang="zh-CN" u="none" dirty="0">
                <a:ea typeface="宋体" pitchFamily="2" charset="-122"/>
              </a:rPr>
              <a:t>and 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u="none" dirty="0">
                <a:ea typeface="宋体" pitchFamily="2" charset="-122"/>
              </a:rPr>
              <a:t>be distinct SCC’s in </a:t>
            </a:r>
            <a:r>
              <a:rPr lang="en-US" altLang="zh-CN" i="1" u="none" dirty="0">
                <a:ea typeface="宋体" pitchFamily="2" charset="-122"/>
              </a:rPr>
              <a:t>G 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= 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 dirty="0">
                <a:ea typeface="宋体" pitchFamily="2" charset="-122"/>
              </a:rPr>
              <a:t>V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, </a:t>
            </a:r>
            <a:r>
              <a:rPr lang="en-US" altLang="zh-CN" i="1" u="none" dirty="0">
                <a:ea typeface="宋体" pitchFamily="2" charset="-122"/>
              </a:rPr>
              <a:t>E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u="none" dirty="0">
                <a:ea typeface="宋体" pitchFamily="2" charset="-122"/>
              </a:rPr>
              <a:t>. Suppose there is an edge</a:t>
            </a:r>
          </a:p>
          <a:p>
            <a:pPr>
              <a:defRPr/>
            </a:pPr>
            <a:r>
              <a:rPr lang="en-US" altLang="zh-CN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 dirty="0">
                <a:ea typeface="宋体" pitchFamily="2" charset="-122"/>
              </a:rPr>
              <a:t>u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, v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 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 dirty="0">
                <a:ea typeface="宋体" pitchFamily="2" charset="-122"/>
              </a:rPr>
              <a:t>E</a:t>
            </a:r>
            <a:r>
              <a:rPr lang="en-US" altLang="zh-CN" u="none" baseline="30000" dirty="0">
                <a:ea typeface="宋体" pitchFamily="2" charset="-122"/>
              </a:rPr>
              <a:t>T</a:t>
            </a:r>
            <a:r>
              <a:rPr lang="en-US" altLang="zh-CN" u="none" dirty="0">
                <a:ea typeface="宋体" pitchFamily="2" charset="-122"/>
              </a:rPr>
              <a:t>, where </a:t>
            </a:r>
            <a:r>
              <a:rPr lang="en-US" altLang="zh-CN" i="1" u="none" dirty="0">
                <a:ea typeface="宋体" pitchFamily="2" charset="-122"/>
              </a:rPr>
              <a:t>u 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 dirty="0">
                <a:ea typeface="宋体" pitchFamily="2" charset="-122"/>
              </a:rPr>
              <a:t>C </a:t>
            </a:r>
            <a:r>
              <a:rPr lang="en-US" altLang="zh-CN" u="none" dirty="0">
                <a:ea typeface="宋体" pitchFamily="2" charset="-122"/>
              </a:rPr>
              <a:t>and 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v 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u="none" dirty="0">
                <a:latin typeface="MTSYN" charset="-127"/>
                <a:ea typeface="宋体" pitchFamily="2" charset="-122"/>
              </a:rPr>
              <a:t> 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ea typeface="宋体" pitchFamily="2" charset="-122"/>
              </a:rPr>
              <a:t>. Then </a:t>
            </a:r>
            <a:r>
              <a:rPr lang="en-US" altLang="zh-CN" i="1" u="none" dirty="0">
                <a:ea typeface="宋体" pitchFamily="2" charset="-122"/>
              </a:rPr>
              <a:t>f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i="1" u="none" dirty="0">
                <a:latin typeface="RMTMI" charset="-95"/>
                <a:ea typeface="宋体" pitchFamily="2" charset="-122"/>
              </a:rPr>
              <a:t> &lt; </a:t>
            </a:r>
            <a:r>
              <a:rPr lang="en-US" altLang="zh-CN" i="1" u="none" dirty="0">
                <a:ea typeface="宋体" pitchFamily="2" charset="-122"/>
              </a:rPr>
              <a:t>f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(</a:t>
            </a:r>
            <a:r>
              <a:rPr lang="en-US" altLang="zh-CN" i="1" u="none" dirty="0">
                <a:ea typeface="宋体" pitchFamily="2" charset="-122"/>
              </a:rPr>
              <a:t>C</a:t>
            </a:r>
            <a:r>
              <a:rPr lang="en-US" altLang="zh-CN" u="none" dirty="0">
                <a:ea typeface="宋体" pitchFamily="2" charset="-122"/>
                <a:sym typeface="Symbol" pitchFamily="18" charset="2"/>
              </a:rPr>
              <a:t></a:t>
            </a:r>
            <a:r>
              <a:rPr lang="en-US" altLang="zh-CN" u="none" dirty="0">
                <a:latin typeface="RMTMI" charset="-95"/>
                <a:ea typeface="宋体" pitchFamily="2" charset="-122"/>
              </a:rPr>
              <a:t>)</a:t>
            </a:r>
            <a:r>
              <a:rPr lang="en-US" altLang="zh-CN" u="none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Correctness of SCC</a:t>
            </a:r>
            <a:endParaRPr lang="en-US" sz="3600" dirty="0" smtClean="0"/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When we do the second DFS, on G</a:t>
            </a:r>
            <a:r>
              <a:rPr lang="en-US" sz="2000" baseline="30000" smtClean="0"/>
              <a:t>T</a:t>
            </a:r>
            <a:r>
              <a:rPr lang="en-US" sz="2000" smtClean="0"/>
              <a:t>, we start with a component C such that f(C) is maximum (b, in our case)</a:t>
            </a:r>
          </a:p>
          <a:p>
            <a:r>
              <a:rPr lang="en-US" sz="2000" smtClean="0"/>
              <a:t>We start from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and visit all vertices in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From corollary: </a:t>
            </a:r>
            <a:r>
              <a:rPr lang="en-US" sz="2000" smtClean="0">
                <a:solidFill>
                  <a:schemeClr val="accent1"/>
                </a:solidFill>
              </a:rPr>
              <a:t>f(C) &gt; f(C’) in G </a:t>
            </a:r>
            <a:r>
              <a:rPr lang="en-US" sz="2000" smtClean="0"/>
              <a:t>for all C </a:t>
            </a:r>
            <a:r>
              <a:rPr lang="en-US" sz="2000" smtClean="0">
                <a:sym typeface="Symbol" pitchFamily="18" charset="2"/>
              </a:rPr>
              <a:t></a:t>
            </a:r>
            <a:r>
              <a:rPr lang="en-US" sz="2000" smtClean="0"/>
              <a:t> C’ </a:t>
            </a: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>
                <a:solidFill>
                  <a:schemeClr val="accent1"/>
                </a:solidFill>
              </a:rPr>
              <a:t>there are no edges from C to any other SCCs </a:t>
            </a:r>
            <a:r>
              <a:rPr lang="en-US" sz="2000" smtClean="0">
                <a:solidFill>
                  <a:srgbClr val="FF0000"/>
                </a:solidFill>
              </a:rPr>
              <a:t>in G</a:t>
            </a:r>
            <a:r>
              <a:rPr lang="en-US" sz="2000" baseline="30000" smtClean="0">
                <a:solidFill>
                  <a:srgbClr val="FF0000"/>
                </a:solidFill>
              </a:rPr>
              <a:t>T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DFS will visit only vertices in C</a:t>
            </a:r>
            <a:r>
              <a:rPr lang="en-US" sz="2000" baseline="-25000" smtClean="0"/>
              <a:t>1</a:t>
            </a:r>
            <a:endParaRPr lang="en-US" sz="2000" baseline="30000" smtClean="0"/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depth-first tree rooted at </a:t>
            </a:r>
            <a:r>
              <a:rPr lang="en-US" sz="2000" smtClean="0">
                <a:latin typeface="Comic Sans MS" pitchFamily="66" charset="0"/>
              </a:rPr>
              <a:t>b</a:t>
            </a:r>
            <a:r>
              <a:rPr lang="en-US" sz="2000" smtClean="0"/>
              <a:t> contains exactly the vertices of C</a:t>
            </a:r>
            <a:r>
              <a:rPr lang="en-US" sz="2000" baseline="-25000" smtClean="0"/>
              <a:t>1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687763" y="4438904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7270750" y="5392992"/>
            <a:ext cx="1208088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065838" y="4450017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913313" y="5340604"/>
            <a:ext cx="2322512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4343400" y="4159504"/>
            <a:ext cx="4333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6938963" y="4175379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897438" y="5939092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8024813" y="6002592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4763" y="4372229"/>
            <a:ext cx="4776787" cy="2098675"/>
            <a:chOff x="529" y="2484"/>
            <a:chExt cx="3009" cy="1322"/>
          </a:xfrm>
        </p:grpSpPr>
        <p:sp>
          <p:nvSpPr>
            <p:cNvPr id="22551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2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2553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2554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2555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2556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7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8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59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0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1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2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2563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2565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2566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68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69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0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1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2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3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4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75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6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7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8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579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2580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82613" y="4910392"/>
            <a:ext cx="2770187" cy="646112"/>
            <a:chOff x="137" y="3111"/>
            <a:chExt cx="1745" cy="407"/>
          </a:xfrm>
        </p:grpSpPr>
        <p:sp>
          <p:nvSpPr>
            <p:cNvPr id="22543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f</a:t>
              </a:r>
            </a:p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2544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h</a:t>
              </a:r>
            </a:p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2545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g</a:t>
              </a:r>
            </a:p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2546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d</a:t>
              </a:r>
            </a:p>
            <a:p>
              <a:pPr algn="ctr"/>
              <a:r>
                <a:rPr lang="en-US" sz="1800"/>
                <a:t>9</a:t>
              </a:r>
            </a:p>
          </p:txBody>
        </p:sp>
        <p:sp>
          <p:nvSpPr>
            <p:cNvPr id="22547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c</a:t>
              </a:r>
            </a:p>
            <a:p>
              <a:pPr algn="ctr"/>
              <a:r>
                <a:rPr lang="en-US" sz="1800"/>
                <a:t>10</a:t>
              </a:r>
            </a:p>
          </p:txBody>
        </p:sp>
        <p:sp>
          <p:nvSpPr>
            <p:cNvPr id="22548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a</a:t>
              </a:r>
            </a:p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2549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e</a:t>
              </a:r>
            </a:p>
            <a:p>
              <a:pPr algn="ctr"/>
              <a:r>
                <a:rPr lang="en-US" sz="1800"/>
                <a:t>15</a:t>
              </a:r>
            </a:p>
          </p:txBody>
        </p:sp>
        <p:sp>
          <p:nvSpPr>
            <p:cNvPr id="22550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b</a:t>
              </a:r>
            </a:p>
            <a:p>
              <a:pPr algn="ctr"/>
              <a:r>
                <a:rPr lang="en-US" sz="1800"/>
                <a:t>16</a:t>
              </a:r>
            </a:p>
          </p:txBody>
        </p:sp>
      </p:grpSp>
      <p:sp>
        <p:nvSpPr>
          <p:cNvPr id="22542" name="Oval 52"/>
          <p:cNvSpPr>
            <a:spLocks noChangeArrowheads="1"/>
          </p:cNvSpPr>
          <p:nvPr/>
        </p:nvSpPr>
        <p:spPr bwMode="auto">
          <a:xfrm>
            <a:off x="604838" y="4800854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a typeface="宋体" pitchFamily="2" charset="-122"/>
              </a:rPr>
              <a:t>Correctness of SCC</a:t>
            </a:r>
            <a:endParaRPr lang="en-US" sz="3600" dirty="0" smtClean="0"/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1468438"/>
            <a:ext cx="8229600" cy="3568700"/>
          </a:xfrm>
        </p:spPr>
        <p:txBody>
          <a:bodyPr/>
          <a:lstStyle/>
          <a:p>
            <a:r>
              <a:rPr lang="en-US" sz="2000" smtClean="0"/>
              <a:t>The next root chosen in the second DFS is in SCC C</a:t>
            </a:r>
            <a:r>
              <a:rPr lang="en-US" sz="2000" baseline="-25000" smtClean="0"/>
              <a:t>2</a:t>
            </a:r>
            <a:r>
              <a:rPr lang="en-US" sz="2000" smtClean="0"/>
              <a:t> such that f(C) is maximum over all SCC’s other than C</a:t>
            </a:r>
            <a:r>
              <a:rPr lang="en-US" sz="2000" baseline="-25000" smtClean="0"/>
              <a:t>1</a:t>
            </a:r>
            <a:r>
              <a:rPr lang="en-US" sz="2000" smtClean="0"/>
              <a:t> </a:t>
            </a:r>
          </a:p>
          <a:p>
            <a:r>
              <a:rPr lang="en-US" sz="2000" smtClean="0"/>
              <a:t>DFS visits all vertices in C</a:t>
            </a:r>
            <a:r>
              <a:rPr lang="en-US" sz="2000" baseline="-25000" smtClean="0"/>
              <a:t>2</a:t>
            </a:r>
            <a:r>
              <a:rPr lang="en-US" sz="2000" smtClean="0"/>
              <a:t> </a:t>
            </a:r>
          </a:p>
          <a:p>
            <a:pPr lvl="1"/>
            <a:r>
              <a:rPr lang="en-US" sz="1800" smtClean="0"/>
              <a:t>the only edges out of C</a:t>
            </a:r>
            <a:r>
              <a:rPr lang="en-US" sz="1800" baseline="-25000" smtClean="0"/>
              <a:t>2</a:t>
            </a:r>
            <a:r>
              <a:rPr lang="en-US" sz="1800" smtClean="0"/>
              <a:t> go to C</a:t>
            </a:r>
            <a:r>
              <a:rPr lang="en-US" sz="1800" baseline="-25000" smtClean="0"/>
              <a:t>1</a:t>
            </a:r>
            <a:r>
              <a:rPr lang="en-US" sz="1800" smtClean="0"/>
              <a:t>, which we’ve already visited</a:t>
            </a:r>
          </a:p>
          <a:p>
            <a:pPr>
              <a:buFontTx/>
              <a:buNone/>
            </a:pPr>
            <a:r>
              <a:rPr lang="en-US" sz="2000" smtClean="0">
                <a:sym typeface="Symbol" pitchFamily="18" charset="2"/>
              </a:rPr>
              <a:t> </a:t>
            </a:r>
            <a:r>
              <a:rPr lang="en-US" sz="2000" smtClean="0"/>
              <a:t>The only tree edges will be to vertices in C</a:t>
            </a:r>
            <a:r>
              <a:rPr lang="en-US" sz="2000" baseline="-25000" smtClean="0"/>
              <a:t>2</a:t>
            </a:r>
          </a:p>
          <a:p>
            <a:r>
              <a:rPr lang="en-US" sz="2000" smtClean="0"/>
              <a:t>Each time we choose a new root it can reach only:</a:t>
            </a:r>
          </a:p>
          <a:p>
            <a:pPr lvl="1"/>
            <a:r>
              <a:rPr lang="en-US" sz="1800" smtClean="0"/>
              <a:t>vertices in its own component </a:t>
            </a:r>
          </a:p>
          <a:p>
            <a:pPr lvl="1"/>
            <a:r>
              <a:rPr lang="en-US" sz="1800" smtClean="0"/>
              <a:t>vertices in components </a:t>
            </a:r>
            <a:r>
              <a:rPr lang="en-US" sz="1800" i="1" smtClean="0"/>
              <a:t>already visited</a:t>
            </a:r>
            <a:endParaRPr lang="en-US" sz="1800" smtClean="0"/>
          </a:p>
        </p:txBody>
      </p:sp>
      <p:sp>
        <p:nvSpPr>
          <p:cNvPr id="23556" name="Freeform 4"/>
          <p:cNvSpPr>
            <a:spLocks/>
          </p:cNvSpPr>
          <p:nvPr/>
        </p:nvSpPr>
        <p:spPr bwMode="auto">
          <a:xfrm>
            <a:off x="3724275" y="4624705"/>
            <a:ext cx="2311400" cy="1736725"/>
          </a:xfrm>
          <a:custGeom>
            <a:avLst/>
            <a:gdLst>
              <a:gd name="T0" fmla="*/ 257055951 w 1456"/>
              <a:gd name="T1" fmla="*/ 35282184 h 1094"/>
              <a:gd name="T2" fmla="*/ 1040823785 w 1456"/>
              <a:gd name="T3" fmla="*/ 0 h 1094"/>
              <a:gd name="T4" fmla="*/ 2147483647 w 1456"/>
              <a:gd name="T5" fmla="*/ 45362805 h 1094"/>
              <a:gd name="T6" fmla="*/ 2147483647 w 1456"/>
              <a:gd name="T7" fmla="*/ 113406236 h 1094"/>
              <a:gd name="T8" fmla="*/ 2147483647 w 1456"/>
              <a:gd name="T9" fmla="*/ 194051200 h 1094"/>
              <a:gd name="T10" fmla="*/ 2147483647 w 1456"/>
              <a:gd name="T11" fmla="*/ 262096232 h 1094"/>
              <a:gd name="T12" fmla="*/ 2147483647 w 1456"/>
              <a:gd name="T13" fmla="*/ 602316480 h 1094"/>
              <a:gd name="T14" fmla="*/ 2147483647 w 1456"/>
              <a:gd name="T15" fmla="*/ 670361462 h 1094"/>
              <a:gd name="T16" fmla="*/ 2147483647 w 1456"/>
              <a:gd name="T17" fmla="*/ 1270158580 h 1094"/>
              <a:gd name="T18" fmla="*/ 2147483647 w 1456"/>
              <a:gd name="T19" fmla="*/ 1282758562 h 1094"/>
              <a:gd name="T20" fmla="*/ 2147483647 w 1456"/>
              <a:gd name="T21" fmla="*/ 1292840770 h 1094"/>
              <a:gd name="T22" fmla="*/ 2147483647 w 1456"/>
              <a:gd name="T23" fmla="*/ 1328122942 h 1094"/>
              <a:gd name="T24" fmla="*/ 2147483647 w 1456"/>
              <a:gd name="T25" fmla="*/ 1383564767 h 1094"/>
              <a:gd name="T26" fmla="*/ 2147483647 w 1456"/>
              <a:gd name="T27" fmla="*/ 1428927559 h 1094"/>
              <a:gd name="T28" fmla="*/ 2048886344 w 1456"/>
              <a:gd name="T29" fmla="*/ 1474290351 h 1094"/>
              <a:gd name="T30" fmla="*/ 1948080128 w 1456"/>
              <a:gd name="T31" fmla="*/ 1532254713 h 1094"/>
              <a:gd name="T32" fmla="*/ 1834673928 w 1456"/>
              <a:gd name="T33" fmla="*/ 1645660900 h 1094"/>
              <a:gd name="T34" fmla="*/ 1776711148 w 1456"/>
              <a:gd name="T35" fmla="*/ 1736386881 h 1094"/>
              <a:gd name="T36" fmla="*/ 1731348351 w 1456"/>
              <a:gd name="T37" fmla="*/ 2144652012 h 1094"/>
              <a:gd name="T38" fmla="*/ 1675904932 w 1456"/>
              <a:gd name="T39" fmla="*/ 2147483647 h 1094"/>
              <a:gd name="T40" fmla="*/ 1630541738 w 1456"/>
              <a:gd name="T41" fmla="*/ 2147483647 h 1094"/>
              <a:gd name="T42" fmla="*/ 1617940167 w 1456"/>
              <a:gd name="T43" fmla="*/ 2147483647 h 1094"/>
              <a:gd name="T44" fmla="*/ 1585178940 w 1456"/>
              <a:gd name="T45" fmla="*/ 2147483647 h 1094"/>
              <a:gd name="T46" fmla="*/ 1413808373 w 1456"/>
              <a:gd name="T47" fmla="*/ 2147483647 h 1094"/>
              <a:gd name="T48" fmla="*/ 1345763383 w 1456"/>
              <a:gd name="T49" fmla="*/ 2147483647 h 1094"/>
              <a:gd name="T50" fmla="*/ 1096267204 w 1456"/>
              <a:gd name="T51" fmla="*/ 2147483647 h 1094"/>
              <a:gd name="T52" fmla="*/ 791328996 w 1456"/>
              <a:gd name="T53" fmla="*/ 2147483647 h 1094"/>
              <a:gd name="T54" fmla="*/ 677922796 w 1456"/>
              <a:gd name="T55" fmla="*/ 2147483647 h 1094"/>
              <a:gd name="T56" fmla="*/ 325100940 w 1456"/>
              <a:gd name="T57" fmla="*/ 2147483647 h 1094"/>
              <a:gd name="T58" fmla="*/ 211693153 w 1456"/>
              <a:gd name="T59" fmla="*/ 2147483647 h 1094"/>
              <a:gd name="T60" fmla="*/ 88206258 w 1456"/>
              <a:gd name="T61" fmla="*/ 2147483647 h 1094"/>
              <a:gd name="T62" fmla="*/ 52924082 w 1456"/>
              <a:gd name="T63" fmla="*/ 2147483647 h 1094"/>
              <a:gd name="T64" fmla="*/ 30241877 w 1456"/>
              <a:gd name="T65" fmla="*/ 2147483647 h 1094"/>
              <a:gd name="T66" fmla="*/ 20161249 w 1456"/>
              <a:gd name="T67" fmla="*/ 1214715167 h 1094"/>
              <a:gd name="T68" fmla="*/ 30241877 w 1456"/>
              <a:gd name="T69" fmla="*/ 612397100 h 1094"/>
              <a:gd name="T70" fmla="*/ 120967509 w 1456"/>
              <a:gd name="T71" fmla="*/ 113406236 h 1094"/>
              <a:gd name="T72" fmla="*/ 257055951 w 1456"/>
              <a:gd name="T73" fmla="*/ 35282184 h 109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456"/>
              <a:gd name="T112" fmla="*/ 0 h 1094"/>
              <a:gd name="T113" fmla="*/ 1456 w 1456"/>
              <a:gd name="T114" fmla="*/ 1094 h 109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456" h="1094">
                <a:moveTo>
                  <a:pt x="102" y="14"/>
                </a:moveTo>
                <a:cubicBezTo>
                  <a:pt x="209" y="19"/>
                  <a:pt x="308" y="6"/>
                  <a:pt x="413" y="0"/>
                </a:cubicBezTo>
                <a:cubicBezTo>
                  <a:pt x="698" y="8"/>
                  <a:pt x="982" y="15"/>
                  <a:pt x="1268" y="18"/>
                </a:cubicBezTo>
                <a:cubicBezTo>
                  <a:pt x="1291" y="27"/>
                  <a:pt x="1312" y="38"/>
                  <a:pt x="1335" y="45"/>
                </a:cubicBezTo>
                <a:cubicBezTo>
                  <a:pt x="1351" y="55"/>
                  <a:pt x="1365" y="66"/>
                  <a:pt x="1380" y="77"/>
                </a:cubicBezTo>
                <a:cubicBezTo>
                  <a:pt x="1397" y="120"/>
                  <a:pt x="1371" y="56"/>
                  <a:pt x="1394" y="104"/>
                </a:cubicBezTo>
                <a:cubicBezTo>
                  <a:pt x="1413" y="142"/>
                  <a:pt x="1414" y="198"/>
                  <a:pt x="1434" y="239"/>
                </a:cubicBezTo>
                <a:cubicBezTo>
                  <a:pt x="1456" y="285"/>
                  <a:pt x="1432" y="220"/>
                  <a:pt x="1448" y="266"/>
                </a:cubicBezTo>
                <a:cubicBezTo>
                  <a:pt x="1438" y="383"/>
                  <a:pt x="1451" y="491"/>
                  <a:pt x="1308" y="504"/>
                </a:cubicBezTo>
                <a:cubicBezTo>
                  <a:pt x="1284" y="506"/>
                  <a:pt x="1260" y="508"/>
                  <a:pt x="1236" y="509"/>
                </a:cubicBezTo>
                <a:cubicBezTo>
                  <a:pt x="1194" y="511"/>
                  <a:pt x="1152" y="512"/>
                  <a:pt x="1110" y="513"/>
                </a:cubicBezTo>
                <a:cubicBezTo>
                  <a:pt x="1034" y="526"/>
                  <a:pt x="1074" y="521"/>
                  <a:pt x="989" y="527"/>
                </a:cubicBezTo>
                <a:cubicBezTo>
                  <a:pt x="961" y="535"/>
                  <a:pt x="937" y="545"/>
                  <a:pt x="908" y="549"/>
                </a:cubicBezTo>
                <a:cubicBezTo>
                  <a:pt x="890" y="555"/>
                  <a:pt x="872" y="561"/>
                  <a:pt x="854" y="567"/>
                </a:cubicBezTo>
                <a:cubicBezTo>
                  <a:pt x="840" y="576"/>
                  <a:pt x="829" y="580"/>
                  <a:pt x="813" y="585"/>
                </a:cubicBezTo>
                <a:cubicBezTo>
                  <a:pt x="800" y="594"/>
                  <a:pt x="786" y="599"/>
                  <a:pt x="773" y="608"/>
                </a:cubicBezTo>
                <a:cubicBezTo>
                  <a:pt x="762" y="624"/>
                  <a:pt x="744" y="642"/>
                  <a:pt x="728" y="653"/>
                </a:cubicBezTo>
                <a:cubicBezTo>
                  <a:pt x="721" y="671"/>
                  <a:pt x="722" y="678"/>
                  <a:pt x="705" y="689"/>
                </a:cubicBezTo>
                <a:cubicBezTo>
                  <a:pt x="689" y="742"/>
                  <a:pt x="699" y="797"/>
                  <a:pt x="687" y="851"/>
                </a:cubicBezTo>
                <a:cubicBezTo>
                  <a:pt x="685" y="902"/>
                  <a:pt x="698" y="942"/>
                  <a:pt x="665" y="977"/>
                </a:cubicBezTo>
                <a:cubicBezTo>
                  <a:pt x="652" y="1012"/>
                  <a:pt x="671" y="971"/>
                  <a:pt x="647" y="995"/>
                </a:cubicBezTo>
                <a:cubicBezTo>
                  <a:pt x="644" y="998"/>
                  <a:pt x="645" y="1004"/>
                  <a:pt x="642" y="1008"/>
                </a:cubicBezTo>
                <a:cubicBezTo>
                  <a:pt x="639" y="1012"/>
                  <a:pt x="633" y="1014"/>
                  <a:pt x="629" y="1017"/>
                </a:cubicBezTo>
                <a:cubicBezTo>
                  <a:pt x="616" y="1038"/>
                  <a:pt x="585" y="1045"/>
                  <a:pt x="561" y="1053"/>
                </a:cubicBezTo>
                <a:cubicBezTo>
                  <a:pt x="533" y="1062"/>
                  <a:pt x="564" y="1053"/>
                  <a:pt x="534" y="1067"/>
                </a:cubicBezTo>
                <a:cubicBezTo>
                  <a:pt x="504" y="1081"/>
                  <a:pt x="467" y="1088"/>
                  <a:pt x="435" y="1094"/>
                </a:cubicBezTo>
                <a:cubicBezTo>
                  <a:pt x="395" y="1092"/>
                  <a:pt x="354" y="1092"/>
                  <a:pt x="314" y="1089"/>
                </a:cubicBezTo>
                <a:cubicBezTo>
                  <a:pt x="298" y="1088"/>
                  <a:pt x="285" y="1079"/>
                  <a:pt x="269" y="1076"/>
                </a:cubicBezTo>
                <a:cubicBezTo>
                  <a:pt x="222" y="1067"/>
                  <a:pt x="176" y="1055"/>
                  <a:pt x="129" y="1049"/>
                </a:cubicBezTo>
                <a:cubicBezTo>
                  <a:pt x="112" y="1044"/>
                  <a:pt x="101" y="1036"/>
                  <a:pt x="84" y="1031"/>
                </a:cubicBezTo>
                <a:cubicBezTo>
                  <a:pt x="63" y="1017"/>
                  <a:pt x="55" y="1004"/>
                  <a:pt x="35" y="990"/>
                </a:cubicBezTo>
                <a:cubicBezTo>
                  <a:pt x="30" y="977"/>
                  <a:pt x="25" y="963"/>
                  <a:pt x="21" y="950"/>
                </a:cubicBezTo>
                <a:cubicBezTo>
                  <a:pt x="18" y="939"/>
                  <a:pt x="12" y="918"/>
                  <a:pt x="12" y="918"/>
                </a:cubicBezTo>
                <a:cubicBezTo>
                  <a:pt x="18" y="772"/>
                  <a:pt x="11" y="628"/>
                  <a:pt x="8" y="482"/>
                </a:cubicBezTo>
                <a:cubicBezTo>
                  <a:pt x="11" y="396"/>
                  <a:pt x="17" y="328"/>
                  <a:pt x="12" y="243"/>
                </a:cubicBezTo>
                <a:cubicBezTo>
                  <a:pt x="13" y="213"/>
                  <a:pt x="0" y="78"/>
                  <a:pt x="48" y="45"/>
                </a:cubicBezTo>
                <a:cubicBezTo>
                  <a:pt x="60" y="27"/>
                  <a:pt x="81" y="19"/>
                  <a:pt x="102" y="14"/>
                </a:cubicBezTo>
                <a:close/>
              </a:path>
            </a:pathLst>
          </a:cu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7307263" y="5578793"/>
            <a:ext cx="1208087" cy="849312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6102350" y="4635818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949825" y="5526405"/>
            <a:ext cx="2322513" cy="920750"/>
          </a:xfrm>
          <a:prstGeom prst="ellipse">
            <a:avLst/>
          </a:prstGeom>
          <a:solidFill>
            <a:srgbClr val="3366FF">
              <a:alpha val="30196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379913" y="4345305"/>
            <a:ext cx="436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975475" y="4361180"/>
            <a:ext cx="436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933950" y="612489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8061325" y="6188393"/>
            <a:ext cx="436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4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51275" y="4558030"/>
            <a:ext cx="4776788" cy="2101850"/>
            <a:chOff x="529" y="2484"/>
            <a:chExt cx="3009" cy="1324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529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76" name="Text Box 14"/>
            <p:cNvSpPr txBox="1">
              <a:spLocks noChangeArrowheads="1"/>
            </p:cNvSpPr>
            <p:nvPr/>
          </p:nvSpPr>
          <p:spPr bwMode="auto">
            <a:xfrm>
              <a:off x="734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a</a:t>
              </a:r>
            </a:p>
          </p:txBody>
        </p:sp>
        <p:sp>
          <p:nvSpPr>
            <p:cNvPr id="23577" name="Text Box 15"/>
            <p:cNvSpPr txBox="1">
              <a:spLocks noChangeArrowheads="1"/>
            </p:cNvSpPr>
            <p:nvPr/>
          </p:nvSpPr>
          <p:spPr bwMode="auto">
            <a:xfrm>
              <a:off x="1469" y="2484"/>
              <a:ext cx="17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b</a:t>
              </a:r>
            </a:p>
          </p:txBody>
        </p:sp>
        <p:sp>
          <p:nvSpPr>
            <p:cNvPr id="23578" name="Text Box 16"/>
            <p:cNvSpPr txBox="1">
              <a:spLocks noChangeArrowheads="1"/>
            </p:cNvSpPr>
            <p:nvPr/>
          </p:nvSpPr>
          <p:spPr bwMode="auto">
            <a:xfrm>
              <a:off x="2204" y="2484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c</a:t>
              </a:r>
            </a:p>
          </p:txBody>
        </p:sp>
        <p:sp>
          <p:nvSpPr>
            <p:cNvPr id="23579" name="Text Box 17"/>
            <p:cNvSpPr txBox="1">
              <a:spLocks noChangeArrowheads="1"/>
            </p:cNvSpPr>
            <p:nvPr/>
          </p:nvSpPr>
          <p:spPr bwMode="auto">
            <a:xfrm>
              <a:off x="2929" y="2484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d</a:t>
              </a:r>
            </a:p>
          </p:txBody>
        </p:sp>
        <p:sp>
          <p:nvSpPr>
            <p:cNvPr id="23580" name="Oval 18"/>
            <p:cNvSpPr>
              <a:spLocks noChangeArrowheads="1"/>
            </p:cNvSpPr>
            <p:nvPr/>
          </p:nvSpPr>
          <p:spPr bwMode="auto">
            <a:xfrm>
              <a:off x="1277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1" name="Oval 19"/>
            <p:cNvSpPr>
              <a:spLocks noChangeArrowheads="1"/>
            </p:cNvSpPr>
            <p:nvPr/>
          </p:nvSpPr>
          <p:spPr bwMode="auto">
            <a:xfrm>
              <a:off x="2773" y="2687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2" name="Oval 20"/>
            <p:cNvSpPr>
              <a:spLocks noChangeArrowheads="1"/>
            </p:cNvSpPr>
            <p:nvPr/>
          </p:nvSpPr>
          <p:spPr bwMode="auto">
            <a:xfrm>
              <a:off x="2025" y="2687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3" name="Oval 21"/>
            <p:cNvSpPr>
              <a:spLocks noChangeArrowheads="1"/>
            </p:cNvSpPr>
            <p:nvPr/>
          </p:nvSpPr>
          <p:spPr bwMode="auto">
            <a:xfrm>
              <a:off x="530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4" name="Oval 22"/>
            <p:cNvSpPr>
              <a:spLocks noChangeArrowheads="1"/>
            </p:cNvSpPr>
            <p:nvPr/>
          </p:nvSpPr>
          <p:spPr bwMode="auto">
            <a:xfrm>
              <a:off x="1278" y="3238"/>
              <a:ext cx="542" cy="294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5" name="Oval 23"/>
            <p:cNvSpPr>
              <a:spLocks noChangeArrowheads="1"/>
            </p:cNvSpPr>
            <p:nvPr/>
          </p:nvSpPr>
          <p:spPr bwMode="auto">
            <a:xfrm>
              <a:off x="2774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6" name="Oval 24"/>
            <p:cNvSpPr>
              <a:spLocks noChangeArrowheads="1"/>
            </p:cNvSpPr>
            <p:nvPr/>
          </p:nvSpPr>
          <p:spPr bwMode="auto">
            <a:xfrm>
              <a:off x="2026" y="3238"/>
              <a:ext cx="542" cy="294"/>
            </a:xfrm>
            <a:prstGeom prst="ellipse">
              <a:avLst/>
            </a:prstGeom>
            <a:solidFill>
              <a:srgbClr val="80808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sym typeface="Symbol" pitchFamily="18" charset="2"/>
              </a:endParaRPr>
            </a:p>
          </p:txBody>
        </p:sp>
        <p:sp>
          <p:nvSpPr>
            <p:cNvPr id="23587" name="Text Box 25"/>
            <p:cNvSpPr txBox="1">
              <a:spLocks noChangeArrowheads="1"/>
            </p:cNvSpPr>
            <p:nvPr/>
          </p:nvSpPr>
          <p:spPr bwMode="auto">
            <a:xfrm>
              <a:off x="726" y="3575"/>
              <a:ext cx="1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e</a:t>
              </a:r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1461" y="3575"/>
              <a:ext cx="1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f</a:t>
              </a:r>
            </a:p>
          </p:txBody>
        </p:sp>
        <p:sp>
          <p:nvSpPr>
            <p:cNvPr id="23589" name="Text Box 27"/>
            <p:cNvSpPr txBox="1">
              <a:spLocks noChangeArrowheads="1"/>
            </p:cNvSpPr>
            <p:nvPr/>
          </p:nvSpPr>
          <p:spPr bwMode="auto">
            <a:xfrm>
              <a:off x="2196" y="3575"/>
              <a:ext cx="17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g</a:t>
              </a:r>
            </a:p>
          </p:txBody>
        </p:sp>
        <p:sp>
          <p:nvSpPr>
            <p:cNvPr id="23590" name="Text Box 28"/>
            <p:cNvSpPr txBox="1">
              <a:spLocks noChangeArrowheads="1"/>
            </p:cNvSpPr>
            <p:nvPr/>
          </p:nvSpPr>
          <p:spPr bwMode="auto">
            <a:xfrm>
              <a:off x="2921" y="3575"/>
              <a:ext cx="1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Monotype Corsiva" pitchFamily="66" charset="0"/>
                </a:rPr>
                <a:t>h</a:t>
              </a:r>
            </a:p>
          </p:txBody>
        </p:sp>
        <p:sp>
          <p:nvSpPr>
            <p:cNvPr id="23591" name="Line 29"/>
            <p:cNvSpPr>
              <a:spLocks noChangeShapeType="1"/>
            </p:cNvSpPr>
            <p:nvPr/>
          </p:nvSpPr>
          <p:spPr bwMode="auto">
            <a:xfrm>
              <a:off x="1068" y="2834"/>
              <a:ext cx="216" cy="0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2" name="Line 30"/>
            <p:cNvSpPr>
              <a:spLocks noChangeShapeType="1"/>
            </p:cNvSpPr>
            <p:nvPr/>
          </p:nvSpPr>
          <p:spPr bwMode="auto">
            <a:xfrm>
              <a:off x="1826" y="2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3" name="Line 31"/>
            <p:cNvSpPr>
              <a:spLocks noChangeShapeType="1"/>
            </p:cNvSpPr>
            <p:nvPr/>
          </p:nvSpPr>
          <p:spPr bwMode="auto">
            <a:xfrm>
              <a:off x="1080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4" name="Line 32"/>
            <p:cNvSpPr>
              <a:spLocks noChangeShapeType="1"/>
            </p:cNvSpPr>
            <p:nvPr/>
          </p:nvSpPr>
          <p:spPr bwMode="auto">
            <a:xfrm>
              <a:off x="2567" y="3385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5" name="Line 33"/>
            <p:cNvSpPr>
              <a:spLocks noChangeShapeType="1"/>
            </p:cNvSpPr>
            <p:nvPr/>
          </p:nvSpPr>
          <p:spPr bwMode="auto">
            <a:xfrm flipV="1">
              <a:off x="780" y="2985"/>
              <a:ext cx="0" cy="252"/>
            </a:xfrm>
            <a:prstGeom prst="line">
              <a:avLst/>
            </a:prstGeom>
            <a:noFill/>
            <a:ln w="57150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6" name="Line 34"/>
            <p:cNvSpPr>
              <a:spLocks noChangeShapeType="1"/>
            </p:cNvSpPr>
            <p:nvPr/>
          </p:nvSpPr>
          <p:spPr bwMode="auto">
            <a:xfrm flipV="1">
              <a:off x="1533" y="2982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7" name="Line 35"/>
            <p:cNvSpPr>
              <a:spLocks noChangeShapeType="1"/>
            </p:cNvSpPr>
            <p:nvPr/>
          </p:nvSpPr>
          <p:spPr bwMode="auto">
            <a:xfrm flipV="1">
              <a:off x="2304" y="2988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8" name="Line 36"/>
            <p:cNvSpPr>
              <a:spLocks noChangeShapeType="1"/>
            </p:cNvSpPr>
            <p:nvPr/>
          </p:nvSpPr>
          <p:spPr bwMode="auto">
            <a:xfrm flipV="1">
              <a:off x="3044" y="2985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599" name="Freeform 37"/>
            <p:cNvSpPr>
              <a:spLocks/>
            </p:cNvSpPr>
            <p:nvPr/>
          </p:nvSpPr>
          <p:spPr bwMode="auto">
            <a:xfrm>
              <a:off x="1747" y="321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3975">
              <a:solidFill>
                <a:srgbClr val="333333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0" name="Freeform 38"/>
            <p:cNvSpPr>
              <a:spLocks/>
            </p:cNvSpPr>
            <p:nvPr/>
          </p:nvSpPr>
          <p:spPr bwMode="auto">
            <a:xfrm>
              <a:off x="2482" y="2660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1" name="Freeform 39"/>
            <p:cNvSpPr>
              <a:spLocks/>
            </p:cNvSpPr>
            <p:nvPr/>
          </p:nvSpPr>
          <p:spPr bwMode="auto">
            <a:xfrm flipV="1">
              <a:off x="2493" y="2949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57150">
              <a:solidFill>
                <a:srgbClr val="33333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2" name="Freeform 40"/>
            <p:cNvSpPr>
              <a:spLocks/>
            </p:cNvSpPr>
            <p:nvPr/>
          </p:nvSpPr>
          <p:spPr bwMode="auto">
            <a:xfrm flipV="1">
              <a:off x="1730" y="3486"/>
              <a:ext cx="369" cy="66"/>
            </a:xfrm>
            <a:custGeom>
              <a:avLst/>
              <a:gdLst>
                <a:gd name="T0" fmla="*/ 0 w 369"/>
                <a:gd name="T1" fmla="*/ 66 h 66"/>
                <a:gd name="T2" fmla="*/ 135 w 369"/>
                <a:gd name="T3" fmla="*/ 8 h 66"/>
                <a:gd name="T4" fmla="*/ 257 w 369"/>
                <a:gd name="T5" fmla="*/ 17 h 66"/>
                <a:gd name="T6" fmla="*/ 369 w 369"/>
                <a:gd name="T7" fmla="*/ 66 h 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9"/>
                <a:gd name="T13" fmla="*/ 0 h 66"/>
                <a:gd name="T14" fmla="*/ 369 w 369"/>
                <a:gd name="T15" fmla="*/ 66 h 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9" h="66">
                  <a:moveTo>
                    <a:pt x="0" y="66"/>
                  </a:moveTo>
                  <a:cubicBezTo>
                    <a:pt x="46" y="41"/>
                    <a:pt x="92" y="16"/>
                    <a:pt x="135" y="8"/>
                  </a:cubicBezTo>
                  <a:cubicBezTo>
                    <a:pt x="178" y="0"/>
                    <a:pt x="218" y="7"/>
                    <a:pt x="257" y="17"/>
                  </a:cubicBezTo>
                  <a:cubicBezTo>
                    <a:pt x="296" y="27"/>
                    <a:pt x="332" y="46"/>
                    <a:pt x="369" y="6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603" name="Line 41"/>
            <p:cNvSpPr>
              <a:spLocks noChangeShapeType="1"/>
            </p:cNvSpPr>
            <p:nvPr/>
          </p:nvSpPr>
          <p:spPr bwMode="auto">
            <a:xfrm flipH="1">
              <a:off x="991" y="2949"/>
              <a:ext cx="374" cy="3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3604" name="Freeform 42"/>
            <p:cNvSpPr>
              <a:spLocks/>
            </p:cNvSpPr>
            <p:nvPr/>
          </p:nvSpPr>
          <p:spPr bwMode="auto">
            <a:xfrm>
              <a:off x="3267" y="3294"/>
              <a:ext cx="271" cy="234"/>
            </a:xfrm>
            <a:custGeom>
              <a:avLst/>
              <a:gdLst>
                <a:gd name="T0" fmla="*/ 0 w 271"/>
                <a:gd name="T1" fmla="*/ 185 h 234"/>
                <a:gd name="T2" fmla="*/ 189 w 271"/>
                <a:gd name="T3" fmla="*/ 221 h 234"/>
                <a:gd name="T4" fmla="*/ 270 w 271"/>
                <a:gd name="T5" fmla="*/ 104 h 234"/>
                <a:gd name="T6" fmla="*/ 198 w 271"/>
                <a:gd name="T7" fmla="*/ 9 h 234"/>
                <a:gd name="T8" fmla="*/ 32 w 271"/>
                <a:gd name="T9" fmla="*/ 50 h 2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34"/>
                <a:gd name="T17" fmla="*/ 271 w 271"/>
                <a:gd name="T18" fmla="*/ 234 h 2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34">
                  <a:moveTo>
                    <a:pt x="0" y="185"/>
                  </a:moveTo>
                  <a:cubicBezTo>
                    <a:pt x="72" y="209"/>
                    <a:pt x="144" y="234"/>
                    <a:pt x="189" y="221"/>
                  </a:cubicBezTo>
                  <a:cubicBezTo>
                    <a:pt x="234" y="208"/>
                    <a:pt x="269" y="139"/>
                    <a:pt x="270" y="104"/>
                  </a:cubicBezTo>
                  <a:cubicBezTo>
                    <a:pt x="271" y="69"/>
                    <a:pt x="238" y="18"/>
                    <a:pt x="198" y="9"/>
                  </a:cubicBezTo>
                  <a:cubicBezTo>
                    <a:pt x="158" y="0"/>
                    <a:pt x="95" y="25"/>
                    <a:pt x="32" y="5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19125" y="5096193"/>
            <a:ext cx="2770188" cy="646112"/>
            <a:chOff x="137" y="3111"/>
            <a:chExt cx="1745" cy="407"/>
          </a:xfrm>
        </p:grpSpPr>
        <p:sp>
          <p:nvSpPr>
            <p:cNvPr id="23567" name="Text Box 44"/>
            <p:cNvSpPr txBox="1">
              <a:spLocks noChangeArrowheads="1"/>
            </p:cNvSpPr>
            <p:nvPr/>
          </p:nvSpPr>
          <p:spPr bwMode="auto">
            <a:xfrm>
              <a:off x="1657" y="3111"/>
              <a:ext cx="22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f</a:t>
              </a:r>
            </a:p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3568" name="Text Box 45"/>
            <p:cNvSpPr txBox="1">
              <a:spLocks noChangeArrowheads="1"/>
            </p:cNvSpPr>
            <p:nvPr/>
          </p:nvSpPr>
          <p:spPr bwMode="auto">
            <a:xfrm>
              <a:off x="1471" y="3111"/>
              <a:ext cx="24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h</a:t>
              </a:r>
            </a:p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3569" name="Text Box 46"/>
            <p:cNvSpPr txBox="1">
              <a:spLocks noChangeArrowheads="1"/>
            </p:cNvSpPr>
            <p:nvPr/>
          </p:nvSpPr>
          <p:spPr bwMode="auto">
            <a:xfrm>
              <a:off x="1249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g</a:t>
              </a:r>
            </a:p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3570" name="Text Box 47"/>
            <p:cNvSpPr txBox="1">
              <a:spLocks noChangeArrowheads="1"/>
            </p:cNvSpPr>
            <p:nvPr/>
          </p:nvSpPr>
          <p:spPr bwMode="auto">
            <a:xfrm>
              <a:off x="102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d</a:t>
              </a:r>
            </a:p>
            <a:p>
              <a:pPr algn="ctr"/>
              <a:r>
                <a:rPr lang="en-US" sz="1800"/>
                <a:t>9</a:t>
              </a:r>
            </a:p>
          </p:txBody>
        </p:sp>
        <p:sp>
          <p:nvSpPr>
            <p:cNvPr id="23571" name="Text Box 48"/>
            <p:cNvSpPr txBox="1">
              <a:spLocks noChangeArrowheads="1"/>
            </p:cNvSpPr>
            <p:nvPr/>
          </p:nvSpPr>
          <p:spPr bwMode="auto">
            <a:xfrm>
              <a:off x="804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c</a:t>
              </a:r>
            </a:p>
            <a:p>
              <a:pPr algn="ctr"/>
              <a:r>
                <a:rPr lang="en-US" sz="1800"/>
                <a:t>10</a:t>
              </a:r>
            </a:p>
          </p:txBody>
        </p:sp>
        <p:sp>
          <p:nvSpPr>
            <p:cNvPr id="23572" name="Text Box 49"/>
            <p:cNvSpPr txBox="1">
              <a:spLocks noChangeArrowheads="1"/>
            </p:cNvSpPr>
            <p:nvPr/>
          </p:nvSpPr>
          <p:spPr bwMode="auto">
            <a:xfrm>
              <a:off x="582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a</a:t>
              </a:r>
            </a:p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3573" name="Text Box 50"/>
            <p:cNvSpPr txBox="1">
              <a:spLocks noChangeArrowheads="1"/>
            </p:cNvSpPr>
            <p:nvPr/>
          </p:nvSpPr>
          <p:spPr bwMode="auto">
            <a:xfrm>
              <a:off x="360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e</a:t>
              </a:r>
            </a:p>
            <a:p>
              <a:pPr algn="ctr"/>
              <a:r>
                <a:rPr lang="en-US" sz="1800"/>
                <a:t>15</a:t>
              </a:r>
            </a:p>
          </p:txBody>
        </p:sp>
        <p:sp>
          <p:nvSpPr>
            <p:cNvPr id="23574" name="Text Box 51"/>
            <p:cNvSpPr txBox="1">
              <a:spLocks noChangeArrowheads="1"/>
            </p:cNvSpPr>
            <p:nvPr/>
          </p:nvSpPr>
          <p:spPr bwMode="auto">
            <a:xfrm>
              <a:off x="137" y="3111"/>
              <a:ext cx="2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/>
                <a:t>b</a:t>
              </a:r>
            </a:p>
            <a:p>
              <a:pPr algn="ctr"/>
              <a:r>
                <a:rPr lang="en-US" sz="1800"/>
                <a:t>16</a:t>
              </a:r>
            </a:p>
          </p:txBody>
        </p:sp>
      </p:grpSp>
      <p:sp>
        <p:nvSpPr>
          <p:cNvPr id="23566" name="Oval 52"/>
          <p:cNvSpPr>
            <a:spLocks noChangeArrowheads="1"/>
          </p:cNvSpPr>
          <p:nvPr/>
        </p:nvSpPr>
        <p:spPr bwMode="auto">
          <a:xfrm>
            <a:off x="1712913" y="5015230"/>
            <a:ext cx="379412" cy="84296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of SCC Algorithm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Step 1: O(V+E) to run DFS</a:t>
            </a:r>
          </a:p>
          <a:p>
            <a:r>
              <a:rPr lang="en-US" dirty="0" smtClean="0">
                <a:latin typeface="+mj-lt"/>
              </a:rPr>
              <a:t>Step 2: O(V+E) to construct transpose graph, assuming adjacency list rep.</a:t>
            </a:r>
          </a:p>
          <a:p>
            <a:r>
              <a:rPr lang="en-US" dirty="0" smtClean="0">
                <a:latin typeface="+mj-lt"/>
              </a:rPr>
              <a:t>Step 3: O(V+E) to run DFS again</a:t>
            </a:r>
          </a:p>
          <a:p>
            <a:r>
              <a:rPr lang="en-US" dirty="0" smtClean="0">
                <a:latin typeface="+mj-lt"/>
              </a:rPr>
              <a:t>Step 4: O(V) to output result</a:t>
            </a:r>
          </a:p>
          <a:p>
            <a:r>
              <a:rPr lang="en-US" dirty="0" smtClean="0">
                <a:latin typeface="+mj-lt"/>
              </a:rPr>
              <a:t>Total: O(V+E)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pPr algn="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3716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2480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3751</TotalTime>
  <Words>4956</Words>
  <Application>Microsoft Office PowerPoint</Application>
  <PresentationFormat>On-screen Show (4:3)</PresentationFormat>
  <Paragraphs>1311</Paragraphs>
  <Slides>97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9" baseType="lpstr">
      <vt:lpstr>Oriel</vt:lpstr>
      <vt:lpstr>Photo Editor Photo</vt:lpstr>
      <vt:lpstr>Graph Algorithms</vt:lpstr>
      <vt:lpstr>Graphs</vt:lpstr>
      <vt:lpstr>Graph Variations</vt:lpstr>
      <vt:lpstr>Graph Variations</vt:lpstr>
      <vt:lpstr>Graphs</vt:lpstr>
      <vt:lpstr>Representing Graphs</vt:lpstr>
      <vt:lpstr>Graphs: Adjacency Matrix</vt:lpstr>
      <vt:lpstr>Graphs: Adjacency Matrix</vt:lpstr>
      <vt:lpstr>Graphs: Adjacency Matrix</vt:lpstr>
      <vt:lpstr>Graphs: Adjacency Matrix</vt:lpstr>
      <vt:lpstr>Graphs: Adjacency List</vt:lpstr>
      <vt:lpstr>Graphs: Adjacency List</vt:lpstr>
      <vt:lpstr>Graph Definitions</vt:lpstr>
      <vt:lpstr>Graph Definitions</vt:lpstr>
      <vt:lpstr>Graph Definitions</vt:lpstr>
      <vt:lpstr>Graph Definitions</vt:lpstr>
      <vt:lpstr>Graph Searching</vt:lpstr>
      <vt:lpstr>Breadth-First Search</vt:lpstr>
      <vt:lpstr>Breadth-First Search</vt:lpstr>
      <vt:lpstr>Breadth-First Search</vt:lpstr>
      <vt:lpstr>Slide 21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Analysis of BFS</vt:lpstr>
      <vt:lpstr>Breadth-first Tree</vt:lpstr>
      <vt:lpstr>Depth-first Search (DFS)</vt:lpstr>
      <vt:lpstr>Depth-first Search</vt:lpstr>
      <vt:lpstr>Depth-first Search</vt:lpstr>
      <vt:lpstr>Pseudocode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Analysis of DFS</vt:lpstr>
      <vt:lpstr>Depth-First Trees</vt:lpstr>
      <vt:lpstr>Time-Stamp Structure in DFS</vt:lpstr>
      <vt:lpstr>Time-Stamp Structure in DFS</vt:lpstr>
      <vt:lpstr>Some Applications of BFS and DFS</vt:lpstr>
      <vt:lpstr>Application of DFS:  Detecting Cycle for Directed Graph</vt:lpstr>
      <vt:lpstr>Application of DFS:  Detecting Cycle for Undirected Graph</vt:lpstr>
      <vt:lpstr>Topological Sort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Precedence Example</vt:lpstr>
      <vt:lpstr>Precedence Example</vt:lpstr>
      <vt:lpstr>Precedence Example</vt:lpstr>
      <vt:lpstr>Precedence Example</vt:lpstr>
      <vt:lpstr>Why Acyclic?</vt:lpstr>
      <vt:lpstr>Correctness Proof</vt:lpstr>
      <vt:lpstr>Strongly Connected Components</vt:lpstr>
      <vt:lpstr>Component Graph</vt:lpstr>
      <vt:lpstr>GSCC is a DAG</vt:lpstr>
      <vt:lpstr>Transpose of a Directed Graph</vt:lpstr>
      <vt:lpstr>SCC Example</vt:lpstr>
      <vt:lpstr>How Can DFS Help?</vt:lpstr>
      <vt:lpstr>Main Idea of SCC Algorithm</vt:lpstr>
      <vt:lpstr>Algorithm to determine SCCs</vt:lpstr>
      <vt:lpstr>Example</vt:lpstr>
      <vt:lpstr>Component Graph</vt:lpstr>
      <vt:lpstr>Notations</vt:lpstr>
      <vt:lpstr>SCCs and DFS finishing times</vt:lpstr>
      <vt:lpstr>SCCs and DFS finishing times</vt:lpstr>
      <vt:lpstr>SCCs and DFS finishing times</vt:lpstr>
      <vt:lpstr>Correctness of SCC</vt:lpstr>
      <vt:lpstr>Correctness of SCC</vt:lpstr>
      <vt:lpstr>Running Time of SCC Algorithm</vt:lpstr>
      <vt:lpstr>The End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t.hashem</cp:lastModifiedBy>
  <cp:revision>616</cp:revision>
  <dcterms:created xsi:type="dcterms:W3CDTF">2012-03-31T05:29:50Z</dcterms:created>
  <dcterms:modified xsi:type="dcterms:W3CDTF">2014-09-30T03:17:42Z</dcterms:modified>
</cp:coreProperties>
</file>