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81" r:id="rId2"/>
    <p:sldId id="383" r:id="rId3"/>
    <p:sldId id="384" r:id="rId4"/>
    <p:sldId id="385" r:id="rId5"/>
    <p:sldId id="386" r:id="rId6"/>
    <p:sldId id="363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7" r:id="rId19"/>
    <p:sldId id="402" r:id="rId20"/>
    <p:sldId id="403" r:id="rId21"/>
    <p:sldId id="414" r:id="rId22"/>
    <p:sldId id="415" r:id="rId23"/>
    <p:sldId id="416" r:id="rId24"/>
    <p:sldId id="417" r:id="rId25"/>
    <p:sldId id="423" r:id="rId26"/>
    <p:sldId id="424" r:id="rId27"/>
    <p:sldId id="418" r:id="rId28"/>
    <p:sldId id="425" r:id="rId29"/>
    <p:sldId id="426" r:id="rId30"/>
    <p:sldId id="419" r:id="rId31"/>
    <p:sldId id="420" r:id="rId32"/>
    <p:sldId id="421" r:id="rId33"/>
    <p:sldId id="422" r:id="rId34"/>
    <p:sldId id="429" r:id="rId35"/>
    <p:sldId id="427" r:id="rId36"/>
    <p:sldId id="430" r:id="rId3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3" d="100"/>
          <a:sy n="73" d="100"/>
        </p:scale>
        <p:origin x="-1296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655" tIns="46988" rIns="95655" bIns="469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4755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fld id="{7AA8F872-C7BF-4F86-9385-98B28DBD7DBA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044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fld id="{730AB320-66F4-4C66-8E97-9D52D509A7B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054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fld id="{5947109E-88EB-44CE-94D9-CDE0F0168442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064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fld id="{31412B30-9C71-4030-9291-A5E20E3975F4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075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fld id="{49E6CD7B-13CA-43AE-A19D-516EBD80D470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85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fld id="{5B31B627-7C30-43CC-AA98-205D2ADCE044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095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fld id="{D6AF191A-E97F-44B6-A148-3A8769580F2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105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fld id="{DEF05302-EAA8-46B6-B29B-0A868FFDAD54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116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fld id="{1E14E681-2D5C-4A82-AADB-46B85C5EFE2A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136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fld id="{6A6003EB-EFB2-4467-8E2E-D516AA0212FB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60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fld id="{89A34545-C8B4-443F-A1BF-9AF714EBB3BF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146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fld id="{4EBE877D-1DEA-4978-B5FA-209C82CD493B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157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fld id="{19278F5D-7069-490A-ADF9-46AE777C41C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167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fld id="{48913B83-040D-43E2-B52B-5AAEB00C5EBA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177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fld id="{17F19611-0ECD-4520-BB6E-65558A9CA9DA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187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fld id="{1AE2D163-07D5-43A3-BC8D-A8C6F6BDA4E9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198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fld id="{1673E677-C77B-4407-B441-F070F699C67A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208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fld id="{850A45BC-FB58-4E36-904D-9D1E5FBFB4D3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218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fld id="{6EE7C67B-2A4F-486A-A3D2-48D3315A5917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228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fld id="{2D0DFD4D-8744-4958-8626-476BFB79C380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239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fld id="{7FEE7666-B488-4ACC-AE0D-DBFB5D1482A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70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fld id="{3F953666-58B2-4C87-A407-032DB97A1114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249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fld id="{DD7F7D5E-3911-46AA-A26F-8547D17AAA68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259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fld id="{6D50BD28-9097-45AA-AB32-40B2027FB32E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269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fld id="{46315102-930F-4C38-9002-E278B0667E32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280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fld id="{4C92DEAB-565C-487D-8DCC-4D521140F29C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320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fld id="{97546E72-47A8-437E-8EF0-EA87D62A8B58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33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fld id="{5680B774-71CD-435C-B7A3-845864C6AEB6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341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fld id="{A02F6E40-9063-4768-BCE8-A02ED3A96DD3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80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fld id="{8882D865-EFB9-4B38-B488-411EAB5FD10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90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fld id="{702EBA54-3374-4FEE-A3C1-99022ACE921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013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fld id="{A822A9AB-7C7D-436D-B47C-5A49949F575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24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fld id="{343336A6-F988-4021-9B5C-D6104830B1C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034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304800"/>
            <a:ext cx="19621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7340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38481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38481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38481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38481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7848600" cy="502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Game Trees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" y="1371600"/>
            <a:ext cx="7693025" cy="44196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 smtClean="0"/>
              <a:t>Alpha-Beta Example (continued)</a:t>
            </a:r>
            <a:endParaRPr lang="en-US" altLang="en-US" smtClean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600200"/>
            <a:ext cx="7010400" cy="4259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867400" y="2209800"/>
            <a:ext cx="874713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FF0000"/>
                </a:solidFill>
              </a:rPr>
              <a:t>[3,+∞)</a:t>
            </a:r>
            <a:endParaRPr lang="en-US" altLang="en-US" sz="2000"/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3733800" y="3489325"/>
            <a:ext cx="6699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en-US" sz="2000"/>
              <a:t>[3,3]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 smtClean="0"/>
              <a:t>Alpha-Beta Example (continued)</a:t>
            </a:r>
            <a:endParaRPr lang="en-US" altLang="en-US" smtClean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5" y="1600200"/>
            <a:ext cx="6819900" cy="43672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5299075" y="3465513"/>
            <a:ext cx="874713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FF0000"/>
                </a:solidFill>
              </a:rPr>
              <a:t>(−∞,2]</a:t>
            </a:r>
            <a:endParaRPr lang="en-US" altLang="en-US" b="1"/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5222875" y="2185988"/>
            <a:ext cx="874713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en-US" sz="2000"/>
              <a:t>[3,+∞)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3089275" y="3465513"/>
            <a:ext cx="6699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en-US" sz="2000"/>
              <a:t>[3,3]</a:t>
            </a:r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4994275" y="3252788"/>
            <a:ext cx="2438400" cy="9144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6365875" y="2474913"/>
            <a:ext cx="2581275" cy="8302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rgbClr val="FF0000"/>
                </a:solidFill>
                <a:latin typeface="Courier" pitchFamily="49" charset="0"/>
              </a:rPr>
              <a:t>This node is</a:t>
            </a:r>
          </a:p>
          <a:p>
            <a:r>
              <a:rPr lang="en-US" altLang="en-US" i="1">
                <a:solidFill>
                  <a:srgbClr val="FF0000"/>
                </a:solidFill>
                <a:latin typeface="Courier" pitchFamily="49" charset="0"/>
              </a:rPr>
              <a:t>worse for MAX</a:t>
            </a:r>
            <a:endParaRPr lang="en-US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 smtClean="0"/>
              <a:t>Alpha-Beta Example (continued)</a:t>
            </a:r>
            <a:endParaRPr lang="en-US" altLang="en-US" smtClean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362200"/>
            <a:ext cx="7391400" cy="3246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4619625" y="3641725"/>
            <a:ext cx="874713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en-US" sz="2000"/>
              <a:t>(−∞,2]</a:t>
            </a:r>
            <a:endParaRPr lang="en-US" altLang="en-US" b="1"/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4613275" y="2514600"/>
            <a:ext cx="7969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en-US" sz="2000"/>
              <a:t>[3,14]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2682875" y="3641725"/>
            <a:ext cx="6699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en-US" sz="2000"/>
              <a:t>[3,3]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6400800" y="3641725"/>
            <a:ext cx="1001713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FF0000"/>
                </a:solidFill>
              </a:rPr>
              <a:t>(−∞,14]</a:t>
            </a:r>
            <a:endParaRPr lang="en-US" altLang="en-US" b="1">
              <a:solidFill>
                <a:srgbClr val="FF0000"/>
              </a:solidFill>
            </a:endParaRPr>
          </a:p>
        </p:txBody>
      </p:sp>
      <p:pic>
        <p:nvPicPr>
          <p:cNvPr id="3380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2509838"/>
            <a:ext cx="685800" cy="3857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6156325" y="2438400"/>
            <a:ext cx="3206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en-US" b="1"/>
              <a:t>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 smtClean="0"/>
              <a:t>Alpha-Beta Example (continued)</a:t>
            </a:r>
            <a:endParaRPr lang="en-US" altLang="en-US" smtClean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405063"/>
            <a:ext cx="7539038" cy="3171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619625" y="3641725"/>
            <a:ext cx="874713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en-US" sz="2000"/>
              <a:t>(−∞,2]</a:t>
            </a:r>
            <a:endParaRPr lang="en-US" altLang="en-US" b="1"/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4816475" y="2498725"/>
            <a:ext cx="6699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en-US" sz="2000"/>
              <a:t>[3,5]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2409825" y="3641725"/>
            <a:ext cx="6699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en-US" sz="2000"/>
              <a:t>[3,3]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6600825" y="3641725"/>
            <a:ext cx="874713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FF0000"/>
                </a:solidFill>
              </a:rPr>
              <a:t>(−∞,5]</a:t>
            </a:r>
            <a:endParaRPr lang="en-US" altLang="en-US" b="1"/>
          </a:p>
        </p:txBody>
      </p:sp>
      <p:pic>
        <p:nvPicPr>
          <p:cNvPr id="3482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11913" y="2419350"/>
            <a:ext cx="522287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6216650" y="2438400"/>
            <a:ext cx="260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en-US" b="1"/>
              <a:t>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 smtClean="0"/>
              <a:t>Alpha-Beta Example (continued)</a:t>
            </a:r>
            <a:endParaRPr lang="en-US" altLang="en-US" smtClean="0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2346325"/>
            <a:ext cx="7467600" cy="2987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172200" y="3413125"/>
            <a:ext cx="6699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FF0000"/>
                </a:solidFill>
              </a:rPr>
              <a:t>[2,2]</a:t>
            </a:r>
            <a:endParaRPr lang="en-US" altLang="en-US" b="1"/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4267200" y="3429000"/>
            <a:ext cx="874713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en-US" sz="2000"/>
              <a:t>(−∞,2]</a:t>
            </a:r>
            <a:endParaRPr lang="en-US" altLang="en-US" b="1"/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4464050" y="2422525"/>
            <a:ext cx="6699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FF0000"/>
                </a:solidFill>
              </a:rPr>
              <a:t>[3,3]</a:t>
            </a:r>
            <a:endParaRPr lang="en-US" altLang="en-US" sz="2000"/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2530475" y="3429000"/>
            <a:ext cx="6699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en-US" sz="2000"/>
              <a:t>[3,3]</a:t>
            </a:r>
          </a:p>
        </p:txBody>
      </p:sp>
      <p:pic>
        <p:nvPicPr>
          <p:cNvPr id="35848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0200" y="2398713"/>
            <a:ext cx="685800" cy="3159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 smtClean="0"/>
              <a:t>Alpha-Beta Example (continued)</a:t>
            </a:r>
            <a:endParaRPr lang="en-US" altLang="en-US" smtClean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2346325"/>
            <a:ext cx="7467600" cy="2987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6172200" y="3413125"/>
            <a:ext cx="6699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en-US" sz="2000"/>
              <a:t>[2,2]</a:t>
            </a:r>
            <a:endParaRPr lang="en-US" altLang="en-US" b="1"/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4267200" y="3429000"/>
            <a:ext cx="874713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en-US" sz="2000"/>
              <a:t>(−∞,2]</a:t>
            </a:r>
            <a:endParaRPr lang="en-US" altLang="en-US" b="1"/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4464050" y="2422525"/>
            <a:ext cx="6699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en-US" sz="2000"/>
              <a:t>[3,3]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2530475" y="3429000"/>
            <a:ext cx="6699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en-US" sz="2000"/>
              <a:t>[3,3]</a:t>
            </a:r>
          </a:p>
        </p:txBody>
      </p:sp>
      <p:pic>
        <p:nvPicPr>
          <p:cNvPr id="3687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0200" y="2398713"/>
            <a:ext cx="685800" cy="3159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36873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6400" y="2498725"/>
            <a:ext cx="257175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36874" name="Oval 10"/>
          <p:cNvSpPr>
            <a:spLocks noChangeArrowheads="1"/>
          </p:cNvSpPr>
          <p:nvPr/>
        </p:nvSpPr>
        <p:spPr bwMode="auto">
          <a:xfrm>
            <a:off x="5410200" y="2438400"/>
            <a:ext cx="381000" cy="3810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General alpha-beta pruning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45720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Consider a node </a:t>
            </a:r>
            <a:r>
              <a:rPr lang="en-US" altLang="en-US" i="1" smtClean="0"/>
              <a:t>n</a:t>
            </a:r>
            <a:r>
              <a:rPr lang="en-US" altLang="en-US" smtClean="0"/>
              <a:t> in the tree ---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If player has a better choice at: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Parent node of n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Or any choice point further up</a:t>
            </a:r>
          </a:p>
          <a:p>
            <a:pPr lvl="1"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Then </a:t>
            </a:r>
            <a:r>
              <a:rPr lang="en-US" altLang="en-US" i="1" smtClean="0"/>
              <a:t>n</a:t>
            </a:r>
            <a:r>
              <a:rPr lang="en-US" altLang="en-US" smtClean="0"/>
              <a:t> will never be reached in play.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Hence, when that much is known about </a:t>
            </a:r>
            <a:r>
              <a:rPr lang="en-US" altLang="en-US" i="1" smtClean="0"/>
              <a:t>n</a:t>
            </a:r>
            <a:r>
              <a:rPr lang="en-US" altLang="en-US" smtClean="0"/>
              <a:t>, it can be pruned.</a:t>
            </a:r>
          </a:p>
        </p:txBody>
      </p:sp>
      <p:pic>
        <p:nvPicPr>
          <p:cNvPr id="3789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800600" y="1066800"/>
            <a:ext cx="3851275" cy="44053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Alpha-beta Algorithm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Depth first search</a:t>
            </a:r>
          </a:p>
          <a:p>
            <a:pPr lvl="1"/>
            <a:r>
              <a:rPr lang="en-US" altLang="en-US" smtClean="0"/>
              <a:t>only considers nodes along a single path from root at any time</a:t>
            </a:r>
          </a:p>
          <a:p>
            <a:endParaRPr lang="en-US" altLang="en-US" smtClean="0"/>
          </a:p>
          <a:p>
            <a:pPr>
              <a:buFontTx/>
              <a:buNone/>
            </a:pPr>
            <a:r>
              <a:rPr lang="en-US" altLang="en-US" smtClean="0"/>
              <a:t> </a:t>
            </a:r>
            <a:r>
              <a:rPr lang="en-US" altLang="en-US" smtClean="0">
                <a:latin typeface="Symbol" pitchFamily="18" charset="2"/>
              </a:rPr>
              <a:t>a</a:t>
            </a:r>
            <a:r>
              <a:rPr lang="en-US" altLang="en-US" smtClean="0"/>
              <a:t> =  highest-value choice found at any choice point of path for MAX</a:t>
            </a:r>
          </a:p>
          <a:p>
            <a:pPr>
              <a:buFontTx/>
              <a:buNone/>
            </a:pPr>
            <a:r>
              <a:rPr lang="en-US" altLang="en-US" smtClean="0"/>
              <a:t>		</a:t>
            </a:r>
            <a:r>
              <a:rPr lang="en-US" altLang="en-US" b="0" smtClean="0"/>
              <a:t>(initially, </a:t>
            </a:r>
            <a:r>
              <a:rPr lang="en-US" altLang="en-US" b="0" smtClean="0">
                <a:latin typeface="Symbol" pitchFamily="18" charset="2"/>
              </a:rPr>
              <a:t>a</a:t>
            </a:r>
            <a:r>
              <a:rPr lang="en-US" altLang="en-US" b="0" smtClean="0"/>
              <a:t> =  −infinity)</a:t>
            </a:r>
            <a:endParaRPr lang="en-US" altLang="en-US" smtClean="0"/>
          </a:p>
          <a:p>
            <a:pPr>
              <a:buFontTx/>
              <a:buNone/>
            </a:pPr>
            <a:r>
              <a:rPr lang="en-US" altLang="en-US" smtClean="0"/>
              <a:t> </a:t>
            </a:r>
            <a:r>
              <a:rPr lang="en-US" altLang="en-US" smtClean="0">
                <a:latin typeface="Symbol" pitchFamily="18" charset="2"/>
              </a:rPr>
              <a:t>b</a:t>
            </a:r>
            <a:r>
              <a:rPr lang="en-US" altLang="en-US" smtClean="0"/>
              <a:t> = lowest-value choice found at any choice point of path for MIN</a:t>
            </a:r>
          </a:p>
          <a:p>
            <a:pPr>
              <a:buFontTx/>
              <a:buNone/>
            </a:pPr>
            <a:r>
              <a:rPr lang="en-US" altLang="en-US" smtClean="0"/>
              <a:t>		</a:t>
            </a:r>
            <a:r>
              <a:rPr lang="en-US" altLang="en-US" b="0" smtClean="0"/>
              <a:t> (initially, </a:t>
            </a:r>
            <a:r>
              <a:rPr lang="en-US" altLang="en-US" b="0" smtClean="0">
                <a:latin typeface="Symbol" pitchFamily="18" charset="2"/>
                <a:sym typeface="Symbol" pitchFamily="18" charset="2"/>
              </a:rPr>
              <a:t></a:t>
            </a:r>
            <a:r>
              <a:rPr lang="en-US" altLang="en-US" b="0" smtClean="0"/>
              <a:t> =  +infinity)</a:t>
            </a:r>
          </a:p>
          <a:p>
            <a:pPr>
              <a:buFontTx/>
              <a:buNone/>
            </a:pPr>
            <a:endParaRPr lang="en-US" altLang="en-US" smtClean="0"/>
          </a:p>
          <a:p>
            <a:r>
              <a:rPr lang="en-US" altLang="en-US" smtClean="0"/>
              <a:t> Pass current values of </a:t>
            </a:r>
            <a:r>
              <a:rPr lang="en-US" altLang="en-US" smtClean="0">
                <a:latin typeface="Symbol" pitchFamily="18" charset="2"/>
              </a:rPr>
              <a:t>a</a:t>
            </a:r>
            <a:r>
              <a:rPr lang="en-US" altLang="en-US" smtClean="0"/>
              <a:t> and </a:t>
            </a:r>
            <a:r>
              <a:rPr lang="en-US" altLang="en-US" smtClean="0">
                <a:latin typeface="Symbol" pitchFamily="18" charset="2"/>
              </a:rPr>
              <a:t>b</a:t>
            </a:r>
            <a:r>
              <a:rPr lang="en-US" altLang="en-US" smtClean="0"/>
              <a:t> down to child nodes during search.</a:t>
            </a:r>
          </a:p>
          <a:p>
            <a:r>
              <a:rPr lang="en-US" altLang="en-US" smtClean="0"/>
              <a:t>Update values of </a:t>
            </a:r>
            <a:r>
              <a:rPr lang="en-US" altLang="en-US" smtClean="0">
                <a:latin typeface="Symbol" pitchFamily="18" charset="2"/>
              </a:rPr>
              <a:t>a</a:t>
            </a:r>
            <a:r>
              <a:rPr lang="en-US" altLang="en-US" smtClean="0"/>
              <a:t> and </a:t>
            </a:r>
            <a:r>
              <a:rPr lang="en-US" altLang="en-US" smtClean="0">
                <a:latin typeface="Symbol" pitchFamily="18" charset="2"/>
              </a:rPr>
              <a:t>b</a:t>
            </a:r>
            <a:r>
              <a:rPr lang="en-US" altLang="en-US" smtClean="0"/>
              <a:t> during search:</a:t>
            </a:r>
          </a:p>
          <a:p>
            <a:pPr lvl="1"/>
            <a:r>
              <a:rPr lang="en-US" altLang="en-US" smtClean="0"/>
              <a:t>MAX updates </a:t>
            </a:r>
            <a:r>
              <a:rPr lang="en-US" altLang="en-US" smtClean="0">
                <a:sym typeface="Symbol" pitchFamily="18" charset="2"/>
              </a:rPr>
              <a:t></a:t>
            </a:r>
            <a:r>
              <a:rPr lang="en-US" altLang="en-US" smtClean="0"/>
              <a:t> at MAX nodes</a:t>
            </a:r>
          </a:p>
          <a:p>
            <a:pPr lvl="1"/>
            <a:r>
              <a:rPr lang="en-US" altLang="en-US" smtClean="0"/>
              <a:t>MIN updates </a:t>
            </a:r>
            <a:r>
              <a:rPr lang="en-US" altLang="en-US" smtClean="0">
                <a:sym typeface="Symbol" pitchFamily="18" charset="2"/>
              </a:rPr>
              <a:t></a:t>
            </a:r>
            <a:r>
              <a:rPr lang="en-US" altLang="en-US" smtClean="0"/>
              <a:t> at MIN nodes</a:t>
            </a:r>
          </a:p>
          <a:p>
            <a:r>
              <a:rPr lang="en-US" altLang="en-US" smtClean="0"/>
              <a:t> Prune remaining branches at a node when </a:t>
            </a:r>
            <a:r>
              <a:rPr lang="en-US" altLang="en-US" smtClean="0">
                <a:latin typeface="Symbol" pitchFamily="18" charset="2"/>
              </a:rPr>
              <a:t>a</a:t>
            </a:r>
            <a:r>
              <a:rPr lang="en-US" altLang="en-US" smtClean="0"/>
              <a:t> ≥ </a:t>
            </a:r>
            <a:r>
              <a:rPr lang="en-US" altLang="en-US" smtClean="0">
                <a:latin typeface="Symbol" pitchFamily="18" charset="2"/>
              </a:rPr>
              <a:t>b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When to Prune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altLang="en-US" smtClean="0"/>
          </a:p>
          <a:p>
            <a:pPr>
              <a:lnSpc>
                <a:spcPct val="90000"/>
              </a:lnSpc>
              <a:spcBef>
                <a:spcPct val="30000"/>
              </a:spcBef>
            </a:pPr>
            <a:endParaRPr lang="en-US" altLang="en-US" smtClean="0"/>
          </a:p>
          <a:p>
            <a:pPr>
              <a:lnSpc>
                <a:spcPct val="90000"/>
              </a:lnSpc>
              <a:spcBef>
                <a:spcPct val="30000"/>
              </a:spcBef>
            </a:pPr>
            <a:endParaRPr lang="en-US" altLang="en-US" smtClean="0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en-US" smtClean="0">
                <a:solidFill>
                  <a:srgbClr val="FF0000"/>
                </a:solidFill>
              </a:rPr>
              <a:t>Prune whenever </a:t>
            </a:r>
            <a:r>
              <a:rPr lang="en-US" altLang="en-US" smtClean="0">
                <a:solidFill>
                  <a:srgbClr val="FF0000"/>
                </a:solidFill>
                <a:sym typeface="Symbol" pitchFamily="18" charset="2"/>
              </a:rPr>
              <a:t> ≥ .</a:t>
            </a:r>
            <a:endParaRPr lang="en-US" altLang="en-US" smtClean="0">
              <a:solidFill>
                <a:srgbClr val="FF0000"/>
              </a:solidFill>
            </a:endParaRP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Prune below a Max node whose alpha value becomes greater than or equal to the beta value of its ancestors.</a:t>
            </a:r>
          </a:p>
          <a:p>
            <a:pPr lvl="2"/>
            <a:r>
              <a:rPr lang="en-US" altLang="en-US" b="1" smtClean="0">
                <a:solidFill>
                  <a:srgbClr val="FF0000"/>
                </a:solidFill>
              </a:rPr>
              <a:t>Max nodes update alpha </a:t>
            </a:r>
            <a:r>
              <a:rPr lang="en-US" altLang="en-US" smtClean="0"/>
              <a:t>based on children’s returned values.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Prune below a Min node whose beta value becomes less than or equal to the alpha value of its ancestors.</a:t>
            </a:r>
          </a:p>
          <a:p>
            <a:pPr lvl="2"/>
            <a:r>
              <a:rPr lang="en-US" altLang="en-US" b="1" smtClean="0">
                <a:solidFill>
                  <a:srgbClr val="FF0000"/>
                </a:solidFill>
              </a:rPr>
              <a:t>Min nodes update beta </a:t>
            </a:r>
            <a:r>
              <a:rPr lang="en-US" altLang="en-US" smtClean="0"/>
              <a:t>based on children’s returned values.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en-US" smtClean="0"/>
              <a:t>Pseudocode for Alpha-Beta Algorithm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143000" y="1219200"/>
            <a:ext cx="6532563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en-US" sz="2000" b="1"/>
              <a:t>function </a:t>
            </a:r>
            <a:r>
              <a:rPr lang="en-US" altLang="en-US" sz="2000"/>
              <a:t>ALPHA-BETA-SEARCH(</a:t>
            </a:r>
            <a:r>
              <a:rPr lang="en-US" altLang="en-US" sz="2000" i="1"/>
              <a:t>state</a:t>
            </a:r>
            <a:r>
              <a:rPr lang="en-US" altLang="en-US" sz="2000"/>
              <a:t>)</a:t>
            </a:r>
            <a:r>
              <a:rPr lang="en-US" altLang="en-US" sz="2000" b="1"/>
              <a:t> returns </a:t>
            </a:r>
            <a:r>
              <a:rPr lang="en-US" altLang="en-US" sz="2000" i="1"/>
              <a:t>an action</a:t>
            </a:r>
          </a:p>
          <a:p>
            <a:r>
              <a:rPr lang="en-US" altLang="en-US" sz="2000" b="1"/>
              <a:t>   inputs: </a:t>
            </a:r>
            <a:r>
              <a:rPr lang="en-US" altLang="en-US" sz="2000" i="1"/>
              <a:t>state</a:t>
            </a:r>
            <a:r>
              <a:rPr lang="en-US" altLang="en-US" sz="2000"/>
              <a:t>, current state in game</a:t>
            </a:r>
          </a:p>
          <a:p>
            <a:r>
              <a:rPr lang="en-US" altLang="en-US" sz="2000" b="1"/>
              <a:t>   </a:t>
            </a:r>
            <a:r>
              <a:rPr lang="en-US" altLang="en-US" sz="2000" i="1"/>
              <a:t>v</a:t>
            </a:r>
            <a:r>
              <a:rPr lang="en-US" altLang="en-US" sz="2000">
                <a:sym typeface="Symbol" pitchFamily="18" charset="2"/>
              </a:rPr>
              <a:t></a:t>
            </a:r>
            <a:r>
              <a:rPr lang="en-US" altLang="en-US" sz="2000">
                <a:latin typeface="MS Shell Dlg" charset="0"/>
              </a:rPr>
              <a:t>MAX-VALUE(</a:t>
            </a:r>
            <a:r>
              <a:rPr lang="en-US" altLang="en-US" sz="2000" i="1">
                <a:latin typeface="MS Shell Dlg" charset="0"/>
              </a:rPr>
              <a:t>state, - </a:t>
            </a:r>
            <a:r>
              <a:rPr lang="en-US" altLang="en-US" sz="2000"/>
              <a:t>∞</a:t>
            </a:r>
            <a:r>
              <a:rPr lang="en-US" altLang="en-US" sz="2000" i="1">
                <a:latin typeface="MS Shell Dlg" charset="0"/>
              </a:rPr>
              <a:t> , +</a:t>
            </a:r>
            <a:r>
              <a:rPr lang="en-US" altLang="en-US" sz="2000"/>
              <a:t>∞</a:t>
            </a:r>
            <a:r>
              <a:rPr lang="en-US" altLang="en-US" sz="2000">
                <a:latin typeface="MS Shell Dlg" charset="0"/>
              </a:rPr>
              <a:t>)</a:t>
            </a:r>
          </a:p>
          <a:p>
            <a:r>
              <a:rPr lang="en-US" altLang="en-US" sz="2000" b="1">
                <a:latin typeface="MS Shell Dlg" charset="0"/>
              </a:rPr>
              <a:t>   return </a:t>
            </a:r>
            <a:r>
              <a:rPr lang="en-US" altLang="en-US" sz="2000">
                <a:latin typeface="MS Shell Dlg" charset="0"/>
              </a:rPr>
              <a:t>the </a:t>
            </a:r>
            <a:r>
              <a:rPr lang="en-US" altLang="en-US" sz="2000" i="1">
                <a:latin typeface="MS Shell Dlg" charset="0"/>
              </a:rPr>
              <a:t>action</a:t>
            </a:r>
            <a:r>
              <a:rPr lang="en-US" altLang="en-US" sz="2000">
                <a:latin typeface="MS Shell Dlg" charset="0"/>
              </a:rPr>
              <a:t> in SUCCESSORS(</a:t>
            </a:r>
            <a:r>
              <a:rPr lang="en-US" altLang="en-US" sz="2000" i="1">
                <a:latin typeface="MS Shell Dlg" charset="0"/>
              </a:rPr>
              <a:t>state</a:t>
            </a:r>
            <a:r>
              <a:rPr lang="en-US" altLang="en-US" sz="2000">
                <a:latin typeface="MS Shell Dlg" charset="0"/>
              </a:rPr>
              <a:t>) with value </a:t>
            </a:r>
            <a:r>
              <a:rPr lang="en-US" altLang="en-US" sz="2000" i="1">
                <a:latin typeface="MS Shell Dlg" charset="0"/>
              </a:rPr>
              <a:t>v</a:t>
            </a:r>
          </a:p>
        </p:txBody>
      </p:sp>
      <p:sp>
        <p:nvSpPr>
          <p:cNvPr id="40964" name="Rectangle 6"/>
          <p:cNvSpPr>
            <a:spLocks noChangeArrowheads="1"/>
          </p:cNvSpPr>
          <p:nvPr/>
        </p:nvSpPr>
        <p:spPr bwMode="auto">
          <a:xfrm>
            <a:off x="1200150" y="1828800"/>
            <a:ext cx="3886200" cy="381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Two-Ply Game Tree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514600"/>
            <a:ext cx="7620000" cy="3022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2971800"/>
            <a:ext cx="762000" cy="447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3048000"/>
            <a:ext cx="304800" cy="2968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2905125"/>
            <a:ext cx="762000" cy="447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4200525"/>
            <a:ext cx="762000" cy="447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0" y="4343400"/>
            <a:ext cx="304800" cy="219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15200" y="4495800"/>
            <a:ext cx="304800" cy="179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2298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2400" y="4495800"/>
            <a:ext cx="304800" cy="179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2299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2400" y="4386263"/>
            <a:ext cx="152400" cy="1095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2300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4452938"/>
            <a:ext cx="304800" cy="17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230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4343400"/>
            <a:ext cx="152400" cy="109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2302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4468813"/>
            <a:ext cx="304800" cy="17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2303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4359275"/>
            <a:ext cx="152400" cy="109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2304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4452938"/>
            <a:ext cx="304800" cy="17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2305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4343400"/>
            <a:ext cx="152400" cy="109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2306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4468813"/>
            <a:ext cx="457200" cy="269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2307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57600" y="4359275"/>
            <a:ext cx="228600" cy="165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2308" name="Picture 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4452938"/>
            <a:ext cx="304800" cy="17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2309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4343400"/>
            <a:ext cx="152400" cy="109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2310" name="Picture 2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4452938"/>
            <a:ext cx="304800" cy="17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2311" name="Picture 2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4343400"/>
            <a:ext cx="152400" cy="109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2312" name="Picture 2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33800" y="3638550"/>
            <a:ext cx="3810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2313" name="Picture 2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0" y="3581400"/>
            <a:ext cx="3810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2314" name="Picture 2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43800" y="3581400"/>
            <a:ext cx="3810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2315" name="Picture 2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1200" y="2514600"/>
            <a:ext cx="3810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en-US" smtClean="0"/>
              <a:t>Pseudocode for Alpha-Beta Algorithm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143000" y="1219200"/>
            <a:ext cx="6532563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en-US" sz="2000" b="1"/>
              <a:t>function </a:t>
            </a:r>
            <a:r>
              <a:rPr lang="en-US" altLang="en-US" sz="2000"/>
              <a:t>ALPHA-BETA-SEARCH(</a:t>
            </a:r>
            <a:r>
              <a:rPr lang="en-US" altLang="en-US" sz="2000" i="1"/>
              <a:t>state</a:t>
            </a:r>
            <a:r>
              <a:rPr lang="en-US" altLang="en-US" sz="2000"/>
              <a:t>)</a:t>
            </a:r>
            <a:r>
              <a:rPr lang="en-US" altLang="en-US" sz="2000" b="1"/>
              <a:t> returns </a:t>
            </a:r>
            <a:r>
              <a:rPr lang="en-US" altLang="en-US" sz="2000" i="1"/>
              <a:t>an action</a:t>
            </a:r>
          </a:p>
          <a:p>
            <a:r>
              <a:rPr lang="en-US" altLang="en-US" sz="2000" b="1"/>
              <a:t>   inputs: </a:t>
            </a:r>
            <a:r>
              <a:rPr lang="en-US" altLang="en-US" sz="2000" i="1"/>
              <a:t>state</a:t>
            </a:r>
            <a:r>
              <a:rPr lang="en-US" altLang="en-US" sz="2000"/>
              <a:t>, current state in game</a:t>
            </a:r>
          </a:p>
          <a:p>
            <a:r>
              <a:rPr lang="en-US" altLang="en-US" sz="2000" b="1"/>
              <a:t>   </a:t>
            </a:r>
            <a:r>
              <a:rPr lang="en-US" altLang="en-US" sz="2000" i="1"/>
              <a:t>v</a:t>
            </a:r>
            <a:r>
              <a:rPr lang="en-US" altLang="en-US" sz="2000">
                <a:sym typeface="Symbol" pitchFamily="18" charset="2"/>
              </a:rPr>
              <a:t></a:t>
            </a:r>
            <a:r>
              <a:rPr lang="en-US" altLang="en-US" sz="2000">
                <a:latin typeface="MS Shell Dlg" charset="0"/>
              </a:rPr>
              <a:t>MAX-VALUE(</a:t>
            </a:r>
            <a:r>
              <a:rPr lang="en-US" altLang="en-US" sz="2000" i="1">
                <a:latin typeface="MS Shell Dlg" charset="0"/>
              </a:rPr>
              <a:t>state, - </a:t>
            </a:r>
            <a:r>
              <a:rPr lang="en-US" altLang="en-US" sz="2000"/>
              <a:t>∞</a:t>
            </a:r>
            <a:r>
              <a:rPr lang="en-US" altLang="en-US" sz="2000" i="1">
                <a:latin typeface="MS Shell Dlg" charset="0"/>
              </a:rPr>
              <a:t> , +</a:t>
            </a:r>
            <a:r>
              <a:rPr lang="en-US" altLang="en-US" sz="2000"/>
              <a:t>∞</a:t>
            </a:r>
            <a:r>
              <a:rPr lang="en-US" altLang="en-US" sz="2000">
                <a:latin typeface="MS Shell Dlg" charset="0"/>
              </a:rPr>
              <a:t>)</a:t>
            </a:r>
          </a:p>
          <a:p>
            <a:r>
              <a:rPr lang="en-US" altLang="en-US" sz="2000" b="1">
                <a:latin typeface="MS Shell Dlg" charset="0"/>
              </a:rPr>
              <a:t>   return </a:t>
            </a:r>
            <a:r>
              <a:rPr lang="en-US" altLang="en-US" sz="2000">
                <a:latin typeface="MS Shell Dlg" charset="0"/>
              </a:rPr>
              <a:t>the </a:t>
            </a:r>
            <a:r>
              <a:rPr lang="en-US" altLang="en-US" sz="2000" i="1">
                <a:latin typeface="MS Shell Dlg" charset="0"/>
              </a:rPr>
              <a:t>action</a:t>
            </a:r>
            <a:r>
              <a:rPr lang="en-US" altLang="en-US" sz="2000">
                <a:latin typeface="MS Shell Dlg" charset="0"/>
              </a:rPr>
              <a:t> in ACTIONS(</a:t>
            </a:r>
            <a:r>
              <a:rPr lang="en-US" altLang="en-US" sz="2000" i="1">
                <a:latin typeface="MS Shell Dlg" charset="0"/>
              </a:rPr>
              <a:t>state</a:t>
            </a:r>
            <a:r>
              <a:rPr lang="en-US" altLang="en-US" sz="2000">
                <a:latin typeface="MS Shell Dlg" charset="0"/>
              </a:rPr>
              <a:t>) with value </a:t>
            </a:r>
            <a:r>
              <a:rPr lang="en-US" altLang="en-US" sz="2000" i="1">
                <a:latin typeface="MS Shell Dlg" charset="0"/>
              </a:rPr>
              <a:t>v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143000" y="2895600"/>
            <a:ext cx="6269038" cy="2530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en-US" sz="2000" b="1"/>
              <a:t>function </a:t>
            </a:r>
            <a:r>
              <a:rPr lang="en-US" altLang="en-US" sz="2000"/>
              <a:t>MAX-VALUE(</a:t>
            </a:r>
            <a:r>
              <a:rPr lang="en-US" altLang="en-US" sz="2000" i="1"/>
              <a:t>state,</a:t>
            </a:r>
            <a:r>
              <a:rPr lang="en-US" altLang="en-US" sz="2000" i="1">
                <a:sym typeface="Symbol" pitchFamily="18" charset="2"/>
              </a:rPr>
              <a:t></a:t>
            </a:r>
            <a:r>
              <a:rPr lang="en-US" altLang="en-US" sz="2000" i="1"/>
              <a:t> , </a:t>
            </a:r>
            <a:r>
              <a:rPr lang="en-US" altLang="en-US" sz="2000" i="1">
                <a:sym typeface="Symbol" pitchFamily="18" charset="2"/>
              </a:rPr>
              <a:t></a:t>
            </a:r>
            <a:r>
              <a:rPr lang="en-US" altLang="en-US" sz="2000"/>
              <a:t>)</a:t>
            </a:r>
            <a:r>
              <a:rPr lang="en-US" altLang="en-US" sz="2000" b="1"/>
              <a:t> returns </a:t>
            </a:r>
            <a:r>
              <a:rPr lang="en-US" altLang="en-US" sz="2000" i="1"/>
              <a:t>a utility value</a:t>
            </a:r>
          </a:p>
          <a:p>
            <a:r>
              <a:rPr lang="en-US" altLang="en-US" sz="2000" b="1"/>
              <a:t>   if </a:t>
            </a:r>
            <a:r>
              <a:rPr lang="en-US" altLang="en-US" sz="2000"/>
              <a:t>TERMINAL-TEST(</a:t>
            </a:r>
            <a:r>
              <a:rPr lang="en-US" altLang="en-US" sz="2000" i="1"/>
              <a:t>state</a:t>
            </a:r>
            <a:r>
              <a:rPr lang="en-US" altLang="en-US" sz="2000"/>
              <a:t>) </a:t>
            </a:r>
            <a:r>
              <a:rPr lang="en-US" altLang="en-US" sz="2000" b="1"/>
              <a:t>then return</a:t>
            </a:r>
            <a:r>
              <a:rPr lang="en-US" altLang="en-US" sz="2000"/>
              <a:t> UTILITY(</a:t>
            </a:r>
            <a:r>
              <a:rPr lang="en-US" altLang="en-US" sz="2000" i="1"/>
              <a:t>state</a:t>
            </a:r>
            <a:r>
              <a:rPr lang="en-US" altLang="en-US" sz="2000"/>
              <a:t>)</a:t>
            </a:r>
            <a:endParaRPr lang="en-US" altLang="en-US" sz="2000" b="1"/>
          </a:p>
          <a:p>
            <a:r>
              <a:rPr lang="en-US" altLang="en-US" sz="2000" b="1"/>
              <a:t>   </a:t>
            </a:r>
            <a:r>
              <a:rPr lang="en-US" altLang="en-US" sz="2000" i="1"/>
              <a:t>v </a:t>
            </a:r>
            <a:r>
              <a:rPr lang="en-US" altLang="en-US" sz="2000">
                <a:sym typeface="Symbol" pitchFamily="18" charset="2"/>
              </a:rPr>
              <a:t></a:t>
            </a:r>
            <a:r>
              <a:rPr lang="en-US" altLang="en-US" sz="2000"/>
              <a:t> - ∞</a:t>
            </a:r>
          </a:p>
          <a:p>
            <a:r>
              <a:rPr lang="en-US" altLang="en-US" sz="2000" b="1">
                <a:latin typeface="MS Shell Dlg" charset="0"/>
              </a:rPr>
              <a:t>   for </a:t>
            </a:r>
            <a:r>
              <a:rPr lang="en-US" altLang="en-US" sz="2000" i="1">
                <a:latin typeface="MS Shell Dlg" charset="0"/>
              </a:rPr>
              <a:t>a</a:t>
            </a:r>
            <a:r>
              <a:rPr lang="en-US" altLang="en-US" sz="2000">
                <a:latin typeface="MS Shell Dlg" charset="0"/>
              </a:rPr>
              <a:t> in ACTIONS(</a:t>
            </a:r>
            <a:r>
              <a:rPr lang="en-US" altLang="en-US" sz="2000" i="1">
                <a:latin typeface="MS Shell Dlg" charset="0"/>
              </a:rPr>
              <a:t>state</a:t>
            </a:r>
            <a:r>
              <a:rPr lang="en-US" altLang="en-US" sz="2000">
                <a:latin typeface="MS Shell Dlg" charset="0"/>
              </a:rPr>
              <a:t>) </a:t>
            </a:r>
            <a:r>
              <a:rPr lang="en-US" altLang="en-US" sz="2000" b="1">
                <a:latin typeface="MS Shell Dlg" charset="0"/>
              </a:rPr>
              <a:t>do</a:t>
            </a:r>
          </a:p>
          <a:p>
            <a:r>
              <a:rPr lang="en-US" altLang="en-US" sz="2000" b="1"/>
              <a:t>      </a:t>
            </a:r>
            <a:r>
              <a:rPr lang="en-US" altLang="en-US" sz="2000" i="1"/>
              <a:t>v </a:t>
            </a:r>
            <a:r>
              <a:rPr lang="en-US" altLang="en-US" sz="2000">
                <a:sym typeface="Symbol" pitchFamily="18" charset="2"/>
              </a:rPr>
              <a:t></a:t>
            </a:r>
            <a:r>
              <a:rPr lang="en-US" altLang="en-US" sz="2000"/>
              <a:t> </a:t>
            </a:r>
            <a:r>
              <a:rPr lang="en-US" altLang="en-US" sz="2000">
                <a:latin typeface="MS Shell Dlg" charset="0"/>
              </a:rPr>
              <a:t>MAX(</a:t>
            </a:r>
            <a:r>
              <a:rPr lang="en-US" altLang="en-US" sz="2000" i="1">
                <a:latin typeface="MS Shell Dlg" charset="0"/>
              </a:rPr>
              <a:t>v,</a:t>
            </a:r>
            <a:r>
              <a:rPr lang="en-US" altLang="en-US" sz="2000">
                <a:latin typeface="MS Shell Dlg" charset="0"/>
              </a:rPr>
              <a:t>MIN-VALUE(Result(</a:t>
            </a:r>
            <a:r>
              <a:rPr lang="en-US" altLang="en-US" sz="2000" i="1">
                <a:latin typeface="MS Shell Dlg" charset="0"/>
              </a:rPr>
              <a:t>s</a:t>
            </a:r>
            <a:r>
              <a:rPr lang="en-US" altLang="en-US" sz="2000">
                <a:latin typeface="MS Shell Dlg" charset="0"/>
              </a:rPr>
              <a:t>,a), </a:t>
            </a:r>
            <a:r>
              <a:rPr lang="en-US" altLang="en-US" sz="2000" i="1">
                <a:sym typeface="Symbol" pitchFamily="18" charset="2"/>
              </a:rPr>
              <a:t></a:t>
            </a:r>
            <a:r>
              <a:rPr lang="en-US" altLang="en-US" sz="2000" i="1"/>
              <a:t> , </a:t>
            </a:r>
            <a:r>
              <a:rPr lang="en-US" altLang="en-US" sz="2000" i="1">
                <a:sym typeface="Symbol" pitchFamily="18" charset="2"/>
              </a:rPr>
              <a:t></a:t>
            </a:r>
            <a:r>
              <a:rPr lang="en-US" altLang="en-US" sz="2000">
                <a:latin typeface="MS Shell Dlg" charset="0"/>
              </a:rPr>
              <a:t>))</a:t>
            </a:r>
          </a:p>
          <a:p>
            <a:r>
              <a:rPr lang="en-US" altLang="en-US" sz="2000">
                <a:latin typeface="MS Shell Dlg" charset="0"/>
              </a:rPr>
              <a:t>     </a:t>
            </a:r>
            <a:r>
              <a:rPr lang="en-US" altLang="en-US" sz="2000" b="1">
                <a:latin typeface="MS Shell Dlg" charset="0"/>
              </a:rPr>
              <a:t>if</a:t>
            </a:r>
            <a:r>
              <a:rPr lang="en-US" altLang="en-US" sz="2000">
                <a:latin typeface="MS Shell Dlg" charset="0"/>
              </a:rPr>
              <a:t> </a:t>
            </a:r>
            <a:r>
              <a:rPr lang="en-US" altLang="en-US" sz="2000" i="1"/>
              <a:t>v</a:t>
            </a:r>
            <a:r>
              <a:rPr lang="en-US" altLang="en-US" sz="2000">
                <a:latin typeface="MS Shell Dlg" charset="0"/>
              </a:rPr>
              <a:t> ≥ </a:t>
            </a:r>
            <a:r>
              <a:rPr lang="en-US" altLang="en-US" sz="2000" i="1">
                <a:sym typeface="Symbol" pitchFamily="18" charset="2"/>
              </a:rPr>
              <a:t></a:t>
            </a:r>
            <a:r>
              <a:rPr lang="en-US" altLang="en-US" sz="2000">
                <a:latin typeface="MS Shell Dlg" charset="0"/>
              </a:rPr>
              <a:t> </a:t>
            </a:r>
            <a:r>
              <a:rPr lang="en-US" altLang="en-US" sz="2000" b="1">
                <a:latin typeface="MS Shell Dlg" charset="0"/>
              </a:rPr>
              <a:t>then return</a:t>
            </a:r>
            <a:r>
              <a:rPr lang="en-US" altLang="en-US" sz="2000">
                <a:latin typeface="MS Shell Dlg" charset="0"/>
              </a:rPr>
              <a:t> </a:t>
            </a:r>
            <a:r>
              <a:rPr lang="en-US" altLang="en-US" sz="2000" i="1"/>
              <a:t>v</a:t>
            </a:r>
          </a:p>
          <a:p>
            <a:r>
              <a:rPr lang="en-US" altLang="en-US" sz="2000" i="1"/>
              <a:t>     </a:t>
            </a:r>
            <a:r>
              <a:rPr lang="en-US" altLang="en-US" sz="2000" i="1">
                <a:sym typeface="Symbol" pitchFamily="18" charset="2"/>
              </a:rPr>
              <a:t> </a:t>
            </a:r>
            <a:r>
              <a:rPr lang="en-US" altLang="en-US" sz="2000">
                <a:sym typeface="Symbol" pitchFamily="18" charset="2"/>
              </a:rPr>
              <a:t></a:t>
            </a:r>
            <a:r>
              <a:rPr lang="en-US" altLang="en-US" sz="2000" i="1">
                <a:sym typeface="Symbol" pitchFamily="18" charset="2"/>
              </a:rPr>
              <a:t> </a:t>
            </a:r>
            <a:r>
              <a:rPr lang="en-US" altLang="en-US" sz="2000">
                <a:latin typeface="MS Shell Dlg" charset="0"/>
                <a:ea typeface="MS Shell Dlg" charset="0"/>
                <a:cs typeface="MS Shell Dlg" charset="0"/>
                <a:sym typeface="Symbol" pitchFamily="18" charset="2"/>
              </a:rPr>
              <a:t>MAX</a:t>
            </a:r>
            <a:r>
              <a:rPr lang="en-US" altLang="en-US" sz="2000">
                <a:sym typeface="Symbol" pitchFamily="18" charset="2"/>
              </a:rPr>
              <a:t>(</a:t>
            </a:r>
            <a:r>
              <a:rPr lang="en-US" altLang="en-US" sz="2000" i="1">
                <a:sym typeface="Symbol" pitchFamily="18" charset="2"/>
              </a:rPr>
              <a:t></a:t>
            </a:r>
            <a:r>
              <a:rPr lang="en-US" altLang="en-US" sz="2000">
                <a:sym typeface="Symbol" pitchFamily="18" charset="2"/>
              </a:rPr>
              <a:t> ,</a:t>
            </a:r>
            <a:r>
              <a:rPr lang="en-US" altLang="en-US" sz="2000" i="1">
                <a:sym typeface="Symbol" pitchFamily="18" charset="2"/>
              </a:rPr>
              <a:t>v</a:t>
            </a:r>
            <a:r>
              <a:rPr lang="en-US" altLang="en-US" sz="2000">
                <a:sym typeface="Symbol" pitchFamily="18" charset="2"/>
              </a:rPr>
              <a:t>)</a:t>
            </a:r>
            <a:endParaRPr lang="en-US" altLang="en-US" sz="2000">
              <a:latin typeface="MS Shell Dlg" charset="0"/>
            </a:endParaRPr>
          </a:p>
          <a:p>
            <a:r>
              <a:rPr lang="en-US" altLang="en-US" sz="2000" b="1">
                <a:latin typeface="MS Shell Dlg" charset="0"/>
              </a:rPr>
              <a:t>   return </a:t>
            </a:r>
            <a:r>
              <a:rPr lang="en-US" altLang="en-US" sz="2000" i="1">
                <a:sym typeface="Symbol" pitchFamily="18" charset="2"/>
              </a:rPr>
              <a:t>v</a:t>
            </a:r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608013" y="2927350"/>
            <a:ext cx="731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200150" y="1828800"/>
            <a:ext cx="3886200" cy="381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1217613" y="4146550"/>
            <a:ext cx="5335587" cy="9588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2132013" y="2927350"/>
            <a:ext cx="2819400" cy="381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1993" name="TextBox 8"/>
          <p:cNvSpPr txBox="1">
            <a:spLocks noChangeArrowheads="1"/>
          </p:cNvSpPr>
          <p:nvPr/>
        </p:nvSpPr>
        <p:spPr bwMode="auto">
          <a:xfrm>
            <a:off x="1219200" y="5867400"/>
            <a:ext cx="426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000"/>
              <a:t>(MIN-VALUE is defined analogously)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Alpha-Beta Example Revisited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905000"/>
            <a:ext cx="7010400" cy="4259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429000" y="5638800"/>
            <a:ext cx="2362200" cy="3810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3013" name="Rectangle 7"/>
          <p:cNvSpPr>
            <a:spLocks noChangeArrowheads="1"/>
          </p:cNvSpPr>
          <p:nvPr/>
        </p:nvSpPr>
        <p:spPr bwMode="auto">
          <a:xfrm>
            <a:off x="4953000" y="3810000"/>
            <a:ext cx="2362200" cy="3810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3014" name="Rectangle 8"/>
          <p:cNvSpPr>
            <a:spLocks noChangeArrowheads="1"/>
          </p:cNvSpPr>
          <p:nvPr/>
        </p:nvSpPr>
        <p:spPr bwMode="auto">
          <a:xfrm>
            <a:off x="7315200" y="2438400"/>
            <a:ext cx="533400" cy="3810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3015" name="Text Box 10"/>
          <p:cNvSpPr txBox="1">
            <a:spLocks noChangeArrowheads="1"/>
          </p:cNvSpPr>
          <p:nvPr/>
        </p:nvSpPr>
        <p:spPr bwMode="auto">
          <a:xfrm>
            <a:off x="5486400" y="1905000"/>
            <a:ext cx="1849438" cy="369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en-US" sz="1800" i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, , i</a:t>
            </a:r>
            <a:r>
              <a:rPr lang="en-US" altLang="en-US" sz="1800" i="1">
                <a:solidFill>
                  <a:srgbClr val="FF0000"/>
                </a:solidFill>
                <a:latin typeface="Calibri" pitchFamily="34" charset="0"/>
              </a:rPr>
              <a:t>nitial values</a:t>
            </a:r>
          </a:p>
        </p:txBody>
      </p:sp>
      <p:sp>
        <p:nvSpPr>
          <p:cNvPr id="43016" name="Text Box 11"/>
          <p:cNvSpPr txBox="1">
            <a:spLocks noChangeArrowheads="1"/>
          </p:cNvSpPr>
          <p:nvPr/>
        </p:nvSpPr>
        <p:spPr bwMode="auto">
          <a:xfrm>
            <a:off x="533400" y="1616075"/>
            <a:ext cx="3343275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latin typeface="Verdana" pitchFamily="34" charset="0"/>
              </a:rPr>
              <a:t>Do DF-search until first leaf</a:t>
            </a:r>
          </a:p>
        </p:txBody>
      </p:sp>
      <p:sp>
        <p:nvSpPr>
          <p:cNvPr id="43017" name="TextBox 11"/>
          <p:cNvSpPr txBox="1">
            <a:spLocks noChangeArrowheads="1"/>
          </p:cNvSpPr>
          <p:nvPr/>
        </p:nvSpPr>
        <p:spPr bwMode="auto">
          <a:xfrm>
            <a:off x="5943600" y="2133600"/>
            <a:ext cx="990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sym typeface="Symbol" pitchFamily="18" charset="2"/>
              </a:rPr>
              <a:t>=−</a:t>
            </a:r>
          </a:p>
          <a:p>
            <a:r>
              <a:rPr lang="en-US" altLang="en-US">
                <a:sym typeface="Symbol" pitchFamily="18" charset="2"/>
              </a:rPr>
              <a:t> =+</a:t>
            </a:r>
            <a:endParaRPr lang="en-US" altLang="en-US"/>
          </a:p>
        </p:txBody>
      </p:sp>
      <p:sp>
        <p:nvSpPr>
          <p:cNvPr id="43018" name="TextBox 12"/>
          <p:cNvSpPr txBox="1">
            <a:spLocks noChangeArrowheads="1"/>
          </p:cNvSpPr>
          <p:nvPr/>
        </p:nvSpPr>
        <p:spPr bwMode="auto">
          <a:xfrm>
            <a:off x="3429000" y="3657600"/>
            <a:ext cx="990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FF0000"/>
                </a:solidFill>
                <a:sym typeface="Symbol" pitchFamily="18" charset="2"/>
              </a:rPr>
              <a:t>=−</a:t>
            </a:r>
          </a:p>
          <a:p>
            <a:r>
              <a:rPr lang="en-US" altLang="en-US">
                <a:solidFill>
                  <a:srgbClr val="FF0000"/>
                </a:solidFill>
                <a:sym typeface="Symbol" pitchFamily="18" charset="2"/>
              </a:rPr>
              <a:t> =+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43019" name="Text Box 10"/>
          <p:cNvSpPr txBox="1">
            <a:spLocks noChangeArrowheads="1"/>
          </p:cNvSpPr>
          <p:nvPr/>
        </p:nvSpPr>
        <p:spPr bwMode="auto">
          <a:xfrm>
            <a:off x="3200400" y="3200400"/>
            <a:ext cx="1989138" cy="369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en-US" sz="1800" i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, , passed to kids</a:t>
            </a:r>
            <a:endParaRPr lang="en-US" altLang="en-US" sz="1800" i="1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43020" name="Straight Arrow Connector 15"/>
          <p:cNvCxnSpPr>
            <a:cxnSpLocks noChangeShapeType="1"/>
          </p:cNvCxnSpPr>
          <p:nvPr/>
        </p:nvCxnSpPr>
        <p:spPr bwMode="auto">
          <a:xfrm rot="10800000" flipV="1">
            <a:off x="4648200" y="2895600"/>
            <a:ext cx="2057400" cy="838200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 smtClean="0"/>
              <a:t>Alpha-Beta Example (continued)</a:t>
            </a:r>
            <a:endParaRPr lang="en-US" altLang="en-US" smtClean="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752600"/>
            <a:ext cx="7010400" cy="4259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4495800" y="5486400"/>
            <a:ext cx="1295400" cy="3810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44037" name="Group 7"/>
          <p:cNvGrpSpPr>
            <a:grpSpLocks/>
          </p:cNvGrpSpPr>
          <p:nvPr/>
        </p:nvGrpSpPr>
        <p:grpSpPr bwMode="auto">
          <a:xfrm>
            <a:off x="4965700" y="3643313"/>
            <a:ext cx="444500" cy="319087"/>
            <a:chOff x="3128" y="2583"/>
            <a:chExt cx="280" cy="201"/>
          </a:xfrm>
        </p:grpSpPr>
        <p:pic>
          <p:nvPicPr>
            <p:cNvPr id="44043" name="Picture 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128" y="2592"/>
              <a:ext cx="164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pic>
          <p:nvPicPr>
            <p:cNvPr id="44044" name="Picture 9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260" y="2583"/>
              <a:ext cx="148" cy="20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</p:grpSp>
      <p:sp>
        <p:nvSpPr>
          <p:cNvPr id="44038" name="Rectangle 9"/>
          <p:cNvSpPr>
            <a:spLocks noChangeArrowheads="1"/>
          </p:cNvSpPr>
          <p:nvPr/>
        </p:nvSpPr>
        <p:spPr bwMode="auto">
          <a:xfrm>
            <a:off x="7315200" y="2209800"/>
            <a:ext cx="533400" cy="533400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44039" name="Text Box 10"/>
          <p:cNvSpPr txBox="1">
            <a:spLocks noChangeArrowheads="1"/>
          </p:cNvSpPr>
          <p:nvPr/>
        </p:nvSpPr>
        <p:spPr bwMode="auto">
          <a:xfrm>
            <a:off x="1219200" y="4267200"/>
            <a:ext cx="2946400" cy="369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en-US" sz="1800" i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MIN updates , based on kids</a:t>
            </a:r>
            <a:endParaRPr lang="en-US" altLang="en-US" sz="1800" i="1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4040" name="TextBox 12"/>
          <p:cNvSpPr txBox="1">
            <a:spLocks noChangeArrowheads="1"/>
          </p:cNvSpPr>
          <p:nvPr/>
        </p:nvSpPr>
        <p:spPr bwMode="auto">
          <a:xfrm>
            <a:off x="5867400" y="2133600"/>
            <a:ext cx="990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sym typeface="Symbol" pitchFamily="18" charset="2"/>
              </a:rPr>
              <a:t>=−</a:t>
            </a:r>
          </a:p>
          <a:p>
            <a:r>
              <a:rPr lang="en-US" altLang="en-US">
                <a:sym typeface="Symbol" pitchFamily="18" charset="2"/>
              </a:rPr>
              <a:t> =+</a:t>
            </a:r>
            <a:endParaRPr lang="en-US" altLang="en-US"/>
          </a:p>
        </p:txBody>
      </p:sp>
      <p:sp>
        <p:nvSpPr>
          <p:cNvPr id="44041" name="TextBox 13"/>
          <p:cNvSpPr txBox="1">
            <a:spLocks noChangeArrowheads="1"/>
          </p:cNvSpPr>
          <p:nvPr/>
        </p:nvSpPr>
        <p:spPr bwMode="auto">
          <a:xfrm>
            <a:off x="3505200" y="3505200"/>
            <a:ext cx="990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sym typeface="Symbol" pitchFamily="18" charset="2"/>
              </a:rPr>
              <a:t>=−</a:t>
            </a:r>
          </a:p>
          <a:p>
            <a:r>
              <a:rPr lang="en-US" altLang="en-US">
                <a:solidFill>
                  <a:srgbClr val="FF0000"/>
                </a:solidFill>
                <a:sym typeface="Symbol" pitchFamily="18" charset="2"/>
              </a:rPr>
              <a:t> =3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44042" name="Rectangle 13"/>
          <p:cNvSpPr>
            <a:spLocks noChangeArrowheads="1"/>
          </p:cNvSpPr>
          <p:nvPr/>
        </p:nvSpPr>
        <p:spPr bwMode="auto">
          <a:xfrm>
            <a:off x="4953000" y="3657600"/>
            <a:ext cx="457200" cy="304800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 smtClean="0"/>
              <a:t>Alpha-Beta Example (continued)</a:t>
            </a:r>
            <a:endParaRPr lang="en-US" altLang="en-US" smtClean="0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828800"/>
            <a:ext cx="7010400" cy="4259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5060" name="Rectangle 6"/>
          <p:cNvSpPr>
            <a:spLocks noChangeArrowheads="1"/>
          </p:cNvSpPr>
          <p:nvPr/>
        </p:nvSpPr>
        <p:spPr bwMode="auto">
          <a:xfrm>
            <a:off x="5410200" y="5562600"/>
            <a:ext cx="457200" cy="3810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45061" name="Group 7"/>
          <p:cNvGrpSpPr>
            <a:grpSpLocks/>
          </p:cNvGrpSpPr>
          <p:nvPr/>
        </p:nvGrpSpPr>
        <p:grpSpPr bwMode="auto">
          <a:xfrm>
            <a:off x="4965700" y="3719513"/>
            <a:ext cx="444500" cy="319087"/>
            <a:chOff x="3128" y="2583"/>
            <a:chExt cx="280" cy="201"/>
          </a:xfrm>
        </p:grpSpPr>
        <p:pic>
          <p:nvPicPr>
            <p:cNvPr id="45067" name="Picture 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128" y="2592"/>
              <a:ext cx="164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pic>
          <p:nvPicPr>
            <p:cNvPr id="45068" name="Picture 9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260" y="2583"/>
              <a:ext cx="148" cy="20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</p:grpSp>
      <p:sp>
        <p:nvSpPr>
          <p:cNvPr id="45062" name="Rectangle 9"/>
          <p:cNvSpPr>
            <a:spLocks noChangeArrowheads="1"/>
          </p:cNvSpPr>
          <p:nvPr/>
        </p:nvSpPr>
        <p:spPr bwMode="auto">
          <a:xfrm>
            <a:off x="7315200" y="2209800"/>
            <a:ext cx="533400" cy="533400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45063" name="TextBox 10"/>
          <p:cNvSpPr txBox="1">
            <a:spLocks noChangeArrowheads="1"/>
          </p:cNvSpPr>
          <p:nvPr/>
        </p:nvSpPr>
        <p:spPr bwMode="auto">
          <a:xfrm>
            <a:off x="3429000" y="3733800"/>
            <a:ext cx="990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sym typeface="Symbol" pitchFamily="18" charset="2"/>
              </a:rPr>
              <a:t>=−</a:t>
            </a:r>
          </a:p>
          <a:p>
            <a:r>
              <a:rPr lang="en-US" altLang="en-US">
                <a:sym typeface="Symbol" pitchFamily="18" charset="2"/>
              </a:rPr>
              <a:t> =3</a:t>
            </a:r>
            <a:endParaRPr lang="en-US" altLang="en-US"/>
          </a:p>
        </p:txBody>
      </p:sp>
      <p:sp>
        <p:nvSpPr>
          <p:cNvPr id="45064" name="Text Box 10"/>
          <p:cNvSpPr txBox="1">
            <a:spLocks noChangeArrowheads="1"/>
          </p:cNvSpPr>
          <p:nvPr/>
        </p:nvSpPr>
        <p:spPr bwMode="auto">
          <a:xfrm>
            <a:off x="685800" y="4495800"/>
            <a:ext cx="3003550" cy="646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en-US" sz="1800" i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MIN updates , based on kids.</a:t>
            </a:r>
          </a:p>
          <a:p>
            <a:r>
              <a:rPr lang="en-US" altLang="en-US" sz="1800" i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No change.</a:t>
            </a:r>
            <a:endParaRPr lang="en-US" altLang="en-US" sz="1800" i="1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5065" name="Rectangle 12"/>
          <p:cNvSpPr>
            <a:spLocks noChangeArrowheads="1"/>
          </p:cNvSpPr>
          <p:nvPr/>
        </p:nvSpPr>
        <p:spPr bwMode="auto">
          <a:xfrm>
            <a:off x="4953000" y="3733800"/>
            <a:ext cx="457200" cy="304800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45066" name="TextBox 12"/>
          <p:cNvSpPr txBox="1">
            <a:spLocks noChangeArrowheads="1"/>
          </p:cNvSpPr>
          <p:nvPr/>
        </p:nvSpPr>
        <p:spPr bwMode="auto">
          <a:xfrm>
            <a:off x="5867400" y="2133600"/>
            <a:ext cx="990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sym typeface="Symbol" pitchFamily="18" charset="2"/>
              </a:rPr>
              <a:t>=−</a:t>
            </a:r>
          </a:p>
          <a:p>
            <a:r>
              <a:rPr lang="en-US" altLang="en-US">
                <a:sym typeface="Symbol" pitchFamily="18" charset="2"/>
              </a:rPr>
              <a:t> =+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 smtClean="0"/>
              <a:t>Alpha-Beta Example (continued)</a:t>
            </a:r>
            <a:endParaRPr lang="en-US" altLang="en-US" smtClean="0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600200"/>
            <a:ext cx="7010400" cy="4259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6084" name="Text Box 10"/>
          <p:cNvSpPr txBox="1">
            <a:spLocks noChangeArrowheads="1"/>
          </p:cNvSpPr>
          <p:nvPr/>
        </p:nvSpPr>
        <p:spPr bwMode="auto">
          <a:xfrm>
            <a:off x="4191000" y="1752600"/>
            <a:ext cx="3068638" cy="369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en-US" sz="1800" i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MAX updates , based on kids.</a:t>
            </a:r>
          </a:p>
        </p:txBody>
      </p:sp>
      <p:sp>
        <p:nvSpPr>
          <p:cNvPr id="46085" name="TextBox 7"/>
          <p:cNvSpPr txBox="1">
            <a:spLocks noChangeArrowheads="1"/>
          </p:cNvSpPr>
          <p:nvPr/>
        </p:nvSpPr>
        <p:spPr bwMode="auto">
          <a:xfrm>
            <a:off x="5867400" y="1981200"/>
            <a:ext cx="990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FF0000"/>
                </a:solidFill>
                <a:sym typeface="Symbol" pitchFamily="18" charset="2"/>
              </a:rPr>
              <a:t>=3</a:t>
            </a:r>
          </a:p>
          <a:p>
            <a:r>
              <a:rPr lang="en-US" altLang="en-US">
                <a:sym typeface="Symbol" pitchFamily="18" charset="2"/>
              </a:rPr>
              <a:t> =+</a:t>
            </a:r>
            <a:endParaRPr lang="en-US" altLang="en-US"/>
          </a:p>
        </p:txBody>
      </p:sp>
      <p:sp>
        <p:nvSpPr>
          <p:cNvPr id="46086" name="Text Box 10"/>
          <p:cNvSpPr txBox="1">
            <a:spLocks noChangeArrowheads="1"/>
          </p:cNvSpPr>
          <p:nvPr/>
        </p:nvSpPr>
        <p:spPr bwMode="auto">
          <a:xfrm>
            <a:off x="5791200" y="3352800"/>
            <a:ext cx="1525588" cy="646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en-US" sz="1800" i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3 is returned</a:t>
            </a:r>
          </a:p>
          <a:p>
            <a:r>
              <a:rPr lang="en-US" altLang="en-US" sz="1800" i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as node value.</a:t>
            </a:r>
          </a:p>
        </p:txBody>
      </p:sp>
      <p:cxnSp>
        <p:nvCxnSpPr>
          <p:cNvPr id="46087" name="Straight Arrow Connector 10"/>
          <p:cNvCxnSpPr>
            <a:cxnSpLocks noChangeShapeType="1"/>
          </p:cNvCxnSpPr>
          <p:nvPr/>
        </p:nvCxnSpPr>
        <p:spPr bwMode="auto">
          <a:xfrm flipV="1">
            <a:off x="5257800" y="2743200"/>
            <a:ext cx="1905000" cy="838200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46088" name="Rectangle 9"/>
          <p:cNvSpPr>
            <a:spLocks noChangeArrowheads="1"/>
          </p:cNvSpPr>
          <p:nvPr/>
        </p:nvSpPr>
        <p:spPr bwMode="auto">
          <a:xfrm>
            <a:off x="7315200" y="2133600"/>
            <a:ext cx="533400" cy="457200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 smtClean="0"/>
              <a:t>Alpha-Beta Example (continued)</a:t>
            </a:r>
            <a:endParaRPr lang="en-US" altLang="en-US" smtClean="0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5" y="1600200"/>
            <a:ext cx="6819900" cy="43672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7108" name="TextBox 8"/>
          <p:cNvSpPr txBox="1">
            <a:spLocks noChangeArrowheads="1"/>
          </p:cNvSpPr>
          <p:nvPr/>
        </p:nvSpPr>
        <p:spPr bwMode="auto">
          <a:xfrm>
            <a:off x="5105400" y="1828800"/>
            <a:ext cx="990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sym typeface="Symbol" pitchFamily="18" charset="2"/>
              </a:rPr>
              <a:t>=3</a:t>
            </a:r>
          </a:p>
          <a:p>
            <a:r>
              <a:rPr lang="en-US" altLang="en-US">
                <a:sym typeface="Symbol" pitchFamily="18" charset="2"/>
              </a:rPr>
              <a:t> =+</a:t>
            </a:r>
            <a:endParaRPr lang="en-US" altLang="en-US"/>
          </a:p>
        </p:txBody>
      </p:sp>
      <p:sp>
        <p:nvSpPr>
          <p:cNvPr id="47109" name="TextBox 9"/>
          <p:cNvSpPr txBox="1">
            <a:spLocks noChangeArrowheads="1"/>
          </p:cNvSpPr>
          <p:nvPr/>
        </p:nvSpPr>
        <p:spPr bwMode="auto">
          <a:xfrm>
            <a:off x="6629400" y="3124200"/>
            <a:ext cx="990600" cy="830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FF0000"/>
                </a:solidFill>
                <a:sym typeface="Symbol" pitchFamily="18" charset="2"/>
              </a:rPr>
              <a:t>=3</a:t>
            </a:r>
          </a:p>
          <a:p>
            <a:r>
              <a:rPr lang="en-US" altLang="en-US">
                <a:solidFill>
                  <a:srgbClr val="FF0000"/>
                </a:solidFill>
                <a:sym typeface="Symbol" pitchFamily="18" charset="2"/>
              </a:rPr>
              <a:t> =+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47110" name="Text Box 10"/>
          <p:cNvSpPr txBox="1">
            <a:spLocks noChangeArrowheads="1"/>
          </p:cNvSpPr>
          <p:nvPr/>
        </p:nvSpPr>
        <p:spPr bwMode="auto">
          <a:xfrm>
            <a:off x="6553200" y="2819400"/>
            <a:ext cx="1989138" cy="369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en-US" sz="1800" i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, , passed to kids</a:t>
            </a:r>
            <a:endParaRPr lang="en-US" altLang="en-US" sz="1800" i="1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7111" name="Rectangle 11"/>
          <p:cNvSpPr>
            <a:spLocks noChangeArrowheads="1"/>
          </p:cNvSpPr>
          <p:nvPr/>
        </p:nvSpPr>
        <p:spPr bwMode="auto">
          <a:xfrm>
            <a:off x="5105400" y="3886200"/>
            <a:ext cx="3048000" cy="1752600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cxnSp>
        <p:nvCxnSpPr>
          <p:cNvPr id="47112" name="Straight Arrow Connector 13"/>
          <p:cNvCxnSpPr>
            <a:cxnSpLocks noChangeShapeType="1"/>
          </p:cNvCxnSpPr>
          <p:nvPr/>
        </p:nvCxnSpPr>
        <p:spPr bwMode="auto">
          <a:xfrm rot="5400000">
            <a:off x="6057901" y="2933700"/>
            <a:ext cx="838200" cy="3175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47113" name="Rectangle 10"/>
          <p:cNvSpPr>
            <a:spLocks noChangeArrowheads="1"/>
          </p:cNvSpPr>
          <p:nvPr/>
        </p:nvSpPr>
        <p:spPr bwMode="auto">
          <a:xfrm>
            <a:off x="6553200" y="1981200"/>
            <a:ext cx="533400" cy="457200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 smtClean="0"/>
              <a:t>Alpha-Beta Example (continued)</a:t>
            </a:r>
            <a:endParaRPr lang="en-US" altLang="en-US" smtClean="0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5" y="1600200"/>
            <a:ext cx="6819900" cy="43672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8132" name="TextBox 8"/>
          <p:cNvSpPr txBox="1">
            <a:spLocks noChangeArrowheads="1"/>
          </p:cNvSpPr>
          <p:nvPr/>
        </p:nvSpPr>
        <p:spPr bwMode="auto">
          <a:xfrm>
            <a:off x="5029200" y="1828800"/>
            <a:ext cx="990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sym typeface="Symbol" pitchFamily="18" charset="2"/>
              </a:rPr>
              <a:t>=3</a:t>
            </a:r>
          </a:p>
          <a:p>
            <a:r>
              <a:rPr lang="en-US" altLang="en-US">
                <a:sym typeface="Symbol" pitchFamily="18" charset="2"/>
              </a:rPr>
              <a:t> =+</a:t>
            </a:r>
            <a:endParaRPr lang="en-US" altLang="en-US"/>
          </a:p>
        </p:txBody>
      </p:sp>
      <p:sp>
        <p:nvSpPr>
          <p:cNvPr id="48133" name="TextBox 9"/>
          <p:cNvSpPr txBox="1">
            <a:spLocks noChangeArrowheads="1"/>
          </p:cNvSpPr>
          <p:nvPr/>
        </p:nvSpPr>
        <p:spPr bwMode="auto">
          <a:xfrm>
            <a:off x="6629400" y="3124200"/>
            <a:ext cx="990600" cy="830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sym typeface="Symbol" pitchFamily="18" charset="2"/>
              </a:rPr>
              <a:t>=3</a:t>
            </a:r>
          </a:p>
          <a:p>
            <a:r>
              <a:rPr lang="en-US" altLang="en-US">
                <a:solidFill>
                  <a:srgbClr val="FF0000"/>
                </a:solidFill>
                <a:sym typeface="Symbol" pitchFamily="18" charset="2"/>
              </a:rPr>
              <a:t> =2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48134" name="Text Box 10"/>
          <p:cNvSpPr txBox="1">
            <a:spLocks noChangeArrowheads="1"/>
          </p:cNvSpPr>
          <p:nvPr/>
        </p:nvSpPr>
        <p:spPr bwMode="auto">
          <a:xfrm>
            <a:off x="6553200" y="2590800"/>
            <a:ext cx="1628775" cy="646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en-US" sz="1800" i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MIN updates ,</a:t>
            </a:r>
          </a:p>
          <a:p>
            <a:r>
              <a:rPr lang="en-US" altLang="en-US" sz="1800" i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based on kids.</a:t>
            </a:r>
          </a:p>
        </p:txBody>
      </p:sp>
      <p:sp>
        <p:nvSpPr>
          <p:cNvPr id="48135" name="Rectangle 11"/>
          <p:cNvSpPr>
            <a:spLocks noChangeArrowheads="1"/>
          </p:cNvSpPr>
          <p:nvPr/>
        </p:nvSpPr>
        <p:spPr bwMode="auto">
          <a:xfrm>
            <a:off x="6324600" y="3886200"/>
            <a:ext cx="1828800" cy="1752600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48136" name="Rectangle 10"/>
          <p:cNvSpPr>
            <a:spLocks noChangeArrowheads="1"/>
          </p:cNvSpPr>
          <p:nvPr/>
        </p:nvSpPr>
        <p:spPr bwMode="auto">
          <a:xfrm>
            <a:off x="6553200" y="1981200"/>
            <a:ext cx="533400" cy="457200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 smtClean="0"/>
              <a:t>Alpha-Beta Example (continued)</a:t>
            </a:r>
            <a:endParaRPr lang="en-US" altLang="en-US" smtClean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5" y="1600200"/>
            <a:ext cx="6819900" cy="43672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9156" name="TextBox 8"/>
          <p:cNvSpPr txBox="1">
            <a:spLocks noChangeArrowheads="1"/>
          </p:cNvSpPr>
          <p:nvPr/>
        </p:nvSpPr>
        <p:spPr bwMode="auto">
          <a:xfrm>
            <a:off x="6553200" y="3200400"/>
            <a:ext cx="990600" cy="830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FF0000"/>
                </a:solidFill>
                <a:sym typeface="Symbol" pitchFamily="18" charset="2"/>
              </a:rPr>
              <a:t>=3</a:t>
            </a:r>
          </a:p>
          <a:p>
            <a:r>
              <a:rPr lang="en-US" altLang="en-US">
                <a:solidFill>
                  <a:srgbClr val="FF0000"/>
                </a:solidFill>
                <a:sym typeface="Symbol" pitchFamily="18" charset="2"/>
              </a:rPr>
              <a:t> =2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49157" name="Text Box 10"/>
          <p:cNvSpPr txBox="1">
            <a:spLocks noChangeArrowheads="1"/>
          </p:cNvSpPr>
          <p:nvPr/>
        </p:nvSpPr>
        <p:spPr bwMode="auto">
          <a:xfrm>
            <a:off x="7391400" y="3276600"/>
            <a:ext cx="1049338" cy="646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en-US" sz="1800" i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 ≥ ,</a:t>
            </a:r>
          </a:p>
          <a:p>
            <a:r>
              <a:rPr lang="en-US" altLang="en-US" sz="1800" i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so prune.</a:t>
            </a:r>
          </a:p>
        </p:txBody>
      </p:sp>
      <p:sp>
        <p:nvSpPr>
          <p:cNvPr id="49158" name="TextBox 10"/>
          <p:cNvSpPr txBox="1">
            <a:spLocks noChangeArrowheads="1"/>
          </p:cNvSpPr>
          <p:nvPr/>
        </p:nvSpPr>
        <p:spPr bwMode="auto">
          <a:xfrm>
            <a:off x="5029200" y="1905000"/>
            <a:ext cx="990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sym typeface="Symbol" pitchFamily="18" charset="2"/>
              </a:rPr>
              <a:t>=3</a:t>
            </a:r>
          </a:p>
          <a:p>
            <a:r>
              <a:rPr lang="en-US" altLang="en-US">
                <a:sym typeface="Symbol" pitchFamily="18" charset="2"/>
              </a:rPr>
              <a:t> =+</a:t>
            </a:r>
            <a:endParaRPr lang="en-US" altLang="en-US"/>
          </a:p>
        </p:txBody>
      </p:sp>
      <p:sp>
        <p:nvSpPr>
          <p:cNvPr id="49159" name="Rectangle 10"/>
          <p:cNvSpPr>
            <a:spLocks noChangeArrowheads="1"/>
          </p:cNvSpPr>
          <p:nvPr/>
        </p:nvSpPr>
        <p:spPr bwMode="auto">
          <a:xfrm>
            <a:off x="6553200" y="1981200"/>
            <a:ext cx="533400" cy="457200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 smtClean="0"/>
              <a:t>Alpha-Beta Example (continued)</a:t>
            </a:r>
            <a:endParaRPr lang="en-US" altLang="en-US" smtClean="0"/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5" y="1600200"/>
            <a:ext cx="6819900" cy="43672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50180" name="Text Box 10"/>
          <p:cNvSpPr txBox="1">
            <a:spLocks noChangeArrowheads="1"/>
          </p:cNvSpPr>
          <p:nvPr/>
        </p:nvSpPr>
        <p:spPr bwMode="auto">
          <a:xfrm>
            <a:off x="6477000" y="2743200"/>
            <a:ext cx="1525588" cy="646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en-US" sz="1800" i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2 is returned</a:t>
            </a:r>
          </a:p>
          <a:p>
            <a:r>
              <a:rPr lang="en-US" altLang="en-US" sz="1800" i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as node value.</a:t>
            </a:r>
          </a:p>
        </p:txBody>
      </p:sp>
      <p:sp>
        <p:nvSpPr>
          <p:cNvPr id="50181" name="Text Box 10"/>
          <p:cNvSpPr txBox="1">
            <a:spLocks noChangeArrowheads="1"/>
          </p:cNvSpPr>
          <p:nvPr/>
        </p:nvSpPr>
        <p:spPr bwMode="auto">
          <a:xfrm>
            <a:off x="3276600" y="1600200"/>
            <a:ext cx="3068638" cy="646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en-US" sz="1800" i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MAX updates , based on kids.</a:t>
            </a:r>
          </a:p>
          <a:p>
            <a:r>
              <a:rPr lang="en-US" altLang="en-US" sz="1800" i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No change.</a:t>
            </a:r>
            <a:endParaRPr lang="en-US" altLang="en-US" sz="1800" i="1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50182" name="TextBox 12"/>
          <p:cNvSpPr txBox="1">
            <a:spLocks noChangeArrowheads="1"/>
          </p:cNvSpPr>
          <p:nvPr/>
        </p:nvSpPr>
        <p:spPr bwMode="auto">
          <a:xfrm>
            <a:off x="5029200" y="1905000"/>
            <a:ext cx="990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sym typeface="Symbol" pitchFamily="18" charset="2"/>
              </a:rPr>
              <a:t>=3</a:t>
            </a:r>
          </a:p>
          <a:p>
            <a:r>
              <a:rPr lang="en-US" altLang="en-US">
                <a:sym typeface="Symbol" pitchFamily="18" charset="2"/>
              </a:rPr>
              <a:t> =+</a:t>
            </a:r>
            <a:endParaRPr lang="en-US" altLang="en-US"/>
          </a:p>
        </p:txBody>
      </p:sp>
      <p:cxnSp>
        <p:nvCxnSpPr>
          <p:cNvPr id="50183" name="Straight Arrow Connector 14"/>
          <p:cNvCxnSpPr>
            <a:cxnSpLocks noChangeShapeType="1"/>
          </p:cNvCxnSpPr>
          <p:nvPr/>
        </p:nvCxnSpPr>
        <p:spPr bwMode="auto">
          <a:xfrm rot="5400000" flipH="1" flipV="1">
            <a:off x="6058694" y="2932906"/>
            <a:ext cx="838200" cy="1588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0184" name="Rectangle 10"/>
          <p:cNvSpPr>
            <a:spLocks noChangeArrowheads="1"/>
          </p:cNvSpPr>
          <p:nvPr/>
        </p:nvSpPr>
        <p:spPr bwMode="auto">
          <a:xfrm>
            <a:off x="6553200" y="1981200"/>
            <a:ext cx="533400" cy="457200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 smtClean="0"/>
              <a:t>Alpha-Beta Example (continued)</a:t>
            </a:r>
            <a:endParaRPr lang="en-US" altLang="en-US" smtClean="0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362200"/>
            <a:ext cx="7391400" cy="3246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5120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2509838"/>
            <a:ext cx="685800" cy="3857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51205" name="Text Box 9"/>
          <p:cNvSpPr txBox="1">
            <a:spLocks noChangeArrowheads="1"/>
          </p:cNvSpPr>
          <p:nvPr/>
        </p:nvSpPr>
        <p:spPr bwMode="auto">
          <a:xfrm>
            <a:off x="6156325" y="2438400"/>
            <a:ext cx="3206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en-US" b="1"/>
              <a:t>,</a:t>
            </a:r>
          </a:p>
        </p:txBody>
      </p:sp>
      <p:sp>
        <p:nvSpPr>
          <p:cNvPr id="51206" name="TextBox 9"/>
          <p:cNvSpPr txBox="1">
            <a:spLocks noChangeArrowheads="1"/>
          </p:cNvSpPr>
          <p:nvPr/>
        </p:nvSpPr>
        <p:spPr bwMode="auto">
          <a:xfrm>
            <a:off x="4343400" y="2209800"/>
            <a:ext cx="990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sym typeface="Symbol" pitchFamily="18" charset="2"/>
              </a:rPr>
              <a:t>=3</a:t>
            </a:r>
          </a:p>
          <a:p>
            <a:r>
              <a:rPr lang="en-US" altLang="en-US">
                <a:sym typeface="Symbol" pitchFamily="18" charset="2"/>
              </a:rPr>
              <a:t> =+</a:t>
            </a:r>
            <a:endParaRPr lang="en-US" altLang="en-US"/>
          </a:p>
        </p:txBody>
      </p:sp>
      <p:sp>
        <p:nvSpPr>
          <p:cNvPr id="51207" name="TextBox 10"/>
          <p:cNvSpPr txBox="1">
            <a:spLocks noChangeArrowheads="1"/>
          </p:cNvSpPr>
          <p:nvPr/>
        </p:nvSpPr>
        <p:spPr bwMode="auto">
          <a:xfrm>
            <a:off x="7696200" y="3581400"/>
            <a:ext cx="990600" cy="830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FF0000"/>
                </a:solidFill>
                <a:sym typeface="Symbol" pitchFamily="18" charset="2"/>
              </a:rPr>
              <a:t>=3</a:t>
            </a:r>
          </a:p>
          <a:p>
            <a:r>
              <a:rPr lang="en-US" altLang="en-US">
                <a:solidFill>
                  <a:srgbClr val="FF0000"/>
                </a:solidFill>
                <a:sym typeface="Symbol" pitchFamily="18" charset="2"/>
              </a:rPr>
              <a:t> =+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51208" name="Text Box 10"/>
          <p:cNvSpPr txBox="1">
            <a:spLocks noChangeArrowheads="1"/>
          </p:cNvSpPr>
          <p:nvPr/>
        </p:nvSpPr>
        <p:spPr bwMode="auto">
          <a:xfrm>
            <a:off x="6781800" y="2895600"/>
            <a:ext cx="1989138" cy="369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en-US" sz="1800" i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, , passed to kids</a:t>
            </a:r>
            <a:endParaRPr lang="en-US" altLang="en-US" sz="1800" i="1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51209" name="Rectangle 13"/>
          <p:cNvSpPr>
            <a:spLocks noChangeArrowheads="1"/>
          </p:cNvSpPr>
          <p:nvPr/>
        </p:nvSpPr>
        <p:spPr bwMode="auto">
          <a:xfrm>
            <a:off x="6248400" y="2438400"/>
            <a:ext cx="685800" cy="457200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51210" name="Rectangle 14"/>
          <p:cNvSpPr>
            <a:spLocks noChangeArrowheads="1"/>
          </p:cNvSpPr>
          <p:nvPr/>
        </p:nvSpPr>
        <p:spPr bwMode="auto">
          <a:xfrm>
            <a:off x="6781800" y="4038600"/>
            <a:ext cx="838200" cy="1524000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cxnSp>
        <p:nvCxnSpPr>
          <p:cNvPr id="51211" name="Straight Arrow Connector 16"/>
          <p:cNvCxnSpPr>
            <a:cxnSpLocks noChangeShapeType="1"/>
          </p:cNvCxnSpPr>
          <p:nvPr/>
        </p:nvCxnSpPr>
        <p:spPr bwMode="auto">
          <a:xfrm>
            <a:off x="6019800" y="2895600"/>
            <a:ext cx="1524000" cy="685800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1212" name="Rectangle 14"/>
          <p:cNvSpPr>
            <a:spLocks noChangeArrowheads="1"/>
          </p:cNvSpPr>
          <p:nvPr/>
        </p:nvSpPr>
        <p:spPr bwMode="auto">
          <a:xfrm>
            <a:off x="5791200" y="2362200"/>
            <a:ext cx="533400" cy="457200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Two-Ply Game Tree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514600"/>
            <a:ext cx="7620000" cy="3022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2971800"/>
            <a:ext cx="762000" cy="447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3048000"/>
            <a:ext cx="304800" cy="2968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2905125"/>
            <a:ext cx="762000" cy="447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1200" y="2514600"/>
            <a:ext cx="3810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2514600" y="5105400"/>
            <a:ext cx="304800" cy="304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13321" name="AutoShape 9"/>
          <p:cNvCxnSpPr>
            <a:cxnSpLocks noChangeShapeType="1"/>
            <a:stCxn id="13320" idx="2"/>
          </p:cNvCxnSpPr>
          <p:nvPr/>
        </p:nvCxnSpPr>
        <p:spPr bwMode="auto">
          <a:xfrm rot="10800000" flipH="1">
            <a:off x="2514600" y="3810000"/>
            <a:ext cx="914400" cy="1447800"/>
          </a:xfrm>
          <a:prstGeom prst="curvedConnector4">
            <a:avLst>
              <a:gd name="adj1" fmla="val -25000"/>
              <a:gd name="adj2" fmla="val 78398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</p:cxn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8458200" y="5105400"/>
            <a:ext cx="304800" cy="304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4724400" y="5105400"/>
            <a:ext cx="304800" cy="304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 flipH="1">
            <a:off x="5334000" y="3810000"/>
            <a:ext cx="76200" cy="152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13325" name="AutoShape 13"/>
          <p:cNvCxnSpPr>
            <a:cxnSpLocks noChangeShapeType="1"/>
            <a:stCxn id="13323" idx="2"/>
            <a:endCxn id="13324" idx="0"/>
          </p:cNvCxnSpPr>
          <p:nvPr/>
        </p:nvCxnSpPr>
        <p:spPr bwMode="auto">
          <a:xfrm rot="10800000" flipH="1">
            <a:off x="4724400" y="3810000"/>
            <a:ext cx="647700" cy="1447800"/>
          </a:xfrm>
          <a:prstGeom prst="curvedConnector4">
            <a:avLst>
              <a:gd name="adj1" fmla="val -35296"/>
              <a:gd name="adj2" fmla="val 95833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</p:cxnSp>
      <p:cxnSp>
        <p:nvCxnSpPr>
          <p:cNvPr id="13326" name="AutoShape 14"/>
          <p:cNvCxnSpPr>
            <a:cxnSpLocks noChangeShapeType="1"/>
            <a:stCxn id="13322" idx="6"/>
          </p:cNvCxnSpPr>
          <p:nvPr/>
        </p:nvCxnSpPr>
        <p:spPr bwMode="auto">
          <a:xfrm flipH="1" flipV="1">
            <a:off x="7772400" y="3721100"/>
            <a:ext cx="990600" cy="1536700"/>
          </a:xfrm>
          <a:prstGeom prst="curvedConnector4">
            <a:avLst>
              <a:gd name="adj1" fmla="val -23079"/>
              <a:gd name="adj2" fmla="val 98343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 smtClean="0"/>
              <a:t>Alpha-Beta Example (continued)</a:t>
            </a:r>
            <a:endParaRPr lang="en-US" altLang="en-US" smtClean="0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362200"/>
            <a:ext cx="7391400" cy="3246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52228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2509838"/>
            <a:ext cx="685800" cy="3857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52229" name="Text Box 9"/>
          <p:cNvSpPr txBox="1">
            <a:spLocks noChangeArrowheads="1"/>
          </p:cNvSpPr>
          <p:nvPr/>
        </p:nvSpPr>
        <p:spPr bwMode="auto">
          <a:xfrm>
            <a:off x="6156325" y="2438400"/>
            <a:ext cx="3206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en-US" b="1"/>
              <a:t>,</a:t>
            </a:r>
          </a:p>
        </p:txBody>
      </p:sp>
      <p:sp>
        <p:nvSpPr>
          <p:cNvPr id="52230" name="TextBox 9"/>
          <p:cNvSpPr txBox="1">
            <a:spLocks noChangeArrowheads="1"/>
          </p:cNvSpPr>
          <p:nvPr/>
        </p:nvSpPr>
        <p:spPr bwMode="auto">
          <a:xfrm>
            <a:off x="7696200" y="3352800"/>
            <a:ext cx="1066800" cy="830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sym typeface="Symbol" pitchFamily="18" charset="2"/>
              </a:rPr>
              <a:t>=3</a:t>
            </a:r>
          </a:p>
          <a:p>
            <a:r>
              <a:rPr lang="en-US" altLang="en-US">
                <a:solidFill>
                  <a:srgbClr val="FF0000"/>
                </a:solidFill>
                <a:sym typeface="Symbol" pitchFamily="18" charset="2"/>
              </a:rPr>
              <a:t> =14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52231" name="TextBox 10"/>
          <p:cNvSpPr txBox="1">
            <a:spLocks noChangeArrowheads="1"/>
          </p:cNvSpPr>
          <p:nvPr/>
        </p:nvSpPr>
        <p:spPr bwMode="auto">
          <a:xfrm>
            <a:off x="4419600" y="2209800"/>
            <a:ext cx="990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sym typeface="Symbol" pitchFamily="18" charset="2"/>
              </a:rPr>
              <a:t>=3</a:t>
            </a:r>
          </a:p>
          <a:p>
            <a:r>
              <a:rPr lang="en-US" altLang="en-US">
                <a:sym typeface="Symbol" pitchFamily="18" charset="2"/>
              </a:rPr>
              <a:t> =+</a:t>
            </a:r>
            <a:endParaRPr lang="en-US" altLang="en-US"/>
          </a:p>
        </p:txBody>
      </p:sp>
      <p:sp>
        <p:nvSpPr>
          <p:cNvPr id="52232" name="Text Box 10"/>
          <p:cNvSpPr txBox="1">
            <a:spLocks noChangeArrowheads="1"/>
          </p:cNvSpPr>
          <p:nvPr/>
        </p:nvSpPr>
        <p:spPr bwMode="auto">
          <a:xfrm>
            <a:off x="7315200" y="2819400"/>
            <a:ext cx="1628775" cy="646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en-US" sz="1800" i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MIN updates ,</a:t>
            </a:r>
          </a:p>
          <a:p>
            <a:r>
              <a:rPr lang="en-US" altLang="en-US" sz="1800" i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based on kids.</a:t>
            </a:r>
          </a:p>
        </p:txBody>
      </p:sp>
      <p:sp>
        <p:nvSpPr>
          <p:cNvPr id="52233" name="Rectangle 12"/>
          <p:cNvSpPr>
            <a:spLocks noChangeArrowheads="1"/>
          </p:cNvSpPr>
          <p:nvPr/>
        </p:nvSpPr>
        <p:spPr bwMode="auto">
          <a:xfrm>
            <a:off x="5791200" y="2438400"/>
            <a:ext cx="1219200" cy="457200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 smtClean="0"/>
              <a:t>Alpha-Beta Example (continued)</a:t>
            </a:r>
            <a:endParaRPr lang="en-US" altLang="en-US" smtClean="0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405063"/>
            <a:ext cx="7539038" cy="3171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5325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11913" y="2419350"/>
            <a:ext cx="522287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53253" name="Rectangle 9"/>
          <p:cNvSpPr>
            <a:spLocks noChangeArrowheads="1"/>
          </p:cNvSpPr>
          <p:nvPr/>
        </p:nvSpPr>
        <p:spPr bwMode="auto">
          <a:xfrm>
            <a:off x="6216650" y="2438400"/>
            <a:ext cx="260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en-US" b="1"/>
              <a:t>,</a:t>
            </a:r>
          </a:p>
        </p:txBody>
      </p:sp>
      <p:sp>
        <p:nvSpPr>
          <p:cNvPr id="53254" name="TextBox 9"/>
          <p:cNvSpPr txBox="1">
            <a:spLocks noChangeArrowheads="1"/>
          </p:cNvSpPr>
          <p:nvPr/>
        </p:nvSpPr>
        <p:spPr bwMode="auto">
          <a:xfrm>
            <a:off x="7848600" y="3352800"/>
            <a:ext cx="1143000" cy="830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sym typeface="Symbol" pitchFamily="18" charset="2"/>
              </a:rPr>
              <a:t>=3</a:t>
            </a:r>
          </a:p>
          <a:p>
            <a:r>
              <a:rPr lang="en-US" altLang="en-US">
                <a:solidFill>
                  <a:srgbClr val="FF0000"/>
                </a:solidFill>
                <a:sym typeface="Symbol" pitchFamily="18" charset="2"/>
              </a:rPr>
              <a:t> =5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53255" name="TextBox 10"/>
          <p:cNvSpPr txBox="1">
            <a:spLocks noChangeArrowheads="1"/>
          </p:cNvSpPr>
          <p:nvPr/>
        </p:nvSpPr>
        <p:spPr bwMode="auto">
          <a:xfrm>
            <a:off x="4419600" y="2209800"/>
            <a:ext cx="990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sym typeface="Symbol" pitchFamily="18" charset="2"/>
              </a:rPr>
              <a:t>=3</a:t>
            </a:r>
          </a:p>
          <a:p>
            <a:r>
              <a:rPr lang="en-US" altLang="en-US">
                <a:sym typeface="Symbol" pitchFamily="18" charset="2"/>
              </a:rPr>
              <a:t> =+</a:t>
            </a:r>
            <a:endParaRPr lang="en-US" altLang="en-US"/>
          </a:p>
        </p:txBody>
      </p:sp>
      <p:sp>
        <p:nvSpPr>
          <p:cNvPr id="53256" name="Text Box 10"/>
          <p:cNvSpPr txBox="1">
            <a:spLocks noChangeArrowheads="1"/>
          </p:cNvSpPr>
          <p:nvPr/>
        </p:nvSpPr>
        <p:spPr bwMode="auto">
          <a:xfrm>
            <a:off x="7239000" y="2819400"/>
            <a:ext cx="1628775" cy="646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en-US" sz="1800" i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MIN updates ,</a:t>
            </a:r>
          </a:p>
          <a:p>
            <a:r>
              <a:rPr lang="en-US" altLang="en-US" sz="1800" i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based on kids.</a:t>
            </a:r>
          </a:p>
        </p:txBody>
      </p:sp>
      <p:sp>
        <p:nvSpPr>
          <p:cNvPr id="53257" name="Rectangle 12"/>
          <p:cNvSpPr>
            <a:spLocks noChangeArrowheads="1"/>
          </p:cNvSpPr>
          <p:nvPr/>
        </p:nvSpPr>
        <p:spPr bwMode="auto">
          <a:xfrm>
            <a:off x="5791200" y="2438400"/>
            <a:ext cx="1219200" cy="457200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 smtClean="0"/>
              <a:t>Alpha-Beta Example (continued)</a:t>
            </a:r>
            <a:endParaRPr lang="en-US" altLang="en-US" smtClean="0"/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2346325"/>
            <a:ext cx="7467600" cy="2987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5427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0200" y="2398713"/>
            <a:ext cx="685800" cy="3159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54277" name="TextBox 9"/>
          <p:cNvSpPr txBox="1">
            <a:spLocks noChangeArrowheads="1"/>
          </p:cNvSpPr>
          <p:nvPr/>
        </p:nvSpPr>
        <p:spPr bwMode="auto">
          <a:xfrm>
            <a:off x="3657600" y="2133600"/>
            <a:ext cx="990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sym typeface="Symbol" pitchFamily="18" charset="2"/>
              </a:rPr>
              <a:t>=3</a:t>
            </a:r>
          </a:p>
          <a:p>
            <a:r>
              <a:rPr lang="en-US" altLang="en-US">
                <a:sym typeface="Symbol" pitchFamily="18" charset="2"/>
              </a:rPr>
              <a:t> =+</a:t>
            </a:r>
            <a:endParaRPr lang="en-US" altLang="en-US"/>
          </a:p>
        </p:txBody>
      </p:sp>
      <p:sp>
        <p:nvSpPr>
          <p:cNvPr id="54278" name="Text Box 10"/>
          <p:cNvSpPr txBox="1">
            <a:spLocks noChangeArrowheads="1"/>
          </p:cNvSpPr>
          <p:nvPr/>
        </p:nvSpPr>
        <p:spPr bwMode="auto">
          <a:xfrm>
            <a:off x="6172200" y="2438400"/>
            <a:ext cx="1525588" cy="646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en-US" sz="1800" i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2 is returned</a:t>
            </a:r>
          </a:p>
          <a:p>
            <a:r>
              <a:rPr lang="en-US" altLang="en-US" sz="1800" i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as node value.</a:t>
            </a:r>
          </a:p>
        </p:txBody>
      </p:sp>
      <p:cxnSp>
        <p:nvCxnSpPr>
          <p:cNvPr id="54279" name="Straight Arrow Connector 13"/>
          <p:cNvCxnSpPr>
            <a:cxnSpLocks noChangeShapeType="1"/>
          </p:cNvCxnSpPr>
          <p:nvPr/>
        </p:nvCxnSpPr>
        <p:spPr bwMode="auto">
          <a:xfrm rot="10800000">
            <a:off x="5562600" y="2743200"/>
            <a:ext cx="1371600" cy="609600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4280" name="TextBox 11"/>
          <p:cNvSpPr txBox="1">
            <a:spLocks noChangeArrowheads="1"/>
          </p:cNvSpPr>
          <p:nvPr/>
        </p:nvSpPr>
        <p:spPr bwMode="auto">
          <a:xfrm>
            <a:off x="7086600" y="3352800"/>
            <a:ext cx="1295400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000" b="1">
                <a:latin typeface="Arial" pitchFamily="34" charset="0"/>
                <a:cs typeface="Arial" pitchFamily="34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 smtClean="0"/>
              <a:t>Alpha-Beta Example (continued)</a:t>
            </a:r>
            <a:endParaRPr lang="en-US" altLang="en-US" smtClean="0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2346325"/>
            <a:ext cx="7467600" cy="2987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5530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0200" y="2398713"/>
            <a:ext cx="685800" cy="3159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55301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6400" y="2498725"/>
            <a:ext cx="257175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55302" name="Oval 10"/>
          <p:cNvSpPr>
            <a:spLocks noChangeArrowheads="1"/>
          </p:cNvSpPr>
          <p:nvPr/>
        </p:nvSpPr>
        <p:spPr bwMode="auto">
          <a:xfrm>
            <a:off x="5410200" y="2438400"/>
            <a:ext cx="381000" cy="3810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5303" name="TextBox 10"/>
          <p:cNvSpPr txBox="1">
            <a:spLocks noChangeArrowheads="1"/>
          </p:cNvSpPr>
          <p:nvPr/>
        </p:nvSpPr>
        <p:spPr bwMode="auto">
          <a:xfrm>
            <a:off x="5867400" y="1676400"/>
            <a:ext cx="3276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Max calculates the same node value, and makes the same move!</a:t>
            </a:r>
          </a:p>
        </p:txBody>
      </p:sp>
      <p:sp>
        <p:nvSpPr>
          <p:cNvPr id="55304" name="TextBox 11"/>
          <p:cNvSpPr txBox="1">
            <a:spLocks noChangeArrowheads="1"/>
          </p:cNvSpPr>
          <p:nvPr/>
        </p:nvSpPr>
        <p:spPr bwMode="auto">
          <a:xfrm>
            <a:off x="7086600" y="3352800"/>
            <a:ext cx="1295400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000" b="1">
                <a:latin typeface="Arial" pitchFamily="34" charset="0"/>
                <a:cs typeface="Arial" pitchFamily="34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Answer to Example</a:t>
            </a:r>
          </a:p>
        </p:txBody>
      </p:sp>
      <p:sp>
        <p:nvSpPr>
          <p:cNvPr id="59395" name="AutoShape 3"/>
          <p:cNvSpPr>
            <a:spLocks noChangeArrowheads="1"/>
          </p:cNvSpPr>
          <p:nvPr/>
        </p:nvSpPr>
        <p:spPr bwMode="auto">
          <a:xfrm>
            <a:off x="2133600" y="46482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9397" name="AutoShape 5"/>
          <p:cNvSpPr>
            <a:spLocks noChangeArrowheads="1"/>
          </p:cNvSpPr>
          <p:nvPr/>
        </p:nvSpPr>
        <p:spPr bwMode="auto">
          <a:xfrm>
            <a:off x="4953000" y="46482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9398" name="AutoShape 6"/>
          <p:cNvSpPr>
            <a:spLocks noChangeArrowheads="1"/>
          </p:cNvSpPr>
          <p:nvPr/>
        </p:nvSpPr>
        <p:spPr bwMode="auto">
          <a:xfrm>
            <a:off x="6400800" y="45720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9399" name="AutoShape 7"/>
          <p:cNvSpPr>
            <a:spLocks noChangeArrowheads="1"/>
          </p:cNvSpPr>
          <p:nvPr/>
        </p:nvSpPr>
        <p:spPr bwMode="auto">
          <a:xfrm>
            <a:off x="4038600" y="13716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9400" name="AutoShape 8"/>
          <p:cNvSpPr>
            <a:spLocks noChangeArrowheads="1"/>
          </p:cNvSpPr>
          <p:nvPr/>
        </p:nvSpPr>
        <p:spPr bwMode="auto">
          <a:xfrm rot="10800000">
            <a:off x="3276600" y="31242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9401" name="AutoShape 9"/>
          <p:cNvSpPr>
            <a:spLocks noChangeArrowheads="1"/>
          </p:cNvSpPr>
          <p:nvPr/>
        </p:nvSpPr>
        <p:spPr bwMode="auto">
          <a:xfrm rot="10800000">
            <a:off x="5181600" y="31242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 flipH="1">
            <a:off x="3505200" y="1752600"/>
            <a:ext cx="685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4267200" y="1752600"/>
            <a:ext cx="1066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 flipH="1">
            <a:off x="2286000" y="3505200"/>
            <a:ext cx="1219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05" name="Line 13"/>
          <p:cNvSpPr>
            <a:spLocks noChangeShapeType="1"/>
          </p:cNvSpPr>
          <p:nvPr/>
        </p:nvSpPr>
        <p:spPr bwMode="auto">
          <a:xfrm>
            <a:off x="3505200" y="3505200"/>
            <a:ext cx="228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 flipH="1">
            <a:off x="5105400" y="3505200"/>
            <a:ext cx="228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07" name="Line 15"/>
          <p:cNvSpPr>
            <a:spLocks noChangeShapeType="1"/>
          </p:cNvSpPr>
          <p:nvPr/>
        </p:nvSpPr>
        <p:spPr bwMode="auto">
          <a:xfrm>
            <a:off x="5334000" y="3505200"/>
            <a:ext cx="1219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08" name="Line 16"/>
          <p:cNvSpPr>
            <a:spLocks noChangeShapeType="1"/>
          </p:cNvSpPr>
          <p:nvPr/>
        </p:nvSpPr>
        <p:spPr bwMode="auto">
          <a:xfrm flipH="1">
            <a:off x="1219200" y="50292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09" name="Line 17"/>
          <p:cNvSpPr>
            <a:spLocks noChangeShapeType="1"/>
          </p:cNvSpPr>
          <p:nvPr/>
        </p:nvSpPr>
        <p:spPr bwMode="auto">
          <a:xfrm>
            <a:off x="2286000" y="5029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0" name="Line 18"/>
          <p:cNvSpPr>
            <a:spLocks noChangeShapeType="1"/>
          </p:cNvSpPr>
          <p:nvPr/>
        </p:nvSpPr>
        <p:spPr bwMode="auto">
          <a:xfrm flipH="1">
            <a:off x="3276600" y="50292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1" name="Line 19"/>
          <p:cNvSpPr>
            <a:spLocks noChangeShapeType="1"/>
          </p:cNvSpPr>
          <p:nvPr/>
        </p:nvSpPr>
        <p:spPr bwMode="auto">
          <a:xfrm>
            <a:off x="3810000" y="5029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2" name="Line 20"/>
          <p:cNvSpPr>
            <a:spLocks noChangeShapeType="1"/>
          </p:cNvSpPr>
          <p:nvPr/>
        </p:nvSpPr>
        <p:spPr bwMode="auto">
          <a:xfrm flipH="1">
            <a:off x="4648200" y="50292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3" name="Line 21"/>
          <p:cNvSpPr>
            <a:spLocks noChangeShapeType="1"/>
          </p:cNvSpPr>
          <p:nvPr/>
        </p:nvSpPr>
        <p:spPr bwMode="auto">
          <a:xfrm>
            <a:off x="5105400" y="5029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4" name="Line 22"/>
          <p:cNvSpPr>
            <a:spLocks noChangeShapeType="1"/>
          </p:cNvSpPr>
          <p:nvPr/>
        </p:nvSpPr>
        <p:spPr bwMode="auto">
          <a:xfrm flipH="1">
            <a:off x="6096000" y="4953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5" name="Line 23"/>
          <p:cNvSpPr>
            <a:spLocks noChangeShapeType="1"/>
          </p:cNvSpPr>
          <p:nvPr/>
        </p:nvSpPr>
        <p:spPr bwMode="auto">
          <a:xfrm>
            <a:off x="6553200" y="49530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6" name="Text Box 24"/>
          <p:cNvSpPr txBox="1">
            <a:spLocks noChangeArrowheads="1"/>
          </p:cNvSpPr>
          <p:nvPr/>
        </p:nvSpPr>
        <p:spPr bwMode="auto">
          <a:xfrm>
            <a:off x="1050925" y="56753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59417" name="Text Box 25"/>
          <p:cNvSpPr txBox="1">
            <a:spLocks noChangeArrowheads="1"/>
          </p:cNvSpPr>
          <p:nvPr/>
        </p:nvSpPr>
        <p:spPr bwMode="auto">
          <a:xfrm>
            <a:off x="2498725" y="56753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59418" name="Text Box 26"/>
          <p:cNvSpPr txBox="1">
            <a:spLocks noChangeArrowheads="1"/>
          </p:cNvSpPr>
          <p:nvPr/>
        </p:nvSpPr>
        <p:spPr bwMode="auto">
          <a:xfrm>
            <a:off x="3184525" y="56753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59419" name="Text Box 27"/>
          <p:cNvSpPr txBox="1">
            <a:spLocks noChangeArrowheads="1"/>
          </p:cNvSpPr>
          <p:nvPr/>
        </p:nvSpPr>
        <p:spPr bwMode="auto">
          <a:xfrm>
            <a:off x="4022725" y="56753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59420" name="Text Box 28"/>
          <p:cNvSpPr txBox="1">
            <a:spLocks noChangeArrowheads="1"/>
          </p:cNvSpPr>
          <p:nvPr/>
        </p:nvSpPr>
        <p:spPr bwMode="auto">
          <a:xfrm>
            <a:off x="4556125" y="56753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59421" name="Text Box 29"/>
          <p:cNvSpPr txBox="1">
            <a:spLocks noChangeArrowheads="1"/>
          </p:cNvSpPr>
          <p:nvPr/>
        </p:nvSpPr>
        <p:spPr bwMode="auto">
          <a:xfrm>
            <a:off x="5394325" y="56753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8</a:t>
            </a:r>
          </a:p>
        </p:txBody>
      </p:sp>
      <p:sp>
        <p:nvSpPr>
          <p:cNvPr id="59422" name="Text Box 30"/>
          <p:cNvSpPr txBox="1">
            <a:spLocks noChangeArrowheads="1"/>
          </p:cNvSpPr>
          <p:nvPr/>
        </p:nvSpPr>
        <p:spPr bwMode="auto">
          <a:xfrm>
            <a:off x="6003925" y="5599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59423" name="Text Box 31"/>
          <p:cNvSpPr txBox="1">
            <a:spLocks noChangeArrowheads="1"/>
          </p:cNvSpPr>
          <p:nvPr/>
        </p:nvSpPr>
        <p:spPr bwMode="auto">
          <a:xfrm>
            <a:off x="7299325" y="55229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59424" name="Text Box 32"/>
          <p:cNvSpPr txBox="1">
            <a:spLocks noChangeArrowheads="1"/>
          </p:cNvSpPr>
          <p:nvPr/>
        </p:nvSpPr>
        <p:spPr bwMode="auto">
          <a:xfrm>
            <a:off x="4972050" y="1219200"/>
            <a:ext cx="318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-which nodes can be pruned?</a:t>
            </a:r>
          </a:p>
          <a:p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59425" name="TextBox 32"/>
          <p:cNvSpPr txBox="1">
            <a:spLocks noChangeArrowheads="1"/>
          </p:cNvSpPr>
          <p:nvPr/>
        </p:nvSpPr>
        <p:spPr bwMode="auto">
          <a:xfrm>
            <a:off x="533400" y="6096000"/>
            <a:ext cx="8153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/>
              <a:t>Answer:  </a:t>
            </a:r>
            <a:r>
              <a:rPr lang="en-US" altLang="en-US">
                <a:solidFill>
                  <a:srgbClr val="FF0000"/>
                </a:solidFill>
              </a:rPr>
              <a:t>NONE!</a:t>
            </a:r>
            <a:r>
              <a:rPr lang="en-US" altLang="en-US"/>
              <a:t> Because the most favorable nodes for both are explored </a:t>
            </a:r>
            <a:r>
              <a:rPr lang="en-US" altLang="en-US">
                <a:solidFill>
                  <a:srgbClr val="FF0000"/>
                </a:solidFill>
              </a:rPr>
              <a:t>last</a:t>
            </a:r>
            <a:r>
              <a:rPr lang="en-US" altLang="en-US"/>
              <a:t> (i.e., in the diagram, are on the right-hand side).</a:t>
            </a:r>
          </a:p>
        </p:txBody>
      </p:sp>
      <p:sp>
        <p:nvSpPr>
          <p:cNvPr id="59426" name="TextBox 33"/>
          <p:cNvSpPr txBox="1">
            <a:spLocks noChangeArrowheads="1"/>
          </p:cNvSpPr>
          <p:nvPr/>
        </p:nvSpPr>
        <p:spPr bwMode="auto">
          <a:xfrm>
            <a:off x="3048000" y="1371600"/>
            <a:ext cx="76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/>
              <a:t>Max</a:t>
            </a:r>
          </a:p>
        </p:txBody>
      </p:sp>
      <p:sp>
        <p:nvSpPr>
          <p:cNvPr id="59427" name="TextBox 34"/>
          <p:cNvSpPr txBox="1">
            <a:spLocks noChangeArrowheads="1"/>
          </p:cNvSpPr>
          <p:nvPr/>
        </p:nvSpPr>
        <p:spPr bwMode="auto">
          <a:xfrm>
            <a:off x="2362200" y="3048000"/>
            <a:ext cx="76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/>
              <a:t>Min</a:t>
            </a:r>
          </a:p>
        </p:txBody>
      </p:sp>
      <p:sp>
        <p:nvSpPr>
          <p:cNvPr id="59428" name="TextBox 35"/>
          <p:cNvSpPr txBox="1">
            <a:spLocks noChangeArrowheads="1"/>
          </p:cNvSpPr>
          <p:nvPr/>
        </p:nvSpPr>
        <p:spPr bwMode="auto">
          <a:xfrm>
            <a:off x="1219200" y="4648200"/>
            <a:ext cx="76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/>
              <a:t>Max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Second Example</a:t>
            </a:r>
            <a:br>
              <a:rPr lang="en-US" altLang="en-US" smtClean="0"/>
            </a:br>
            <a:r>
              <a:rPr lang="en-US" altLang="en-US" smtClean="0"/>
              <a:t>(the exact mirror image of the first example)</a:t>
            </a:r>
          </a:p>
        </p:txBody>
      </p:sp>
      <p:sp>
        <p:nvSpPr>
          <p:cNvPr id="60419" name="AutoShape 3"/>
          <p:cNvSpPr>
            <a:spLocks noChangeArrowheads="1"/>
          </p:cNvSpPr>
          <p:nvPr/>
        </p:nvSpPr>
        <p:spPr bwMode="auto">
          <a:xfrm>
            <a:off x="2133600" y="46482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20" name="AutoShape 4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21" name="AutoShape 5"/>
          <p:cNvSpPr>
            <a:spLocks noChangeArrowheads="1"/>
          </p:cNvSpPr>
          <p:nvPr/>
        </p:nvSpPr>
        <p:spPr bwMode="auto">
          <a:xfrm>
            <a:off x="4953000" y="46482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22" name="AutoShape 6"/>
          <p:cNvSpPr>
            <a:spLocks noChangeArrowheads="1"/>
          </p:cNvSpPr>
          <p:nvPr/>
        </p:nvSpPr>
        <p:spPr bwMode="auto">
          <a:xfrm>
            <a:off x="6400800" y="45720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23" name="AutoShape 7"/>
          <p:cNvSpPr>
            <a:spLocks noChangeArrowheads="1"/>
          </p:cNvSpPr>
          <p:nvPr/>
        </p:nvSpPr>
        <p:spPr bwMode="auto">
          <a:xfrm>
            <a:off x="4038600" y="13716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24" name="AutoShape 8"/>
          <p:cNvSpPr>
            <a:spLocks noChangeArrowheads="1"/>
          </p:cNvSpPr>
          <p:nvPr/>
        </p:nvSpPr>
        <p:spPr bwMode="auto">
          <a:xfrm rot="10800000">
            <a:off x="3276600" y="31242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25" name="AutoShape 9"/>
          <p:cNvSpPr>
            <a:spLocks noChangeArrowheads="1"/>
          </p:cNvSpPr>
          <p:nvPr/>
        </p:nvSpPr>
        <p:spPr bwMode="auto">
          <a:xfrm rot="10800000">
            <a:off x="5181600" y="31242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 flipH="1">
            <a:off x="3505200" y="1752600"/>
            <a:ext cx="685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4267200" y="1752600"/>
            <a:ext cx="1066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 flipH="1">
            <a:off x="2286000" y="3505200"/>
            <a:ext cx="1219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9" name="Line 13"/>
          <p:cNvSpPr>
            <a:spLocks noChangeShapeType="1"/>
          </p:cNvSpPr>
          <p:nvPr/>
        </p:nvSpPr>
        <p:spPr bwMode="auto">
          <a:xfrm>
            <a:off x="3505200" y="3505200"/>
            <a:ext cx="228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 flipH="1">
            <a:off x="5105400" y="3505200"/>
            <a:ext cx="228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31" name="Line 15"/>
          <p:cNvSpPr>
            <a:spLocks noChangeShapeType="1"/>
          </p:cNvSpPr>
          <p:nvPr/>
        </p:nvSpPr>
        <p:spPr bwMode="auto">
          <a:xfrm>
            <a:off x="5334000" y="3505200"/>
            <a:ext cx="1219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32" name="Line 16"/>
          <p:cNvSpPr>
            <a:spLocks noChangeShapeType="1"/>
          </p:cNvSpPr>
          <p:nvPr/>
        </p:nvSpPr>
        <p:spPr bwMode="auto">
          <a:xfrm flipH="1">
            <a:off x="1219200" y="50292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33" name="Line 17"/>
          <p:cNvSpPr>
            <a:spLocks noChangeShapeType="1"/>
          </p:cNvSpPr>
          <p:nvPr/>
        </p:nvSpPr>
        <p:spPr bwMode="auto">
          <a:xfrm>
            <a:off x="2286000" y="5029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34" name="Line 18"/>
          <p:cNvSpPr>
            <a:spLocks noChangeShapeType="1"/>
          </p:cNvSpPr>
          <p:nvPr/>
        </p:nvSpPr>
        <p:spPr bwMode="auto">
          <a:xfrm flipH="1">
            <a:off x="3276600" y="50292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35" name="Line 19"/>
          <p:cNvSpPr>
            <a:spLocks noChangeShapeType="1"/>
          </p:cNvSpPr>
          <p:nvPr/>
        </p:nvSpPr>
        <p:spPr bwMode="auto">
          <a:xfrm>
            <a:off x="3810000" y="5029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36" name="Line 20"/>
          <p:cNvSpPr>
            <a:spLocks noChangeShapeType="1"/>
          </p:cNvSpPr>
          <p:nvPr/>
        </p:nvSpPr>
        <p:spPr bwMode="auto">
          <a:xfrm flipH="1">
            <a:off x="4648200" y="50292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37" name="Line 21"/>
          <p:cNvSpPr>
            <a:spLocks noChangeShapeType="1"/>
          </p:cNvSpPr>
          <p:nvPr/>
        </p:nvSpPr>
        <p:spPr bwMode="auto">
          <a:xfrm>
            <a:off x="5105400" y="5029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38" name="Line 22"/>
          <p:cNvSpPr>
            <a:spLocks noChangeShapeType="1"/>
          </p:cNvSpPr>
          <p:nvPr/>
        </p:nvSpPr>
        <p:spPr bwMode="auto">
          <a:xfrm flipH="1">
            <a:off x="6096000" y="4953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39" name="Line 23"/>
          <p:cNvSpPr>
            <a:spLocks noChangeShapeType="1"/>
          </p:cNvSpPr>
          <p:nvPr/>
        </p:nvSpPr>
        <p:spPr bwMode="auto">
          <a:xfrm>
            <a:off x="6553200" y="49530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40" name="Text Box 24"/>
          <p:cNvSpPr txBox="1">
            <a:spLocks noChangeArrowheads="1"/>
          </p:cNvSpPr>
          <p:nvPr/>
        </p:nvSpPr>
        <p:spPr bwMode="auto">
          <a:xfrm>
            <a:off x="1050925" y="5675313"/>
            <a:ext cx="3381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60441" name="Text Box 25"/>
          <p:cNvSpPr txBox="1">
            <a:spLocks noChangeArrowheads="1"/>
          </p:cNvSpPr>
          <p:nvPr/>
        </p:nvSpPr>
        <p:spPr bwMode="auto">
          <a:xfrm>
            <a:off x="2498725" y="5675313"/>
            <a:ext cx="3381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60442" name="Text Box 26"/>
          <p:cNvSpPr txBox="1">
            <a:spLocks noChangeArrowheads="1"/>
          </p:cNvSpPr>
          <p:nvPr/>
        </p:nvSpPr>
        <p:spPr bwMode="auto">
          <a:xfrm>
            <a:off x="3184525" y="5675313"/>
            <a:ext cx="3381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8</a:t>
            </a:r>
          </a:p>
        </p:txBody>
      </p:sp>
      <p:sp>
        <p:nvSpPr>
          <p:cNvPr id="60443" name="Text Box 27"/>
          <p:cNvSpPr txBox="1">
            <a:spLocks noChangeArrowheads="1"/>
          </p:cNvSpPr>
          <p:nvPr/>
        </p:nvSpPr>
        <p:spPr bwMode="auto">
          <a:xfrm>
            <a:off x="4022725" y="5675313"/>
            <a:ext cx="3381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60444" name="Text Box 28"/>
          <p:cNvSpPr txBox="1">
            <a:spLocks noChangeArrowheads="1"/>
          </p:cNvSpPr>
          <p:nvPr/>
        </p:nvSpPr>
        <p:spPr bwMode="auto">
          <a:xfrm>
            <a:off x="4556125" y="5675313"/>
            <a:ext cx="3381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60445" name="Text Box 29"/>
          <p:cNvSpPr txBox="1">
            <a:spLocks noChangeArrowheads="1"/>
          </p:cNvSpPr>
          <p:nvPr/>
        </p:nvSpPr>
        <p:spPr bwMode="auto">
          <a:xfrm>
            <a:off x="5394325" y="5675313"/>
            <a:ext cx="3381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6003925" y="5599113"/>
            <a:ext cx="3381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7299325" y="5522913"/>
            <a:ext cx="3381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4972050" y="1219200"/>
            <a:ext cx="318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-which nodes can be pruned?</a:t>
            </a:r>
          </a:p>
          <a:p>
            <a:endParaRPr lang="en-US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Answer to Second Example</a:t>
            </a:r>
            <a:br>
              <a:rPr lang="en-US" altLang="en-US" smtClean="0"/>
            </a:br>
            <a:r>
              <a:rPr lang="en-US" altLang="en-US" smtClean="0"/>
              <a:t>(the exact mirror image of the first example)</a:t>
            </a:r>
          </a:p>
        </p:txBody>
      </p:sp>
      <p:sp>
        <p:nvSpPr>
          <p:cNvPr id="61443" name="AutoShape 3"/>
          <p:cNvSpPr>
            <a:spLocks noChangeArrowheads="1"/>
          </p:cNvSpPr>
          <p:nvPr/>
        </p:nvSpPr>
        <p:spPr bwMode="auto">
          <a:xfrm>
            <a:off x="2133600" y="46482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1444" name="AutoShape 4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1445" name="AutoShape 5"/>
          <p:cNvSpPr>
            <a:spLocks noChangeArrowheads="1"/>
          </p:cNvSpPr>
          <p:nvPr/>
        </p:nvSpPr>
        <p:spPr bwMode="auto">
          <a:xfrm>
            <a:off x="4953000" y="46482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1446" name="AutoShape 6"/>
          <p:cNvSpPr>
            <a:spLocks noChangeArrowheads="1"/>
          </p:cNvSpPr>
          <p:nvPr/>
        </p:nvSpPr>
        <p:spPr bwMode="auto">
          <a:xfrm>
            <a:off x="6400800" y="45720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1447" name="AutoShape 7"/>
          <p:cNvSpPr>
            <a:spLocks noChangeArrowheads="1"/>
          </p:cNvSpPr>
          <p:nvPr/>
        </p:nvSpPr>
        <p:spPr bwMode="auto">
          <a:xfrm>
            <a:off x="4038600" y="13716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1448" name="AutoShape 8"/>
          <p:cNvSpPr>
            <a:spLocks noChangeArrowheads="1"/>
          </p:cNvSpPr>
          <p:nvPr/>
        </p:nvSpPr>
        <p:spPr bwMode="auto">
          <a:xfrm rot="10800000">
            <a:off x="3276600" y="31242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1449" name="AutoShape 9"/>
          <p:cNvSpPr>
            <a:spLocks noChangeArrowheads="1"/>
          </p:cNvSpPr>
          <p:nvPr/>
        </p:nvSpPr>
        <p:spPr bwMode="auto">
          <a:xfrm rot="10800000">
            <a:off x="5181600" y="31242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 flipH="1">
            <a:off x="3505200" y="1752600"/>
            <a:ext cx="685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4267200" y="1752600"/>
            <a:ext cx="1066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 flipH="1">
            <a:off x="2286000" y="3505200"/>
            <a:ext cx="1219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3505200" y="3505200"/>
            <a:ext cx="228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4" name="Line 14"/>
          <p:cNvSpPr>
            <a:spLocks noChangeShapeType="1"/>
          </p:cNvSpPr>
          <p:nvPr/>
        </p:nvSpPr>
        <p:spPr bwMode="auto">
          <a:xfrm flipH="1">
            <a:off x="5105400" y="3505200"/>
            <a:ext cx="228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5334000" y="3505200"/>
            <a:ext cx="1219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6" name="Line 16"/>
          <p:cNvSpPr>
            <a:spLocks noChangeShapeType="1"/>
          </p:cNvSpPr>
          <p:nvPr/>
        </p:nvSpPr>
        <p:spPr bwMode="auto">
          <a:xfrm flipH="1">
            <a:off x="1219200" y="50292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7" name="Line 17"/>
          <p:cNvSpPr>
            <a:spLocks noChangeShapeType="1"/>
          </p:cNvSpPr>
          <p:nvPr/>
        </p:nvSpPr>
        <p:spPr bwMode="auto">
          <a:xfrm>
            <a:off x="2286000" y="5029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8" name="Line 18"/>
          <p:cNvSpPr>
            <a:spLocks noChangeShapeType="1"/>
          </p:cNvSpPr>
          <p:nvPr/>
        </p:nvSpPr>
        <p:spPr bwMode="auto">
          <a:xfrm flipH="1">
            <a:off x="3276600" y="50292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9" name="Line 19"/>
          <p:cNvSpPr>
            <a:spLocks noChangeShapeType="1"/>
          </p:cNvSpPr>
          <p:nvPr/>
        </p:nvSpPr>
        <p:spPr bwMode="auto">
          <a:xfrm>
            <a:off x="3810000" y="5029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60" name="Line 20"/>
          <p:cNvSpPr>
            <a:spLocks noChangeShapeType="1"/>
          </p:cNvSpPr>
          <p:nvPr/>
        </p:nvSpPr>
        <p:spPr bwMode="auto">
          <a:xfrm flipH="1">
            <a:off x="4648200" y="50292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61" name="Line 21"/>
          <p:cNvSpPr>
            <a:spLocks noChangeShapeType="1"/>
          </p:cNvSpPr>
          <p:nvPr/>
        </p:nvSpPr>
        <p:spPr bwMode="auto">
          <a:xfrm>
            <a:off x="5105400" y="5029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62" name="Line 22"/>
          <p:cNvSpPr>
            <a:spLocks noChangeShapeType="1"/>
          </p:cNvSpPr>
          <p:nvPr/>
        </p:nvSpPr>
        <p:spPr bwMode="auto">
          <a:xfrm flipH="1">
            <a:off x="6096000" y="4953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63" name="Line 23"/>
          <p:cNvSpPr>
            <a:spLocks noChangeShapeType="1"/>
          </p:cNvSpPr>
          <p:nvPr/>
        </p:nvSpPr>
        <p:spPr bwMode="auto">
          <a:xfrm>
            <a:off x="6553200" y="49530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64" name="Text Box 24"/>
          <p:cNvSpPr txBox="1">
            <a:spLocks noChangeArrowheads="1"/>
          </p:cNvSpPr>
          <p:nvPr/>
        </p:nvSpPr>
        <p:spPr bwMode="auto">
          <a:xfrm>
            <a:off x="1050925" y="5675313"/>
            <a:ext cx="3381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61465" name="Text Box 25"/>
          <p:cNvSpPr txBox="1">
            <a:spLocks noChangeArrowheads="1"/>
          </p:cNvSpPr>
          <p:nvPr/>
        </p:nvSpPr>
        <p:spPr bwMode="auto">
          <a:xfrm>
            <a:off x="2498725" y="5675313"/>
            <a:ext cx="3381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61466" name="Text Box 26"/>
          <p:cNvSpPr txBox="1">
            <a:spLocks noChangeArrowheads="1"/>
          </p:cNvSpPr>
          <p:nvPr/>
        </p:nvSpPr>
        <p:spPr bwMode="auto">
          <a:xfrm>
            <a:off x="3184525" y="5675313"/>
            <a:ext cx="3381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8</a:t>
            </a:r>
          </a:p>
        </p:txBody>
      </p:sp>
      <p:sp>
        <p:nvSpPr>
          <p:cNvPr id="61467" name="Text Box 27"/>
          <p:cNvSpPr txBox="1">
            <a:spLocks noChangeArrowheads="1"/>
          </p:cNvSpPr>
          <p:nvPr/>
        </p:nvSpPr>
        <p:spPr bwMode="auto">
          <a:xfrm>
            <a:off x="4022725" y="5675313"/>
            <a:ext cx="3381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61468" name="Text Box 28"/>
          <p:cNvSpPr txBox="1">
            <a:spLocks noChangeArrowheads="1"/>
          </p:cNvSpPr>
          <p:nvPr/>
        </p:nvSpPr>
        <p:spPr bwMode="auto">
          <a:xfrm>
            <a:off x="4556125" y="5675313"/>
            <a:ext cx="3381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61469" name="Text Box 29"/>
          <p:cNvSpPr txBox="1">
            <a:spLocks noChangeArrowheads="1"/>
          </p:cNvSpPr>
          <p:nvPr/>
        </p:nvSpPr>
        <p:spPr bwMode="auto">
          <a:xfrm>
            <a:off x="5394325" y="5675313"/>
            <a:ext cx="3381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61470" name="Text Box 30"/>
          <p:cNvSpPr txBox="1">
            <a:spLocks noChangeArrowheads="1"/>
          </p:cNvSpPr>
          <p:nvPr/>
        </p:nvSpPr>
        <p:spPr bwMode="auto">
          <a:xfrm>
            <a:off x="6003925" y="5599113"/>
            <a:ext cx="3381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61471" name="Text Box 31"/>
          <p:cNvSpPr txBox="1">
            <a:spLocks noChangeArrowheads="1"/>
          </p:cNvSpPr>
          <p:nvPr/>
        </p:nvSpPr>
        <p:spPr bwMode="auto">
          <a:xfrm>
            <a:off x="7299325" y="5522913"/>
            <a:ext cx="3381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61472" name="Text Box 32"/>
          <p:cNvSpPr txBox="1">
            <a:spLocks noChangeArrowheads="1"/>
          </p:cNvSpPr>
          <p:nvPr/>
        </p:nvSpPr>
        <p:spPr bwMode="auto">
          <a:xfrm>
            <a:off x="4972050" y="1219200"/>
            <a:ext cx="318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-which nodes can be pruned?</a:t>
            </a:r>
          </a:p>
          <a:p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61473" name="TextBox 32"/>
          <p:cNvSpPr txBox="1">
            <a:spLocks noChangeArrowheads="1"/>
          </p:cNvSpPr>
          <p:nvPr/>
        </p:nvSpPr>
        <p:spPr bwMode="auto">
          <a:xfrm>
            <a:off x="2362200" y="3048000"/>
            <a:ext cx="76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/>
              <a:t>Min</a:t>
            </a:r>
          </a:p>
        </p:txBody>
      </p:sp>
      <p:sp>
        <p:nvSpPr>
          <p:cNvPr id="61474" name="TextBox 33"/>
          <p:cNvSpPr txBox="1">
            <a:spLocks noChangeArrowheads="1"/>
          </p:cNvSpPr>
          <p:nvPr/>
        </p:nvSpPr>
        <p:spPr bwMode="auto">
          <a:xfrm>
            <a:off x="3048000" y="1371600"/>
            <a:ext cx="76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/>
              <a:t>Max</a:t>
            </a:r>
          </a:p>
        </p:txBody>
      </p:sp>
      <p:sp>
        <p:nvSpPr>
          <p:cNvPr id="61475" name="TextBox 34"/>
          <p:cNvSpPr txBox="1">
            <a:spLocks noChangeArrowheads="1"/>
          </p:cNvSpPr>
          <p:nvPr/>
        </p:nvSpPr>
        <p:spPr bwMode="auto">
          <a:xfrm>
            <a:off x="1219200" y="4648200"/>
            <a:ext cx="76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/>
              <a:t>Max</a:t>
            </a:r>
          </a:p>
        </p:txBody>
      </p:sp>
      <p:cxnSp>
        <p:nvCxnSpPr>
          <p:cNvPr id="61476" name="Straight Connector 36"/>
          <p:cNvCxnSpPr>
            <a:cxnSpLocks noChangeShapeType="1"/>
          </p:cNvCxnSpPr>
          <p:nvPr/>
        </p:nvCxnSpPr>
        <p:spPr bwMode="auto">
          <a:xfrm rot="10800000" flipV="1">
            <a:off x="3733800" y="5181600"/>
            <a:ext cx="533400" cy="3810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61477" name="Straight Connector 37"/>
          <p:cNvCxnSpPr>
            <a:cxnSpLocks noChangeShapeType="1"/>
          </p:cNvCxnSpPr>
          <p:nvPr/>
        </p:nvCxnSpPr>
        <p:spPr bwMode="auto">
          <a:xfrm rot="10800000" flipV="1">
            <a:off x="5715000" y="3962400"/>
            <a:ext cx="533400" cy="3810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</p:spPr>
      </p:cxnSp>
      <p:grpSp>
        <p:nvGrpSpPr>
          <p:cNvPr id="61478" name="Group 42"/>
          <p:cNvGrpSpPr>
            <a:grpSpLocks/>
          </p:cNvGrpSpPr>
          <p:nvPr/>
        </p:nvGrpSpPr>
        <p:grpSpPr bwMode="auto">
          <a:xfrm>
            <a:off x="3962400" y="5715000"/>
            <a:ext cx="457200" cy="381000"/>
            <a:chOff x="3962400" y="5715000"/>
            <a:chExt cx="457200" cy="381000"/>
          </a:xfrm>
        </p:grpSpPr>
        <p:cxnSp>
          <p:nvCxnSpPr>
            <p:cNvPr id="61486" name="Straight Connector 39"/>
            <p:cNvCxnSpPr>
              <a:cxnSpLocks noChangeShapeType="1"/>
            </p:cNvCxnSpPr>
            <p:nvPr/>
          </p:nvCxnSpPr>
          <p:spPr bwMode="auto">
            <a:xfrm>
              <a:off x="3962400" y="5715000"/>
              <a:ext cx="457200" cy="381000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487" name="Straight Connector 41"/>
            <p:cNvCxnSpPr>
              <a:cxnSpLocks noChangeShapeType="1"/>
            </p:cNvCxnSpPr>
            <p:nvPr/>
          </p:nvCxnSpPr>
          <p:spPr bwMode="auto">
            <a:xfrm rot="10800000" flipV="1">
              <a:off x="3962400" y="5715000"/>
              <a:ext cx="457200" cy="381000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61479" name="Group 43"/>
          <p:cNvGrpSpPr>
            <a:grpSpLocks/>
          </p:cNvGrpSpPr>
          <p:nvPr/>
        </p:nvGrpSpPr>
        <p:grpSpPr bwMode="auto">
          <a:xfrm>
            <a:off x="7239000" y="5562600"/>
            <a:ext cx="457200" cy="381000"/>
            <a:chOff x="3962400" y="5715000"/>
            <a:chExt cx="457200" cy="381000"/>
          </a:xfrm>
        </p:grpSpPr>
        <p:cxnSp>
          <p:nvCxnSpPr>
            <p:cNvPr id="61484" name="Straight Connector 44"/>
            <p:cNvCxnSpPr>
              <a:cxnSpLocks noChangeShapeType="1"/>
            </p:cNvCxnSpPr>
            <p:nvPr/>
          </p:nvCxnSpPr>
          <p:spPr bwMode="auto">
            <a:xfrm>
              <a:off x="3962400" y="5715000"/>
              <a:ext cx="457200" cy="381000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485" name="Straight Connector 45"/>
            <p:cNvCxnSpPr>
              <a:cxnSpLocks noChangeShapeType="1"/>
            </p:cNvCxnSpPr>
            <p:nvPr/>
          </p:nvCxnSpPr>
          <p:spPr bwMode="auto">
            <a:xfrm rot="10800000" flipV="1">
              <a:off x="3962400" y="5715000"/>
              <a:ext cx="457200" cy="381000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61480" name="Group 46"/>
          <p:cNvGrpSpPr>
            <a:grpSpLocks/>
          </p:cNvGrpSpPr>
          <p:nvPr/>
        </p:nvGrpSpPr>
        <p:grpSpPr bwMode="auto">
          <a:xfrm>
            <a:off x="5943600" y="5638800"/>
            <a:ext cx="457200" cy="381000"/>
            <a:chOff x="3962400" y="5715000"/>
            <a:chExt cx="457200" cy="381000"/>
          </a:xfrm>
        </p:grpSpPr>
        <p:cxnSp>
          <p:nvCxnSpPr>
            <p:cNvPr id="61482" name="Straight Connector 47"/>
            <p:cNvCxnSpPr>
              <a:cxnSpLocks noChangeShapeType="1"/>
            </p:cNvCxnSpPr>
            <p:nvPr/>
          </p:nvCxnSpPr>
          <p:spPr bwMode="auto">
            <a:xfrm>
              <a:off x="3962400" y="5715000"/>
              <a:ext cx="457200" cy="381000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483" name="Straight Connector 48"/>
            <p:cNvCxnSpPr>
              <a:cxnSpLocks noChangeShapeType="1"/>
            </p:cNvCxnSpPr>
            <p:nvPr/>
          </p:nvCxnSpPr>
          <p:spPr bwMode="auto">
            <a:xfrm rot="10800000" flipV="1">
              <a:off x="3962400" y="5715000"/>
              <a:ext cx="457200" cy="381000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61481" name="TextBox 49"/>
          <p:cNvSpPr txBox="1">
            <a:spLocks noChangeArrowheads="1"/>
          </p:cNvSpPr>
          <p:nvPr/>
        </p:nvSpPr>
        <p:spPr bwMode="auto">
          <a:xfrm>
            <a:off x="533400" y="6096000"/>
            <a:ext cx="8153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/>
              <a:t>Answer:  </a:t>
            </a:r>
            <a:r>
              <a:rPr lang="en-US" altLang="en-US">
                <a:solidFill>
                  <a:srgbClr val="FF0000"/>
                </a:solidFill>
              </a:rPr>
              <a:t>LOTS!</a:t>
            </a:r>
            <a:r>
              <a:rPr lang="en-US" altLang="en-US"/>
              <a:t> Because the most favorable nodes for both are explored </a:t>
            </a:r>
            <a:r>
              <a:rPr lang="en-US" altLang="en-US">
                <a:solidFill>
                  <a:srgbClr val="FF0000"/>
                </a:solidFill>
              </a:rPr>
              <a:t>first</a:t>
            </a:r>
            <a:r>
              <a:rPr lang="en-US" altLang="en-US"/>
              <a:t> (i.e., in the diagram, are on the left-hand side).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Two-Ply Game Tree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514600"/>
            <a:ext cx="7620000" cy="3022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3657600" y="3581400"/>
            <a:ext cx="304800" cy="304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14341" name="AutoShape 5"/>
          <p:cNvCxnSpPr>
            <a:cxnSpLocks noChangeShapeType="1"/>
            <a:stCxn id="14340" idx="2"/>
          </p:cNvCxnSpPr>
          <p:nvPr/>
        </p:nvCxnSpPr>
        <p:spPr bwMode="auto">
          <a:xfrm rot="10800000" flipH="1">
            <a:off x="3657600" y="2667000"/>
            <a:ext cx="1752600" cy="1066800"/>
          </a:xfrm>
          <a:prstGeom prst="curvedConnector3">
            <a:avLst>
              <a:gd name="adj1" fmla="val -13042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</p:cxn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2895600" y="2359025"/>
            <a:ext cx="2405063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en-US" sz="1600" i="1">
                <a:solidFill>
                  <a:srgbClr val="FF0000"/>
                </a:solidFill>
                <a:latin typeface="Verdana" pitchFamily="34" charset="0"/>
              </a:rPr>
              <a:t>The minimax decision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609600" y="1412875"/>
            <a:ext cx="6837363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en-US" sz="1400" b="1">
                <a:latin typeface="Verdana" pitchFamily="34" charset="0"/>
              </a:rPr>
              <a:t>Minimax maximizes the utility for the worst-case outcome for max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5575" cy="484188"/>
          </a:xfrm>
        </p:spPr>
        <p:txBody>
          <a:bodyPr/>
          <a:lstStyle/>
          <a:p>
            <a:r>
              <a:rPr lang="en-US" altLang="en-US" smtClean="0"/>
              <a:t>Pseudocode for Minimax Algorithm</a:t>
            </a: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1600200" y="1143000"/>
            <a:ext cx="6645275" cy="1016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/>
              <a:t>function </a:t>
            </a:r>
            <a:r>
              <a:rPr lang="en-US" sz="2000" dirty="0"/>
              <a:t>MINIMAX-DECISION(</a:t>
            </a:r>
            <a:r>
              <a:rPr lang="en-US" sz="2000" i="1" dirty="0"/>
              <a:t>state</a:t>
            </a:r>
            <a:r>
              <a:rPr lang="en-US" sz="2000" dirty="0"/>
              <a:t>)</a:t>
            </a:r>
            <a:r>
              <a:rPr lang="en-US" sz="2000" b="1" dirty="0"/>
              <a:t> returns </a:t>
            </a:r>
            <a:r>
              <a:rPr lang="en-US" sz="2000" i="1" dirty="0"/>
              <a:t>an action</a:t>
            </a:r>
          </a:p>
          <a:p>
            <a:pPr>
              <a:defRPr/>
            </a:pPr>
            <a:r>
              <a:rPr lang="en-US" sz="2000" b="1" dirty="0"/>
              <a:t>   inputs: </a:t>
            </a:r>
            <a:r>
              <a:rPr lang="en-US" sz="2000" i="1" dirty="0"/>
              <a:t>state</a:t>
            </a:r>
            <a:r>
              <a:rPr lang="en-US" sz="2000" dirty="0"/>
              <a:t>, current state in game</a:t>
            </a:r>
          </a:p>
          <a:p>
            <a:pPr>
              <a:defRPr/>
            </a:pPr>
            <a:r>
              <a:rPr lang="en-US" sz="2000" b="1" dirty="0">
                <a:latin typeface="MS Shell Dlg" charset="0"/>
              </a:rPr>
              <a:t>return </a:t>
            </a:r>
            <a:r>
              <a:rPr lang="en-US" sz="2000" dirty="0" err="1">
                <a:cs typeface="Times New Roman" pitchFamily="18" charset="0"/>
              </a:rPr>
              <a:t>arg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max</a:t>
            </a:r>
            <a:r>
              <a:rPr lang="en-US" sz="2800" i="1" baseline="-25000" dirty="0" err="1">
                <a:cs typeface="Times New Roman" pitchFamily="18" charset="0"/>
              </a:rPr>
              <a:t>a</a:t>
            </a:r>
            <a:r>
              <a:rPr lang="en-US" sz="2800" baseline="-25000" dirty="0" err="1">
                <a:cs typeface="Times New Roman" pitchFamily="18" charset="0"/>
                <a:sym typeface="Symbol"/>
              </a:rPr>
              <a:t></a:t>
            </a:r>
            <a:r>
              <a:rPr lang="en-US" sz="2800" cap="small" baseline="-25000" dirty="0" err="1">
                <a:cs typeface="Times New Roman" pitchFamily="18" charset="0"/>
              </a:rPr>
              <a:t>Actions</a:t>
            </a:r>
            <a:r>
              <a:rPr lang="en-US" sz="2800" baseline="-25000" dirty="0">
                <a:cs typeface="Times New Roman" pitchFamily="18" charset="0"/>
              </a:rPr>
              <a:t>(</a:t>
            </a:r>
            <a:r>
              <a:rPr lang="en-US" sz="2800" i="1" baseline="-25000" dirty="0">
                <a:cs typeface="Times New Roman" pitchFamily="18" charset="0"/>
              </a:rPr>
              <a:t>state</a:t>
            </a:r>
            <a:r>
              <a:rPr lang="en-US" sz="2800" baseline="-25000" dirty="0">
                <a:cs typeface="Times New Roman" pitchFamily="18" charset="0"/>
              </a:rPr>
              <a:t>) </a:t>
            </a:r>
            <a:r>
              <a:rPr lang="en-US" sz="2000" cap="small" dirty="0">
                <a:cs typeface="Times New Roman" pitchFamily="18" charset="0"/>
              </a:rPr>
              <a:t>Min-Value</a:t>
            </a:r>
            <a:r>
              <a:rPr lang="en-US" sz="2000" dirty="0">
                <a:cs typeface="Times New Roman" pitchFamily="18" charset="0"/>
              </a:rPr>
              <a:t>(Result(</a:t>
            </a:r>
            <a:r>
              <a:rPr lang="en-US" sz="2000" i="1" dirty="0" err="1">
                <a:cs typeface="Times New Roman" pitchFamily="18" charset="0"/>
              </a:rPr>
              <a:t>state,a</a:t>
            </a:r>
            <a:r>
              <a:rPr lang="en-US" sz="2000" dirty="0">
                <a:cs typeface="Times New Roman" pitchFamily="18" charset="0"/>
              </a:rPr>
              <a:t>))</a:t>
            </a:r>
            <a:endParaRPr lang="en-US" sz="2000" i="1" dirty="0">
              <a:cs typeface="Times New Roman" pitchFamily="18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582738" y="4360863"/>
            <a:ext cx="6269037" cy="1920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en-US" sz="2000" b="1"/>
              <a:t>function </a:t>
            </a:r>
            <a:r>
              <a:rPr lang="en-US" altLang="en-US" sz="2000"/>
              <a:t>MIN-VALUE(</a:t>
            </a:r>
            <a:r>
              <a:rPr lang="en-US" altLang="en-US" sz="2000" i="1"/>
              <a:t>state</a:t>
            </a:r>
            <a:r>
              <a:rPr lang="en-US" altLang="en-US" sz="2000"/>
              <a:t>)</a:t>
            </a:r>
            <a:r>
              <a:rPr lang="en-US" altLang="en-US" sz="2000" b="1"/>
              <a:t> returns </a:t>
            </a:r>
            <a:r>
              <a:rPr lang="en-US" altLang="en-US" sz="2000" i="1"/>
              <a:t>a utility value</a:t>
            </a:r>
          </a:p>
          <a:p>
            <a:r>
              <a:rPr lang="en-US" altLang="en-US" sz="2000" b="1"/>
              <a:t>   if </a:t>
            </a:r>
            <a:r>
              <a:rPr lang="en-US" altLang="en-US" sz="2000"/>
              <a:t>TERMINAL-TEST(</a:t>
            </a:r>
            <a:r>
              <a:rPr lang="en-US" altLang="en-US" sz="2000" i="1"/>
              <a:t>state</a:t>
            </a:r>
            <a:r>
              <a:rPr lang="en-US" altLang="en-US" sz="2000"/>
              <a:t>) </a:t>
            </a:r>
            <a:r>
              <a:rPr lang="en-US" altLang="en-US" sz="2000" b="1"/>
              <a:t>then return</a:t>
            </a:r>
            <a:r>
              <a:rPr lang="en-US" altLang="en-US" sz="2000"/>
              <a:t> UTILITY(</a:t>
            </a:r>
            <a:r>
              <a:rPr lang="en-US" altLang="en-US" sz="2000" i="1"/>
              <a:t>state</a:t>
            </a:r>
            <a:r>
              <a:rPr lang="en-US" altLang="en-US" sz="2000"/>
              <a:t>)</a:t>
            </a:r>
            <a:endParaRPr lang="en-US" altLang="en-US" sz="2000" b="1"/>
          </a:p>
          <a:p>
            <a:r>
              <a:rPr lang="en-US" altLang="en-US" sz="2000" b="1"/>
              <a:t>   </a:t>
            </a:r>
            <a:r>
              <a:rPr lang="en-US" altLang="en-US" sz="2000" i="1"/>
              <a:t>v </a:t>
            </a:r>
            <a:r>
              <a:rPr lang="en-US" altLang="en-US" sz="2000">
                <a:sym typeface="Symbol" pitchFamily="18" charset="2"/>
              </a:rPr>
              <a:t></a:t>
            </a:r>
            <a:r>
              <a:rPr lang="en-US" altLang="en-US" sz="2000"/>
              <a:t> +∞</a:t>
            </a:r>
          </a:p>
          <a:p>
            <a:r>
              <a:rPr lang="en-US" altLang="en-US" sz="2000" b="1">
                <a:latin typeface="MS Shell Dlg" charset="0"/>
              </a:rPr>
              <a:t>   for </a:t>
            </a:r>
            <a:r>
              <a:rPr lang="en-US" altLang="en-US" sz="2000" i="1">
                <a:latin typeface="MS Shell Dlg" charset="0"/>
              </a:rPr>
              <a:t>a  </a:t>
            </a:r>
            <a:r>
              <a:rPr lang="en-US" altLang="en-US" sz="2000">
                <a:latin typeface="MS Shell Dlg" charset="0"/>
              </a:rPr>
              <a:t>in ACTIONS(</a:t>
            </a:r>
            <a:r>
              <a:rPr lang="en-US" altLang="en-US" sz="2000" i="1">
                <a:latin typeface="MS Shell Dlg" charset="0"/>
              </a:rPr>
              <a:t>state</a:t>
            </a:r>
            <a:r>
              <a:rPr lang="en-US" altLang="en-US" sz="2000">
                <a:latin typeface="MS Shell Dlg" charset="0"/>
              </a:rPr>
              <a:t>) </a:t>
            </a:r>
            <a:r>
              <a:rPr lang="en-US" altLang="en-US" sz="2000" b="1">
                <a:latin typeface="MS Shell Dlg" charset="0"/>
              </a:rPr>
              <a:t>do</a:t>
            </a:r>
          </a:p>
          <a:p>
            <a:r>
              <a:rPr lang="en-US" altLang="en-US" sz="2000" b="1"/>
              <a:t>      </a:t>
            </a:r>
            <a:r>
              <a:rPr lang="en-US" altLang="en-US" sz="2000" i="1"/>
              <a:t>v </a:t>
            </a:r>
            <a:r>
              <a:rPr lang="en-US" altLang="en-US" sz="2000">
                <a:sym typeface="Symbol" pitchFamily="18" charset="2"/>
              </a:rPr>
              <a:t></a:t>
            </a:r>
            <a:r>
              <a:rPr lang="en-US" altLang="en-US" sz="2000"/>
              <a:t> </a:t>
            </a:r>
            <a:r>
              <a:rPr lang="en-US" altLang="en-US" sz="2000">
                <a:latin typeface="MS Shell Dlg" charset="0"/>
              </a:rPr>
              <a:t>MIN(</a:t>
            </a:r>
            <a:r>
              <a:rPr lang="en-US" altLang="en-US" sz="2000" i="1">
                <a:latin typeface="MS Shell Dlg" charset="0"/>
              </a:rPr>
              <a:t>v,</a:t>
            </a:r>
            <a:r>
              <a:rPr lang="en-US" altLang="en-US" sz="2000">
                <a:latin typeface="MS Shell Dlg" charset="0"/>
              </a:rPr>
              <a:t>MAX-VALUE(Result(</a:t>
            </a:r>
            <a:r>
              <a:rPr lang="en-US" altLang="en-US" sz="2000" i="1">
                <a:latin typeface="MS Shell Dlg" charset="0"/>
              </a:rPr>
              <a:t>state,a</a:t>
            </a:r>
            <a:r>
              <a:rPr lang="en-US" altLang="en-US" sz="2000">
                <a:latin typeface="MS Shell Dlg" charset="0"/>
              </a:rPr>
              <a:t>)))</a:t>
            </a:r>
          </a:p>
          <a:p>
            <a:r>
              <a:rPr lang="en-US" altLang="en-US" sz="2000" b="1">
                <a:latin typeface="MS Shell Dlg" charset="0"/>
              </a:rPr>
              <a:t>   return </a:t>
            </a:r>
            <a:r>
              <a:rPr lang="en-US" altLang="en-US" sz="2000" i="1">
                <a:sym typeface="Symbol" pitchFamily="18" charset="2"/>
              </a:rPr>
              <a:t>v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1582738" y="2466975"/>
            <a:ext cx="6269037" cy="1920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/>
              <a:t>function </a:t>
            </a:r>
            <a:r>
              <a:rPr lang="en-US" sz="2000" cap="small" dirty="0"/>
              <a:t>MAX-VALUE</a:t>
            </a:r>
            <a:r>
              <a:rPr lang="en-US" sz="2000" dirty="0"/>
              <a:t>(</a:t>
            </a:r>
            <a:r>
              <a:rPr lang="en-US" sz="2000" i="1" dirty="0"/>
              <a:t>state</a:t>
            </a:r>
            <a:r>
              <a:rPr lang="en-US" sz="2000" dirty="0"/>
              <a:t>)</a:t>
            </a:r>
            <a:r>
              <a:rPr lang="en-US" sz="2000" b="1" dirty="0"/>
              <a:t> returns </a:t>
            </a:r>
            <a:r>
              <a:rPr lang="en-US" sz="2000" i="1" dirty="0"/>
              <a:t>a utility value</a:t>
            </a:r>
          </a:p>
          <a:p>
            <a:pPr>
              <a:defRPr/>
            </a:pPr>
            <a:r>
              <a:rPr lang="en-US" sz="2000" b="1" dirty="0"/>
              <a:t>   if </a:t>
            </a:r>
            <a:r>
              <a:rPr lang="en-US" sz="2000" dirty="0"/>
              <a:t>TERMINAL-TEST(</a:t>
            </a:r>
            <a:r>
              <a:rPr lang="en-US" sz="2000" i="1" dirty="0"/>
              <a:t>state</a:t>
            </a:r>
            <a:r>
              <a:rPr lang="en-US" sz="2000" dirty="0"/>
              <a:t>) </a:t>
            </a:r>
            <a:r>
              <a:rPr lang="en-US" sz="2000" b="1" dirty="0"/>
              <a:t>then return</a:t>
            </a:r>
            <a:r>
              <a:rPr lang="en-US" sz="2000" dirty="0"/>
              <a:t> UTILITY(</a:t>
            </a:r>
            <a:r>
              <a:rPr lang="en-US" sz="2000" i="1" dirty="0"/>
              <a:t>state</a:t>
            </a:r>
            <a:r>
              <a:rPr lang="en-US" sz="2000" dirty="0"/>
              <a:t>)</a:t>
            </a:r>
            <a:endParaRPr lang="en-US" sz="2000" b="1" dirty="0"/>
          </a:p>
          <a:p>
            <a:pPr>
              <a:defRPr/>
            </a:pPr>
            <a:r>
              <a:rPr lang="en-US" sz="2000" b="1" dirty="0"/>
              <a:t>   </a:t>
            </a:r>
            <a:r>
              <a:rPr lang="en-US" sz="2000" i="1" dirty="0"/>
              <a:t>v </a:t>
            </a:r>
            <a:r>
              <a:rPr lang="en-US" sz="2000" dirty="0">
                <a:sym typeface="Symbol" pitchFamily="18" charset="2"/>
              </a:rPr>
              <a:t></a:t>
            </a:r>
            <a:r>
              <a:rPr lang="en-US" sz="2000" dirty="0"/>
              <a:t> −∞</a:t>
            </a:r>
          </a:p>
          <a:p>
            <a:pPr>
              <a:defRPr/>
            </a:pPr>
            <a:r>
              <a:rPr lang="en-US" sz="2000" b="1" dirty="0">
                <a:latin typeface="MS Shell Dlg" charset="0"/>
              </a:rPr>
              <a:t>   for </a:t>
            </a:r>
            <a:r>
              <a:rPr lang="en-US" sz="2000" i="1" dirty="0">
                <a:latin typeface="MS Shell Dlg" charset="0"/>
              </a:rPr>
              <a:t>a  </a:t>
            </a:r>
            <a:r>
              <a:rPr lang="en-US" sz="2000" dirty="0">
                <a:latin typeface="MS Shell Dlg" charset="0"/>
              </a:rPr>
              <a:t>in ACTIONS(</a:t>
            </a:r>
            <a:r>
              <a:rPr lang="en-US" sz="2000" i="1" dirty="0">
                <a:latin typeface="MS Shell Dlg" charset="0"/>
              </a:rPr>
              <a:t>state</a:t>
            </a:r>
            <a:r>
              <a:rPr lang="en-US" sz="2000" dirty="0">
                <a:latin typeface="MS Shell Dlg" charset="0"/>
              </a:rPr>
              <a:t>) </a:t>
            </a:r>
            <a:r>
              <a:rPr lang="en-US" sz="2000" b="1" dirty="0">
                <a:latin typeface="MS Shell Dlg" charset="0"/>
              </a:rPr>
              <a:t>do</a:t>
            </a:r>
          </a:p>
          <a:p>
            <a:pPr>
              <a:defRPr/>
            </a:pPr>
            <a:r>
              <a:rPr lang="en-US" sz="2000" b="1" dirty="0"/>
              <a:t>      </a:t>
            </a:r>
            <a:r>
              <a:rPr lang="en-US" sz="2000" i="1" dirty="0"/>
              <a:t>v </a:t>
            </a:r>
            <a:r>
              <a:rPr lang="en-US" sz="2000" dirty="0">
                <a:sym typeface="Symbol" pitchFamily="18" charset="2"/>
              </a:rPr>
              <a:t></a:t>
            </a:r>
            <a:r>
              <a:rPr lang="en-US" sz="2000" dirty="0"/>
              <a:t> </a:t>
            </a:r>
            <a:r>
              <a:rPr lang="en-US" sz="2000" dirty="0">
                <a:latin typeface="MS Shell Dlg" charset="0"/>
              </a:rPr>
              <a:t>MAX(</a:t>
            </a:r>
            <a:r>
              <a:rPr lang="en-US" sz="2000" i="1" dirty="0" err="1">
                <a:latin typeface="MS Shell Dlg" charset="0"/>
              </a:rPr>
              <a:t>v,</a:t>
            </a:r>
            <a:r>
              <a:rPr lang="en-US" sz="2000" dirty="0" err="1">
                <a:latin typeface="MS Shell Dlg" charset="0"/>
              </a:rPr>
              <a:t>MIN</a:t>
            </a:r>
            <a:r>
              <a:rPr lang="en-US" sz="2000" dirty="0">
                <a:latin typeface="MS Shell Dlg" charset="0"/>
              </a:rPr>
              <a:t>-VALUE(Result(</a:t>
            </a:r>
            <a:r>
              <a:rPr lang="en-US" sz="2000" i="1" dirty="0" err="1">
                <a:latin typeface="MS Shell Dlg" charset="0"/>
              </a:rPr>
              <a:t>state,a</a:t>
            </a:r>
            <a:r>
              <a:rPr lang="en-US" sz="2000" dirty="0">
                <a:latin typeface="MS Shell Dlg" charset="0"/>
              </a:rPr>
              <a:t>)))</a:t>
            </a:r>
          </a:p>
          <a:p>
            <a:pPr>
              <a:defRPr/>
            </a:pPr>
            <a:r>
              <a:rPr lang="en-US" sz="2000" b="1" dirty="0">
                <a:latin typeface="MS Shell Dlg" charset="0"/>
              </a:rPr>
              <a:t>   return </a:t>
            </a:r>
            <a:r>
              <a:rPr lang="en-US" sz="2000" i="1" dirty="0">
                <a:sym typeface="Symbol" pitchFamily="18" charset="2"/>
              </a:rPr>
              <a:t>v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1047750" y="2514600"/>
            <a:ext cx="731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1047750" y="4343400"/>
            <a:ext cx="731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68" name="Rectangle 9"/>
          <p:cNvSpPr>
            <a:spLocks noChangeArrowheads="1"/>
          </p:cNvSpPr>
          <p:nvPr/>
        </p:nvSpPr>
        <p:spPr bwMode="auto">
          <a:xfrm>
            <a:off x="1600200" y="1752600"/>
            <a:ext cx="6477000" cy="457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369" name="Rectangle 10"/>
          <p:cNvSpPr>
            <a:spLocks noChangeArrowheads="1"/>
          </p:cNvSpPr>
          <p:nvPr/>
        </p:nvSpPr>
        <p:spPr bwMode="auto">
          <a:xfrm>
            <a:off x="1657350" y="3733800"/>
            <a:ext cx="5048250" cy="381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370" name="Rectangle 11"/>
          <p:cNvSpPr>
            <a:spLocks noChangeArrowheads="1"/>
          </p:cNvSpPr>
          <p:nvPr/>
        </p:nvSpPr>
        <p:spPr bwMode="auto">
          <a:xfrm>
            <a:off x="1657350" y="5638800"/>
            <a:ext cx="5048250" cy="381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Properties of minimax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848600" cy="5257800"/>
          </a:xfrm>
        </p:spPr>
        <p:txBody>
          <a:bodyPr/>
          <a:lstStyle/>
          <a:p>
            <a:r>
              <a:rPr lang="en-US" altLang="en-US" sz="2000" u="sng" smtClean="0">
                <a:solidFill>
                  <a:srgbClr val="CC0099"/>
                </a:solidFill>
              </a:rPr>
              <a:t>Complete?</a:t>
            </a:r>
            <a:r>
              <a:rPr lang="en-US" altLang="en-US" sz="2000" smtClean="0"/>
              <a:t>   </a:t>
            </a:r>
          </a:p>
          <a:p>
            <a:pPr lvl="1"/>
            <a:r>
              <a:rPr lang="en-US" altLang="en-US" sz="2000" smtClean="0"/>
              <a:t>Yes (if tree is finite).</a:t>
            </a:r>
          </a:p>
          <a:p>
            <a:pPr lvl="1">
              <a:buFontTx/>
              <a:buNone/>
            </a:pPr>
            <a:endParaRPr lang="en-US" altLang="en-US" sz="2000" smtClean="0"/>
          </a:p>
          <a:p>
            <a:r>
              <a:rPr lang="en-US" altLang="en-US" sz="2000" u="sng" smtClean="0">
                <a:solidFill>
                  <a:srgbClr val="CC0099"/>
                </a:solidFill>
              </a:rPr>
              <a:t>Optimal?</a:t>
            </a:r>
            <a:r>
              <a:rPr lang="en-US" altLang="en-US" sz="2000" smtClean="0"/>
              <a:t> </a:t>
            </a:r>
          </a:p>
          <a:p>
            <a:pPr lvl="1"/>
            <a:r>
              <a:rPr lang="en-US" altLang="en-US" sz="2000" smtClean="0"/>
              <a:t>Yes (against an optimal opponent).
Can it be beaten by an opponent playing sub-optimally?</a:t>
            </a:r>
          </a:p>
          <a:p>
            <a:pPr lvl="2"/>
            <a:r>
              <a:rPr lang="en-US" altLang="en-US" sz="2000" smtClean="0"/>
              <a:t>No.  (Why not?)</a:t>
            </a:r>
          </a:p>
          <a:p>
            <a:pPr lvl="1">
              <a:buFontTx/>
              <a:buNone/>
            </a:pPr>
            <a:endParaRPr lang="en-US" altLang="en-US" sz="2000" smtClean="0"/>
          </a:p>
          <a:p>
            <a:r>
              <a:rPr lang="en-US" altLang="en-US" sz="2000" u="sng" smtClean="0">
                <a:solidFill>
                  <a:srgbClr val="CC0099"/>
                </a:solidFill>
              </a:rPr>
              <a:t>Time complexity?</a:t>
            </a:r>
          </a:p>
          <a:p>
            <a:pPr lvl="1"/>
            <a:r>
              <a:rPr lang="en-US" altLang="en-US" sz="2000" smtClean="0"/>
              <a:t>O(b</a:t>
            </a:r>
            <a:r>
              <a:rPr lang="en-US" altLang="en-US" sz="2000" baseline="30000" smtClean="0"/>
              <a:t>m</a:t>
            </a:r>
            <a:r>
              <a:rPr lang="en-US" altLang="en-US" sz="2000" smtClean="0"/>
              <a:t>)</a:t>
            </a:r>
          </a:p>
          <a:p>
            <a:pPr>
              <a:buFontTx/>
              <a:buNone/>
            </a:pPr>
            <a:endParaRPr lang="en-US" altLang="en-US" sz="2000" smtClean="0"/>
          </a:p>
          <a:p>
            <a:r>
              <a:rPr lang="en-US" altLang="en-US" sz="2000" u="sng" smtClean="0">
                <a:solidFill>
                  <a:srgbClr val="CC0099"/>
                </a:solidFill>
              </a:rPr>
              <a:t>Space complexity?</a:t>
            </a:r>
            <a:endParaRPr lang="en-US" altLang="en-US" sz="2000" smtClean="0"/>
          </a:p>
          <a:p>
            <a:pPr lvl="1"/>
            <a:r>
              <a:rPr lang="en-US" altLang="en-US" sz="2000" smtClean="0"/>
              <a:t>O(bm)   (depth-first search, generate all actions at once)</a:t>
            </a:r>
          </a:p>
          <a:p>
            <a:pPr lvl="1"/>
            <a:r>
              <a:rPr lang="en-US" altLang="en-US" sz="2000" smtClean="0"/>
              <a:t>O(m)   (backtracking search, generate actions one at a time)</a:t>
            </a:r>
          </a:p>
          <a:p>
            <a:pPr>
              <a:buFontTx/>
              <a:buNone/>
            </a:pPr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Another Alpha-Beta Example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905000"/>
            <a:ext cx="7010400" cy="4259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3429000" y="5638800"/>
            <a:ext cx="2362200" cy="3810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505200" y="3794125"/>
            <a:ext cx="113665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en-US" sz="2000"/>
              <a:t>(−∞, +∞)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5867400" y="2514600"/>
            <a:ext cx="107315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en-US" sz="2000"/>
              <a:t>(−∞,+∞)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4953000" y="3810000"/>
            <a:ext cx="2362200" cy="3810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7315200" y="2438400"/>
            <a:ext cx="533400" cy="3810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5638800" y="2438400"/>
            <a:ext cx="1447800" cy="685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4267200" y="2133600"/>
            <a:ext cx="311785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en-US" sz="1600" i="1">
                <a:solidFill>
                  <a:srgbClr val="FF0000"/>
                </a:solidFill>
                <a:latin typeface="Courier" pitchFamily="49" charset="0"/>
              </a:rPr>
              <a:t>Range of possible values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533400" y="1616075"/>
            <a:ext cx="3343275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latin typeface="Verdana" pitchFamily="34" charset="0"/>
              </a:rPr>
              <a:t>Do DF-search until first leaf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 smtClean="0"/>
              <a:t>Alpha-Beta Example (continued)</a:t>
            </a:r>
            <a:endParaRPr lang="en-US" altLang="en-US" smtClean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752600"/>
            <a:ext cx="7010400" cy="4259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4495800" y="5486400"/>
            <a:ext cx="1295400" cy="3810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3552825" y="3641725"/>
            <a:ext cx="874713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FF0000"/>
                </a:solidFill>
              </a:rPr>
              <a:t>(−∞,3]</a:t>
            </a:r>
            <a:endParaRPr lang="en-US" altLang="en-US" b="1"/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5867400" y="2362200"/>
            <a:ext cx="107315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en-US" sz="2000"/>
              <a:t>(−∞,+∞)</a:t>
            </a:r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4965700" y="3643313"/>
            <a:ext cx="444500" cy="319087"/>
            <a:chOff x="3128" y="2583"/>
            <a:chExt cx="280" cy="201"/>
          </a:xfrm>
        </p:grpSpPr>
        <p:pic>
          <p:nvPicPr>
            <p:cNvPr id="29705" name="Picture 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128" y="2592"/>
              <a:ext cx="164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pic>
          <p:nvPicPr>
            <p:cNvPr id="29706" name="Picture 9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260" y="2583"/>
              <a:ext cx="148" cy="20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</p:grpSp>
      <p:sp>
        <p:nvSpPr>
          <p:cNvPr id="29704" name="Rectangle 9"/>
          <p:cNvSpPr>
            <a:spLocks noChangeArrowheads="1"/>
          </p:cNvSpPr>
          <p:nvPr/>
        </p:nvSpPr>
        <p:spPr bwMode="auto">
          <a:xfrm>
            <a:off x="7315200" y="2209800"/>
            <a:ext cx="533400" cy="533400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 smtClean="0"/>
              <a:t>Alpha-Beta Example (continued)</a:t>
            </a:r>
            <a:endParaRPr lang="en-US" altLang="en-US" smtClean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828800"/>
            <a:ext cx="7010400" cy="4259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3552825" y="3717925"/>
            <a:ext cx="874713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FF0000"/>
                </a:solidFill>
              </a:rPr>
              <a:t>(−∞,3]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5867400" y="2438400"/>
            <a:ext cx="107315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en-US" sz="2000"/>
              <a:t>(−∞,+∞)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410200" y="5562600"/>
            <a:ext cx="457200" cy="3810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30727" name="Group 7"/>
          <p:cNvGrpSpPr>
            <a:grpSpLocks/>
          </p:cNvGrpSpPr>
          <p:nvPr/>
        </p:nvGrpSpPr>
        <p:grpSpPr bwMode="auto">
          <a:xfrm>
            <a:off x="4965700" y="3719513"/>
            <a:ext cx="444500" cy="319087"/>
            <a:chOff x="3128" y="2583"/>
            <a:chExt cx="280" cy="201"/>
          </a:xfrm>
        </p:grpSpPr>
        <p:pic>
          <p:nvPicPr>
            <p:cNvPr id="30729" name="Picture 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128" y="2592"/>
              <a:ext cx="164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pic>
          <p:nvPicPr>
            <p:cNvPr id="30730" name="Picture 9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260" y="2583"/>
              <a:ext cx="148" cy="20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</p:grpSp>
      <p:sp>
        <p:nvSpPr>
          <p:cNvPr id="30728" name="Rectangle 9"/>
          <p:cNvSpPr>
            <a:spLocks noChangeArrowheads="1"/>
          </p:cNvSpPr>
          <p:nvPr/>
        </p:nvSpPr>
        <p:spPr bwMode="auto">
          <a:xfrm>
            <a:off x="7315200" y="2209800"/>
            <a:ext cx="533400" cy="533400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Glass Layers</Template>
  <TotalTime>2094</TotalTime>
  <Pages>25</Pages>
  <Words>1089</Words>
  <Application>Microsoft Office PowerPoint</Application>
  <PresentationFormat>On-screen Show (4:3)</PresentationFormat>
  <Paragraphs>289</Paragraphs>
  <Slides>36</Slides>
  <Notes>36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Times New Roman</vt:lpstr>
      <vt:lpstr>Arial</vt:lpstr>
      <vt:lpstr>Calibri</vt:lpstr>
      <vt:lpstr>Verdana</vt:lpstr>
      <vt:lpstr>MS Shell Dlg</vt:lpstr>
      <vt:lpstr>Symbol</vt:lpstr>
      <vt:lpstr>Wingdings</vt:lpstr>
      <vt:lpstr>Courier</vt:lpstr>
      <vt:lpstr>Default Design</vt:lpstr>
      <vt:lpstr>Game Trees</vt:lpstr>
      <vt:lpstr>Two-Ply Game Tree</vt:lpstr>
      <vt:lpstr>Two-Ply Game Tree</vt:lpstr>
      <vt:lpstr>Two-Ply Game Tree</vt:lpstr>
      <vt:lpstr>Pseudocode for Minimax Algorithm</vt:lpstr>
      <vt:lpstr>Properties of minimax</vt:lpstr>
      <vt:lpstr>Another Alpha-Beta Example</vt:lpstr>
      <vt:lpstr>Alpha-Beta Example (continued)</vt:lpstr>
      <vt:lpstr>Alpha-Beta Example (continued)</vt:lpstr>
      <vt:lpstr>Alpha-Beta Example (continued)</vt:lpstr>
      <vt:lpstr>Alpha-Beta Example (continued)</vt:lpstr>
      <vt:lpstr>Alpha-Beta Example (continued)</vt:lpstr>
      <vt:lpstr>Alpha-Beta Example (continued)</vt:lpstr>
      <vt:lpstr>Alpha-Beta Example (continued)</vt:lpstr>
      <vt:lpstr>Alpha-Beta Example (continued)</vt:lpstr>
      <vt:lpstr>General alpha-beta pruning</vt:lpstr>
      <vt:lpstr>Alpha-beta Algorithm</vt:lpstr>
      <vt:lpstr>When to Prune </vt:lpstr>
      <vt:lpstr>Pseudocode for Alpha-Beta Algorithm</vt:lpstr>
      <vt:lpstr>Pseudocode for Alpha-Beta Algorithm</vt:lpstr>
      <vt:lpstr>Alpha-Beta Example Revisited</vt:lpstr>
      <vt:lpstr>Alpha-Beta Example (continued)</vt:lpstr>
      <vt:lpstr>Alpha-Beta Example (continued)</vt:lpstr>
      <vt:lpstr>Alpha-Beta Example (continued)</vt:lpstr>
      <vt:lpstr>Alpha-Beta Example (continued)</vt:lpstr>
      <vt:lpstr>Alpha-Beta Example (continued)</vt:lpstr>
      <vt:lpstr>Alpha-Beta Example (continued)</vt:lpstr>
      <vt:lpstr>Alpha-Beta Example (continued)</vt:lpstr>
      <vt:lpstr>Alpha-Beta Example (continued)</vt:lpstr>
      <vt:lpstr>Alpha-Beta Example (continued)</vt:lpstr>
      <vt:lpstr>Alpha-Beta Example (continued)</vt:lpstr>
      <vt:lpstr>Alpha-Beta Example (continued)</vt:lpstr>
      <vt:lpstr>Alpha-Beta Example (continued)</vt:lpstr>
      <vt:lpstr>Answer to Example</vt:lpstr>
      <vt:lpstr>Second Example (the exact mirror image of the first example)</vt:lpstr>
      <vt:lpstr>Answer to Second Example (the exact mirror image of the first example)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7: Game-Playing and Search</dc:title>
  <dc:creator>Padhraic Smyth</dc:creator>
  <cp:lastModifiedBy>suraiya</cp:lastModifiedBy>
  <cp:revision>217</cp:revision>
  <cp:lastPrinted>1921-07-01T18:31:42Z</cp:lastPrinted>
  <dcterms:created xsi:type="dcterms:W3CDTF">1998-01-06T14:36:47Z</dcterms:created>
  <dcterms:modified xsi:type="dcterms:W3CDTF">2016-03-24T08:31:31Z</dcterms:modified>
</cp:coreProperties>
</file>