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6"/>
  </p:notesMasterIdLst>
  <p:handoutMasterIdLst>
    <p:handoutMasterId r:id="rId57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69" r:id="rId13"/>
    <p:sldId id="370" r:id="rId14"/>
    <p:sldId id="371" r:id="rId15"/>
    <p:sldId id="372" r:id="rId16"/>
    <p:sldId id="373" r:id="rId17"/>
    <p:sldId id="350" r:id="rId18"/>
    <p:sldId id="351" r:id="rId19"/>
    <p:sldId id="381" r:id="rId20"/>
    <p:sldId id="352" r:id="rId21"/>
    <p:sldId id="374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410" r:id="rId33"/>
    <p:sldId id="411" r:id="rId34"/>
    <p:sldId id="416" r:id="rId35"/>
    <p:sldId id="384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12" r:id="rId54"/>
    <p:sldId id="338" r:id="rId5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074" autoAdjust="0"/>
    <p:restoredTop sz="87676" autoAdjust="0"/>
  </p:normalViewPr>
  <p:slideViewPr>
    <p:cSldViewPr snapToGrid="0">
      <p:cViewPr varScale="1">
        <p:scale>
          <a:sx n="65" d="100"/>
          <a:sy n="65" d="100"/>
        </p:scale>
        <p:origin x="-2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3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21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67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</a:t>
            </a:r>
            <a:r>
              <a:rPr lang="en-US" sz="2400" dirty="0" err="1" smtClean="0"/>
              <a:t>Tanzima</a:t>
            </a:r>
            <a:r>
              <a:rPr lang="en-US" sz="2400" dirty="0" smtClean="0"/>
              <a:t> </a:t>
            </a:r>
            <a:r>
              <a:rPr lang="en-US" sz="2400" dirty="0" err="1" smtClean="0"/>
              <a:t>Hashem</a:t>
            </a:r>
            <a:endParaRPr lang="en-US" sz="2400" dirty="0" smtClean="0"/>
          </a:p>
          <a:p>
            <a:r>
              <a:rPr lang="en-US" sz="2400" dirty="0" smtClean="0"/>
              <a:t>Assistant Professor</a:t>
            </a:r>
          </a:p>
          <a:p>
            <a:r>
              <a:rPr lang="en-US" sz="2400" dirty="0" smtClean="0"/>
              <a:t>CSE, BUET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Graphs: Adjacency Matrix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adjacency matrix is a dense representation</a:t>
            </a:r>
          </a:p>
          <a:p>
            <a:pPr lvl="1"/>
            <a:r>
              <a:rPr lang="en-US"/>
              <a:t>Usually too much storage for large graphs</a:t>
            </a:r>
          </a:p>
          <a:p>
            <a:pPr lvl="1"/>
            <a:r>
              <a:rPr lang="en-US"/>
              <a:t>But can be very efficient for small graphs</a:t>
            </a:r>
          </a:p>
          <a:p>
            <a:r>
              <a:rPr lang="en-US"/>
              <a:t>Most large interesting graphs are sparse</a:t>
            </a:r>
          </a:p>
          <a:p>
            <a:pPr lvl="1"/>
            <a:r>
              <a:rPr lang="en-US"/>
              <a:t>E.g., planar graphs, in which no edges cross, have |E| = O(|V|) by Euler’s formula</a:t>
            </a:r>
          </a:p>
          <a:p>
            <a:pPr lvl="1"/>
            <a:r>
              <a:rPr lang="en-US"/>
              <a:t>For this reason the </a:t>
            </a:r>
            <a:r>
              <a:rPr lang="en-US" i="1">
                <a:solidFill>
                  <a:schemeClr val="tx2"/>
                </a:solidFill>
              </a:rPr>
              <a:t>adjacency list</a:t>
            </a:r>
            <a:r>
              <a:rPr lang="en-US"/>
              <a:t> is often a more appropriate respresentation</a:t>
            </a:r>
          </a:p>
          <a:p>
            <a:pPr lvl="1">
              <a:buFont typeface="Times New Roman" pitchFamily="18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Adjacency List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Adjacency list: for each vertex </a:t>
            </a:r>
            <a:r>
              <a:rPr lang="en-US" i="1"/>
              <a:t>v </a:t>
            </a:r>
            <a:r>
              <a:rPr lang="en-US">
                <a:sym typeface="Symbol" pitchFamily="18" charset="2"/>
              </a:rPr>
              <a:t> V, store a list of vertices adjacent to </a:t>
            </a:r>
            <a:r>
              <a:rPr lang="en-US" i="1">
                <a:sym typeface="Symbol" pitchFamily="18" charset="2"/>
              </a:rPr>
              <a:t>v</a:t>
            </a:r>
          </a:p>
          <a:p>
            <a:r>
              <a:rPr lang="en-US">
                <a:sym typeface="Symbol" pitchFamily="18" charset="2"/>
              </a:rPr>
              <a:t>Example:</a:t>
            </a:r>
          </a:p>
          <a:p>
            <a:pPr lvl="1"/>
            <a:r>
              <a:rPr lang="en-US">
                <a:sym typeface="Symbol" pitchFamily="18" charset="2"/>
              </a:rPr>
              <a:t>Adj[1] = {2,3}</a:t>
            </a:r>
          </a:p>
          <a:p>
            <a:pPr lvl="1"/>
            <a:r>
              <a:rPr lang="en-US">
                <a:sym typeface="Symbol" pitchFamily="18" charset="2"/>
              </a:rPr>
              <a:t>Adj[2] = {3}</a:t>
            </a:r>
          </a:p>
          <a:p>
            <a:pPr lvl="1"/>
            <a:r>
              <a:rPr lang="en-US">
                <a:sym typeface="Symbol" pitchFamily="18" charset="2"/>
              </a:rPr>
              <a:t>Adj[3] = {}</a:t>
            </a:r>
          </a:p>
          <a:p>
            <a:pPr lvl="1"/>
            <a:r>
              <a:rPr lang="en-US">
                <a:sym typeface="Symbol" pitchFamily="18" charset="2"/>
              </a:rPr>
              <a:t>Adj[4] = {3}</a:t>
            </a:r>
          </a:p>
          <a:p>
            <a:r>
              <a:rPr lang="en-US">
                <a:sym typeface="Symbol" pitchFamily="18" charset="2"/>
              </a:rPr>
              <a:t>Variation: can also keep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a list of edges coming </a:t>
            </a:r>
            <a:r>
              <a:rPr lang="en-US" i="1">
                <a:sym typeface="Symbol" pitchFamily="18" charset="2"/>
              </a:rPr>
              <a:t>into </a:t>
            </a:r>
            <a:r>
              <a:rPr lang="en-US">
                <a:sym typeface="Symbol" pitchFamily="18" charset="2"/>
              </a:rPr>
              <a:t>vertex</a:t>
            </a:r>
          </a:p>
          <a:p>
            <a:endParaRPr lang="en-US"/>
          </a:p>
        </p:txBody>
      </p:sp>
      <p:sp>
        <p:nvSpPr>
          <p:cNvPr id="1165316" name="Oval 4"/>
          <p:cNvSpPr>
            <a:spLocks noChangeArrowheads="1"/>
          </p:cNvSpPr>
          <p:nvPr/>
        </p:nvSpPr>
        <p:spPr bwMode="auto">
          <a:xfrm>
            <a:off x="6553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1</a:t>
            </a:r>
          </a:p>
        </p:txBody>
      </p:sp>
      <p:sp>
        <p:nvSpPr>
          <p:cNvPr id="1165317" name="Oval 5"/>
          <p:cNvSpPr>
            <a:spLocks noChangeArrowheads="1"/>
          </p:cNvSpPr>
          <p:nvPr/>
        </p:nvSpPr>
        <p:spPr bwMode="auto">
          <a:xfrm>
            <a:off x="5410200" y="3886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2</a:t>
            </a:r>
          </a:p>
        </p:txBody>
      </p:sp>
      <p:sp>
        <p:nvSpPr>
          <p:cNvPr id="1165318" name="Oval 6"/>
          <p:cNvSpPr>
            <a:spLocks noChangeArrowheads="1"/>
          </p:cNvSpPr>
          <p:nvPr/>
        </p:nvSpPr>
        <p:spPr bwMode="auto">
          <a:xfrm>
            <a:off x="7696200" y="3886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4</a:t>
            </a:r>
          </a:p>
        </p:txBody>
      </p:sp>
      <p:sp>
        <p:nvSpPr>
          <p:cNvPr id="1165319" name="Oval 7"/>
          <p:cNvSpPr>
            <a:spLocks noChangeArrowheads="1"/>
          </p:cNvSpPr>
          <p:nvPr/>
        </p:nvSpPr>
        <p:spPr bwMode="auto">
          <a:xfrm>
            <a:off x="6553200" y="49530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3</a:t>
            </a:r>
          </a:p>
        </p:txBody>
      </p:sp>
      <p:cxnSp>
        <p:nvCxnSpPr>
          <p:cNvPr id="1165320" name="AutoShape 8"/>
          <p:cNvCxnSpPr>
            <a:cxnSpLocks noChangeShapeType="1"/>
            <a:stCxn id="1165316" idx="3"/>
            <a:endCxn id="1165317" idx="7"/>
          </p:cNvCxnSpPr>
          <p:nvPr/>
        </p:nvCxnSpPr>
        <p:spPr bwMode="auto">
          <a:xfrm flipH="1">
            <a:off x="5930900" y="3354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5321" name="AutoShape 9"/>
          <p:cNvCxnSpPr>
            <a:cxnSpLocks noChangeShapeType="1"/>
            <a:stCxn id="1165317" idx="5"/>
            <a:endCxn id="1165319" idx="1"/>
          </p:cNvCxnSpPr>
          <p:nvPr/>
        </p:nvCxnSpPr>
        <p:spPr bwMode="auto">
          <a:xfrm>
            <a:off x="5930900" y="44211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5322" name="AutoShape 10"/>
          <p:cNvCxnSpPr>
            <a:cxnSpLocks noChangeShapeType="1"/>
            <a:stCxn id="1165318" idx="3"/>
            <a:endCxn id="1165319" idx="7"/>
          </p:cNvCxnSpPr>
          <p:nvPr/>
        </p:nvCxnSpPr>
        <p:spPr bwMode="auto">
          <a:xfrm flipH="1">
            <a:off x="7073900" y="44211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5323" name="AutoShape 11"/>
          <p:cNvCxnSpPr>
            <a:cxnSpLocks noChangeShapeType="1"/>
            <a:stCxn id="1165316" idx="4"/>
            <a:endCxn id="1165319" idx="0"/>
          </p:cNvCxnSpPr>
          <p:nvPr/>
        </p:nvCxnSpPr>
        <p:spPr bwMode="auto">
          <a:xfrm>
            <a:off x="6858000" y="34432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Adjacency List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For directed graphs: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Sum of lengths of all adj. lists is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         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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out-degree(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 = |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400" i="1" baseline="62000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62000" dirty="0" err="1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i="1" baseline="62000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62000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Total storage: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(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For undirected graphs: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Sum of lengths of all adj. lists is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         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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degree(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 = 2|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400" i="1" baseline="62000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62000" dirty="0" err="1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i="1" baseline="62000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62000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Total storage: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(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lvl="1"/>
            <a:endParaRPr lang="en-US" altLang="zh-CN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7824" y="3191256"/>
            <a:ext cx="2460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No. of edges leaving </a:t>
            </a:r>
            <a:r>
              <a:rPr lang="en-US" altLang="zh-CN" sz="2000" i="1" u="none" dirty="0">
                <a:solidFill>
                  <a:srgbClr val="FF3300"/>
                </a:solidFill>
                <a:ea typeface="宋体" pitchFamily="2" charset="-122"/>
              </a:rPr>
              <a:t>v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H="1" flipV="1">
            <a:off x="3697224" y="3038856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4151376" y="5343589"/>
            <a:ext cx="51577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No. of edges incident on </a:t>
            </a:r>
            <a:r>
              <a:rPr lang="en-US" altLang="zh-CN" sz="2000" i="1" u="none" dirty="0">
                <a:solidFill>
                  <a:srgbClr val="FF3300"/>
                </a:solidFill>
                <a:ea typeface="宋体" pitchFamily="2" charset="-122"/>
              </a:rPr>
              <a:t>v. </a:t>
            </a:r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Edge (</a:t>
            </a:r>
            <a:r>
              <a:rPr lang="en-US" altLang="zh-CN" sz="2000" i="1" u="none" dirty="0" err="1">
                <a:solidFill>
                  <a:srgbClr val="FF3300"/>
                </a:solidFill>
                <a:ea typeface="宋体" pitchFamily="2" charset="-122"/>
              </a:rPr>
              <a:t>u</a:t>
            </a:r>
            <a:r>
              <a:rPr lang="en-US" altLang="zh-CN" sz="2000" u="none" dirty="0" err="1">
                <a:solidFill>
                  <a:srgbClr val="FF3300"/>
                </a:solidFill>
                <a:ea typeface="宋体" pitchFamily="2" charset="-122"/>
              </a:rPr>
              <a:t>,</a:t>
            </a:r>
            <a:r>
              <a:rPr lang="en-US" altLang="zh-CN" sz="2000" i="1" u="none" dirty="0" err="1">
                <a:solidFill>
                  <a:srgbClr val="FF3300"/>
                </a:solidFill>
                <a:ea typeface="宋体" pitchFamily="2" charset="-122"/>
              </a:rPr>
              <a:t>v</a:t>
            </a:r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) is incident on vertices </a:t>
            </a:r>
            <a:r>
              <a:rPr lang="en-US" altLang="zh-CN" sz="2000" i="1" u="none" dirty="0">
                <a:solidFill>
                  <a:srgbClr val="FF3300"/>
                </a:solidFill>
                <a:ea typeface="宋体" pitchFamily="2" charset="-122"/>
              </a:rPr>
              <a:t>u</a:t>
            </a:r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 and </a:t>
            </a:r>
            <a:r>
              <a:rPr lang="en-US" altLang="zh-CN" sz="2000" i="1" u="none" dirty="0">
                <a:solidFill>
                  <a:srgbClr val="FF3300"/>
                </a:solidFill>
                <a:ea typeface="宋体" pitchFamily="2" charset="-122"/>
              </a:rPr>
              <a:t>v</a:t>
            </a:r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.</a:t>
            </a:r>
            <a:endParaRPr lang="en-US" altLang="zh-CN" sz="2000" i="1" u="none" dirty="0">
              <a:solidFill>
                <a:srgbClr val="FF3300"/>
              </a:solidFill>
              <a:ea typeface="宋体" pitchFamily="2" charset="-122"/>
            </a:endParaRP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 flipH="1" flipV="1">
            <a:off x="2944368" y="5376672"/>
            <a:ext cx="1359408" cy="1463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Definitions</a:t>
            </a:r>
            <a:endParaRPr lang="en-US" dirty="0"/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Path </a:t>
            </a:r>
          </a:p>
          <a:p>
            <a:pPr lvl="1"/>
            <a:r>
              <a:rPr lang="en-US"/>
              <a:t>Sequence of nodes n</a:t>
            </a:r>
            <a:r>
              <a:rPr lang="en-US" sz="2800" baseline="-20000"/>
              <a:t>1</a:t>
            </a:r>
            <a:r>
              <a:rPr lang="en-US"/>
              <a:t>, n</a:t>
            </a:r>
            <a:r>
              <a:rPr lang="en-US" sz="2800" baseline="-20000"/>
              <a:t>2</a:t>
            </a:r>
            <a:r>
              <a:rPr lang="en-US"/>
              <a:t>, … n</a:t>
            </a:r>
            <a:r>
              <a:rPr lang="en-US" sz="2800" baseline="-20000"/>
              <a:t>k</a:t>
            </a:r>
          </a:p>
          <a:p>
            <a:pPr lvl="1"/>
            <a:r>
              <a:rPr lang="en-US"/>
              <a:t>Edge exists between each pair of nodes n</a:t>
            </a:r>
            <a:r>
              <a:rPr lang="en-US" sz="2800" baseline="-20000"/>
              <a:t>i </a:t>
            </a:r>
            <a:r>
              <a:rPr lang="en-US"/>
              <a:t>,</a:t>
            </a:r>
            <a:r>
              <a:rPr lang="en-US" sz="2800" baseline="-20000"/>
              <a:t> </a:t>
            </a:r>
            <a:r>
              <a:rPr lang="en-US"/>
              <a:t>n</a:t>
            </a:r>
            <a:r>
              <a:rPr lang="en-US" sz="2800" baseline="-20000"/>
              <a:t>i+1</a:t>
            </a:r>
          </a:p>
          <a:p>
            <a:pPr lvl="1"/>
            <a:r>
              <a:rPr lang="en-US"/>
              <a:t>Example</a:t>
            </a:r>
          </a:p>
          <a:p>
            <a:pPr lvl="2"/>
            <a:r>
              <a:rPr lang="en-US">
                <a:solidFill>
                  <a:srgbClr val="FF3300"/>
                </a:solidFill>
              </a:rPr>
              <a:t>A, B, C</a:t>
            </a:r>
            <a:r>
              <a:rPr lang="en-US"/>
              <a:t> is a path</a:t>
            </a:r>
          </a:p>
        </p:txBody>
      </p:sp>
      <p:graphicFrame>
        <p:nvGraphicFramePr>
          <p:cNvPr id="1163268" name="Object 4"/>
          <p:cNvGraphicFramePr>
            <a:graphicFrameLocks noChangeAspect="1"/>
          </p:cNvGraphicFramePr>
          <p:nvPr/>
        </p:nvGraphicFramePr>
        <p:xfrm>
          <a:off x="2892552" y="3913632"/>
          <a:ext cx="4343400" cy="2722563"/>
        </p:xfrm>
        <a:graphic>
          <a:graphicData uri="http://schemas.openxmlformats.org/presentationml/2006/ole">
            <p:oleObj spid="_x0000_s1057" name="Photo Editor Photo" r:id="rId3" imgW="3067478" imgH="1924319" progId="">
              <p:embed/>
            </p:oleObj>
          </a:graphicData>
        </a:graphic>
      </p:graphicFrame>
      <p:sp>
        <p:nvSpPr>
          <p:cNvPr id="1163269" name="Freeform 5"/>
          <p:cNvSpPr>
            <a:spLocks/>
          </p:cNvSpPr>
          <p:nvPr/>
        </p:nvSpPr>
        <p:spPr bwMode="auto">
          <a:xfrm>
            <a:off x="3435096" y="3977132"/>
            <a:ext cx="2667000" cy="11557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Definitions</a:t>
            </a:r>
            <a:endParaRPr lang="en-US" dirty="0"/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</a:t>
            </a:r>
          </a:p>
          <a:p>
            <a:pPr lvl="1"/>
            <a:r>
              <a:rPr lang="en-US" dirty="0"/>
              <a:t>Sequence of nodes n</a:t>
            </a:r>
            <a:r>
              <a:rPr lang="en-US" sz="2800" baseline="-20000" dirty="0"/>
              <a:t>1</a:t>
            </a:r>
            <a:r>
              <a:rPr lang="en-US" dirty="0"/>
              <a:t>, n</a:t>
            </a:r>
            <a:r>
              <a:rPr lang="en-US" sz="2800" baseline="-20000" dirty="0"/>
              <a:t>2</a:t>
            </a:r>
            <a:r>
              <a:rPr lang="en-US" dirty="0"/>
              <a:t>, … </a:t>
            </a:r>
            <a:r>
              <a:rPr lang="en-US" dirty="0" err="1"/>
              <a:t>n</a:t>
            </a:r>
            <a:r>
              <a:rPr lang="en-US" sz="2800" baseline="-20000" dirty="0" err="1"/>
              <a:t>k</a:t>
            </a:r>
            <a:endParaRPr lang="en-US" sz="2800" baseline="-20000" dirty="0"/>
          </a:p>
          <a:p>
            <a:pPr lvl="1"/>
            <a:r>
              <a:rPr lang="en-US" dirty="0"/>
              <a:t>Edge exists between each pair of nodes </a:t>
            </a:r>
            <a:r>
              <a:rPr lang="en-US" dirty="0" err="1"/>
              <a:t>n</a:t>
            </a:r>
            <a:r>
              <a:rPr lang="en-US" sz="2800" baseline="-20000" dirty="0" err="1"/>
              <a:t>i</a:t>
            </a:r>
            <a:r>
              <a:rPr lang="en-US" sz="2800" baseline="-20000" dirty="0"/>
              <a:t> </a:t>
            </a:r>
            <a:r>
              <a:rPr lang="en-US" dirty="0"/>
              <a:t>,</a:t>
            </a:r>
            <a:r>
              <a:rPr lang="en-US" sz="2800" baseline="-20000" dirty="0"/>
              <a:t> </a:t>
            </a:r>
            <a:r>
              <a:rPr lang="en-US" dirty="0"/>
              <a:t>n</a:t>
            </a:r>
            <a:r>
              <a:rPr lang="en-US" sz="2800" baseline="-20000" dirty="0"/>
              <a:t>i+1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A, B, C</a:t>
            </a:r>
            <a:r>
              <a:rPr lang="en-US" dirty="0"/>
              <a:t> is a path</a:t>
            </a:r>
          </a:p>
          <a:p>
            <a:pPr lvl="2"/>
            <a:r>
              <a:rPr lang="en-US" dirty="0">
                <a:solidFill>
                  <a:srgbClr val="FF33CC"/>
                </a:solidFill>
              </a:rPr>
              <a:t>A, E, D</a:t>
            </a:r>
            <a:r>
              <a:rPr lang="en-US" dirty="0"/>
              <a:t> is not a path</a:t>
            </a:r>
          </a:p>
        </p:txBody>
      </p:sp>
      <p:graphicFrame>
        <p:nvGraphicFramePr>
          <p:cNvPr id="1164292" name="Object 4"/>
          <p:cNvGraphicFramePr>
            <a:graphicFrameLocks noChangeAspect="1"/>
          </p:cNvGraphicFramePr>
          <p:nvPr/>
        </p:nvGraphicFramePr>
        <p:xfrm>
          <a:off x="4392168" y="2980944"/>
          <a:ext cx="4343400" cy="2722563"/>
        </p:xfrm>
        <a:graphic>
          <a:graphicData uri="http://schemas.openxmlformats.org/presentationml/2006/ole">
            <p:oleObj spid="_x0000_s2081" name="Photo Editor Photo" r:id="rId3" imgW="3067478" imgH="1924319" progId="">
              <p:embed/>
            </p:oleObj>
          </a:graphicData>
        </a:graphic>
      </p:graphicFrame>
      <p:sp>
        <p:nvSpPr>
          <p:cNvPr id="1164294" name="Freeform 6"/>
          <p:cNvSpPr>
            <a:spLocks/>
          </p:cNvSpPr>
          <p:nvPr/>
        </p:nvSpPr>
        <p:spPr bwMode="auto">
          <a:xfrm>
            <a:off x="4696968" y="4428744"/>
            <a:ext cx="2400300" cy="11557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1296" y="720"/>
              </a:cxn>
              <a:cxn ang="0">
                <a:pos x="1296" y="0"/>
              </a:cxn>
            </a:cxnLst>
            <a:rect l="0" t="0" r="r" b="b"/>
            <a:pathLst>
              <a:path w="1512" h="728">
                <a:moveTo>
                  <a:pt x="0" y="48"/>
                </a:moveTo>
                <a:cubicBezTo>
                  <a:pt x="540" y="388"/>
                  <a:pt x="1080" y="728"/>
                  <a:pt x="1296" y="720"/>
                </a:cubicBezTo>
                <a:cubicBezTo>
                  <a:pt x="1512" y="712"/>
                  <a:pt x="1404" y="356"/>
                  <a:pt x="1296" y="0"/>
                </a:cubicBezTo>
              </a:path>
            </a:pathLst>
          </a:custGeom>
          <a:noFill/>
          <a:ln w="50800" cap="flat" cmpd="sng">
            <a:solidFill>
              <a:srgbClr val="FF00FF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Definitions</a:t>
            </a:r>
            <a:endParaRPr lang="en-US" dirty="0"/>
          </a:p>
        </p:txBody>
      </p:sp>
      <p:sp>
        <p:nvSpPr>
          <p:cNvPr id="1162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Cycle</a:t>
            </a:r>
          </a:p>
          <a:p>
            <a:pPr lvl="1"/>
            <a:r>
              <a:rPr lang="en-US">
                <a:sym typeface="Symbol" pitchFamily="18" charset="2"/>
              </a:rPr>
              <a:t>Path that ends back at starting node</a:t>
            </a:r>
          </a:p>
          <a:p>
            <a:pPr lvl="1"/>
            <a:r>
              <a:rPr lang="en-US">
                <a:sym typeface="Symbol" pitchFamily="18" charset="2"/>
              </a:rPr>
              <a:t>Example</a:t>
            </a:r>
          </a:p>
          <a:p>
            <a:pPr lvl="2"/>
            <a:r>
              <a:rPr lang="en-US">
                <a:solidFill>
                  <a:srgbClr val="FF3300"/>
                </a:solidFill>
              </a:rPr>
              <a:t>A, E, A</a:t>
            </a:r>
          </a:p>
          <a:p>
            <a:pPr lvl="2">
              <a:buFont typeface="Wingdings" pitchFamily="2" charset="2"/>
              <a:buNone/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1162244" name="Object 1028"/>
          <p:cNvGraphicFramePr>
            <a:graphicFrameLocks noChangeAspect="1"/>
          </p:cNvGraphicFramePr>
          <p:nvPr/>
        </p:nvGraphicFramePr>
        <p:xfrm>
          <a:off x="3831336" y="2837688"/>
          <a:ext cx="4343400" cy="2724150"/>
        </p:xfrm>
        <a:graphic>
          <a:graphicData uri="http://schemas.openxmlformats.org/presentationml/2006/ole">
            <p:oleObj spid="_x0000_s3105" name="Photo Editor Photo" r:id="rId3" imgW="3067478" imgH="1924319" progId="">
              <p:embed/>
            </p:oleObj>
          </a:graphicData>
        </a:graphic>
      </p:graphicFrame>
      <p:sp>
        <p:nvSpPr>
          <p:cNvPr id="1162245" name="Freeform 1029"/>
          <p:cNvSpPr>
            <a:spLocks/>
          </p:cNvSpPr>
          <p:nvPr/>
        </p:nvSpPr>
        <p:spPr bwMode="auto">
          <a:xfrm>
            <a:off x="4180586" y="4285488"/>
            <a:ext cx="1890713" cy="1427163"/>
          </a:xfrm>
          <a:custGeom>
            <a:avLst/>
            <a:gdLst/>
            <a:ahLst/>
            <a:cxnLst>
              <a:cxn ang="0">
                <a:pos x="205" y="0"/>
              </a:cxn>
              <a:cxn ang="0">
                <a:pos x="1070" y="258"/>
              </a:cxn>
              <a:cxn ang="0">
                <a:pos x="932" y="816"/>
              </a:cxn>
              <a:cxn ang="0">
                <a:pos x="152" y="756"/>
              </a:cxn>
              <a:cxn ang="0">
                <a:pos x="20" y="132"/>
              </a:cxn>
            </a:cxnLst>
            <a:rect l="0" t="0" r="r" b="b"/>
            <a:pathLst>
              <a:path w="1191" h="899">
                <a:moveTo>
                  <a:pt x="205" y="0"/>
                </a:moveTo>
                <a:cubicBezTo>
                  <a:pt x="349" y="43"/>
                  <a:pt x="949" y="122"/>
                  <a:pt x="1070" y="258"/>
                </a:cubicBezTo>
                <a:cubicBezTo>
                  <a:pt x="1191" y="394"/>
                  <a:pt x="1085" y="733"/>
                  <a:pt x="932" y="816"/>
                </a:cubicBezTo>
                <a:cubicBezTo>
                  <a:pt x="779" y="899"/>
                  <a:pt x="304" y="870"/>
                  <a:pt x="152" y="756"/>
                </a:cubicBezTo>
                <a:cubicBezTo>
                  <a:pt x="0" y="642"/>
                  <a:pt x="47" y="262"/>
                  <a:pt x="20" y="132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Cycle</a:t>
            </a:r>
          </a:p>
          <a:p>
            <a:pPr lvl="1"/>
            <a:r>
              <a:rPr lang="en-US">
                <a:sym typeface="Symbol" pitchFamily="18" charset="2"/>
              </a:rPr>
              <a:t>Path that ends back at starting node</a:t>
            </a:r>
          </a:p>
          <a:p>
            <a:pPr lvl="1"/>
            <a:r>
              <a:rPr lang="en-US">
                <a:sym typeface="Symbol" pitchFamily="18" charset="2"/>
              </a:rPr>
              <a:t>Example</a:t>
            </a:r>
          </a:p>
          <a:p>
            <a:pPr lvl="2"/>
            <a:r>
              <a:rPr lang="en-US">
                <a:solidFill>
                  <a:srgbClr val="FF3300"/>
                </a:solidFill>
              </a:rPr>
              <a:t>A, E, A</a:t>
            </a:r>
          </a:p>
          <a:p>
            <a:pPr lvl="2"/>
            <a:r>
              <a:rPr lang="en-US">
                <a:solidFill>
                  <a:srgbClr val="FF33CC"/>
                </a:solidFill>
              </a:rPr>
              <a:t>A, B, C, D, E, A</a:t>
            </a:r>
          </a:p>
          <a:p>
            <a:r>
              <a:rPr lang="en-US"/>
              <a:t>Simple path</a:t>
            </a:r>
          </a:p>
          <a:p>
            <a:pPr lvl="1"/>
            <a:r>
              <a:rPr lang="en-US"/>
              <a:t>No cycles in path</a:t>
            </a:r>
          </a:p>
          <a:p>
            <a:r>
              <a:rPr lang="en-US"/>
              <a:t>Acyclic graph</a:t>
            </a:r>
          </a:p>
          <a:p>
            <a:pPr lvl="1"/>
            <a:r>
              <a:rPr lang="en-US">
                <a:sym typeface="Symbol" pitchFamily="18" charset="2"/>
              </a:rPr>
              <a:t>No cycles in graph</a:t>
            </a:r>
          </a:p>
        </p:txBody>
      </p:sp>
      <p:graphicFrame>
        <p:nvGraphicFramePr>
          <p:cNvPr id="1165316" name="Object 4"/>
          <p:cNvGraphicFramePr>
            <a:graphicFrameLocks noChangeAspect="1"/>
          </p:cNvGraphicFramePr>
          <p:nvPr/>
        </p:nvGraphicFramePr>
        <p:xfrm>
          <a:off x="4343400" y="2965704"/>
          <a:ext cx="4343400" cy="2724150"/>
        </p:xfrm>
        <a:graphic>
          <a:graphicData uri="http://schemas.openxmlformats.org/presentationml/2006/ole">
            <p:oleObj spid="_x0000_s4129" name="Photo Editor Photo" r:id="rId3" imgW="3067478" imgH="1924319" progId="">
              <p:embed/>
            </p:oleObj>
          </a:graphicData>
        </a:graphic>
      </p:graphicFrame>
      <p:sp>
        <p:nvSpPr>
          <p:cNvPr id="1165318" name="Freeform 6"/>
          <p:cNvSpPr>
            <a:spLocks/>
          </p:cNvSpPr>
          <p:nvPr/>
        </p:nvSpPr>
        <p:spPr bwMode="auto">
          <a:xfrm>
            <a:off x="4876800" y="2487867"/>
            <a:ext cx="2825750" cy="3046412"/>
          </a:xfrm>
          <a:custGeom>
            <a:avLst/>
            <a:gdLst/>
            <a:ahLst/>
            <a:cxnLst>
              <a:cxn ang="0">
                <a:pos x="0" y="1106"/>
              </a:cxn>
              <a:cxn ang="0">
                <a:pos x="378" y="433"/>
              </a:cxn>
              <a:cxn ang="0">
                <a:pos x="1218" y="25"/>
              </a:cxn>
              <a:cxn ang="0">
                <a:pos x="1776" y="583"/>
              </a:cxn>
              <a:cxn ang="0">
                <a:pos x="1194" y="1231"/>
              </a:cxn>
              <a:cxn ang="0">
                <a:pos x="1194" y="1909"/>
              </a:cxn>
              <a:cxn ang="0">
                <a:pos x="96" y="1291"/>
              </a:cxn>
            </a:cxnLst>
            <a:rect l="0" t="0" r="r" b="b"/>
            <a:pathLst>
              <a:path w="1780" h="1919">
                <a:moveTo>
                  <a:pt x="0" y="1106"/>
                </a:moveTo>
                <a:cubicBezTo>
                  <a:pt x="63" y="994"/>
                  <a:pt x="175" y="613"/>
                  <a:pt x="378" y="433"/>
                </a:cubicBezTo>
                <a:cubicBezTo>
                  <a:pt x="581" y="253"/>
                  <a:pt x="985" y="0"/>
                  <a:pt x="1218" y="25"/>
                </a:cubicBezTo>
                <a:cubicBezTo>
                  <a:pt x="1451" y="50"/>
                  <a:pt x="1780" y="382"/>
                  <a:pt x="1776" y="583"/>
                </a:cubicBezTo>
                <a:cubicBezTo>
                  <a:pt x="1772" y="784"/>
                  <a:pt x="1291" y="1010"/>
                  <a:pt x="1194" y="1231"/>
                </a:cubicBezTo>
                <a:cubicBezTo>
                  <a:pt x="1097" y="1452"/>
                  <a:pt x="1377" y="1899"/>
                  <a:pt x="1194" y="1909"/>
                </a:cubicBezTo>
                <a:cubicBezTo>
                  <a:pt x="1011" y="1919"/>
                  <a:pt x="325" y="1420"/>
                  <a:pt x="96" y="1291"/>
                </a:cubicBezTo>
              </a:path>
            </a:pathLst>
          </a:custGeom>
          <a:noFill/>
          <a:ln w="50800" cap="flat" cmpd="sng">
            <a:solidFill>
              <a:srgbClr val="FF00FF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Graph Searching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Given: a graph G = (V, E), directed or undirected</a:t>
            </a:r>
          </a:p>
          <a:p>
            <a:r>
              <a:rPr lang="en-US" dirty="0"/>
              <a:t>Goal: methodically explore every vertex and every edge</a:t>
            </a:r>
          </a:p>
          <a:p>
            <a:r>
              <a:rPr lang="en-US" dirty="0"/>
              <a:t>Ultimately: build a tree on the graph</a:t>
            </a:r>
          </a:p>
          <a:p>
            <a:pPr lvl="1"/>
            <a:r>
              <a:rPr lang="en-US" dirty="0"/>
              <a:t>Pick a vertex as the root</a:t>
            </a:r>
          </a:p>
          <a:p>
            <a:pPr lvl="1"/>
            <a:r>
              <a:rPr lang="en-US" dirty="0"/>
              <a:t>Choose certain edges to produce a tree</a:t>
            </a:r>
          </a:p>
          <a:p>
            <a:pPr lvl="1"/>
            <a:r>
              <a:rPr lang="en-US" dirty="0"/>
              <a:t>Note: might also build a </a:t>
            </a:r>
            <a:r>
              <a:rPr lang="en-US" i="1" dirty="0">
                <a:solidFill>
                  <a:schemeClr val="tx2"/>
                </a:solidFill>
              </a:rPr>
              <a:t>forest</a:t>
            </a:r>
            <a:r>
              <a:rPr lang="en-US" dirty="0"/>
              <a:t> if graph is not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“Explore” a graph, turning it into a tree</a:t>
            </a:r>
          </a:p>
          <a:p>
            <a:pPr lvl="1"/>
            <a:r>
              <a:rPr lang="en-US" dirty="0"/>
              <a:t>One vertex at a time</a:t>
            </a:r>
          </a:p>
          <a:p>
            <a:pPr lvl="1"/>
            <a:r>
              <a:rPr lang="en-US" dirty="0"/>
              <a:t>Expand frontier of explored vertices across the </a:t>
            </a:r>
            <a:r>
              <a:rPr lang="en-US" i="1" dirty="0"/>
              <a:t>breadth</a:t>
            </a:r>
            <a:r>
              <a:rPr lang="en-US" dirty="0"/>
              <a:t> of the frontier</a:t>
            </a:r>
          </a:p>
          <a:p>
            <a:r>
              <a:rPr lang="en-US" dirty="0"/>
              <a:t>Builds a tree over the graph</a:t>
            </a:r>
          </a:p>
          <a:p>
            <a:pPr lvl="1"/>
            <a:r>
              <a:rPr lang="en-US" dirty="0"/>
              <a:t>Pick a </a:t>
            </a:r>
            <a:r>
              <a:rPr lang="en-US" i="1" dirty="0"/>
              <a:t>source vertex</a:t>
            </a:r>
            <a:r>
              <a:rPr lang="en-US" dirty="0"/>
              <a:t> to be the root</a:t>
            </a:r>
          </a:p>
          <a:p>
            <a:pPr lvl="1"/>
            <a:r>
              <a:rPr lang="en-US" dirty="0"/>
              <a:t>Find (“discover”) its children, then their children,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Input:</a:t>
            </a:r>
            <a:r>
              <a:rPr lang="en-US" sz="2800" b="1" dirty="0" smtClean="0"/>
              <a:t> </a:t>
            </a:r>
            <a:r>
              <a:rPr lang="en-US" sz="2800" dirty="0" smtClean="0"/>
              <a:t>Graph </a:t>
            </a:r>
            <a:r>
              <a:rPr lang="en-US" sz="2800" i="1" dirty="0" smtClean="0">
                <a:solidFill>
                  <a:schemeClr val="hlink"/>
                </a:solidFill>
              </a:rPr>
              <a:t>G </a:t>
            </a:r>
            <a:r>
              <a:rPr lang="en-US" sz="2800" dirty="0" smtClean="0">
                <a:solidFill>
                  <a:schemeClr val="hlink"/>
                </a:solidFill>
                <a:latin typeface="MTSYN" charset="-127"/>
              </a:rPr>
              <a:t>= </a:t>
            </a:r>
            <a:r>
              <a:rPr lang="en-US" sz="2800" dirty="0" smtClean="0">
                <a:solidFill>
                  <a:schemeClr val="hlink"/>
                </a:solidFill>
                <a:latin typeface="RMTMI" charset="-95"/>
              </a:rPr>
              <a:t>(</a:t>
            </a:r>
            <a:r>
              <a:rPr lang="en-US" sz="2800" i="1" dirty="0" smtClean="0">
                <a:solidFill>
                  <a:schemeClr val="hlink"/>
                </a:solidFill>
              </a:rPr>
              <a:t>V</a:t>
            </a:r>
            <a:r>
              <a:rPr lang="en-US" sz="2800" i="1" dirty="0" smtClean="0">
                <a:solidFill>
                  <a:schemeClr val="hlink"/>
                </a:solidFill>
                <a:latin typeface="RMTMI" charset="-95"/>
              </a:rPr>
              <a:t>, </a:t>
            </a:r>
            <a:r>
              <a:rPr lang="en-US" sz="2800" i="1" dirty="0" smtClean="0">
                <a:solidFill>
                  <a:schemeClr val="hlink"/>
                </a:solidFill>
              </a:rPr>
              <a:t>E</a:t>
            </a:r>
            <a:r>
              <a:rPr lang="en-US" sz="2800" dirty="0" smtClean="0">
                <a:solidFill>
                  <a:schemeClr val="hlink"/>
                </a:solidFill>
                <a:latin typeface="RMTMI" charset="-95"/>
              </a:rPr>
              <a:t>)</a:t>
            </a:r>
            <a:r>
              <a:rPr lang="en-US" sz="2800" dirty="0" smtClean="0"/>
              <a:t>, either directed or undirected,  and </a:t>
            </a:r>
            <a:r>
              <a:rPr lang="en-US" sz="2800" b="1" i="1" dirty="0" smtClean="0">
                <a:solidFill>
                  <a:schemeClr val="hlink"/>
                </a:solidFill>
              </a:rPr>
              <a:t>source vertex </a:t>
            </a:r>
            <a:r>
              <a:rPr lang="en-US" sz="2800" i="1" dirty="0" smtClean="0">
                <a:solidFill>
                  <a:schemeClr val="hlink"/>
                </a:solidFill>
              </a:rPr>
              <a:t>s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lang="en-US" sz="2800" dirty="0" smtClean="0">
                <a:solidFill>
                  <a:schemeClr val="hlink"/>
                </a:solidFill>
                <a:latin typeface="MTSYN" charset="-127"/>
              </a:rPr>
              <a:t> </a:t>
            </a:r>
            <a:r>
              <a:rPr lang="en-US" sz="2800" i="1" dirty="0" smtClean="0">
                <a:solidFill>
                  <a:schemeClr val="hlink"/>
                </a:solidFill>
              </a:rPr>
              <a:t>V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Output:</a:t>
            </a:r>
            <a:r>
              <a:rPr lang="en-US" sz="2800" b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dirty="0" smtClean="0"/>
              <a:t>distance (smallest # of edges, or shortest path) from </a:t>
            </a:r>
            <a:r>
              <a:rPr lang="en-US" i="1" dirty="0" smtClean="0"/>
              <a:t>s </a:t>
            </a:r>
            <a:r>
              <a:rPr lang="en-US" dirty="0" smtClean="0"/>
              <a:t>to </a:t>
            </a:r>
            <a:r>
              <a:rPr lang="en-US" i="1" dirty="0" smtClean="0"/>
              <a:t>v</a:t>
            </a:r>
            <a:r>
              <a:rPr lang="en-US" dirty="0" smtClean="0"/>
              <a:t>, for all </a:t>
            </a:r>
            <a:r>
              <a:rPr lang="en-US" i="1" dirty="0" smtClean="0"/>
              <a:t>v</a:t>
            </a:r>
            <a:r>
              <a:rPr lang="en-US" i="1" dirty="0" smtClean="0">
                <a:latin typeface="RMTMI" charset="-95"/>
              </a:rPr>
              <a:t>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>
                <a:latin typeface="MTSYN" charset="-127"/>
              </a:rPr>
              <a:t> </a:t>
            </a:r>
            <a:r>
              <a:rPr lang="en-US" i="1" dirty="0" smtClean="0"/>
              <a:t>V</a:t>
            </a:r>
            <a:r>
              <a:rPr lang="en-US" dirty="0" smtClean="0"/>
              <a:t>. </a:t>
            </a: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dirty="0" smtClean="0">
                <a:latin typeface="MTSYN" charset="-127"/>
                <a:sym typeface="Symbol" pitchFamily="18" charset="2"/>
              </a:rPr>
              <a:t> </a:t>
            </a: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v</a:t>
            </a:r>
            <a:r>
              <a:rPr lang="en-US" dirty="0" smtClean="0">
                <a:sym typeface="Symbol" pitchFamily="18" charset="2"/>
              </a:rPr>
              <a:t> is not reachable from </a:t>
            </a:r>
            <a:r>
              <a:rPr lang="en-US" i="1" dirty="0" smtClean="0">
                <a:sym typeface="Symbol" pitchFamily="18" charset="2"/>
              </a:rPr>
              <a:t>s.</a:t>
            </a: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 smtClean="0">
                <a:sym typeface="Symbol" pitchFamily="18" charset="2"/>
              </a:rPr>
              <a:t>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i="1" dirty="0" smtClean="0"/>
              <a:t>u </a:t>
            </a:r>
            <a:r>
              <a:rPr lang="en-US" dirty="0" smtClean="0"/>
              <a:t>such that </a:t>
            </a:r>
            <a:r>
              <a:rPr lang="en-US" dirty="0" smtClean="0">
                <a:latin typeface="RMTMI" charset="-95"/>
              </a:rPr>
              <a:t>(</a:t>
            </a:r>
            <a:r>
              <a:rPr lang="en-US" i="1" dirty="0" smtClean="0"/>
              <a:t>u</a:t>
            </a:r>
            <a:r>
              <a:rPr lang="en-US" i="1" dirty="0" smtClean="0">
                <a:latin typeface="RMTMI" charset="-95"/>
              </a:rPr>
              <a:t>, </a:t>
            </a:r>
            <a:r>
              <a:rPr lang="en-US" i="1" dirty="0" smtClean="0"/>
              <a:t>v</a:t>
            </a:r>
            <a:r>
              <a:rPr lang="en-US" dirty="0" smtClean="0">
                <a:latin typeface="RMTMI" charset="-95"/>
              </a:rPr>
              <a:t>)</a:t>
            </a:r>
            <a:r>
              <a:rPr lang="en-US" i="1" dirty="0" smtClean="0">
                <a:latin typeface="RMTMI" charset="-95"/>
              </a:rPr>
              <a:t> </a:t>
            </a:r>
            <a:r>
              <a:rPr lang="en-US" dirty="0" smtClean="0"/>
              <a:t>is last edge on shortest path </a:t>
            </a:r>
            <a:r>
              <a:rPr lang="en-US" i="1" dirty="0" smtClean="0"/>
              <a:t>s      v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i="1" dirty="0" smtClean="0"/>
              <a:t>u</a:t>
            </a:r>
            <a:r>
              <a:rPr lang="en-US" sz="2000" dirty="0" smtClean="0"/>
              <a:t> is </a:t>
            </a:r>
            <a:r>
              <a:rPr lang="en-US" sz="2000" i="1" dirty="0" err="1" smtClean="0"/>
              <a:t>v</a:t>
            </a:r>
            <a:r>
              <a:rPr lang="en-US" sz="2000" dirty="0" err="1" smtClean="0"/>
              <a:t>’s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C3300"/>
                </a:solidFill>
              </a:rPr>
              <a:t>predecessor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Builds breadth-first tree with root </a:t>
            </a:r>
            <a:r>
              <a:rPr lang="en-US" i="1" dirty="0" smtClean="0"/>
              <a:t>s</a:t>
            </a:r>
            <a:r>
              <a:rPr lang="en-US" dirty="0" smtClean="0"/>
              <a:t> that contains all reachable vertices.</a:t>
            </a:r>
          </a:p>
          <a:p>
            <a:pPr lvl="2">
              <a:lnSpc>
                <a:spcPct val="90000"/>
              </a:lnSpc>
            </a:pPr>
            <a:endParaRPr lang="en-US" sz="2000" i="1" dirty="0"/>
          </a:p>
        </p:txBody>
      </p:sp>
      <p:sp>
        <p:nvSpPr>
          <p:cNvPr id="4" name="Freeform 16"/>
          <p:cNvSpPr>
            <a:spLocks/>
          </p:cNvSpPr>
          <p:nvPr/>
        </p:nvSpPr>
        <p:spPr bwMode="auto">
          <a:xfrm>
            <a:off x="2109140" y="4442613"/>
            <a:ext cx="38100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  <a:cxn ang="0">
                <a:pos x="144" y="0"/>
              </a:cxn>
              <a:cxn ang="0">
                <a:pos x="240" y="48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graph G = (V, E)</a:t>
            </a:r>
          </a:p>
          <a:p>
            <a:pPr lvl="1"/>
            <a:r>
              <a:rPr lang="en-US"/>
              <a:t>V = set of vertices</a:t>
            </a:r>
          </a:p>
          <a:p>
            <a:pPr lvl="1"/>
            <a:r>
              <a:rPr lang="en-US"/>
              <a:t>E = set of edges = subset of V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V</a:t>
            </a:r>
          </a:p>
          <a:p>
            <a:pPr lvl="1"/>
            <a:r>
              <a:rPr lang="en-US"/>
              <a:t>Thus |E| = O(|V|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Associate </a:t>
            </a:r>
            <a:r>
              <a:rPr lang="en-US" dirty="0"/>
              <a:t>vertex “colors” to guide the algorithm</a:t>
            </a:r>
          </a:p>
          <a:p>
            <a:pPr lvl="1"/>
            <a:r>
              <a:rPr lang="en-US" dirty="0"/>
              <a:t>White vertices have not been discovered</a:t>
            </a:r>
          </a:p>
          <a:p>
            <a:pPr lvl="2"/>
            <a:r>
              <a:rPr lang="en-US" dirty="0"/>
              <a:t>All vertices start out white</a:t>
            </a:r>
          </a:p>
          <a:p>
            <a:pPr lvl="1"/>
            <a:r>
              <a:rPr lang="en-US" dirty="0"/>
              <a:t>Grey vertices are discovered but not fully explored</a:t>
            </a:r>
          </a:p>
          <a:p>
            <a:pPr lvl="2"/>
            <a:r>
              <a:rPr lang="en-US" dirty="0"/>
              <a:t>They may be adjacent to white vertices</a:t>
            </a:r>
          </a:p>
          <a:p>
            <a:pPr lvl="1"/>
            <a:r>
              <a:rPr lang="en-US" dirty="0"/>
              <a:t>Black vertices are discovered and fully explored</a:t>
            </a:r>
          </a:p>
          <a:p>
            <a:pPr lvl="2"/>
            <a:r>
              <a:rPr lang="en-US" dirty="0"/>
              <a:t>They are adjacent only to black and gray vertices</a:t>
            </a:r>
          </a:p>
          <a:p>
            <a:r>
              <a:rPr lang="en-US" dirty="0"/>
              <a:t>Explore vertices by scanning adjacency list of grey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52400"/>
            <a:ext cx="6231147" cy="6248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BFS(G,s)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1.	for</a:t>
            </a:r>
            <a:r>
              <a:rPr lang="en-US" sz="1800" dirty="0">
                <a:solidFill>
                  <a:schemeClr val="tx1"/>
                </a:solidFill>
              </a:rPr>
              <a:t> each vertex u in V[G] –  {s}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2		</a:t>
            </a:r>
            <a:r>
              <a:rPr lang="en-US" sz="1800" b="1" dirty="0" smtClean="0"/>
              <a:t>     </a:t>
            </a:r>
            <a:r>
              <a:rPr lang="en-US" sz="1800" i="1" dirty="0" smtClean="0">
                <a:solidFill>
                  <a:schemeClr val="tx1"/>
                </a:solidFill>
              </a:rPr>
              <a:t>color</a:t>
            </a: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en-US" sz="1800" i="1" dirty="0" smtClean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3		     </a:t>
            </a:r>
            <a:r>
              <a:rPr lang="en-US" sz="1800" i="1" dirty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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4		    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5	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6	d[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7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	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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9	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10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Q 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11	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u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dequeue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12		</a:t>
            </a:r>
            <a:r>
              <a:rPr lang="en-US" sz="1800" b="1" dirty="0" smtClean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each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in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Adj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13		</a:t>
            </a: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=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14			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color[</a:t>
            </a:r>
            <a:r>
              <a:rPr lang="en-US" sz="1800" i="1" dirty="0" smtClean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15			</a:t>
            </a:r>
            <a:r>
              <a:rPr lang="en-US" sz="1800" dirty="0">
                <a:sym typeface="Symbol" pitchFamily="18" charset="2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 smtClean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16			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17			</a:t>
            </a:r>
            <a:r>
              <a:rPr lang="en-US" sz="1800" dirty="0">
                <a:sym typeface="Symbol" pitchFamily="18" charset="2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 err="1" smtClean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18	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color[</a:t>
            </a:r>
            <a:r>
              <a:rPr lang="en-US" sz="1800" i="1" dirty="0" smtClean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black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477000" y="1371600"/>
            <a:ext cx="2149415" cy="85407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kumimoji="1" lang="en-US" sz="1600" u="none" dirty="0"/>
              <a:t>white: undiscovered</a:t>
            </a:r>
          </a:p>
          <a:p>
            <a:r>
              <a:rPr kumimoji="1" lang="en-US" sz="1600" u="none" dirty="0"/>
              <a:t>gray: discovered</a:t>
            </a:r>
          </a:p>
          <a:p>
            <a:r>
              <a:rPr kumimoji="1" lang="en-US" sz="1600" u="none" dirty="0"/>
              <a:t>black: finished</a:t>
            </a:r>
            <a:endParaRPr kumimoji="1" lang="en-US" u="none" dirty="0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69812" y="2606675"/>
            <a:ext cx="2590800" cy="13430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sz="1600" i="1" u="none" dirty="0"/>
              <a:t>Q</a:t>
            </a:r>
            <a:r>
              <a:rPr kumimoji="1" lang="en-US" sz="1600" u="none" dirty="0"/>
              <a:t>: a queue of discovered vertices</a:t>
            </a:r>
          </a:p>
          <a:p>
            <a:r>
              <a:rPr kumimoji="1" lang="en-US" sz="1600" u="none" dirty="0"/>
              <a:t>color[</a:t>
            </a:r>
            <a:r>
              <a:rPr kumimoji="1" lang="en-US" sz="1600" i="1" u="none" dirty="0"/>
              <a:t>v</a:t>
            </a:r>
            <a:r>
              <a:rPr kumimoji="1" lang="en-US" sz="1600" u="none" dirty="0"/>
              <a:t>]: color of v</a:t>
            </a:r>
          </a:p>
          <a:p>
            <a:r>
              <a:rPr kumimoji="1" lang="en-US" sz="1600" u="none" dirty="0"/>
              <a:t>d[</a:t>
            </a:r>
            <a:r>
              <a:rPr kumimoji="1" lang="en-US" sz="1600" i="1" u="none" dirty="0"/>
              <a:t>v</a:t>
            </a:r>
            <a:r>
              <a:rPr kumimoji="1" lang="en-US" sz="1600" u="none" dirty="0"/>
              <a:t>]: distance from s to v</a:t>
            </a:r>
          </a:p>
          <a:p>
            <a:r>
              <a:rPr kumimoji="1" lang="en-US" sz="1600" u="none" dirty="0">
                <a:sym typeface="Symbol" pitchFamily="18" charset="2"/>
              </a:rPr>
              <a:t>[</a:t>
            </a:r>
            <a:r>
              <a:rPr kumimoji="1" lang="en-US" sz="1600" i="1" u="none" dirty="0">
                <a:sym typeface="Symbol" pitchFamily="18" charset="2"/>
              </a:rPr>
              <a:t>u</a:t>
            </a:r>
            <a:r>
              <a:rPr kumimoji="1" lang="en-US" sz="1600" u="none" dirty="0">
                <a:sym typeface="Symbol" pitchFamily="18" charset="2"/>
              </a:rPr>
              <a:t>]: predecessor of v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956050" y="903288"/>
            <a:ext cx="1719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chemeClr val="tx2"/>
                </a:solidFill>
              </a:rPr>
              <a:t>initialization</a:t>
            </a:r>
          </a:p>
        </p:txBody>
      </p:sp>
      <p:sp>
        <p:nvSpPr>
          <p:cNvPr id="59401" name="AutoShape 9"/>
          <p:cNvSpPr>
            <a:spLocks/>
          </p:cNvSpPr>
          <p:nvPr/>
        </p:nvSpPr>
        <p:spPr bwMode="auto">
          <a:xfrm>
            <a:off x="3671888" y="658813"/>
            <a:ext cx="150812" cy="960437"/>
          </a:xfrm>
          <a:prstGeom prst="rightBrace">
            <a:avLst>
              <a:gd name="adj1" fmla="val 5307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956050" y="2028825"/>
            <a:ext cx="2028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chemeClr val="tx2"/>
                </a:solidFill>
              </a:rPr>
              <a:t>access source </a:t>
            </a:r>
            <a:r>
              <a:rPr lang="en-US" i="1" u="none">
                <a:solidFill>
                  <a:schemeClr val="tx2"/>
                </a:solidFill>
              </a:rPr>
              <a:t>s</a:t>
            </a:r>
            <a:endParaRPr lang="en-US" u="none">
              <a:solidFill>
                <a:schemeClr val="tx2"/>
              </a:solidFill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3643313" y="1814513"/>
            <a:ext cx="88900" cy="914400"/>
          </a:xfrm>
          <a:prstGeom prst="rightBrace">
            <a:avLst>
              <a:gd name="adj1" fmla="val 8571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55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w</a:t>
            </a:r>
          </a:p>
        </p:txBody>
      </p:sp>
      <p:sp>
        <p:nvSpPr>
          <p:cNvPr id="1175581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Variations</a:t>
            </a:r>
          </a:p>
        </p:txBody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Variations: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connected graph</a:t>
            </a:r>
            <a:r>
              <a:rPr lang="en-US" i="1" dirty="0"/>
              <a:t> </a:t>
            </a:r>
            <a:r>
              <a:rPr lang="en-US" dirty="0"/>
              <a:t>has a path from every vertex to every other</a:t>
            </a:r>
          </a:p>
          <a:p>
            <a:pPr lvl="1"/>
            <a:r>
              <a:rPr lang="en-US" dirty="0"/>
              <a:t>In an </a:t>
            </a:r>
            <a:r>
              <a:rPr lang="en-US" i="1" dirty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dirty="0"/>
              <a:t>Edge (</a:t>
            </a:r>
            <a:r>
              <a:rPr lang="en-US" dirty="0" err="1"/>
              <a:t>u,v</a:t>
            </a:r>
            <a:r>
              <a:rPr lang="en-US" dirty="0"/>
              <a:t>) = edge (</a:t>
            </a:r>
            <a:r>
              <a:rPr lang="en-US" dirty="0" err="1"/>
              <a:t>v,u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 self-loops</a:t>
            </a:r>
          </a:p>
          <a:p>
            <a:pPr lvl="1"/>
            <a:r>
              <a:rPr lang="en-US" dirty="0"/>
              <a:t>In a </a:t>
            </a:r>
            <a:r>
              <a:rPr lang="en-US" i="1" dirty="0">
                <a:solidFill>
                  <a:schemeClr val="tx2"/>
                </a:solidFill>
              </a:rPr>
              <a:t>directed</a:t>
            </a:r>
            <a:r>
              <a:rPr lang="en-US" dirty="0"/>
              <a:t> graph:</a:t>
            </a:r>
          </a:p>
          <a:p>
            <a:pPr lvl="2"/>
            <a:r>
              <a:rPr lang="en-US" dirty="0"/>
              <a:t>Edge (</a:t>
            </a:r>
            <a:r>
              <a:rPr lang="en-US" dirty="0" err="1"/>
              <a:t>u,v</a:t>
            </a:r>
            <a:r>
              <a:rPr lang="en-US" dirty="0"/>
              <a:t>) goes from vertex u to vertex v, notated </a:t>
            </a:r>
            <a:r>
              <a:rPr lang="en-US" dirty="0" err="1"/>
              <a:t>u</a:t>
            </a:r>
            <a:r>
              <a:rPr lang="en-US" dirty="0" err="1">
                <a:sym typeface="Symbol" pitchFamily="18" charset="2"/>
              </a:rPr>
              <a:t></a:t>
            </a:r>
            <a:r>
              <a:rPr lang="en-US" dirty="0" err="1" smtClean="0">
                <a:sym typeface="Symbol" pitchFamily="18" charset="2"/>
              </a:rPr>
              <a:t>v</a:t>
            </a:r>
            <a:endParaRPr lang="en-US" dirty="0" smtClean="0">
              <a:sym typeface="Symbol" pitchFamily="18" charset="2"/>
            </a:endParaRPr>
          </a:p>
          <a:p>
            <a:pPr lvl="2"/>
            <a:r>
              <a:rPr lang="en-US" dirty="0" smtClean="0">
                <a:sym typeface="Symbol" pitchFamily="18" charset="2"/>
              </a:rPr>
              <a:t>Self loops are allowed.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81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17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17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17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17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17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17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17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17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17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1715" name="AutoShape 19"/>
          <p:cNvCxnSpPr>
            <a:cxnSpLocks noChangeShapeType="1"/>
            <a:stCxn id="1181700" idx="0"/>
            <a:endCxn id="11816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6" name="AutoShape 20"/>
          <p:cNvCxnSpPr>
            <a:cxnSpLocks noChangeShapeType="1"/>
            <a:stCxn id="1181699" idx="6"/>
            <a:endCxn id="11817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7" name="AutoShape 21"/>
          <p:cNvCxnSpPr>
            <a:cxnSpLocks noChangeShapeType="1"/>
            <a:stCxn id="1181701" idx="4"/>
            <a:endCxn id="11817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8" name="AutoShape 22"/>
          <p:cNvCxnSpPr>
            <a:cxnSpLocks noChangeShapeType="1"/>
            <a:stCxn id="1181702" idx="7"/>
            <a:endCxn id="11817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9" name="AutoShape 23"/>
          <p:cNvCxnSpPr>
            <a:cxnSpLocks noChangeShapeType="1"/>
            <a:stCxn id="1181702" idx="6"/>
            <a:endCxn id="11817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0" name="AutoShape 24"/>
          <p:cNvCxnSpPr>
            <a:cxnSpLocks noChangeShapeType="1"/>
            <a:stCxn id="1181704" idx="0"/>
            <a:endCxn id="11817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1721" name="AutoShape 25"/>
          <p:cNvCxnSpPr>
            <a:cxnSpLocks noChangeShapeType="1"/>
            <a:stCxn id="1181703" idx="6"/>
            <a:endCxn id="11817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2" name="AutoShape 26"/>
          <p:cNvCxnSpPr>
            <a:cxnSpLocks noChangeShapeType="1"/>
            <a:stCxn id="1181704" idx="6"/>
            <a:endCxn id="11817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3" name="AutoShape 27"/>
          <p:cNvCxnSpPr>
            <a:cxnSpLocks noChangeShapeType="1"/>
            <a:stCxn id="1181706" idx="0"/>
            <a:endCxn id="11817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172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172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i="0">
                <a:latin typeface="Times New Roman" pitchFamily="18" charset="0"/>
                <a:cs typeface="Times New Roman" pitchFamily="18" charset="0"/>
              </a:rPr>
              <a:t>Ø</a:t>
            </a:r>
            <a:endParaRPr lang="en-US" sz="2800" b="1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Explore edges out of the most recently discovered vertex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all edges of </a:t>
            </a:r>
            <a:r>
              <a:rPr lang="en-US" i="1" dirty="0" smtClean="0"/>
              <a:t>v</a:t>
            </a:r>
            <a:r>
              <a:rPr lang="en-US" dirty="0" smtClean="0"/>
              <a:t> have been explored, backtrack to explore other edges leaving the vertex from which </a:t>
            </a:r>
            <a:r>
              <a:rPr lang="en-US" i="1" dirty="0" smtClean="0"/>
              <a:t>v</a:t>
            </a:r>
            <a:r>
              <a:rPr lang="en-US" dirty="0" smtClean="0"/>
              <a:t> was discovered (its </a:t>
            </a:r>
            <a:r>
              <a:rPr lang="en-US" i="1" dirty="0" smtClean="0">
                <a:solidFill>
                  <a:srgbClr val="CC3300"/>
                </a:solidFill>
              </a:rPr>
              <a:t>predecessor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“Search as deep as possible first.”</a:t>
            </a:r>
          </a:p>
          <a:p>
            <a:r>
              <a:rPr lang="en-US" dirty="0" smtClean="0"/>
              <a:t>Continue until all vertices reachable from the original source are discovered.</a:t>
            </a:r>
          </a:p>
          <a:p>
            <a:r>
              <a:rPr lang="en-US" dirty="0" smtClean="0"/>
              <a:t>If any undiscovered vertices remain, then one of them is chosen as a new source and search is repeated from that source.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C3300"/>
                </a:solidFill>
              </a:rPr>
              <a:t>Input:</a:t>
            </a:r>
            <a:r>
              <a:rPr lang="en-US" sz="2800" b="1" dirty="0" smtClean="0"/>
              <a:t> </a:t>
            </a:r>
            <a:r>
              <a:rPr lang="en-US" sz="2800" i="1" dirty="0" smtClean="0"/>
              <a:t>G </a:t>
            </a:r>
            <a:r>
              <a:rPr lang="en-US" sz="2800" dirty="0" smtClean="0">
                <a:latin typeface="MTSYN" charset="-127"/>
              </a:rPr>
              <a:t>= </a:t>
            </a:r>
            <a:r>
              <a:rPr lang="en-US" sz="2800" dirty="0" smtClean="0">
                <a:latin typeface="RMTMI" charset="-95"/>
              </a:rPr>
              <a:t>(</a:t>
            </a:r>
            <a:r>
              <a:rPr lang="en-US" sz="2800" i="1" dirty="0" smtClean="0"/>
              <a:t>V</a:t>
            </a:r>
            <a:r>
              <a:rPr lang="en-US" sz="2800" dirty="0" smtClean="0">
                <a:latin typeface="RMTMI" charset="-95"/>
              </a:rPr>
              <a:t>,</a:t>
            </a:r>
            <a:r>
              <a:rPr lang="en-US" sz="2800" i="1" dirty="0" smtClean="0">
                <a:latin typeface="RMTMI" charset="-95"/>
              </a:rPr>
              <a:t> </a:t>
            </a:r>
            <a:r>
              <a:rPr lang="en-US" sz="2800" i="1" dirty="0" smtClean="0"/>
              <a:t>E</a:t>
            </a:r>
            <a:r>
              <a:rPr lang="en-US" sz="2800" dirty="0" smtClean="0">
                <a:latin typeface="RMTMI" charset="-95"/>
              </a:rPr>
              <a:t>)</a:t>
            </a:r>
            <a:r>
              <a:rPr lang="en-US" sz="2800" dirty="0" smtClean="0"/>
              <a:t>, directed or undirected. No source vertex given!</a:t>
            </a:r>
          </a:p>
          <a:p>
            <a:r>
              <a:rPr lang="en-US" sz="2800" b="1" dirty="0" smtClean="0">
                <a:solidFill>
                  <a:srgbClr val="CC3300"/>
                </a:solidFill>
              </a:rPr>
              <a:t>Output: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2 </a:t>
            </a:r>
            <a:r>
              <a:rPr lang="en-US" b="1" dirty="0" smtClean="0">
                <a:solidFill>
                  <a:schemeClr val="hlink"/>
                </a:solidFill>
              </a:rPr>
              <a:t>timestamps</a:t>
            </a:r>
            <a:r>
              <a:rPr lang="en-US" b="1" i="1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on each vertex</a:t>
            </a:r>
            <a:r>
              <a:rPr lang="en-US" dirty="0" smtClean="0"/>
              <a:t>. </a:t>
            </a:r>
          </a:p>
          <a:p>
            <a:pPr lvl="2"/>
            <a:r>
              <a:rPr lang="en-US" sz="2000" i="1" dirty="0" smtClean="0"/>
              <a:t>d</a:t>
            </a:r>
            <a:r>
              <a:rPr lang="en-US" sz="2000" dirty="0" smtClean="0"/>
              <a:t>[</a:t>
            </a:r>
            <a:r>
              <a:rPr lang="en-US" sz="2000" i="1" dirty="0" smtClean="0"/>
              <a:t>v</a:t>
            </a:r>
            <a:r>
              <a:rPr lang="en-US" sz="2000" dirty="0" smtClean="0"/>
              <a:t>] </a:t>
            </a:r>
            <a:r>
              <a:rPr lang="en-US" sz="2000" dirty="0" smtClean="0">
                <a:latin typeface="MTSYN" charset="-127"/>
              </a:rPr>
              <a:t>= </a:t>
            </a:r>
            <a:r>
              <a:rPr lang="en-US" sz="2000" b="1" i="1" dirty="0" smtClean="0"/>
              <a:t>discovery time </a:t>
            </a:r>
            <a:r>
              <a:rPr lang="en-US" sz="2000" dirty="0" smtClean="0"/>
              <a:t>(</a:t>
            </a:r>
            <a:r>
              <a:rPr lang="en-US" sz="2000" i="1" dirty="0" smtClean="0"/>
              <a:t>v </a:t>
            </a:r>
            <a:r>
              <a:rPr lang="en-US" sz="2000" dirty="0" smtClean="0"/>
              <a:t>turns from white to gray)</a:t>
            </a:r>
            <a:endParaRPr lang="en-US" sz="2000" b="1" i="1" dirty="0" smtClean="0"/>
          </a:p>
          <a:p>
            <a:pPr lvl="2"/>
            <a:r>
              <a:rPr lang="en-US" sz="2000" i="1" dirty="0" smtClean="0"/>
              <a:t>f </a:t>
            </a:r>
            <a:r>
              <a:rPr lang="en-US" sz="2000" dirty="0" smtClean="0"/>
              <a:t>[</a:t>
            </a:r>
            <a:r>
              <a:rPr lang="en-US" sz="2000" i="1" dirty="0" smtClean="0"/>
              <a:t>v</a:t>
            </a:r>
            <a:r>
              <a:rPr lang="en-US" sz="2000" dirty="0" smtClean="0"/>
              <a:t>] </a:t>
            </a:r>
            <a:r>
              <a:rPr lang="en-US" sz="2000" dirty="0" smtClean="0">
                <a:latin typeface="MTSYN" charset="-127"/>
              </a:rPr>
              <a:t>= </a:t>
            </a:r>
            <a:r>
              <a:rPr lang="en-US" sz="2000" b="1" i="1" dirty="0" smtClean="0"/>
              <a:t>finishing time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v</a:t>
            </a:r>
            <a:r>
              <a:rPr lang="en-US" sz="2000" dirty="0" smtClean="0"/>
              <a:t> turns from gray to black)</a:t>
            </a:r>
            <a:endParaRPr lang="en-US" sz="2000" b="1" i="1" dirty="0" smtClean="0"/>
          </a:p>
          <a:p>
            <a:pPr lvl="1"/>
            <a:r>
              <a:rPr lang="en-US" dirty="0" smtClean="0">
                <a:sym typeface="Symbol" pitchFamily="18" charset="2"/>
              </a:rPr>
              <a:t>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: predecessor of </a:t>
            </a:r>
            <a:r>
              <a:rPr lang="en-US" i="1" dirty="0" smtClean="0"/>
              <a:t>v = u</a:t>
            </a:r>
            <a:r>
              <a:rPr lang="en-US" dirty="0" smtClean="0"/>
              <a:t>, such that </a:t>
            </a:r>
            <a:r>
              <a:rPr lang="en-US" i="1" dirty="0" smtClean="0"/>
              <a:t>v</a:t>
            </a:r>
            <a:r>
              <a:rPr lang="en-US" dirty="0" smtClean="0"/>
              <a:t> was discovered during the scan of </a:t>
            </a:r>
            <a:r>
              <a:rPr lang="en-US" i="1" dirty="0" smtClean="0"/>
              <a:t>u</a:t>
            </a:r>
            <a:r>
              <a:rPr lang="en-US" dirty="0" smtClean="0"/>
              <a:t>’s adjacency list.</a:t>
            </a:r>
          </a:p>
          <a:p>
            <a:pPr lvl="1"/>
            <a:r>
              <a:rPr lang="en-US" dirty="0"/>
              <a:t>Depth-first forest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Coloring scheme for vertices as BFS. </a:t>
            </a:r>
          </a:p>
          <a:p>
            <a:pPr lvl="1"/>
            <a:r>
              <a:rPr lang="en-US" dirty="0" smtClean="0"/>
              <a:t>A vertex is </a:t>
            </a:r>
            <a:r>
              <a:rPr lang="en-US" dirty="0" smtClean="0">
                <a:solidFill>
                  <a:schemeClr val="hlink"/>
                </a:solidFill>
              </a:rPr>
              <a:t>“discovered”</a:t>
            </a:r>
            <a:r>
              <a:rPr lang="en-US" dirty="0" smtClean="0"/>
              <a:t> the first time it is encountered during the search.</a:t>
            </a:r>
          </a:p>
          <a:p>
            <a:pPr lvl="1"/>
            <a:r>
              <a:rPr lang="en-US" dirty="0" smtClean="0"/>
              <a:t>A vertex is </a:t>
            </a:r>
            <a:r>
              <a:rPr lang="en-US" dirty="0" smtClean="0">
                <a:solidFill>
                  <a:schemeClr val="hlink"/>
                </a:solidFill>
              </a:rPr>
              <a:t>“finished”</a:t>
            </a:r>
            <a:r>
              <a:rPr lang="en-US" dirty="0" smtClean="0"/>
              <a:t> if it is a leaf node or all vertices adjacent to it have been finished.</a:t>
            </a:r>
          </a:p>
          <a:p>
            <a:pPr lvl="1"/>
            <a:r>
              <a:rPr lang="en-US" dirty="0"/>
              <a:t>White before </a:t>
            </a:r>
            <a:r>
              <a:rPr lang="en-US" dirty="0">
                <a:solidFill>
                  <a:schemeClr val="accent2"/>
                </a:solidFill>
              </a:rPr>
              <a:t>discovery</a:t>
            </a:r>
            <a:r>
              <a:rPr lang="en-US" dirty="0"/>
              <a:t>, gray while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processing</a:t>
            </a:r>
            <a:r>
              <a:rPr lang="en-US" dirty="0"/>
              <a:t> and black when </a:t>
            </a:r>
            <a:r>
              <a:rPr lang="en-US" dirty="0">
                <a:solidFill>
                  <a:schemeClr val="accent1"/>
                </a:solidFill>
              </a:rPr>
              <a:t>finished</a:t>
            </a:r>
            <a:r>
              <a:rPr lang="en-US" dirty="0"/>
              <a:t> processing</a:t>
            </a:r>
          </a:p>
          <a:p>
            <a:pPr lvl="1"/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36588" y="4841875"/>
            <a:ext cx="7716837" cy="1385888"/>
            <a:chOff x="411" y="2852"/>
            <a:chExt cx="4861" cy="87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dirty="0"/>
                <a:t>GRAY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41" y="3251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WHITE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32" y="3248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BLACK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1" y="34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0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980" y="3494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2V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49" y="349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d[u]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190" y="349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f[u]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14" y="2852"/>
              <a:ext cx="15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1 ≤ d[u] &lt; f [u] ≤ 2 |V|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48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39667"/>
            <a:ext cx="3581400" cy="31242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u="sng" dirty="0"/>
              <a:t>DFS(</a:t>
            </a:r>
            <a:r>
              <a:rPr lang="en-US" sz="2000" b="1" i="1" u="sng" dirty="0"/>
              <a:t>G</a:t>
            </a:r>
            <a:r>
              <a:rPr lang="en-US" sz="2000" b="1" u="sng" dirty="0"/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1.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2.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3.            </a:t>
            </a:r>
            <a:r>
              <a:rPr lang="en-US" sz="2000" dirty="0">
                <a:sym typeface="Symbol" pitchFamily="18" charset="2"/>
              </a:rPr>
              <a:t>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NIL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4.  </a:t>
            </a:r>
            <a:r>
              <a:rPr lang="en-US" sz="2000" i="1" dirty="0"/>
              <a:t>time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5.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6. 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7.              </a:t>
            </a:r>
            <a:r>
              <a:rPr lang="en-US" sz="2000" b="1" dirty="0" smtClean="0"/>
              <a:t>then</a:t>
            </a:r>
            <a:r>
              <a:rPr lang="en-US" sz="2000" dirty="0" smtClean="0"/>
              <a:t> </a:t>
            </a:r>
            <a:r>
              <a:rPr lang="en-US" sz="2000" dirty="0"/>
              <a:t>DFS-Visit(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0" y="5417394"/>
            <a:ext cx="4002657" cy="40011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000" u="none" dirty="0"/>
              <a:t>Uses a global timestamp </a:t>
            </a:r>
            <a:r>
              <a:rPr lang="en-US" sz="2000" b="1" i="1" u="none" dirty="0">
                <a:solidFill>
                  <a:srgbClr val="CC3300"/>
                </a:solidFill>
              </a:rPr>
              <a:t>time</a:t>
            </a:r>
            <a:r>
              <a:rPr lang="en-US" sz="2000" u="none" dirty="0"/>
              <a:t>.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864633" y="1739667"/>
            <a:ext cx="5124090" cy="441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010000"/>
                </a:solidFill>
              </a:rPr>
              <a:t>DFS-Visit(</a:t>
            </a:r>
            <a:r>
              <a:rPr lang="en-US" sz="2000" b="1" i="1" dirty="0">
                <a:solidFill>
                  <a:srgbClr val="010000"/>
                </a:solidFill>
              </a:rPr>
              <a:t>u</a:t>
            </a:r>
            <a:r>
              <a:rPr lang="en-US" sz="2000" b="1" dirty="0">
                <a:solidFill>
                  <a:srgbClr val="010000"/>
                </a:solidFill>
              </a:rPr>
              <a:t>)</a:t>
            </a:r>
            <a:endParaRPr lang="en-US" sz="2000" b="1" i="1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GRAY 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// White vertex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		</a:t>
            </a:r>
            <a:r>
              <a:rPr lang="en-US" sz="2000" u="none" dirty="0" smtClean="0">
                <a:solidFill>
                  <a:srgbClr val="010000"/>
                </a:solidFill>
                <a:sym typeface="Symbol" pitchFamily="18" charset="2"/>
              </a:rPr>
              <a:t>has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been discovered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u="none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 </a:t>
            </a:r>
            <a:r>
              <a:rPr lang="en-US" sz="2000" i="1" u="none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+ 1</a:t>
            </a:r>
            <a:endParaRPr lang="en-US" sz="1400" i="1" u="none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d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time</a:t>
            </a:r>
            <a:endParaRPr lang="en-US" sz="2000" u="none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b="1" u="none" dirty="0">
                <a:solidFill>
                  <a:srgbClr val="010000"/>
                </a:solidFill>
              </a:rPr>
              <a:t>for</a:t>
            </a:r>
            <a:r>
              <a:rPr lang="en-US" sz="2000" u="none" dirty="0">
                <a:solidFill>
                  <a:srgbClr val="010000"/>
                </a:solidFill>
              </a:rPr>
              <a:t> each </a:t>
            </a:r>
            <a:r>
              <a:rPr lang="en-US" sz="2000" i="1" u="none" dirty="0">
                <a:solidFill>
                  <a:srgbClr val="010000"/>
                </a:solidFill>
              </a:rPr>
              <a:t>v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</a:t>
            </a:r>
            <a:r>
              <a:rPr lang="en-US" sz="2000" i="1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 err="1">
                <a:solidFill>
                  <a:srgbClr val="010000"/>
                </a:solidFill>
              </a:rPr>
              <a:t>Adj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</a:t>
            </a:r>
            <a:r>
              <a:rPr lang="en-US" sz="2000" b="1" u="none" dirty="0">
                <a:solidFill>
                  <a:srgbClr val="010000"/>
                </a:solidFill>
              </a:rPr>
              <a:t>do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b="1" u="none" dirty="0">
                <a:solidFill>
                  <a:srgbClr val="010000"/>
                </a:solidFill>
              </a:rPr>
              <a:t>if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=</a:t>
            </a:r>
            <a:r>
              <a:rPr lang="en-US" sz="2000" u="none" dirty="0">
                <a:solidFill>
                  <a:srgbClr val="010000"/>
                </a:solidFill>
              </a:rPr>
              <a:t> WHITE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          </a:t>
            </a:r>
            <a:r>
              <a:rPr lang="en-US" sz="2000" b="1" u="none" dirty="0">
                <a:solidFill>
                  <a:srgbClr val="010000"/>
                </a:solidFill>
              </a:rPr>
              <a:t>then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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endParaRPr lang="en-US" sz="2000" u="none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                   DFS-Visit(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)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</a:t>
            </a: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BLACK    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// Blacken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;  			</a:t>
            </a:r>
            <a:r>
              <a:rPr lang="en-US" sz="2000" u="none" dirty="0" smtClean="0">
                <a:solidFill>
                  <a:srgbClr val="010000"/>
                </a:solidFill>
              </a:rPr>
              <a:t>it </a:t>
            </a:r>
            <a:r>
              <a:rPr lang="en-US" sz="2000" u="none" dirty="0">
                <a:solidFill>
                  <a:srgbClr val="010000"/>
                </a:solidFill>
              </a:rPr>
              <a:t>is finished.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</a:t>
            </a:r>
            <a:r>
              <a:rPr lang="en-US" sz="2000" i="1" u="none" dirty="0">
                <a:solidFill>
                  <a:srgbClr val="010000"/>
                </a:solidFill>
              </a:rPr>
              <a:t>f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time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i="1" u="none" dirty="0">
                <a:solidFill>
                  <a:srgbClr val="010000"/>
                </a:solidFill>
              </a:rPr>
              <a:t> time </a:t>
            </a:r>
            <a:r>
              <a:rPr lang="en-US" sz="2000" u="none" dirty="0">
                <a:solidFill>
                  <a:srgbClr val="010000"/>
                </a:solidFill>
              </a:rPr>
              <a:t>+ 1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13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11403" name="AutoShape 11"/>
          <p:cNvCxnSpPr>
            <a:cxnSpLocks noChangeShapeType="1"/>
            <a:stCxn id="1211395" idx="3"/>
            <a:endCxn id="12114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4" name="AutoShape 12"/>
          <p:cNvCxnSpPr>
            <a:cxnSpLocks noChangeShapeType="1"/>
            <a:stCxn id="1211401" idx="5"/>
            <a:endCxn id="12114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5" name="AutoShape 13"/>
          <p:cNvCxnSpPr>
            <a:cxnSpLocks noChangeShapeType="1"/>
            <a:stCxn id="1211401" idx="6"/>
            <a:endCxn id="12113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6" name="AutoShape 14"/>
          <p:cNvCxnSpPr>
            <a:cxnSpLocks noChangeShapeType="1"/>
            <a:stCxn id="1211399" idx="2"/>
            <a:endCxn id="12114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7" name="AutoShape 15"/>
          <p:cNvCxnSpPr>
            <a:cxnSpLocks noChangeShapeType="1"/>
            <a:stCxn id="1211400" idx="0"/>
            <a:endCxn id="12113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8" name="AutoShape 16"/>
          <p:cNvCxnSpPr>
            <a:cxnSpLocks noChangeShapeType="1"/>
            <a:stCxn id="1211395" idx="5"/>
            <a:endCxn id="12113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9" name="AutoShape 17"/>
          <p:cNvCxnSpPr>
            <a:cxnSpLocks noChangeShapeType="1"/>
            <a:stCxn id="1211396" idx="4"/>
            <a:endCxn id="12113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0" name="AutoShape 18"/>
          <p:cNvCxnSpPr>
            <a:cxnSpLocks noChangeShapeType="1"/>
            <a:stCxn id="1211395" idx="6"/>
            <a:endCxn id="12113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1" name="AutoShape 19"/>
          <p:cNvCxnSpPr>
            <a:cxnSpLocks noChangeShapeType="1"/>
            <a:stCxn id="1211397" idx="2"/>
            <a:endCxn id="12113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2" name="AutoShape 20"/>
          <p:cNvCxnSpPr>
            <a:cxnSpLocks noChangeShapeType="1"/>
            <a:stCxn id="1211396" idx="5"/>
            <a:endCxn id="12114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3" name="AutoShape 21"/>
          <p:cNvCxnSpPr>
            <a:cxnSpLocks noChangeShapeType="1"/>
            <a:stCxn id="1211397" idx="3"/>
            <a:endCxn id="12114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4" name="AutoShape 22"/>
          <p:cNvCxnSpPr>
            <a:cxnSpLocks noChangeShapeType="1"/>
            <a:stCxn id="1211397" idx="4"/>
            <a:endCxn id="12113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5" name="AutoShape 23"/>
          <p:cNvCxnSpPr>
            <a:cxnSpLocks noChangeShapeType="1"/>
            <a:stCxn id="1211398" idx="2"/>
            <a:endCxn id="12113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6" name="AutoShape 24"/>
          <p:cNvCxnSpPr>
            <a:cxnSpLocks noChangeShapeType="1"/>
            <a:stCxn id="1211402" idx="3"/>
            <a:endCxn id="12113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7926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12364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34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34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34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1213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34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3451" name="AutoShape 11"/>
          <p:cNvCxnSpPr>
            <a:cxnSpLocks noChangeShapeType="1"/>
            <a:stCxn id="1213443" idx="3"/>
            <a:endCxn id="1213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2" name="AutoShape 12"/>
          <p:cNvCxnSpPr>
            <a:cxnSpLocks noChangeShapeType="1"/>
            <a:stCxn id="1213449" idx="5"/>
            <a:endCxn id="12134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3" name="AutoShape 13"/>
          <p:cNvCxnSpPr>
            <a:cxnSpLocks noChangeShapeType="1"/>
            <a:stCxn id="1213449" idx="6"/>
            <a:endCxn id="12134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4" name="AutoShape 14"/>
          <p:cNvCxnSpPr>
            <a:cxnSpLocks noChangeShapeType="1"/>
            <a:stCxn id="1213447" idx="2"/>
            <a:endCxn id="12134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5" name="AutoShape 15"/>
          <p:cNvCxnSpPr>
            <a:cxnSpLocks noChangeShapeType="1"/>
            <a:stCxn id="1213448" idx="0"/>
            <a:endCxn id="12134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6" name="AutoShape 16"/>
          <p:cNvCxnSpPr>
            <a:cxnSpLocks noChangeShapeType="1"/>
            <a:stCxn id="1213443" idx="5"/>
            <a:endCxn id="12134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7" name="AutoShape 17"/>
          <p:cNvCxnSpPr>
            <a:cxnSpLocks noChangeShapeType="1"/>
            <a:stCxn id="1213444" idx="4"/>
            <a:endCxn id="12134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8" name="AutoShape 18"/>
          <p:cNvCxnSpPr>
            <a:cxnSpLocks noChangeShapeType="1"/>
            <a:stCxn id="1213443" idx="6"/>
            <a:endCxn id="12134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9" name="AutoShape 19"/>
          <p:cNvCxnSpPr>
            <a:cxnSpLocks noChangeShapeType="1"/>
            <a:stCxn id="1213445" idx="2"/>
            <a:endCxn id="12134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0" name="AutoShape 20"/>
          <p:cNvCxnSpPr>
            <a:cxnSpLocks noChangeShapeType="1"/>
            <a:stCxn id="1213444" idx="5"/>
            <a:endCxn id="12134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1" name="AutoShape 21"/>
          <p:cNvCxnSpPr>
            <a:cxnSpLocks noChangeShapeType="1"/>
            <a:stCxn id="1213445" idx="3"/>
            <a:endCxn id="12134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2" name="AutoShape 22"/>
          <p:cNvCxnSpPr>
            <a:cxnSpLocks noChangeShapeType="1"/>
            <a:stCxn id="1213445" idx="4"/>
            <a:endCxn id="12134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3" name="AutoShape 23"/>
          <p:cNvCxnSpPr>
            <a:cxnSpLocks noChangeShapeType="1"/>
            <a:stCxn id="1213446" idx="2"/>
            <a:endCxn id="12134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4" name="AutoShape 24"/>
          <p:cNvCxnSpPr>
            <a:cxnSpLocks noChangeShapeType="1"/>
            <a:stCxn id="1213450" idx="3"/>
            <a:endCxn id="12134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346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35602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446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446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6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7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7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44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121447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447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4475" name="AutoShape 11"/>
          <p:cNvCxnSpPr>
            <a:cxnSpLocks noChangeShapeType="1"/>
            <a:stCxn id="1214467" idx="3"/>
            <a:endCxn id="121447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6" name="AutoShape 12"/>
          <p:cNvCxnSpPr>
            <a:cxnSpLocks noChangeShapeType="1"/>
            <a:stCxn id="1214473" idx="5"/>
            <a:endCxn id="12144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7" name="AutoShape 13"/>
          <p:cNvCxnSpPr>
            <a:cxnSpLocks noChangeShapeType="1"/>
            <a:stCxn id="1214473" idx="6"/>
            <a:endCxn id="121447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8" name="AutoShape 14"/>
          <p:cNvCxnSpPr>
            <a:cxnSpLocks noChangeShapeType="1"/>
            <a:stCxn id="1214471" idx="2"/>
            <a:endCxn id="12144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9" name="AutoShape 15"/>
          <p:cNvCxnSpPr>
            <a:cxnSpLocks noChangeShapeType="1"/>
            <a:stCxn id="1214472" idx="0"/>
            <a:endCxn id="121446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0" name="AutoShape 16"/>
          <p:cNvCxnSpPr>
            <a:cxnSpLocks noChangeShapeType="1"/>
            <a:stCxn id="1214467" idx="5"/>
            <a:endCxn id="121447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1" name="AutoShape 17"/>
          <p:cNvCxnSpPr>
            <a:cxnSpLocks noChangeShapeType="1"/>
            <a:stCxn id="1214468" idx="4"/>
            <a:endCxn id="121447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2" name="AutoShape 18"/>
          <p:cNvCxnSpPr>
            <a:cxnSpLocks noChangeShapeType="1"/>
            <a:stCxn id="1214467" idx="6"/>
            <a:endCxn id="121446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3" name="AutoShape 19"/>
          <p:cNvCxnSpPr>
            <a:cxnSpLocks noChangeShapeType="1"/>
            <a:stCxn id="1214469" idx="2"/>
            <a:endCxn id="121446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4" name="AutoShape 20"/>
          <p:cNvCxnSpPr>
            <a:cxnSpLocks noChangeShapeType="1"/>
            <a:stCxn id="1214468" idx="5"/>
            <a:endCxn id="121447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5" name="AutoShape 21"/>
          <p:cNvCxnSpPr>
            <a:cxnSpLocks noChangeShapeType="1"/>
            <a:stCxn id="1214469" idx="3"/>
            <a:endCxn id="121447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6" name="AutoShape 22"/>
          <p:cNvCxnSpPr>
            <a:cxnSpLocks noChangeShapeType="1"/>
            <a:stCxn id="1214469" idx="4"/>
            <a:endCxn id="121447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7" name="AutoShape 23"/>
          <p:cNvCxnSpPr>
            <a:cxnSpLocks noChangeShapeType="1"/>
            <a:stCxn id="1214470" idx="2"/>
            <a:endCxn id="121447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8" name="AutoShape 24"/>
          <p:cNvCxnSpPr>
            <a:cxnSpLocks noChangeShapeType="1"/>
            <a:stCxn id="1214474" idx="3"/>
            <a:endCxn id="121447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449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9599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Variations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variations: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weighted graph</a:t>
            </a:r>
            <a:r>
              <a:rPr lang="en-US" dirty="0"/>
              <a:t> associates weights with either the edges or the vertices</a:t>
            </a:r>
          </a:p>
          <a:p>
            <a:pPr lvl="2"/>
            <a:r>
              <a:rPr lang="en-US" dirty="0"/>
              <a:t>E.g., a road map: edges might be weighted w/ distance</a:t>
            </a:r>
          </a:p>
          <a:p>
            <a:pPr lvl="1"/>
            <a:r>
              <a:rPr lang="en-US" dirty="0"/>
              <a:t>A </a:t>
            </a:r>
            <a:r>
              <a:rPr lang="en-US" i="1" dirty="0" err="1">
                <a:solidFill>
                  <a:schemeClr val="tx2"/>
                </a:solidFill>
              </a:rPr>
              <a:t>multigraph</a:t>
            </a:r>
            <a:r>
              <a:rPr lang="en-US" dirty="0"/>
              <a:t> allows multiple edges between the same vertices</a:t>
            </a:r>
          </a:p>
          <a:p>
            <a:pPr lvl="2"/>
            <a:r>
              <a:rPr lang="en-US" dirty="0"/>
              <a:t>E.g., the call graph in a program (a function can get called from multiple points in another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549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549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54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549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549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5499" name="AutoShape 11"/>
          <p:cNvCxnSpPr>
            <a:cxnSpLocks noChangeShapeType="1"/>
            <a:stCxn id="1215491" idx="3"/>
            <a:endCxn id="121549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0" name="AutoShape 12"/>
          <p:cNvCxnSpPr>
            <a:cxnSpLocks noChangeShapeType="1"/>
            <a:stCxn id="1215497" idx="5"/>
            <a:endCxn id="12154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1" name="AutoShape 13"/>
          <p:cNvCxnSpPr>
            <a:cxnSpLocks noChangeShapeType="1"/>
            <a:stCxn id="1215497" idx="6"/>
            <a:endCxn id="121549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2" name="AutoShape 14"/>
          <p:cNvCxnSpPr>
            <a:cxnSpLocks noChangeShapeType="1"/>
            <a:stCxn id="1215495" idx="2"/>
            <a:endCxn id="12154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3" name="AutoShape 15"/>
          <p:cNvCxnSpPr>
            <a:cxnSpLocks noChangeShapeType="1"/>
            <a:stCxn id="1215496" idx="0"/>
            <a:endCxn id="121549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4" name="AutoShape 16"/>
          <p:cNvCxnSpPr>
            <a:cxnSpLocks noChangeShapeType="1"/>
            <a:stCxn id="1215491" idx="5"/>
            <a:endCxn id="121549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5" name="AutoShape 17"/>
          <p:cNvCxnSpPr>
            <a:cxnSpLocks noChangeShapeType="1"/>
            <a:stCxn id="1215492" idx="4"/>
            <a:endCxn id="121549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6" name="AutoShape 18"/>
          <p:cNvCxnSpPr>
            <a:cxnSpLocks noChangeShapeType="1"/>
            <a:stCxn id="1215491" idx="6"/>
            <a:endCxn id="121549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7" name="AutoShape 19"/>
          <p:cNvCxnSpPr>
            <a:cxnSpLocks noChangeShapeType="1"/>
            <a:stCxn id="1215493" idx="2"/>
            <a:endCxn id="121549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8" name="AutoShape 20"/>
          <p:cNvCxnSpPr>
            <a:cxnSpLocks noChangeShapeType="1"/>
            <a:stCxn id="1215492" idx="5"/>
            <a:endCxn id="121549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9" name="AutoShape 21"/>
          <p:cNvCxnSpPr>
            <a:cxnSpLocks noChangeShapeType="1"/>
            <a:stCxn id="1215493" idx="3"/>
            <a:endCxn id="121549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0" name="AutoShape 22"/>
          <p:cNvCxnSpPr>
            <a:cxnSpLocks noChangeShapeType="1"/>
            <a:stCxn id="1215493" idx="4"/>
            <a:endCxn id="121549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1" name="AutoShape 23"/>
          <p:cNvCxnSpPr>
            <a:cxnSpLocks noChangeShapeType="1"/>
            <a:stCxn id="1215494" idx="2"/>
            <a:endCxn id="121549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2" name="AutoShape 24"/>
          <p:cNvCxnSpPr>
            <a:cxnSpLocks noChangeShapeType="1"/>
            <a:stCxn id="1215498" idx="3"/>
            <a:endCxn id="121549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551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160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651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651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121652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652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652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6523" name="AutoShape 11"/>
          <p:cNvCxnSpPr>
            <a:cxnSpLocks noChangeShapeType="1"/>
            <a:stCxn id="1216515" idx="3"/>
            <a:endCxn id="121652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4" name="AutoShape 12"/>
          <p:cNvCxnSpPr>
            <a:cxnSpLocks noChangeShapeType="1"/>
            <a:stCxn id="1216521" idx="5"/>
            <a:endCxn id="121652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5" name="AutoShape 13"/>
          <p:cNvCxnSpPr>
            <a:cxnSpLocks noChangeShapeType="1"/>
            <a:stCxn id="1216521" idx="6"/>
            <a:endCxn id="12165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6" name="AutoShape 14"/>
          <p:cNvCxnSpPr>
            <a:cxnSpLocks noChangeShapeType="1"/>
            <a:stCxn id="1216519" idx="2"/>
            <a:endCxn id="121652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7" name="AutoShape 15"/>
          <p:cNvCxnSpPr>
            <a:cxnSpLocks noChangeShapeType="1"/>
            <a:stCxn id="1216520" idx="0"/>
            <a:endCxn id="121651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8" name="AutoShape 16"/>
          <p:cNvCxnSpPr>
            <a:cxnSpLocks noChangeShapeType="1"/>
            <a:stCxn id="1216515" idx="5"/>
            <a:endCxn id="12165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9" name="AutoShape 17"/>
          <p:cNvCxnSpPr>
            <a:cxnSpLocks noChangeShapeType="1"/>
            <a:stCxn id="1216516" idx="4"/>
            <a:endCxn id="12165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0" name="AutoShape 18"/>
          <p:cNvCxnSpPr>
            <a:cxnSpLocks noChangeShapeType="1"/>
            <a:stCxn id="1216515" idx="6"/>
            <a:endCxn id="121651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1" name="AutoShape 19"/>
          <p:cNvCxnSpPr>
            <a:cxnSpLocks noChangeShapeType="1"/>
            <a:stCxn id="1216517" idx="2"/>
            <a:endCxn id="121651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2" name="AutoShape 20"/>
          <p:cNvCxnSpPr>
            <a:cxnSpLocks noChangeShapeType="1"/>
            <a:stCxn id="1216516" idx="5"/>
            <a:endCxn id="121652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3" name="AutoShape 21"/>
          <p:cNvCxnSpPr>
            <a:cxnSpLocks noChangeShapeType="1"/>
            <a:stCxn id="1216517" idx="3"/>
            <a:endCxn id="121652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4" name="AutoShape 22"/>
          <p:cNvCxnSpPr>
            <a:cxnSpLocks noChangeShapeType="1"/>
            <a:stCxn id="1216517" idx="4"/>
            <a:endCxn id="121651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5" name="AutoShape 23"/>
          <p:cNvCxnSpPr>
            <a:cxnSpLocks noChangeShapeType="1"/>
            <a:stCxn id="1216518" idx="2"/>
            <a:endCxn id="12165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6" name="AutoShape 24"/>
          <p:cNvCxnSpPr>
            <a:cxnSpLocks noChangeShapeType="1"/>
            <a:stCxn id="1216522" idx="3"/>
            <a:endCxn id="12165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653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4768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75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75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75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75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7547" name="AutoShape 11"/>
          <p:cNvCxnSpPr>
            <a:cxnSpLocks noChangeShapeType="1"/>
            <a:stCxn id="1217539" idx="3"/>
            <a:endCxn id="12175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8" name="AutoShape 12"/>
          <p:cNvCxnSpPr>
            <a:cxnSpLocks noChangeShapeType="1"/>
            <a:stCxn id="1217545" idx="5"/>
            <a:endCxn id="12175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9" name="AutoShape 13"/>
          <p:cNvCxnSpPr>
            <a:cxnSpLocks noChangeShapeType="1"/>
            <a:stCxn id="1217545" idx="6"/>
            <a:endCxn id="12175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0" name="AutoShape 14"/>
          <p:cNvCxnSpPr>
            <a:cxnSpLocks noChangeShapeType="1"/>
            <a:stCxn id="1217543" idx="2"/>
            <a:endCxn id="12175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1" name="AutoShape 15"/>
          <p:cNvCxnSpPr>
            <a:cxnSpLocks noChangeShapeType="1"/>
            <a:stCxn id="1217544" idx="0"/>
            <a:endCxn id="12175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2" name="AutoShape 16"/>
          <p:cNvCxnSpPr>
            <a:cxnSpLocks noChangeShapeType="1"/>
            <a:stCxn id="1217539" idx="5"/>
            <a:endCxn id="12175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3" name="AutoShape 17"/>
          <p:cNvCxnSpPr>
            <a:cxnSpLocks noChangeShapeType="1"/>
            <a:stCxn id="1217540" idx="4"/>
            <a:endCxn id="12175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4" name="AutoShape 18"/>
          <p:cNvCxnSpPr>
            <a:cxnSpLocks noChangeShapeType="1"/>
            <a:stCxn id="1217539" idx="6"/>
            <a:endCxn id="12175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5" name="AutoShape 19"/>
          <p:cNvCxnSpPr>
            <a:cxnSpLocks noChangeShapeType="1"/>
            <a:stCxn id="1217541" idx="2"/>
            <a:endCxn id="12175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6" name="AutoShape 20"/>
          <p:cNvCxnSpPr>
            <a:cxnSpLocks noChangeShapeType="1"/>
            <a:stCxn id="1217540" idx="5"/>
            <a:endCxn id="12175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7" name="AutoShape 21"/>
          <p:cNvCxnSpPr>
            <a:cxnSpLocks noChangeShapeType="1"/>
            <a:stCxn id="1217541" idx="3"/>
            <a:endCxn id="12175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8" name="AutoShape 22"/>
          <p:cNvCxnSpPr>
            <a:cxnSpLocks noChangeShapeType="1"/>
            <a:stCxn id="1217541" idx="4"/>
            <a:endCxn id="12175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9" name="AutoShape 23"/>
          <p:cNvCxnSpPr>
            <a:cxnSpLocks noChangeShapeType="1"/>
            <a:stCxn id="1217542" idx="2"/>
            <a:endCxn id="12175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60" name="AutoShape 24"/>
          <p:cNvCxnSpPr>
            <a:cxnSpLocks noChangeShapeType="1"/>
            <a:stCxn id="1217546" idx="3"/>
            <a:endCxn id="12175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756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6734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85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85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185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85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85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85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8571" name="AutoShape 11"/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2" name="AutoShape 12"/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3" name="AutoShape 13"/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4" name="AutoShape 14"/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5" name="AutoShape 15"/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6" name="AutoShape 16"/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7" name="AutoShape 17"/>
          <p:cNvCxnSpPr>
            <a:cxnSpLocks noChangeShapeType="1"/>
            <a:stCxn id="1218564" idx="4"/>
            <a:endCxn id="1218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8" name="AutoShape 18"/>
          <p:cNvCxnSpPr>
            <a:cxnSpLocks noChangeShapeType="1"/>
            <a:stCxn id="1218563" idx="6"/>
            <a:endCxn id="12185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9" name="AutoShape 19"/>
          <p:cNvCxnSpPr>
            <a:cxnSpLocks noChangeShapeType="1"/>
            <a:stCxn id="1218565" idx="2"/>
            <a:endCxn id="12185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0" name="AutoShape 20"/>
          <p:cNvCxnSpPr>
            <a:cxnSpLocks noChangeShapeType="1"/>
            <a:stCxn id="1218564" idx="5"/>
            <a:endCxn id="1218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1" name="AutoShape 21"/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2" name="AutoShape 22"/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3" name="AutoShape 23"/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4" name="AutoShape 24"/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58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8880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958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958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1958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959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959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959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959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1959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9595" name="AutoShape 11"/>
          <p:cNvCxnSpPr>
            <a:cxnSpLocks noChangeShapeType="1"/>
            <a:stCxn id="1219587" idx="3"/>
            <a:endCxn id="121959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6" name="AutoShape 12"/>
          <p:cNvCxnSpPr>
            <a:cxnSpLocks noChangeShapeType="1"/>
            <a:stCxn id="1219593" idx="5"/>
            <a:endCxn id="121959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7" name="AutoShape 13"/>
          <p:cNvCxnSpPr>
            <a:cxnSpLocks noChangeShapeType="1"/>
            <a:stCxn id="1219593" idx="6"/>
            <a:endCxn id="121959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8" name="AutoShape 14"/>
          <p:cNvCxnSpPr>
            <a:cxnSpLocks noChangeShapeType="1"/>
            <a:stCxn id="1219591" idx="2"/>
            <a:endCxn id="121959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9" name="AutoShape 15"/>
          <p:cNvCxnSpPr>
            <a:cxnSpLocks noChangeShapeType="1"/>
            <a:stCxn id="1219592" idx="0"/>
            <a:endCxn id="121958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0" name="AutoShape 16"/>
          <p:cNvCxnSpPr>
            <a:cxnSpLocks noChangeShapeType="1"/>
            <a:stCxn id="1219587" idx="5"/>
            <a:endCxn id="121959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1" name="AutoShape 17"/>
          <p:cNvCxnSpPr>
            <a:cxnSpLocks noChangeShapeType="1"/>
            <a:stCxn id="1219588" idx="4"/>
            <a:endCxn id="121959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2" name="AutoShape 18"/>
          <p:cNvCxnSpPr>
            <a:cxnSpLocks noChangeShapeType="1"/>
            <a:stCxn id="1219587" idx="6"/>
            <a:endCxn id="121958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3" name="AutoShape 19"/>
          <p:cNvCxnSpPr>
            <a:cxnSpLocks noChangeShapeType="1"/>
            <a:stCxn id="1219589" idx="2"/>
            <a:endCxn id="121958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4" name="AutoShape 20"/>
          <p:cNvCxnSpPr>
            <a:cxnSpLocks noChangeShapeType="1"/>
            <a:stCxn id="1219588" idx="5"/>
            <a:endCxn id="121959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5" name="AutoShape 21"/>
          <p:cNvCxnSpPr>
            <a:cxnSpLocks noChangeShapeType="1"/>
            <a:stCxn id="1219589" idx="3"/>
            <a:endCxn id="121959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6" name="AutoShape 22"/>
          <p:cNvCxnSpPr>
            <a:cxnSpLocks noChangeShapeType="1"/>
            <a:stCxn id="1219589" idx="4"/>
            <a:endCxn id="121959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7" name="AutoShape 23"/>
          <p:cNvCxnSpPr>
            <a:cxnSpLocks noChangeShapeType="1"/>
            <a:stCxn id="1219590" idx="2"/>
            <a:endCxn id="121959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8" name="AutoShape 24"/>
          <p:cNvCxnSpPr>
            <a:cxnSpLocks noChangeShapeType="1"/>
            <a:stCxn id="1219594" idx="3"/>
            <a:endCxn id="121959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961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31421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061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061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2061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061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061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061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061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061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1220619" name="AutoShape 11"/>
          <p:cNvCxnSpPr>
            <a:cxnSpLocks noChangeShapeType="1"/>
            <a:stCxn id="1220611" idx="3"/>
            <a:endCxn id="12206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0" name="AutoShape 12"/>
          <p:cNvCxnSpPr>
            <a:cxnSpLocks noChangeShapeType="1"/>
            <a:stCxn id="1220617" idx="5"/>
            <a:endCxn id="12206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1" name="AutoShape 13"/>
          <p:cNvCxnSpPr>
            <a:cxnSpLocks noChangeShapeType="1"/>
            <a:stCxn id="1220617" idx="6"/>
            <a:endCxn id="12206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2" name="AutoShape 14"/>
          <p:cNvCxnSpPr>
            <a:cxnSpLocks noChangeShapeType="1"/>
            <a:stCxn id="1220615" idx="2"/>
            <a:endCxn id="12206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3" name="AutoShape 15"/>
          <p:cNvCxnSpPr>
            <a:cxnSpLocks noChangeShapeType="1"/>
            <a:stCxn id="1220616" idx="0"/>
            <a:endCxn id="12206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4" name="AutoShape 16"/>
          <p:cNvCxnSpPr>
            <a:cxnSpLocks noChangeShapeType="1"/>
            <a:stCxn id="1220611" idx="5"/>
            <a:endCxn id="12206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5" name="AutoShape 17"/>
          <p:cNvCxnSpPr>
            <a:cxnSpLocks noChangeShapeType="1"/>
            <a:stCxn id="1220612" idx="4"/>
            <a:endCxn id="12206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6" name="AutoShape 18"/>
          <p:cNvCxnSpPr>
            <a:cxnSpLocks noChangeShapeType="1"/>
            <a:stCxn id="1220611" idx="6"/>
            <a:endCxn id="12206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7" name="AutoShape 19"/>
          <p:cNvCxnSpPr>
            <a:cxnSpLocks noChangeShapeType="1"/>
            <a:stCxn id="1220613" idx="2"/>
            <a:endCxn id="12206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8" name="AutoShape 20"/>
          <p:cNvCxnSpPr>
            <a:cxnSpLocks noChangeShapeType="1"/>
            <a:stCxn id="1220612" idx="5"/>
            <a:endCxn id="12206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9" name="AutoShape 21"/>
          <p:cNvCxnSpPr>
            <a:cxnSpLocks noChangeShapeType="1"/>
            <a:stCxn id="1220613" idx="3"/>
            <a:endCxn id="12206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0" name="AutoShape 22"/>
          <p:cNvCxnSpPr>
            <a:cxnSpLocks noChangeShapeType="1"/>
            <a:stCxn id="1220613" idx="4"/>
            <a:endCxn id="12206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1" name="AutoShape 23"/>
          <p:cNvCxnSpPr>
            <a:cxnSpLocks noChangeShapeType="1"/>
            <a:stCxn id="1220614" idx="2"/>
            <a:endCxn id="12206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2" name="AutoShape 24"/>
          <p:cNvCxnSpPr>
            <a:cxnSpLocks noChangeShapeType="1"/>
            <a:stCxn id="1220618" idx="3"/>
            <a:endCxn id="12206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063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5777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16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16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216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16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16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16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1643" name="AutoShape 11"/>
          <p:cNvCxnSpPr>
            <a:cxnSpLocks noChangeShapeType="1"/>
            <a:stCxn id="1221635" idx="3"/>
            <a:endCxn id="12216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  <a:stCxn id="1221641" idx="5"/>
            <a:endCxn id="12216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  <a:stCxn id="1221641" idx="6"/>
            <a:endCxn id="12216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  <a:stCxn id="1221639" idx="2"/>
            <a:endCxn id="12216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  <a:stCxn id="1221640" idx="0"/>
            <a:endCxn id="12216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  <a:stCxn id="1221635" idx="5"/>
            <a:endCxn id="12216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  <a:stCxn id="1221636" idx="4"/>
            <a:endCxn id="12216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  <a:stCxn id="1221635" idx="6"/>
            <a:endCxn id="12216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  <a:stCxn id="1221637" idx="2"/>
            <a:endCxn id="12216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stCxn id="1221636" idx="5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stCxn id="1221637" idx="3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  <a:stCxn id="1221637" idx="4"/>
            <a:endCxn id="12216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  <a:stCxn id="1221638" idx="2"/>
            <a:endCxn id="12216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  <a:endCxn id="12216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165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23048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26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26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26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26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26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26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26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26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2667" name="AutoShape 11"/>
          <p:cNvCxnSpPr>
            <a:cxnSpLocks noChangeShapeType="1"/>
            <a:stCxn id="1222659" idx="3"/>
            <a:endCxn id="12226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8" name="AutoShape 12"/>
          <p:cNvCxnSpPr>
            <a:cxnSpLocks noChangeShapeType="1"/>
            <a:stCxn id="1222665" idx="5"/>
            <a:endCxn id="12226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9" name="AutoShape 13"/>
          <p:cNvCxnSpPr>
            <a:cxnSpLocks noChangeShapeType="1"/>
            <a:stCxn id="1222665" idx="6"/>
            <a:endCxn id="12226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0" name="AutoShape 14"/>
          <p:cNvCxnSpPr>
            <a:cxnSpLocks noChangeShapeType="1"/>
            <a:stCxn id="1222663" idx="2"/>
            <a:endCxn id="12226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1" name="AutoShape 15"/>
          <p:cNvCxnSpPr>
            <a:cxnSpLocks noChangeShapeType="1"/>
            <a:stCxn id="1222664" idx="0"/>
            <a:endCxn id="12226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2" name="AutoShape 16"/>
          <p:cNvCxnSpPr>
            <a:cxnSpLocks noChangeShapeType="1"/>
            <a:stCxn id="1222659" idx="5"/>
            <a:endCxn id="12226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3" name="AutoShape 17"/>
          <p:cNvCxnSpPr>
            <a:cxnSpLocks noChangeShapeType="1"/>
            <a:stCxn id="1222660" idx="4"/>
            <a:endCxn id="12226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4" name="AutoShape 18"/>
          <p:cNvCxnSpPr>
            <a:cxnSpLocks noChangeShapeType="1"/>
            <a:stCxn id="1222659" idx="6"/>
            <a:endCxn id="12226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5" name="AutoShape 19"/>
          <p:cNvCxnSpPr>
            <a:cxnSpLocks noChangeShapeType="1"/>
            <a:stCxn id="1222661" idx="2"/>
            <a:endCxn id="12226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6" name="AutoShape 20"/>
          <p:cNvCxnSpPr>
            <a:cxnSpLocks noChangeShapeType="1"/>
            <a:stCxn id="1222660" idx="5"/>
            <a:endCxn id="12226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7" name="AutoShape 21"/>
          <p:cNvCxnSpPr>
            <a:cxnSpLocks noChangeShapeType="1"/>
            <a:stCxn id="1222661" idx="3"/>
            <a:endCxn id="12226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8" name="AutoShape 22"/>
          <p:cNvCxnSpPr>
            <a:cxnSpLocks noChangeShapeType="1"/>
            <a:stCxn id="1222661" idx="4"/>
            <a:endCxn id="12226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9" name="AutoShape 23"/>
          <p:cNvCxnSpPr>
            <a:cxnSpLocks noChangeShapeType="1"/>
            <a:stCxn id="1222662" idx="2"/>
            <a:endCxn id="12226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80" name="AutoShape 24"/>
          <p:cNvCxnSpPr>
            <a:cxnSpLocks noChangeShapeType="1"/>
            <a:stCxn id="1222666" idx="3"/>
            <a:endCxn id="12226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268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26742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36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36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36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36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36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36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36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36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3691" name="AutoShape 11"/>
          <p:cNvCxnSpPr>
            <a:cxnSpLocks noChangeShapeType="1"/>
            <a:stCxn id="1223683" idx="3"/>
            <a:endCxn id="12236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2" name="AutoShape 12"/>
          <p:cNvCxnSpPr>
            <a:cxnSpLocks noChangeShapeType="1"/>
            <a:stCxn id="1223689" idx="5"/>
            <a:endCxn id="12236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3" name="AutoShape 13"/>
          <p:cNvCxnSpPr>
            <a:cxnSpLocks noChangeShapeType="1"/>
            <a:stCxn id="1223689" idx="6"/>
            <a:endCxn id="12236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4" name="AutoShape 14"/>
          <p:cNvCxnSpPr>
            <a:cxnSpLocks noChangeShapeType="1"/>
            <a:stCxn id="1223687" idx="2"/>
            <a:endCxn id="12236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5" name="AutoShape 15"/>
          <p:cNvCxnSpPr>
            <a:cxnSpLocks noChangeShapeType="1"/>
            <a:stCxn id="1223688" idx="0"/>
            <a:endCxn id="12236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6" name="AutoShape 16"/>
          <p:cNvCxnSpPr>
            <a:cxnSpLocks noChangeShapeType="1"/>
            <a:stCxn id="1223683" idx="5"/>
            <a:endCxn id="12236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7" name="AutoShape 17"/>
          <p:cNvCxnSpPr>
            <a:cxnSpLocks noChangeShapeType="1"/>
            <a:stCxn id="1223684" idx="4"/>
            <a:endCxn id="12236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8" name="AutoShape 18"/>
          <p:cNvCxnSpPr>
            <a:cxnSpLocks noChangeShapeType="1"/>
            <a:stCxn id="1223683" idx="6"/>
            <a:endCxn id="12236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9" name="AutoShape 19"/>
          <p:cNvCxnSpPr>
            <a:cxnSpLocks noChangeShapeType="1"/>
            <a:stCxn id="1223685" idx="2"/>
            <a:endCxn id="12236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0" name="AutoShape 20"/>
          <p:cNvCxnSpPr>
            <a:cxnSpLocks noChangeShapeType="1"/>
            <a:stCxn id="1223684" idx="5"/>
            <a:endCxn id="12236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1" name="AutoShape 21"/>
          <p:cNvCxnSpPr>
            <a:cxnSpLocks noChangeShapeType="1"/>
            <a:stCxn id="1223685" idx="3"/>
            <a:endCxn id="12236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2" name="AutoShape 22"/>
          <p:cNvCxnSpPr>
            <a:cxnSpLocks noChangeShapeType="1"/>
            <a:stCxn id="1223685" idx="4"/>
            <a:endCxn id="12236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3" name="AutoShape 23"/>
          <p:cNvCxnSpPr>
            <a:cxnSpLocks noChangeShapeType="1"/>
            <a:stCxn id="1223686" idx="2"/>
            <a:endCxn id="12236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4" name="AutoShape 24"/>
          <p:cNvCxnSpPr>
            <a:cxnSpLocks noChangeShapeType="1"/>
            <a:stCxn id="1223690" idx="3"/>
            <a:endCxn id="12236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370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11481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47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47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47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47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47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47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47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47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4715" name="AutoShape 11"/>
          <p:cNvCxnSpPr>
            <a:cxnSpLocks noChangeShapeType="1"/>
            <a:stCxn id="1224707" idx="3"/>
            <a:endCxn id="12247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6" name="AutoShape 12"/>
          <p:cNvCxnSpPr>
            <a:cxnSpLocks noChangeShapeType="1"/>
            <a:stCxn id="1224713" idx="5"/>
            <a:endCxn id="12247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7" name="AutoShape 13"/>
          <p:cNvCxnSpPr>
            <a:cxnSpLocks noChangeShapeType="1"/>
            <a:stCxn id="1224713" idx="6"/>
            <a:endCxn id="12247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8" name="AutoShape 14"/>
          <p:cNvCxnSpPr>
            <a:cxnSpLocks noChangeShapeType="1"/>
            <a:stCxn id="1224711" idx="2"/>
            <a:endCxn id="12247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9" name="AutoShape 15"/>
          <p:cNvCxnSpPr>
            <a:cxnSpLocks noChangeShapeType="1"/>
            <a:stCxn id="1224712" idx="0"/>
            <a:endCxn id="12247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0" name="AutoShape 16"/>
          <p:cNvCxnSpPr>
            <a:cxnSpLocks noChangeShapeType="1"/>
            <a:stCxn id="1224707" idx="5"/>
            <a:endCxn id="12247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1" name="AutoShape 17"/>
          <p:cNvCxnSpPr>
            <a:cxnSpLocks noChangeShapeType="1"/>
            <a:stCxn id="1224708" idx="4"/>
            <a:endCxn id="12247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2" name="AutoShape 18"/>
          <p:cNvCxnSpPr>
            <a:cxnSpLocks noChangeShapeType="1"/>
            <a:stCxn id="1224707" idx="6"/>
            <a:endCxn id="12247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3" name="AutoShape 19"/>
          <p:cNvCxnSpPr>
            <a:cxnSpLocks noChangeShapeType="1"/>
            <a:stCxn id="1224709" idx="2"/>
            <a:endCxn id="12247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4" name="AutoShape 20"/>
          <p:cNvCxnSpPr>
            <a:cxnSpLocks noChangeShapeType="1"/>
            <a:stCxn id="1224708" idx="5"/>
            <a:endCxn id="12247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5" name="AutoShape 21"/>
          <p:cNvCxnSpPr>
            <a:cxnSpLocks noChangeShapeType="1"/>
            <a:stCxn id="1224709" idx="3"/>
            <a:endCxn id="12247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6" name="AutoShape 22"/>
          <p:cNvCxnSpPr>
            <a:cxnSpLocks noChangeShapeType="1"/>
            <a:stCxn id="1224709" idx="4"/>
            <a:endCxn id="12247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7" name="AutoShape 23"/>
          <p:cNvCxnSpPr>
            <a:cxnSpLocks noChangeShapeType="1"/>
            <a:stCxn id="1224710" idx="2"/>
            <a:endCxn id="12247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8" name="AutoShape 24"/>
          <p:cNvCxnSpPr>
            <a:cxnSpLocks noChangeShapeType="1"/>
            <a:stCxn id="1224714" idx="3"/>
            <a:endCxn id="12247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47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7771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typically express running times in terms of |E| and |V| (often dropping the |’s)</a:t>
            </a:r>
          </a:p>
          <a:p>
            <a:pPr lvl="1"/>
            <a:r>
              <a:rPr lang="en-US"/>
              <a:t>If |E| </a:t>
            </a:r>
            <a:r>
              <a:rPr lang="en-US">
                <a:sym typeface="Symbol" pitchFamily="18" charset="2"/>
              </a:rPr>
              <a:t> |V|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the graph is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dense</a:t>
            </a: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lvl="1"/>
            <a:r>
              <a:rPr lang="en-US"/>
              <a:t>If |E| </a:t>
            </a:r>
            <a:r>
              <a:rPr lang="en-US">
                <a:sym typeface="Symbol" pitchFamily="18" charset="2"/>
              </a:rPr>
              <a:t> |V| the graph is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sparse</a:t>
            </a:r>
          </a:p>
          <a:p>
            <a:r>
              <a:rPr lang="en-US"/>
              <a:t>If you know you are dealing with dense or sparse graphs, different data structures may make sense</a:t>
            </a:r>
          </a:p>
          <a:p>
            <a:pPr>
              <a:buFont typeface="Times New Roman" pitchFamily="18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573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573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573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57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122573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573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573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573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5739" name="AutoShape 11"/>
          <p:cNvCxnSpPr>
            <a:cxnSpLocks noChangeShapeType="1"/>
            <a:stCxn id="1225731" idx="3"/>
            <a:endCxn id="12257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0" name="AutoShape 12"/>
          <p:cNvCxnSpPr>
            <a:cxnSpLocks noChangeShapeType="1"/>
            <a:stCxn id="1225737" idx="5"/>
            <a:endCxn id="12257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1" name="AutoShape 13"/>
          <p:cNvCxnSpPr>
            <a:cxnSpLocks noChangeShapeType="1"/>
            <a:stCxn id="1225737" idx="6"/>
            <a:endCxn id="12257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2" name="AutoShape 14"/>
          <p:cNvCxnSpPr>
            <a:cxnSpLocks noChangeShapeType="1"/>
            <a:stCxn id="1225735" idx="2"/>
            <a:endCxn id="12257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3" name="AutoShape 15"/>
          <p:cNvCxnSpPr>
            <a:cxnSpLocks noChangeShapeType="1"/>
            <a:stCxn id="1225736" idx="0"/>
            <a:endCxn id="12257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4" name="AutoShape 16"/>
          <p:cNvCxnSpPr>
            <a:cxnSpLocks noChangeShapeType="1"/>
            <a:stCxn id="1225731" idx="5"/>
            <a:endCxn id="12257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5" name="AutoShape 17"/>
          <p:cNvCxnSpPr>
            <a:cxnSpLocks noChangeShapeType="1"/>
            <a:stCxn id="1225732" idx="4"/>
            <a:endCxn id="12257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6" name="AutoShape 18"/>
          <p:cNvCxnSpPr>
            <a:cxnSpLocks noChangeShapeType="1"/>
            <a:stCxn id="1225731" idx="6"/>
            <a:endCxn id="12257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7" name="AutoShape 19"/>
          <p:cNvCxnSpPr>
            <a:cxnSpLocks noChangeShapeType="1"/>
            <a:stCxn id="1225733" idx="2"/>
            <a:endCxn id="12257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8" name="AutoShape 20"/>
          <p:cNvCxnSpPr>
            <a:cxnSpLocks noChangeShapeType="1"/>
            <a:stCxn id="1225732" idx="5"/>
            <a:endCxn id="12257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9" name="AutoShape 21"/>
          <p:cNvCxnSpPr>
            <a:cxnSpLocks noChangeShapeType="1"/>
            <a:stCxn id="1225733" idx="3"/>
            <a:endCxn id="12257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0" name="AutoShape 22"/>
          <p:cNvCxnSpPr>
            <a:cxnSpLocks noChangeShapeType="1"/>
            <a:stCxn id="1225733" idx="4"/>
            <a:endCxn id="12257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1" name="AutoShape 23"/>
          <p:cNvCxnSpPr>
            <a:cxnSpLocks noChangeShapeType="1"/>
            <a:stCxn id="1225734" idx="2"/>
            <a:endCxn id="12257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2" name="AutoShape 24"/>
          <p:cNvCxnSpPr>
            <a:cxnSpLocks noChangeShapeType="1"/>
            <a:stCxn id="1225738" idx="3"/>
            <a:endCxn id="12257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575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33898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67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67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67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67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12267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67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67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67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6763" name="AutoShape 11"/>
          <p:cNvCxnSpPr>
            <a:cxnSpLocks noChangeShapeType="1"/>
            <a:stCxn id="1226755" idx="3"/>
            <a:endCxn id="12267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4" name="AutoShape 12"/>
          <p:cNvCxnSpPr>
            <a:cxnSpLocks noChangeShapeType="1"/>
            <a:stCxn id="1226761" idx="5"/>
            <a:endCxn id="12267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5" name="AutoShape 13"/>
          <p:cNvCxnSpPr>
            <a:cxnSpLocks noChangeShapeType="1"/>
            <a:stCxn id="1226761" idx="6"/>
            <a:endCxn id="12267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6" name="AutoShape 14"/>
          <p:cNvCxnSpPr>
            <a:cxnSpLocks noChangeShapeType="1"/>
            <a:stCxn id="1226759" idx="2"/>
            <a:endCxn id="12267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7" name="AutoShape 15"/>
          <p:cNvCxnSpPr>
            <a:cxnSpLocks noChangeShapeType="1"/>
            <a:stCxn id="1226760" idx="0"/>
            <a:endCxn id="12267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8" name="AutoShape 16"/>
          <p:cNvCxnSpPr>
            <a:cxnSpLocks noChangeShapeType="1"/>
            <a:stCxn id="1226755" idx="5"/>
            <a:endCxn id="12267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9" name="AutoShape 17"/>
          <p:cNvCxnSpPr>
            <a:cxnSpLocks noChangeShapeType="1"/>
            <a:stCxn id="1226756" idx="4"/>
            <a:endCxn id="12267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0" name="AutoShape 18"/>
          <p:cNvCxnSpPr>
            <a:cxnSpLocks noChangeShapeType="1"/>
            <a:stCxn id="1226755" idx="6"/>
            <a:endCxn id="12267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1" name="AutoShape 19"/>
          <p:cNvCxnSpPr>
            <a:cxnSpLocks noChangeShapeType="1"/>
            <a:stCxn id="1226757" idx="2"/>
            <a:endCxn id="12267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2" name="AutoShape 20"/>
          <p:cNvCxnSpPr>
            <a:cxnSpLocks noChangeShapeType="1"/>
            <a:stCxn id="1226756" idx="5"/>
            <a:endCxn id="12267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3" name="AutoShape 21"/>
          <p:cNvCxnSpPr>
            <a:cxnSpLocks noChangeShapeType="1"/>
            <a:stCxn id="1226757" idx="3"/>
            <a:endCxn id="12267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4" name="AutoShape 22"/>
          <p:cNvCxnSpPr>
            <a:cxnSpLocks noChangeShapeType="1"/>
            <a:stCxn id="1226757" idx="4"/>
            <a:endCxn id="12267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5" name="AutoShape 23"/>
          <p:cNvCxnSpPr>
            <a:cxnSpLocks noChangeShapeType="1"/>
            <a:stCxn id="1226758" idx="2"/>
            <a:endCxn id="12267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6" name="AutoShape 24"/>
          <p:cNvCxnSpPr>
            <a:cxnSpLocks noChangeShapeType="1"/>
            <a:stCxn id="1226762" idx="3"/>
            <a:endCxn id="12267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67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3391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77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77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77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12277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12277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77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77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77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7787" name="AutoShape 11"/>
          <p:cNvCxnSpPr>
            <a:cxnSpLocks noChangeShapeType="1"/>
            <a:stCxn id="1227779" idx="3"/>
            <a:endCxn id="12277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8" name="AutoShape 12"/>
          <p:cNvCxnSpPr>
            <a:cxnSpLocks noChangeShapeType="1"/>
            <a:stCxn id="1227785" idx="5"/>
            <a:endCxn id="12277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9" name="AutoShape 13"/>
          <p:cNvCxnSpPr>
            <a:cxnSpLocks noChangeShapeType="1"/>
            <a:stCxn id="1227785" idx="6"/>
            <a:endCxn id="12277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0" name="AutoShape 14"/>
          <p:cNvCxnSpPr>
            <a:cxnSpLocks noChangeShapeType="1"/>
            <a:stCxn id="1227783" idx="2"/>
            <a:endCxn id="12277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1" name="AutoShape 15"/>
          <p:cNvCxnSpPr>
            <a:cxnSpLocks noChangeShapeType="1"/>
            <a:stCxn id="1227784" idx="0"/>
            <a:endCxn id="12277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2" name="AutoShape 16"/>
          <p:cNvCxnSpPr>
            <a:cxnSpLocks noChangeShapeType="1"/>
            <a:stCxn id="1227779" idx="5"/>
            <a:endCxn id="12277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3" name="AutoShape 17"/>
          <p:cNvCxnSpPr>
            <a:cxnSpLocks noChangeShapeType="1"/>
            <a:stCxn id="1227780" idx="4"/>
            <a:endCxn id="12277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4" name="AutoShape 18"/>
          <p:cNvCxnSpPr>
            <a:cxnSpLocks noChangeShapeType="1"/>
            <a:stCxn id="1227779" idx="6"/>
            <a:endCxn id="12277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5" name="AutoShape 19"/>
          <p:cNvCxnSpPr>
            <a:cxnSpLocks noChangeShapeType="1"/>
            <a:stCxn id="1227781" idx="2"/>
            <a:endCxn id="12277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6" name="AutoShape 20"/>
          <p:cNvCxnSpPr>
            <a:cxnSpLocks noChangeShapeType="1"/>
            <a:stCxn id="1227780" idx="5"/>
            <a:endCxn id="12277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7" name="AutoShape 21"/>
          <p:cNvCxnSpPr>
            <a:cxnSpLocks noChangeShapeType="1"/>
            <a:stCxn id="1227781" idx="3"/>
            <a:endCxn id="12277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8" name="AutoShape 22"/>
          <p:cNvCxnSpPr>
            <a:cxnSpLocks noChangeShapeType="1"/>
            <a:stCxn id="1227781" idx="4"/>
            <a:endCxn id="12277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9" name="AutoShape 23"/>
          <p:cNvCxnSpPr>
            <a:cxnSpLocks noChangeShapeType="1"/>
            <a:stCxn id="1227782" idx="2"/>
            <a:endCxn id="12277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800" name="AutoShape 24"/>
          <p:cNvCxnSpPr>
            <a:cxnSpLocks noChangeShapeType="1"/>
            <a:stCxn id="1227786" idx="3"/>
            <a:endCxn id="12277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78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11207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DFS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 on lines 1-3 &amp; 5-7 take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000" dirty="0" smtClean="0">
                <a:solidFill>
                  <a:srgbClr val="CC3300"/>
                </a:solidFill>
              </a:rPr>
              <a:t>(</a:t>
            </a:r>
            <a:r>
              <a:rPr lang="en-US" sz="2000" i="1" dirty="0" smtClean="0">
                <a:solidFill>
                  <a:srgbClr val="CC3300"/>
                </a:solidFill>
              </a:rPr>
              <a:t>V</a:t>
            </a:r>
            <a:r>
              <a:rPr lang="en-US" sz="2000" dirty="0" smtClean="0">
                <a:solidFill>
                  <a:srgbClr val="CC3300"/>
                </a:solidFill>
              </a:rPr>
              <a:t>)</a:t>
            </a:r>
            <a:r>
              <a:rPr lang="en-US" dirty="0" smtClean="0"/>
              <a:t> time, excluding time to execute DFS-Visit.</a:t>
            </a:r>
          </a:p>
          <a:p>
            <a:endParaRPr lang="en-US" sz="1100" dirty="0" smtClean="0"/>
          </a:p>
          <a:p>
            <a:r>
              <a:rPr lang="en-US" dirty="0" smtClean="0"/>
              <a:t>DFS-Visit is called once for each white vertex </a:t>
            </a:r>
            <a:r>
              <a:rPr lang="en-US" sz="2000" i="1" dirty="0" err="1" smtClean="0"/>
              <a:t>v</a:t>
            </a:r>
            <a:r>
              <a:rPr lang="en-US" sz="2000" dirty="0" err="1" smtClean="0">
                <a:sym typeface="Symbol" pitchFamily="18" charset="2"/>
              </a:rPr>
              <a:t></a:t>
            </a:r>
            <a:r>
              <a:rPr lang="en-US" sz="2000" i="1" dirty="0" err="1" smtClean="0">
                <a:sym typeface="Symbol" pitchFamily="18" charset="2"/>
              </a:rPr>
              <a:t>V</a:t>
            </a:r>
            <a:r>
              <a:rPr lang="en-US" dirty="0" smtClean="0"/>
              <a:t> when it’s painted gray the first time.  Lines 4-7 of DFS-Visit is executed |</a:t>
            </a:r>
            <a:r>
              <a:rPr lang="en-US" dirty="0" err="1" smtClean="0"/>
              <a:t>Adj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]| times. The total cost of executing DFS-Visit is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</a:t>
            </a:r>
            <a:r>
              <a:rPr lang="en-US" sz="2000" i="1" baseline="-25000" dirty="0" err="1" smtClean="0">
                <a:solidFill>
                  <a:srgbClr val="CC330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CC3300"/>
                </a:solidFill>
                <a:sym typeface="Symbol" pitchFamily="18" charset="2"/>
              </a:rPr>
              <a:t></a:t>
            </a:r>
            <a:r>
              <a:rPr lang="en-US" sz="2000" i="1" baseline="-25000" dirty="0" err="1" smtClean="0">
                <a:solidFill>
                  <a:srgbClr val="CC3300"/>
                </a:solidFill>
                <a:sym typeface="Symbol" pitchFamily="18" charset="2"/>
              </a:rPr>
              <a:t>V</a:t>
            </a:r>
            <a:r>
              <a:rPr lang="en-US" dirty="0" err="1" smtClean="0">
                <a:solidFill>
                  <a:srgbClr val="CC3300"/>
                </a:solidFill>
              </a:rPr>
              <a:t>|Adj</a:t>
            </a:r>
            <a:r>
              <a:rPr lang="en-US" dirty="0" smtClean="0">
                <a:solidFill>
                  <a:srgbClr val="CC3300"/>
                </a:solidFill>
              </a:rPr>
              <a:t>[</a:t>
            </a:r>
            <a:r>
              <a:rPr lang="en-US" i="1" dirty="0" smtClean="0">
                <a:solidFill>
                  <a:srgbClr val="CC3300"/>
                </a:solidFill>
              </a:rPr>
              <a:t>v</a:t>
            </a:r>
            <a:r>
              <a:rPr lang="en-US" dirty="0" smtClean="0">
                <a:solidFill>
                  <a:srgbClr val="CC3300"/>
                </a:solidFill>
              </a:rPr>
              <a:t>]| =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000" dirty="0" smtClean="0">
                <a:solidFill>
                  <a:srgbClr val="CC3300"/>
                </a:solidFill>
              </a:rPr>
              <a:t>(</a:t>
            </a:r>
            <a:r>
              <a:rPr lang="en-US" sz="2000" i="1" dirty="0" smtClean="0">
                <a:solidFill>
                  <a:srgbClr val="CC3300"/>
                </a:solidFill>
              </a:rPr>
              <a:t>E</a:t>
            </a:r>
            <a:r>
              <a:rPr lang="en-US" sz="2000" dirty="0" smtClean="0">
                <a:solidFill>
                  <a:srgbClr val="CC3300"/>
                </a:solidFill>
              </a:rPr>
              <a:t>)</a:t>
            </a:r>
            <a:r>
              <a:rPr lang="en-US" dirty="0" smtClean="0"/>
              <a:t> </a:t>
            </a:r>
          </a:p>
          <a:p>
            <a:endParaRPr lang="en-US" sz="1100" dirty="0" smtClean="0"/>
          </a:p>
          <a:p>
            <a:r>
              <a:rPr lang="en-US" dirty="0" smtClean="0"/>
              <a:t>Total running time of DFS is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dirty="0" smtClean="0">
                <a:solidFill>
                  <a:srgbClr val="CC3300"/>
                </a:solidFill>
              </a:rPr>
              <a:t>(|</a:t>
            </a:r>
            <a:r>
              <a:rPr lang="en-US" i="1" dirty="0" smtClean="0">
                <a:solidFill>
                  <a:srgbClr val="CC3300"/>
                </a:solidFill>
              </a:rPr>
              <a:t>V| + |E|</a:t>
            </a:r>
            <a:r>
              <a:rPr lang="en-US" dirty="0" smtClean="0">
                <a:solidFill>
                  <a:srgbClr val="CC3300"/>
                </a:solidFill>
              </a:rPr>
              <a:t>)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pPr algn="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248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Graphs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V = {1, 2, …, </a:t>
            </a:r>
            <a:r>
              <a:rPr lang="en-US" i="1"/>
              <a:t>n</a:t>
            </a:r>
            <a:r>
              <a:rPr lang="en-US"/>
              <a:t>}</a:t>
            </a:r>
          </a:p>
          <a:p>
            <a:r>
              <a:rPr lang="en-US"/>
              <a:t>An </a:t>
            </a:r>
            <a:r>
              <a:rPr lang="en-US" i="1">
                <a:solidFill>
                  <a:schemeClr val="tx2"/>
                </a:solidFill>
              </a:rPr>
              <a:t>adjacency matrix</a:t>
            </a:r>
            <a:r>
              <a:rPr lang="en-US" i="1"/>
              <a:t> </a:t>
            </a:r>
            <a:r>
              <a:rPr lang="en-US"/>
              <a:t>represents the graph as a </a:t>
            </a:r>
            <a:r>
              <a:rPr lang="en-US" i="1"/>
              <a:t>n </a:t>
            </a:r>
            <a:r>
              <a:rPr lang="en-US"/>
              <a:t>x </a:t>
            </a:r>
            <a:r>
              <a:rPr lang="en-US" i="1"/>
              <a:t>n</a:t>
            </a:r>
            <a:r>
              <a:rPr lang="en-US"/>
              <a:t> matrix A:</a:t>
            </a:r>
          </a:p>
          <a:p>
            <a:pPr lvl="1"/>
            <a:r>
              <a:rPr lang="en-US"/>
              <a:t>A[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] 	= 1 if edge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 </a:t>
            </a:r>
            <a:r>
              <a:rPr lang="en-US"/>
              <a:t>E   (or weight of edge)</a:t>
            </a:r>
            <a:br>
              <a:rPr lang="en-US"/>
            </a:br>
            <a:r>
              <a:rPr lang="en-US"/>
              <a:t>		= 0 if edge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 E</a:t>
            </a:r>
          </a:p>
          <a:p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Graphs: Adjacency Matrix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1161220" name="Oval 4"/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1</a:t>
            </a:r>
          </a:p>
        </p:txBody>
      </p:sp>
      <p:sp>
        <p:nvSpPr>
          <p:cNvPr id="1161221" name="Oval 5"/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2</a:t>
            </a:r>
          </a:p>
        </p:txBody>
      </p:sp>
      <p:sp>
        <p:nvSpPr>
          <p:cNvPr id="1161222" name="Oval 6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4</a:t>
            </a:r>
          </a:p>
        </p:txBody>
      </p:sp>
      <p:sp>
        <p:nvSpPr>
          <p:cNvPr id="1161223" name="Oval 7"/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3</a:t>
            </a:r>
          </a:p>
        </p:txBody>
      </p:sp>
      <p:cxnSp>
        <p:nvCxnSpPr>
          <p:cNvPr id="1161224" name="AutoShape 8"/>
          <p:cNvCxnSpPr>
            <a:cxnSpLocks noChangeShapeType="1"/>
            <a:stCxn id="1161220" idx="3"/>
            <a:endCxn id="1161221" idx="7"/>
          </p:cNvCxnSpPr>
          <p:nvPr/>
        </p:nvCxnSpPr>
        <p:spPr bwMode="auto">
          <a:xfrm flipH="1">
            <a:off x="1435100" y="30495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1225" name="AutoShape 9"/>
          <p:cNvCxnSpPr>
            <a:cxnSpLocks noChangeShapeType="1"/>
            <a:stCxn id="1161221" idx="5"/>
            <a:endCxn id="1161223" idx="1"/>
          </p:cNvCxnSpPr>
          <p:nvPr/>
        </p:nvCxnSpPr>
        <p:spPr bwMode="auto">
          <a:xfrm>
            <a:off x="1435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1226" name="AutoShape 10"/>
          <p:cNvCxnSpPr>
            <a:cxnSpLocks noChangeShapeType="1"/>
            <a:stCxn id="1161222" idx="3"/>
            <a:endCxn id="1161223" idx="7"/>
          </p:cNvCxnSpPr>
          <p:nvPr/>
        </p:nvCxnSpPr>
        <p:spPr bwMode="auto">
          <a:xfrm flipH="1">
            <a:off x="2578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1227" name="AutoShape 11"/>
          <p:cNvCxnSpPr>
            <a:cxnSpLocks noChangeShapeType="1"/>
            <a:stCxn id="1161220" idx="4"/>
            <a:endCxn id="1161223" idx="0"/>
          </p:cNvCxnSpPr>
          <p:nvPr/>
        </p:nvCxnSpPr>
        <p:spPr bwMode="auto">
          <a:xfrm>
            <a:off x="2362200" y="31384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1228" name="Text Box 12"/>
          <p:cNvSpPr txBox="1">
            <a:spLocks noChangeArrowheads="1"/>
          </p:cNvSpPr>
          <p:nvPr/>
        </p:nvSpPr>
        <p:spPr bwMode="auto">
          <a:xfrm>
            <a:off x="1524000" y="30321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1229" name="Text Box 13"/>
          <p:cNvSpPr txBox="1">
            <a:spLocks noChangeArrowheads="1"/>
          </p:cNvSpPr>
          <p:nvPr/>
        </p:nvSpPr>
        <p:spPr bwMode="auto">
          <a:xfrm>
            <a:off x="2355850" y="35655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1230" name="Text Box 14"/>
          <p:cNvSpPr txBox="1">
            <a:spLocks noChangeArrowheads="1"/>
          </p:cNvSpPr>
          <p:nvPr/>
        </p:nvSpPr>
        <p:spPr bwMode="auto">
          <a:xfrm>
            <a:off x="1447800" y="4267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1231" name="Text Box 15"/>
          <p:cNvSpPr txBox="1">
            <a:spLocks noChangeArrowheads="1"/>
          </p:cNvSpPr>
          <p:nvPr/>
        </p:nvSpPr>
        <p:spPr bwMode="auto">
          <a:xfrm>
            <a:off x="2979738" y="42672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1161232" name="Group 16"/>
          <p:cNvGraphicFramePr>
            <a:graphicFrameLocks noGrp="1"/>
          </p:cNvGraphicFramePr>
          <p:nvPr/>
        </p:nvGraphicFramePr>
        <p:xfrm>
          <a:off x="4724400" y="2209800"/>
          <a:ext cx="4191000" cy="3322639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Graphs: Adjacency Matrix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1162244" name="Oval 4"/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1</a:t>
            </a:r>
          </a:p>
        </p:txBody>
      </p:sp>
      <p:sp>
        <p:nvSpPr>
          <p:cNvPr id="1162245" name="Oval 5"/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2</a:t>
            </a:r>
          </a:p>
        </p:txBody>
      </p:sp>
      <p:sp>
        <p:nvSpPr>
          <p:cNvPr id="1162246" name="Oval 6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4</a:t>
            </a:r>
          </a:p>
        </p:txBody>
      </p:sp>
      <p:sp>
        <p:nvSpPr>
          <p:cNvPr id="1162247" name="Oval 7"/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3</a:t>
            </a:r>
          </a:p>
        </p:txBody>
      </p:sp>
      <p:cxnSp>
        <p:nvCxnSpPr>
          <p:cNvPr id="1162248" name="AutoShape 8"/>
          <p:cNvCxnSpPr>
            <a:cxnSpLocks noChangeShapeType="1"/>
            <a:stCxn id="1162244" idx="3"/>
            <a:endCxn id="1162245" idx="7"/>
          </p:cNvCxnSpPr>
          <p:nvPr/>
        </p:nvCxnSpPr>
        <p:spPr bwMode="auto">
          <a:xfrm flipH="1">
            <a:off x="1435100" y="30495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2249" name="AutoShape 9"/>
          <p:cNvCxnSpPr>
            <a:cxnSpLocks noChangeShapeType="1"/>
            <a:stCxn id="1162245" idx="5"/>
            <a:endCxn id="1162247" idx="1"/>
          </p:cNvCxnSpPr>
          <p:nvPr/>
        </p:nvCxnSpPr>
        <p:spPr bwMode="auto">
          <a:xfrm>
            <a:off x="1435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2250" name="AutoShape 10"/>
          <p:cNvCxnSpPr>
            <a:cxnSpLocks noChangeShapeType="1"/>
            <a:stCxn id="1162246" idx="3"/>
            <a:endCxn id="1162247" idx="7"/>
          </p:cNvCxnSpPr>
          <p:nvPr/>
        </p:nvCxnSpPr>
        <p:spPr bwMode="auto">
          <a:xfrm flipH="1">
            <a:off x="2578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2251" name="AutoShape 11"/>
          <p:cNvCxnSpPr>
            <a:cxnSpLocks noChangeShapeType="1"/>
            <a:stCxn id="1162244" idx="4"/>
            <a:endCxn id="1162247" idx="0"/>
          </p:cNvCxnSpPr>
          <p:nvPr/>
        </p:nvCxnSpPr>
        <p:spPr bwMode="auto">
          <a:xfrm>
            <a:off x="2362200" y="31384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2252" name="Text Box 12"/>
          <p:cNvSpPr txBox="1">
            <a:spLocks noChangeArrowheads="1"/>
          </p:cNvSpPr>
          <p:nvPr/>
        </p:nvSpPr>
        <p:spPr bwMode="auto">
          <a:xfrm>
            <a:off x="1524000" y="30321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2253" name="Text Box 13"/>
          <p:cNvSpPr txBox="1">
            <a:spLocks noChangeArrowheads="1"/>
          </p:cNvSpPr>
          <p:nvPr/>
        </p:nvSpPr>
        <p:spPr bwMode="auto">
          <a:xfrm>
            <a:off x="2355850" y="35655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2254" name="Text Box 14"/>
          <p:cNvSpPr txBox="1">
            <a:spLocks noChangeArrowheads="1"/>
          </p:cNvSpPr>
          <p:nvPr/>
        </p:nvSpPr>
        <p:spPr bwMode="auto">
          <a:xfrm>
            <a:off x="1447800" y="4267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2255" name="Text Box 15"/>
          <p:cNvSpPr txBox="1">
            <a:spLocks noChangeArrowheads="1"/>
          </p:cNvSpPr>
          <p:nvPr/>
        </p:nvSpPr>
        <p:spPr bwMode="auto">
          <a:xfrm>
            <a:off x="2979738" y="42672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1162256" name="Group 16"/>
          <p:cNvGraphicFramePr>
            <a:graphicFrameLocks noGrp="1"/>
          </p:cNvGraphicFramePr>
          <p:nvPr/>
        </p:nvGraphicFramePr>
        <p:xfrm>
          <a:off x="4724400" y="2209800"/>
          <a:ext cx="4191000" cy="3200402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  <a:gridCol w="914400"/>
                <a:gridCol w="838200"/>
                <a:gridCol w="838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Graphs: Adjacency Matrix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Space: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V</a:t>
            </a:r>
            <a:r>
              <a:rPr lang="en-US" altLang="zh-CN" sz="2800" baseline="30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Not memory efficient for large graphs.</a:t>
            </a:r>
          </a:p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Time: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to list all vertices adjacent to </a:t>
            </a:r>
            <a:r>
              <a:rPr lang="en-US" altLang="zh-CN" sz="2800" i="1" dirty="0" smtClean="0">
                <a:ea typeface="宋体" pitchFamily="2" charset="-122"/>
              </a:rPr>
              <a:t>u</a:t>
            </a:r>
            <a:r>
              <a:rPr lang="en-US" altLang="zh-CN" sz="2800" dirty="0" smtClean="0">
                <a:ea typeface="宋体" pitchFamily="2" charset="-122"/>
              </a:rPr>
              <a:t>: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V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Time: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to determine if 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u</a:t>
            </a:r>
            <a:r>
              <a:rPr lang="en-US" altLang="zh-CN" sz="2800" i="1" dirty="0" smtClean="0">
                <a:latin typeface="RMTMI" charset="-95"/>
                <a:ea typeface="宋体" pitchFamily="2" charset="-122"/>
              </a:rPr>
              <a:t>, v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800" i="1" dirty="0" smtClean="0">
                <a:ea typeface="宋体" pitchFamily="2" charset="-122"/>
              </a:rPr>
              <a:t>E</a:t>
            </a:r>
            <a:r>
              <a:rPr lang="en-US" altLang="zh-CN" sz="2800" dirty="0" smtClean="0">
                <a:ea typeface="宋体" pitchFamily="2" charset="-122"/>
              </a:rPr>
              <a:t>: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3839</TotalTime>
  <Words>2046</Words>
  <Application>Microsoft Office PowerPoint</Application>
  <PresentationFormat>On-screen Show (4:3)</PresentationFormat>
  <Paragraphs>624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Oriel</vt:lpstr>
      <vt:lpstr>Photo Editor Photo</vt:lpstr>
      <vt:lpstr>Graph Algorithms</vt:lpstr>
      <vt:lpstr>Graphs</vt:lpstr>
      <vt:lpstr>Graph Variations</vt:lpstr>
      <vt:lpstr>Graph Variations</vt:lpstr>
      <vt:lpstr>Graphs</vt:lpstr>
      <vt:lpstr>Representing Graphs</vt:lpstr>
      <vt:lpstr>Graphs: Adjacency Matrix</vt:lpstr>
      <vt:lpstr>Graphs: Adjacency Matrix</vt:lpstr>
      <vt:lpstr>Graphs: Adjacency Matrix</vt:lpstr>
      <vt:lpstr>Graphs: Adjacency Matrix</vt:lpstr>
      <vt:lpstr>Graphs: Adjacency List</vt:lpstr>
      <vt:lpstr>Graphs: Adjacency List</vt:lpstr>
      <vt:lpstr>Graph Definitions</vt:lpstr>
      <vt:lpstr>Graph Definitions</vt:lpstr>
      <vt:lpstr>Graph Definitions</vt:lpstr>
      <vt:lpstr>Graph Definitions</vt:lpstr>
      <vt:lpstr>Graph Searching</vt:lpstr>
      <vt:lpstr>Breadth-First Search</vt:lpstr>
      <vt:lpstr>Breadth-First Search</vt:lpstr>
      <vt:lpstr>Breadth-First Search</vt:lpstr>
      <vt:lpstr>Slide 21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Depth-first Search (DFS)</vt:lpstr>
      <vt:lpstr>Depth-first Search</vt:lpstr>
      <vt:lpstr>Depth-first Search</vt:lpstr>
      <vt:lpstr>Pseudocode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Analysis of DFS</vt:lpstr>
      <vt:lpstr>The End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t.hashem</cp:lastModifiedBy>
  <cp:revision>617</cp:revision>
  <dcterms:created xsi:type="dcterms:W3CDTF">2012-03-31T05:29:50Z</dcterms:created>
  <dcterms:modified xsi:type="dcterms:W3CDTF">2015-01-27T08:22:51Z</dcterms:modified>
</cp:coreProperties>
</file>