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.wmf" ContentType="image/x-wmf"/>
  <Override PartName="/ppt/media/image2.wmf" ContentType="image/x-wmf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11A111-9131-41A1-A101-F1E1A1716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6101-51F1-41B1-A1D1-517161C1D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080"/>
            <a:ext cx="731484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1724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6928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53080" y="1123920"/>
            <a:ext cx="2946960" cy="486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928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61724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869280" y="3538080"/>
            <a:ext cx="731448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69280" y="3538080"/>
            <a:ext cx="731484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61724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86928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1123920"/>
            <a:ext cx="2946960" cy="486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928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240" y="353808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240" y="864000"/>
            <a:ext cx="356940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080"/>
            <a:ext cx="7314480" cy="2441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rgbClr val="40bad2"/>
          </a:solidFill>
        </p:spPr>
      </p:sp>
      <p:sp>
        <p:nvSpPr>
          <p:cNvPr id="1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/>
          </a:solidFill>
        </p:spPr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rgbClr val="40bad2"/>
          </a:solidFill>
        </p:spPr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5900">
                <a:solidFill>
                  <a:srgbClr val="ffffff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9/24/16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0131A1-8171-41D1-91B1-1191A181F1E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rgbClr val="40bad2"/>
          </a:solidFill>
        </p:spPr>
      </p:sp>
      <p:sp>
        <p:nvSpPr>
          <p:cNvPr id="42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/>
          </a:solidFill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 2"/>
              <a:buChar char=""/>
            </a:pPr>
            <a:r>
              <a:rPr lang="en-US">
                <a:solidFill>
                  <a:srgbClr val="595959"/>
                </a:solidFill>
                <a:latin typeface="Corbel"/>
              </a:rPr>
              <a:t>Second level</a:t>
            </a:r>
            <a:endParaRPr/>
          </a:p>
          <a:p>
            <a:pPr lvl="1">
              <a:buFont charset="2" typeface="Wingdings 2"/>
              <a:buChar char=""/>
            </a:pPr>
            <a:r>
              <a:rPr lang="en-US" sz="1600">
                <a:solidFill>
                  <a:srgbClr val="595959"/>
                </a:solidFill>
                <a:latin typeface="Corbel"/>
              </a:rPr>
              <a:t>Third level</a:t>
            </a:r>
            <a:endParaRPr/>
          </a:p>
          <a:p>
            <a:pPr lvl="2">
              <a:buFont charset="2" typeface="Wingdings 2"/>
              <a:buChar char=""/>
            </a:pPr>
            <a:r>
              <a:rPr lang="en-US" sz="1400">
                <a:solidFill>
                  <a:srgbClr val="595959"/>
                </a:solidFill>
                <a:latin typeface="Corbel"/>
              </a:rPr>
              <a:t>Fourth level</a:t>
            </a:r>
            <a:endParaRPr/>
          </a:p>
          <a:p>
            <a:pPr lvl="3">
              <a:buFont charset="2" typeface="Wingdings 2"/>
              <a:buChar char=""/>
            </a:pPr>
            <a:r>
              <a:rPr lang="en-US" sz="1400">
                <a:solidFill>
                  <a:srgbClr val="595959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rbel"/>
              </a:rPr>
              <a:t>9/24/16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C181-01A1-41E1-8121-41F11151114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5900">
                <a:solidFill>
                  <a:srgbClr val="ffffff"/>
                </a:solidFill>
                <a:latin typeface="Corbel"/>
              </a:rPr>
              <a:t>Simple Line Drawing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d9f1f6"/>
                </a:solidFill>
                <a:latin typeface="Corbel"/>
              </a:rPr>
              <a:t>DDA (Digital Differential Analyzer)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F151-0121-4181-B151-E1E191C1414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orbel"/>
              </a:rPr>
              <a:t>The DDA Algorithm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370320" y="794520"/>
            <a:ext cx="4920840" cy="5524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The </a:t>
            </a:r>
            <a:r>
              <a:rPr i="1" lang="en-US" sz="2000">
                <a:solidFill>
                  <a:srgbClr val="000000"/>
                </a:solidFill>
                <a:latin typeface="Corbel"/>
              </a:rPr>
              <a:t>digital differential analyser</a:t>
            </a:r>
            <a:r>
              <a:rPr lang="en-US" sz="2000">
                <a:solidFill>
                  <a:srgbClr val="000000"/>
                </a:solidFill>
                <a:latin typeface="Corbel"/>
              </a:rPr>
              <a:t> (DDA) algorithm takes an incremental approach in order to speed up scan conversion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Simply calculate </a:t>
            </a:r>
            <a:r>
              <a:rPr i="1" lang="en-US" sz="3600">
                <a:solidFill>
                  <a:srgbClr val="000000"/>
                </a:solidFill>
                <a:latin typeface="Times New Roman"/>
              </a:rPr>
              <a:t>yk+1</a:t>
            </a:r>
            <a:r>
              <a:rPr lang="en-US" sz="2000">
                <a:solidFill>
                  <a:srgbClr val="000000"/>
                </a:solidFill>
                <a:latin typeface="Corbel"/>
              </a:rPr>
              <a:t> based on </a:t>
            </a:r>
            <a:r>
              <a:rPr i="1" lang="en-US" sz="3600">
                <a:solidFill>
                  <a:srgbClr val="000000"/>
                </a:solidFill>
                <a:latin typeface="Times New Roman"/>
              </a:rPr>
              <a:t>yk</a:t>
            </a:r>
            <a:endParaRPr/>
          </a:p>
        </p:txBody>
      </p:sp>
      <p:pic>
        <p:nvPicPr>
          <p:cNvPr descr="" id="9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53440" y="794520"/>
            <a:ext cx="3455640" cy="246816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8291520" y="3345480"/>
            <a:ext cx="3595320" cy="191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The original differential analyser was a physical machine developed by Vannevar Bush at MIT in the 1930’s in order to solve ordinary differential equations.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A111-9111-4191-B161-619151E1917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orbel"/>
              </a:rPr>
              <a:t>The DDA Algorithm (cont…)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Consider the list of points that we determined for the line in our previous example: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	</a:t>
            </a:r>
            <a:r>
              <a:rPr lang="en-US">
                <a:solidFill>
                  <a:srgbClr val="595959"/>
                </a:solidFill>
                <a:latin typeface="Corbel"/>
              </a:rPr>
              <a:t>(2, 2), (3, 23/5), (4, 31/5), (5, 34/5), (6, 42/5), (7, 5)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Notice that as the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x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coordinates go up by one, the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y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coordinates simply go up by the slope of the line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This is the key insight in the DDA algorithm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6151-4151-4111-B191-F1B11141110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orbel"/>
              </a:rPr>
              <a:t>The DDA Algorithm (cont…)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When the slope of the line is between -1 and 1 begin at the first point in the line and, by incrementing the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x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 by 1, calculate the corresponding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y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coordinates as follows: (for jogl x+=.01)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When the slope is outside these limits, increment the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y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 by 1 and calculate the corresponding </a:t>
            </a:r>
            <a:r>
              <a:rPr i="1" lang="en-US" sz="2000">
                <a:solidFill>
                  <a:srgbClr val="595959"/>
                </a:solidFill>
                <a:latin typeface="Times New Roman"/>
              </a:rPr>
              <a:t>x</a:t>
            </a:r>
            <a:r>
              <a:rPr lang="en-US" sz="2000">
                <a:solidFill>
                  <a:srgbClr val="595959"/>
                </a:solidFill>
                <a:latin typeface="Corbel"/>
              </a:rPr>
              <a:t> coordinates as follows: (for jogl y+=.01)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916141-3161-41F1-91C1-E1311181018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37160" y="2844720"/>
            <a:ext cx="2755800" cy="749160"/>
          </a:xfrm>
          <a:prstGeom prst="rect">
            <a:avLst/>
          </a:prstGeom>
        </p:spPr>
      </p:pic>
      <p:pic>
        <p:nvPicPr>
          <p:cNvPr descr="" id="10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49760" y="5067360"/>
            <a:ext cx="2755800" cy="12952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orbel"/>
              </a:rPr>
              <a:t>The DDA Algorithm (cont…)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908520" y="192960"/>
            <a:ext cx="7314840" cy="51202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  <a:buFont charset="2" typeface="Wingdings 2"/>
              <a:buChar char=""/>
            </a:pPr>
            <a:r>
              <a:rPr lang="en-US" sz="2000">
                <a:solidFill>
                  <a:srgbClr val="595959"/>
                </a:solidFill>
                <a:latin typeface="Corbel"/>
              </a:rPr>
              <a:t>Again the values calculated by the equations used by the DDA algorithm must be rounded to match pixel values (don’t round for jogl)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3" name="Line 3"/>
          <p:cNvSpPr/>
          <p:nvPr/>
        </p:nvSpPr>
        <p:spPr>
          <a:xfrm flipH="1">
            <a:off x="8557920" y="352116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4" name="Line 4"/>
          <p:cNvSpPr/>
          <p:nvPr/>
        </p:nvSpPr>
        <p:spPr>
          <a:xfrm>
            <a:off x="4449600" y="3079800"/>
            <a:ext cx="0" cy="3299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5244840" y="3102120"/>
            <a:ext cx="0" cy="3297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6" name="Line 6"/>
          <p:cNvSpPr/>
          <p:nvPr/>
        </p:nvSpPr>
        <p:spPr>
          <a:xfrm>
            <a:off x="6040080" y="3121200"/>
            <a:ext cx="0" cy="329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7" name="Line 7"/>
          <p:cNvSpPr/>
          <p:nvPr/>
        </p:nvSpPr>
        <p:spPr>
          <a:xfrm>
            <a:off x="6832440" y="3138840"/>
            <a:ext cx="0" cy="329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8" name="Line 8"/>
          <p:cNvSpPr/>
          <p:nvPr/>
        </p:nvSpPr>
        <p:spPr>
          <a:xfrm flipH="1">
            <a:off x="3930480" y="432288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9" name="Line 9"/>
          <p:cNvSpPr/>
          <p:nvPr/>
        </p:nvSpPr>
        <p:spPr>
          <a:xfrm flipH="1">
            <a:off x="3908160" y="511812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0" name="Line 10"/>
          <p:cNvSpPr/>
          <p:nvPr/>
        </p:nvSpPr>
        <p:spPr>
          <a:xfrm flipH="1">
            <a:off x="3889080" y="591048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1" name="CustomShape 11"/>
          <p:cNvSpPr/>
          <p:nvPr/>
        </p:nvSpPr>
        <p:spPr>
          <a:xfrm>
            <a:off x="4314960" y="4202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2" name="CustomShape 12"/>
          <p:cNvSpPr/>
          <p:nvPr/>
        </p:nvSpPr>
        <p:spPr>
          <a:xfrm>
            <a:off x="6710400" y="420264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13" name="CustomShape 13"/>
          <p:cNvSpPr/>
          <p:nvPr/>
        </p:nvSpPr>
        <p:spPr>
          <a:xfrm>
            <a:off x="5113440" y="4202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4" name="CustomShape 14"/>
          <p:cNvSpPr/>
          <p:nvPr/>
        </p:nvSpPr>
        <p:spPr>
          <a:xfrm>
            <a:off x="5911920" y="4202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5" name="CustomShape 15"/>
          <p:cNvSpPr/>
          <p:nvPr/>
        </p:nvSpPr>
        <p:spPr>
          <a:xfrm>
            <a:off x="4317840" y="498348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6" name="CustomShape 16"/>
          <p:cNvSpPr/>
          <p:nvPr/>
        </p:nvSpPr>
        <p:spPr>
          <a:xfrm>
            <a:off x="6713640" y="498348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17" name="CustomShape 17"/>
          <p:cNvSpPr/>
          <p:nvPr/>
        </p:nvSpPr>
        <p:spPr>
          <a:xfrm>
            <a:off x="5116680" y="498348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18" name="CustomShape 18"/>
          <p:cNvSpPr/>
          <p:nvPr/>
        </p:nvSpPr>
        <p:spPr>
          <a:xfrm>
            <a:off x="5915160" y="498348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19" name="CustomShape 19"/>
          <p:cNvSpPr/>
          <p:nvPr/>
        </p:nvSpPr>
        <p:spPr>
          <a:xfrm>
            <a:off x="4316400" y="579168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20" name="CustomShape 20"/>
          <p:cNvSpPr/>
          <p:nvPr/>
        </p:nvSpPr>
        <p:spPr>
          <a:xfrm>
            <a:off x="6711840" y="579168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1" name="CustomShape 21"/>
          <p:cNvSpPr/>
          <p:nvPr/>
        </p:nvSpPr>
        <p:spPr>
          <a:xfrm>
            <a:off x="5114880" y="579168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2" name="CustomShape 22"/>
          <p:cNvSpPr/>
          <p:nvPr/>
        </p:nvSpPr>
        <p:spPr>
          <a:xfrm>
            <a:off x="5913360" y="579168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3" name="Line 23"/>
          <p:cNvSpPr/>
          <p:nvPr/>
        </p:nvSpPr>
        <p:spPr>
          <a:xfrm flipV="1">
            <a:off x="3705120" y="4197600"/>
            <a:ext cx="3992400" cy="1824120"/>
          </a:xfrm>
          <a:prstGeom prst="line">
            <a:avLst/>
          </a:prstGeom>
          <a:ln w="31680">
            <a:solidFill>
              <a:srgbClr val="fab900"/>
            </a:solidFill>
            <a:round/>
          </a:ln>
        </p:spPr>
      </p:sp>
      <p:sp>
        <p:nvSpPr>
          <p:cNvPr id="124" name="CustomShape 24"/>
          <p:cNvSpPr/>
          <p:nvPr/>
        </p:nvSpPr>
        <p:spPr>
          <a:xfrm>
            <a:off x="4375080" y="5600880"/>
            <a:ext cx="136080" cy="136080"/>
          </a:xfrm>
          <a:prstGeom prst="rect">
            <a:avLst/>
          </a:prstGeom>
          <a:solidFill>
            <a:srgbClr val="fab900"/>
          </a:solidFill>
          <a:ln w="12600">
            <a:solidFill>
              <a:srgbClr val="fab900"/>
            </a:solidFill>
            <a:round/>
          </a:ln>
        </p:spPr>
      </p:sp>
      <p:sp>
        <p:nvSpPr>
          <p:cNvPr id="125" name="CustomShape 25"/>
          <p:cNvSpPr/>
          <p:nvPr/>
        </p:nvSpPr>
        <p:spPr>
          <a:xfrm>
            <a:off x="5186520" y="5254920"/>
            <a:ext cx="136080" cy="136080"/>
          </a:xfrm>
          <a:prstGeom prst="rect">
            <a:avLst/>
          </a:prstGeom>
          <a:solidFill>
            <a:srgbClr val="fab900"/>
          </a:solidFill>
          <a:ln w="12600">
            <a:solidFill>
              <a:srgbClr val="fab900"/>
            </a:solidFill>
            <a:round/>
          </a:ln>
        </p:spPr>
      </p:sp>
      <p:sp>
        <p:nvSpPr>
          <p:cNvPr id="126" name="CustomShape 26"/>
          <p:cNvSpPr/>
          <p:nvPr/>
        </p:nvSpPr>
        <p:spPr>
          <a:xfrm>
            <a:off x="3379320" y="5172480"/>
            <a:ext cx="10026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k)</a:t>
            </a:r>
            <a:endParaRPr/>
          </a:p>
        </p:txBody>
      </p:sp>
      <p:sp>
        <p:nvSpPr>
          <p:cNvPr id="127" name="Line 27"/>
          <p:cNvSpPr/>
          <p:nvPr/>
        </p:nvSpPr>
        <p:spPr>
          <a:xfrm>
            <a:off x="4205160" y="5488200"/>
            <a:ext cx="168120" cy="114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8" name="CustomShape 28"/>
          <p:cNvSpPr/>
          <p:nvPr/>
        </p:nvSpPr>
        <p:spPr>
          <a:xfrm>
            <a:off x="5515920" y="5375520"/>
            <a:ext cx="1451880" cy="304560"/>
          </a:xfrm>
          <a:prstGeom prst="rect">
            <a:avLst/>
          </a:prstGeom>
          <a:solidFill>
            <a:srgbClr val="ffffff"/>
          </a:solidFill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k+1,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k+m)</a:t>
            </a:r>
            <a:endParaRPr/>
          </a:p>
        </p:txBody>
      </p:sp>
      <p:sp>
        <p:nvSpPr>
          <p:cNvPr id="129" name="Line 29"/>
          <p:cNvSpPr/>
          <p:nvPr/>
        </p:nvSpPr>
        <p:spPr>
          <a:xfrm flipH="1" flipV="1">
            <a:off x="5332320" y="5373720"/>
            <a:ext cx="231840" cy="120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" name="CustomShape 30"/>
          <p:cNvSpPr/>
          <p:nvPr/>
        </p:nvSpPr>
        <p:spPr>
          <a:xfrm>
            <a:off x="4672080" y="6226560"/>
            <a:ext cx="1654920" cy="412560"/>
          </a:xfrm>
          <a:prstGeom prst="rect">
            <a:avLst/>
          </a:prstGeom>
          <a:solidFill>
            <a:srgbClr val="ffffff"/>
          </a:solidFill>
        </p:spPr>
        <p:txBody>
          <a:bodyPr bIns="108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k, round(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k))</a:t>
            </a:r>
            <a:endParaRPr/>
          </a:p>
        </p:txBody>
      </p:sp>
      <p:sp>
        <p:nvSpPr>
          <p:cNvPr id="131" name="Line 31"/>
          <p:cNvSpPr/>
          <p:nvPr/>
        </p:nvSpPr>
        <p:spPr>
          <a:xfrm flipH="1" flipV="1">
            <a:off x="4525920" y="6046920"/>
            <a:ext cx="206280" cy="266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2" name="CustomShape 32"/>
          <p:cNvSpPr/>
          <p:nvPr/>
        </p:nvSpPr>
        <p:spPr>
          <a:xfrm>
            <a:off x="3522240" y="4556520"/>
            <a:ext cx="2283840" cy="340920"/>
          </a:xfrm>
          <a:prstGeom prst="rect">
            <a:avLst/>
          </a:prstGeom>
          <a:solidFill>
            <a:srgbClr val="ffffff"/>
          </a:solidFill>
        </p:spPr>
        <p:txBody>
          <a:bodyPr bIns="36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k+1, round(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k+m))</a:t>
            </a:r>
            <a:endParaRPr/>
          </a:p>
        </p:txBody>
      </p:sp>
      <p:sp>
        <p:nvSpPr>
          <p:cNvPr id="133" name="Line 33"/>
          <p:cNvSpPr/>
          <p:nvPr/>
        </p:nvSpPr>
        <p:spPr>
          <a:xfrm>
            <a:off x="5062320" y="4859640"/>
            <a:ext cx="98640" cy="1332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4" name="Line 34"/>
          <p:cNvSpPr/>
          <p:nvPr/>
        </p:nvSpPr>
        <p:spPr>
          <a:xfrm flipH="1">
            <a:off x="3938400" y="352584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5" name="CustomShape 35"/>
          <p:cNvSpPr/>
          <p:nvPr/>
        </p:nvSpPr>
        <p:spPr>
          <a:xfrm>
            <a:off x="4322880" y="3405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36" name="CustomShape 36"/>
          <p:cNvSpPr/>
          <p:nvPr/>
        </p:nvSpPr>
        <p:spPr>
          <a:xfrm>
            <a:off x="6718320" y="3405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37" name="CustomShape 37"/>
          <p:cNvSpPr/>
          <p:nvPr/>
        </p:nvSpPr>
        <p:spPr>
          <a:xfrm>
            <a:off x="5121360" y="3405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38" name="CustomShape 38"/>
          <p:cNvSpPr/>
          <p:nvPr/>
        </p:nvSpPr>
        <p:spPr>
          <a:xfrm>
            <a:off x="5919840" y="3405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39" name="Line 39"/>
          <p:cNvSpPr/>
          <p:nvPr/>
        </p:nvSpPr>
        <p:spPr>
          <a:xfrm>
            <a:off x="9069120" y="3075120"/>
            <a:ext cx="0" cy="3299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0" name="Line 40"/>
          <p:cNvSpPr/>
          <p:nvPr/>
        </p:nvSpPr>
        <p:spPr>
          <a:xfrm>
            <a:off x="9864720" y="3097440"/>
            <a:ext cx="0" cy="32972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1" name="Line 41"/>
          <p:cNvSpPr/>
          <p:nvPr/>
        </p:nvSpPr>
        <p:spPr>
          <a:xfrm>
            <a:off x="10659960" y="3116520"/>
            <a:ext cx="0" cy="329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2" name="Line 42"/>
          <p:cNvSpPr/>
          <p:nvPr/>
        </p:nvSpPr>
        <p:spPr>
          <a:xfrm>
            <a:off x="11451960" y="3133800"/>
            <a:ext cx="0" cy="3299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3" name="Line 43"/>
          <p:cNvSpPr/>
          <p:nvPr/>
        </p:nvSpPr>
        <p:spPr>
          <a:xfrm flipH="1">
            <a:off x="8550000" y="4318200"/>
            <a:ext cx="3633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4" name="Line 44"/>
          <p:cNvSpPr/>
          <p:nvPr/>
        </p:nvSpPr>
        <p:spPr>
          <a:xfrm flipH="1">
            <a:off x="8528040" y="5113440"/>
            <a:ext cx="363348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5" name="Line 45"/>
          <p:cNvSpPr/>
          <p:nvPr/>
        </p:nvSpPr>
        <p:spPr>
          <a:xfrm flipH="1">
            <a:off x="8508960" y="5905800"/>
            <a:ext cx="363348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6" name="CustomShape 46"/>
          <p:cNvSpPr/>
          <p:nvPr/>
        </p:nvSpPr>
        <p:spPr>
          <a:xfrm>
            <a:off x="8934480" y="4197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47" name="CustomShape 47"/>
          <p:cNvSpPr/>
          <p:nvPr/>
        </p:nvSpPr>
        <p:spPr>
          <a:xfrm>
            <a:off x="11329920" y="4197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48" name="CustomShape 48"/>
          <p:cNvSpPr/>
          <p:nvPr/>
        </p:nvSpPr>
        <p:spPr>
          <a:xfrm>
            <a:off x="9732960" y="41976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49" name="CustomShape 49"/>
          <p:cNvSpPr/>
          <p:nvPr/>
        </p:nvSpPr>
        <p:spPr>
          <a:xfrm>
            <a:off x="10531440" y="419760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50" name="CustomShape 50"/>
          <p:cNvSpPr/>
          <p:nvPr/>
        </p:nvSpPr>
        <p:spPr>
          <a:xfrm>
            <a:off x="8937720" y="49788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1" name="CustomShape 51"/>
          <p:cNvSpPr/>
          <p:nvPr/>
        </p:nvSpPr>
        <p:spPr>
          <a:xfrm>
            <a:off x="11333160" y="49788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2" name="CustomShape 52"/>
          <p:cNvSpPr/>
          <p:nvPr/>
        </p:nvSpPr>
        <p:spPr>
          <a:xfrm>
            <a:off x="9736200" y="497880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53" name="CustomShape 53"/>
          <p:cNvSpPr/>
          <p:nvPr/>
        </p:nvSpPr>
        <p:spPr>
          <a:xfrm>
            <a:off x="10534680" y="497880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4" name="CustomShape 54"/>
          <p:cNvSpPr/>
          <p:nvPr/>
        </p:nvSpPr>
        <p:spPr>
          <a:xfrm>
            <a:off x="8935920" y="5786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5" name="CustomShape 55"/>
          <p:cNvSpPr/>
          <p:nvPr/>
        </p:nvSpPr>
        <p:spPr>
          <a:xfrm>
            <a:off x="11331720" y="5786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6" name="CustomShape 56"/>
          <p:cNvSpPr/>
          <p:nvPr/>
        </p:nvSpPr>
        <p:spPr>
          <a:xfrm>
            <a:off x="9734400" y="578664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57" name="CustomShape 57"/>
          <p:cNvSpPr/>
          <p:nvPr/>
        </p:nvSpPr>
        <p:spPr>
          <a:xfrm>
            <a:off x="10533240" y="578664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8" name="Line 58"/>
          <p:cNvSpPr/>
          <p:nvPr/>
        </p:nvSpPr>
        <p:spPr>
          <a:xfrm flipH="1">
            <a:off x="9505800" y="3000600"/>
            <a:ext cx="1630440" cy="3227400"/>
          </a:xfrm>
          <a:prstGeom prst="line">
            <a:avLst/>
          </a:prstGeom>
          <a:ln w="31680">
            <a:solidFill>
              <a:srgbClr val="fab900"/>
            </a:solidFill>
            <a:round/>
          </a:ln>
        </p:spPr>
      </p:sp>
      <p:sp>
        <p:nvSpPr>
          <p:cNvPr id="159" name="CustomShape 59"/>
          <p:cNvSpPr/>
          <p:nvPr/>
        </p:nvSpPr>
        <p:spPr>
          <a:xfrm>
            <a:off x="9596520" y="5837760"/>
            <a:ext cx="136080" cy="136080"/>
          </a:xfrm>
          <a:prstGeom prst="rect">
            <a:avLst/>
          </a:prstGeom>
          <a:solidFill>
            <a:srgbClr val="fab900"/>
          </a:solidFill>
          <a:ln w="12600">
            <a:solidFill>
              <a:srgbClr val="fab900"/>
            </a:solidFill>
            <a:round/>
          </a:ln>
        </p:spPr>
      </p:sp>
      <p:sp>
        <p:nvSpPr>
          <p:cNvPr id="160" name="CustomShape 60"/>
          <p:cNvSpPr/>
          <p:nvPr/>
        </p:nvSpPr>
        <p:spPr>
          <a:xfrm>
            <a:off x="9995040" y="5048640"/>
            <a:ext cx="136080" cy="136080"/>
          </a:xfrm>
          <a:prstGeom prst="rect">
            <a:avLst/>
          </a:prstGeom>
          <a:solidFill>
            <a:srgbClr val="fab900"/>
          </a:solidFill>
          <a:ln w="12600">
            <a:solidFill>
              <a:srgbClr val="fab900"/>
            </a:solidFill>
            <a:round/>
          </a:ln>
        </p:spPr>
      </p:sp>
      <p:sp>
        <p:nvSpPr>
          <p:cNvPr id="161" name="CustomShape 61"/>
          <p:cNvSpPr/>
          <p:nvPr/>
        </p:nvSpPr>
        <p:spPr>
          <a:xfrm>
            <a:off x="8679240" y="5367600"/>
            <a:ext cx="822600" cy="322560"/>
          </a:xfrm>
          <a:prstGeom prst="rect">
            <a:avLst/>
          </a:prstGeom>
          <a:solidFill>
            <a:srgbClr val="ffffff"/>
          </a:solidFill>
        </p:spPr>
        <p:txBody>
          <a:bodyPr bIns="18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k)</a:t>
            </a:r>
            <a:endParaRPr/>
          </a:p>
        </p:txBody>
      </p:sp>
      <p:sp>
        <p:nvSpPr>
          <p:cNvPr id="162" name="Line 62"/>
          <p:cNvSpPr/>
          <p:nvPr/>
        </p:nvSpPr>
        <p:spPr>
          <a:xfrm flipH="1" flipV="1">
            <a:off x="10110600" y="5175360"/>
            <a:ext cx="155520" cy="225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3" name="CustomShape 63"/>
          <p:cNvSpPr/>
          <p:nvPr/>
        </p:nvSpPr>
        <p:spPr>
          <a:xfrm>
            <a:off x="10132920" y="5294520"/>
            <a:ext cx="1714320" cy="322560"/>
          </a:xfrm>
          <a:prstGeom prst="rect">
            <a:avLst/>
          </a:prstGeom>
          <a:solidFill>
            <a:srgbClr val="ffffff"/>
          </a:solidFill>
        </p:spPr>
        <p:txBody>
          <a:bodyPr bIns="18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k+ 1/m,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k+1)</a:t>
            </a:r>
            <a:endParaRPr/>
          </a:p>
        </p:txBody>
      </p:sp>
      <p:sp>
        <p:nvSpPr>
          <p:cNvPr id="164" name="Line 64"/>
          <p:cNvSpPr/>
          <p:nvPr/>
        </p:nvSpPr>
        <p:spPr>
          <a:xfrm flipH="1" flipV="1">
            <a:off x="9942480" y="6026400"/>
            <a:ext cx="98280" cy="168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5" name="Line 65"/>
          <p:cNvSpPr/>
          <p:nvPr/>
        </p:nvSpPr>
        <p:spPr>
          <a:xfrm>
            <a:off x="9447120" y="5689800"/>
            <a:ext cx="145800" cy="1429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6" name="Line 66"/>
          <p:cNvSpPr/>
          <p:nvPr/>
        </p:nvSpPr>
        <p:spPr>
          <a:xfrm>
            <a:off x="9681840" y="4854600"/>
            <a:ext cx="98640" cy="1335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7" name="CustomShape 67"/>
          <p:cNvSpPr/>
          <p:nvPr/>
        </p:nvSpPr>
        <p:spPr>
          <a:xfrm>
            <a:off x="8942400" y="340092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68" name="CustomShape 68"/>
          <p:cNvSpPr/>
          <p:nvPr/>
        </p:nvSpPr>
        <p:spPr>
          <a:xfrm>
            <a:off x="11337840" y="340092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69" name="CustomShape 69"/>
          <p:cNvSpPr/>
          <p:nvPr/>
        </p:nvSpPr>
        <p:spPr>
          <a:xfrm>
            <a:off x="9740880" y="3400920"/>
            <a:ext cx="258480" cy="258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70" name="CustomShape 70"/>
          <p:cNvSpPr/>
          <p:nvPr/>
        </p:nvSpPr>
        <p:spPr>
          <a:xfrm>
            <a:off x="10539360" y="3400920"/>
            <a:ext cx="258480" cy="258480"/>
          </a:xfrm>
          <a:prstGeom prst="rect">
            <a:avLst/>
          </a:prstGeom>
          <a:solidFill>
            <a:srgbClr val="40bad2"/>
          </a:solidFill>
          <a:ln w="12600">
            <a:solidFill>
              <a:srgbClr val="000000"/>
            </a:solidFill>
            <a:round/>
          </a:ln>
        </p:spPr>
      </p:sp>
      <p:sp>
        <p:nvSpPr>
          <p:cNvPr id="171" name="CustomShape 71"/>
          <p:cNvSpPr/>
          <p:nvPr/>
        </p:nvSpPr>
        <p:spPr>
          <a:xfrm>
            <a:off x="9981000" y="6107400"/>
            <a:ext cx="1654560" cy="340920"/>
          </a:xfrm>
          <a:prstGeom prst="rect">
            <a:avLst/>
          </a:prstGeom>
          <a:solidFill>
            <a:srgbClr val="ffffff"/>
          </a:solidFill>
        </p:spPr>
        <p:txBody>
          <a:bodyPr bIns="36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(round(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k),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k)</a:t>
            </a:r>
            <a:endParaRPr/>
          </a:p>
        </p:txBody>
      </p:sp>
      <p:sp>
        <p:nvSpPr>
          <p:cNvPr id="172" name="CustomShape 72"/>
          <p:cNvSpPr/>
          <p:nvPr/>
        </p:nvSpPr>
        <p:spPr>
          <a:xfrm>
            <a:off x="7729560" y="4510440"/>
            <a:ext cx="2546280" cy="322560"/>
          </a:xfrm>
          <a:prstGeom prst="rect">
            <a:avLst/>
          </a:prstGeom>
          <a:solidFill>
            <a:srgbClr val="ffffff"/>
          </a:solidFill>
        </p:spPr>
        <p:txBody>
          <a:bodyPr bIns="18000" lIns="0" rIns="0" tIns="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(round(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k+ 1/m),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k+1)</a:t>
            </a:r>
            <a:endParaRPr/>
          </a:p>
        </p:txBody>
      </p:sp>
      <p:sp>
        <p:nvSpPr>
          <p:cNvPr id="173" name="TextShape 7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A1C1-71E1-4191-91B1-519191E1E191}" type="slidenum">
              <a:rPr lang="en-US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