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Arimo" panose="020B0604020202020204" charset="0"/>
      <p:regular r:id="rId23"/>
    </p:embeddedFont>
    <p:embeddedFont>
      <p:font typeface="Dosis" pitchFamily="2" charset="0"/>
      <p:regular r:id="rId24"/>
      <p:bold r:id="rId25"/>
    </p:embeddedFont>
    <p:embeddedFont>
      <p:font typeface="Dosis Bold" pitchFamily="2" charset="0"/>
      <p:regular r:id="rId26"/>
      <p:bold r:id="rId27"/>
    </p:embeddedFont>
    <p:embeddedFont>
      <p:font typeface="Tajawal Bold" panose="020B0604020202020204" charset="-78"/>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hyperlink" Target="https://github.com/MuhamadAbdulQodirDani" TargetMode="External"/><Relationship Id="rId3" Type="http://schemas.openxmlformats.org/officeDocument/2006/relationships/image" Target="../media/image40.png"/><Relationship Id="rId7" Type="http://schemas.openxmlformats.org/officeDocument/2006/relationships/image" Target="../media/image2.png"/><Relationship Id="rId12" Type="http://schemas.openxmlformats.org/officeDocument/2006/relationships/hyperlink" Target="https://www.linkedin.com/in/muhamad-abdul-qodir-dani-073667285/"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2.svg"/><Relationship Id="rId11" Type="http://schemas.openxmlformats.org/officeDocument/2006/relationships/image" Target="../media/image46.png"/><Relationship Id="rId5" Type="http://schemas.openxmlformats.org/officeDocument/2006/relationships/image" Target="../media/image41.png"/><Relationship Id="rId10" Type="http://schemas.openxmlformats.org/officeDocument/2006/relationships/image" Target="../media/image45.png"/><Relationship Id="rId4" Type="http://schemas.openxmlformats.org/officeDocument/2006/relationships/image" Target="../media/image1.png"/><Relationship Id="rId9" Type="http://schemas.openxmlformats.org/officeDocument/2006/relationships/image" Target="../media/image4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BFF"/>
        </a:solidFill>
        <a:effectLst/>
      </p:bgPr>
    </p:bg>
    <p:spTree>
      <p:nvGrpSpPr>
        <p:cNvPr id="1" name=""/>
        <p:cNvGrpSpPr/>
        <p:nvPr/>
      </p:nvGrpSpPr>
      <p:grpSpPr>
        <a:xfrm>
          <a:off x="0" y="0"/>
          <a:ext cx="0" cy="0"/>
          <a:chOff x="0" y="0"/>
          <a:chExt cx="0" cy="0"/>
        </a:xfrm>
      </p:grpSpPr>
      <p:sp>
        <p:nvSpPr>
          <p:cNvPr id="2" name="Freeform 2"/>
          <p:cNvSpPr/>
          <p:nvPr/>
        </p:nvSpPr>
        <p:spPr>
          <a:xfrm>
            <a:off x="0" y="0"/>
            <a:ext cx="6144748" cy="6278748"/>
          </a:xfrm>
          <a:custGeom>
            <a:avLst/>
            <a:gdLst/>
            <a:ahLst/>
            <a:cxnLst/>
            <a:rect l="l" t="t" r="r" b="b"/>
            <a:pathLst>
              <a:path w="6144748" h="6278748">
                <a:moveTo>
                  <a:pt x="0" y="0"/>
                </a:moveTo>
                <a:lnTo>
                  <a:pt x="6144748" y="0"/>
                </a:lnTo>
                <a:lnTo>
                  <a:pt x="6144748" y="6278748"/>
                </a:lnTo>
                <a:lnTo>
                  <a:pt x="0" y="6278748"/>
                </a:lnTo>
                <a:lnTo>
                  <a:pt x="0" y="0"/>
                </a:lnTo>
                <a:close/>
              </a:path>
            </a:pathLst>
          </a:custGeom>
          <a:blipFill>
            <a:blip r:embed="rId3"/>
            <a:stretch>
              <a:fillRect r="-91434" b="-24868"/>
            </a:stretch>
          </a:blipFill>
        </p:spPr>
      </p:sp>
      <p:sp>
        <p:nvSpPr>
          <p:cNvPr id="3" name="Freeform 3"/>
          <p:cNvSpPr/>
          <p:nvPr/>
        </p:nvSpPr>
        <p:spPr>
          <a:xfrm>
            <a:off x="13214050" y="6617050"/>
            <a:ext cx="5073950" cy="3661900"/>
          </a:xfrm>
          <a:custGeom>
            <a:avLst/>
            <a:gdLst/>
            <a:ahLst/>
            <a:cxnLst/>
            <a:rect l="l" t="t" r="r" b="b"/>
            <a:pathLst>
              <a:path w="5073950" h="3661900">
                <a:moveTo>
                  <a:pt x="0" y="0"/>
                </a:moveTo>
                <a:lnTo>
                  <a:pt x="5073950" y="0"/>
                </a:lnTo>
                <a:lnTo>
                  <a:pt x="5073950" y="3661900"/>
                </a:lnTo>
                <a:lnTo>
                  <a:pt x="0" y="3661900"/>
                </a:lnTo>
                <a:lnTo>
                  <a:pt x="0" y="0"/>
                </a:lnTo>
                <a:close/>
              </a:path>
            </a:pathLst>
          </a:custGeom>
          <a:blipFill>
            <a:blip r:embed="rId3"/>
            <a:stretch>
              <a:fillRect l="-104469" t="-88829"/>
            </a:stretch>
          </a:blipFill>
        </p:spPr>
      </p:sp>
      <p:grpSp>
        <p:nvGrpSpPr>
          <p:cNvPr id="4" name="Group 4"/>
          <p:cNvGrpSpPr/>
          <p:nvPr/>
        </p:nvGrpSpPr>
        <p:grpSpPr>
          <a:xfrm>
            <a:off x="6865956" y="8569747"/>
            <a:ext cx="4640244" cy="688553"/>
            <a:chOff x="0" y="0"/>
            <a:chExt cx="6074783" cy="918071"/>
          </a:xfrm>
        </p:grpSpPr>
        <p:sp>
          <p:nvSpPr>
            <p:cNvPr id="5" name="Freeform 5"/>
            <p:cNvSpPr/>
            <p:nvPr/>
          </p:nvSpPr>
          <p:spPr>
            <a:xfrm>
              <a:off x="7578" y="9679"/>
              <a:ext cx="6059666" cy="898709"/>
            </a:xfrm>
            <a:custGeom>
              <a:avLst/>
              <a:gdLst/>
              <a:ahLst/>
              <a:cxnLst/>
              <a:rect l="l" t="t" r="r" b="b"/>
              <a:pathLst>
                <a:path w="6059666" h="898709">
                  <a:moveTo>
                    <a:pt x="0" y="0"/>
                  </a:moveTo>
                  <a:lnTo>
                    <a:pt x="6059665" y="0"/>
                  </a:lnTo>
                  <a:lnTo>
                    <a:pt x="6059665" y="898709"/>
                  </a:lnTo>
                  <a:lnTo>
                    <a:pt x="0" y="898709"/>
                  </a:lnTo>
                  <a:close/>
                </a:path>
              </a:pathLst>
            </a:custGeom>
            <a:solidFill>
              <a:srgbClr val="C06EDE"/>
            </a:solidFill>
          </p:spPr>
        </p:sp>
        <p:sp>
          <p:nvSpPr>
            <p:cNvPr id="6" name="Freeform 6"/>
            <p:cNvSpPr/>
            <p:nvPr/>
          </p:nvSpPr>
          <p:spPr>
            <a:xfrm>
              <a:off x="0" y="0"/>
              <a:ext cx="6074846" cy="918067"/>
            </a:xfrm>
            <a:custGeom>
              <a:avLst/>
              <a:gdLst/>
              <a:ahLst/>
              <a:cxnLst/>
              <a:rect l="l" t="t" r="r" b="b"/>
              <a:pathLst>
                <a:path w="6074846" h="918067">
                  <a:moveTo>
                    <a:pt x="7578" y="0"/>
                  </a:moveTo>
                  <a:lnTo>
                    <a:pt x="6067243" y="0"/>
                  </a:lnTo>
                  <a:cubicBezTo>
                    <a:pt x="6071411" y="0"/>
                    <a:pt x="6074846" y="4356"/>
                    <a:pt x="6074846" y="9679"/>
                  </a:cubicBezTo>
                  <a:lnTo>
                    <a:pt x="6074846" y="908388"/>
                  </a:lnTo>
                  <a:cubicBezTo>
                    <a:pt x="6074846" y="913711"/>
                    <a:pt x="6071411" y="918067"/>
                    <a:pt x="6067243" y="918067"/>
                  </a:cubicBezTo>
                  <a:lnTo>
                    <a:pt x="7578" y="918067"/>
                  </a:lnTo>
                  <a:cubicBezTo>
                    <a:pt x="3410" y="918067"/>
                    <a:pt x="0" y="913711"/>
                    <a:pt x="0" y="908388"/>
                  </a:cubicBezTo>
                  <a:lnTo>
                    <a:pt x="0" y="9679"/>
                  </a:lnTo>
                  <a:cubicBezTo>
                    <a:pt x="0" y="4356"/>
                    <a:pt x="3410" y="0"/>
                    <a:pt x="7578" y="0"/>
                  </a:cubicBezTo>
                  <a:moveTo>
                    <a:pt x="7578" y="19358"/>
                  </a:moveTo>
                  <a:lnTo>
                    <a:pt x="7578" y="9679"/>
                  </a:lnTo>
                  <a:lnTo>
                    <a:pt x="15155" y="9679"/>
                  </a:lnTo>
                  <a:lnTo>
                    <a:pt x="15155" y="908388"/>
                  </a:lnTo>
                  <a:lnTo>
                    <a:pt x="7578" y="908388"/>
                  </a:lnTo>
                  <a:lnTo>
                    <a:pt x="7578" y="898709"/>
                  </a:lnTo>
                  <a:lnTo>
                    <a:pt x="6067243" y="898709"/>
                  </a:lnTo>
                  <a:lnTo>
                    <a:pt x="6067243" y="908388"/>
                  </a:lnTo>
                  <a:lnTo>
                    <a:pt x="6059666" y="908388"/>
                  </a:lnTo>
                  <a:lnTo>
                    <a:pt x="6059666" y="9679"/>
                  </a:lnTo>
                  <a:lnTo>
                    <a:pt x="6067243" y="9679"/>
                  </a:lnTo>
                  <a:lnTo>
                    <a:pt x="6067243" y="19358"/>
                  </a:lnTo>
                  <a:lnTo>
                    <a:pt x="7578" y="19358"/>
                  </a:lnTo>
                  <a:close/>
                </a:path>
              </a:pathLst>
            </a:custGeom>
            <a:solidFill>
              <a:srgbClr val="F4F7F8"/>
            </a:solidFill>
          </p:spPr>
        </p:sp>
        <p:sp>
          <p:nvSpPr>
            <p:cNvPr id="7" name="TextBox 7"/>
            <p:cNvSpPr txBox="1"/>
            <p:nvPr/>
          </p:nvSpPr>
          <p:spPr>
            <a:xfrm>
              <a:off x="0" y="-9525"/>
              <a:ext cx="6074783" cy="927596"/>
            </a:xfrm>
            <a:prstGeom prst="rect">
              <a:avLst/>
            </a:prstGeom>
          </p:spPr>
          <p:txBody>
            <a:bodyPr lIns="50800" tIns="50800" rIns="50800" bIns="50800" rtlCol="0" anchor="t"/>
            <a:lstStyle/>
            <a:p>
              <a:pPr algn="l">
                <a:lnSpc>
                  <a:spcPts val="3840"/>
                </a:lnSpc>
              </a:pPr>
              <a:r>
                <a:rPr lang="en-US" sz="3200" b="1">
                  <a:solidFill>
                    <a:srgbClr val="FEFEFE"/>
                  </a:solidFill>
                  <a:latin typeface="Dosis Bold"/>
                  <a:ea typeface="Dosis Bold"/>
                  <a:cs typeface="Dosis Bold"/>
                  <a:sym typeface="Dosis Bold"/>
                </a:rPr>
                <a:t>Muhamad Abdul Qodir Dani</a:t>
              </a:r>
            </a:p>
          </p:txBody>
        </p:sp>
      </p:grpSp>
      <p:sp>
        <p:nvSpPr>
          <p:cNvPr id="8" name="Freeform 8"/>
          <p:cNvSpPr/>
          <p:nvPr/>
        </p:nvSpPr>
        <p:spPr>
          <a:xfrm>
            <a:off x="444208" y="9413562"/>
            <a:ext cx="1914481" cy="579131"/>
          </a:xfrm>
          <a:custGeom>
            <a:avLst/>
            <a:gdLst/>
            <a:ahLst/>
            <a:cxnLst/>
            <a:rect l="l" t="t" r="r" b="b"/>
            <a:pathLst>
              <a:path w="1914481" h="579131">
                <a:moveTo>
                  <a:pt x="0" y="0"/>
                </a:moveTo>
                <a:lnTo>
                  <a:pt x="1914481" y="0"/>
                </a:lnTo>
                <a:lnTo>
                  <a:pt x="1914481" y="579131"/>
                </a:lnTo>
                <a:lnTo>
                  <a:pt x="0" y="579131"/>
                </a:lnTo>
                <a:lnTo>
                  <a:pt x="0" y="0"/>
                </a:lnTo>
                <a:close/>
              </a:path>
            </a:pathLst>
          </a:custGeom>
          <a:blipFill>
            <a:blip r:embed="rId4"/>
            <a:stretch>
              <a:fillRect/>
            </a:stretch>
          </a:blipFill>
        </p:spPr>
      </p:sp>
      <p:sp>
        <p:nvSpPr>
          <p:cNvPr id="9" name="TextBox 9"/>
          <p:cNvSpPr txBox="1"/>
          <p:nvPr/>
        </p:nvSpPr>
        <p:spPr>
          <a:xfrm>
            <a:off x="4091325" y="1851213"/>
            <a:ext cx="10105350" cy="2843022"/>
          </a:xfrm>
          <a:prstGeom prst="rect">
            <a:avLst/>
          </a:prstGeom>
        </p:spPr>
        <p:txBody>
          <a:bodyPr lIns="0" tIns="0" rIns="0" bIns="0" rtlCol="0" anchor="t">
            <a:spAutoFit/>
          </a:bodyPr>
          <a:lstStyle/>
          <a:p>
            <a:pPr algn="ctr">
              <a:lnSpc>
                <a:spcPts val="10944"/>
              </a:lnSpc>
            </a:pPr>
            <a:r>
              <a:rPr lang="en-US" sz="11400" b="1">
                <a:solidFill>
                  <a:srgbClr val="363232"/>
                </a:solidFill>
                <a:latin typeface="Dosis Bold"/>
                <a:ea typeface="Dosis Bold"/>
                <a:cs typeface="Dosis Bold"/>
                <a:sym typeface="Dosis Bold"/>
              </a:rPr>
              <a:t>Student Score</a:t>
            </a:r>
          </a:p>
          <a:p>
            <a:pPr algn="ctr">
              <a:lnSpc>
                <a:spcPts val="10944"/>
              </a:lnSpc>
            </a:pPr>
            <a:r>
              <a:rPr lang="en-US" sz="11400" b="1">
                <a:solidFill>
                  <a:srgbClr val="363232"/>
                </a:solidFill>
                <a:latin typeface="Dosis Bold"/>
                <a:ea typeface="Dosis Bold"/>
                <a:cs typeface="Dosis Bold"/>
                <a:sym typeface="Dosis Bold"/>
              </a:rPr>
              <a:t>Prediction Model</a:t>
            </a:r>
          </a:p>
        </p:txBody>
      </p:sp>
      <p:sp>
        <p:nvSpPr>
          <p:cNvPr id="10" name="TextBox 10"/>
          <p:cNvSpPr txBox="1"/>
          <p:nvPr/>
        </p:nvSpPr>
        <p:spPr>
          <a:xfrm>
            <a:off x="6865956" y="6534176"/>
            <a:ext cx="4553843" cy="1323975"/>
          </a:xfrm>
          <a:prstGeom prst="rect">
            <a:avLst/>
          </a:prstGeom>
        </p:spPr>
        <p:txBody>
          <a:bodyPr lIns="0" tIns="0" rIns="0" bIns="0" rtlCol="0" anchor="t">
            <a:spAutoFit/>
          </a:bodyPr>
          <a:lstStyle/>
          <a:p>
            <a:pPr algn="ctr">
              <a:lnSpc>
                <a:spcPts val="5280"/>
              </a:lnSpc>
              <a:spcBef>
                <a:spcPct val="0"/>
              </a:spcBef>
            </a:pPr>
            <a:r>
              <a:rPr lang="en-US" sz="4400" b="1" dirty="0">
                <a:solidFill>
                  <a:srgbClr val="000000"/>
                </a:solidFill>
                <a:latin typeface="Dosis Bold"/>
                <a:ea typeface="Dosis Bold"/>
                <a:cs typeface="Dosis Bold"/>
                <a:sym typeface="Dosis Bold"/>
              </a:rPr>
              <a:t>DATA SERIES 12.0</a:t>
            </a:r>
          </a:p>
          <a:p>
            <a:pPr algn="ctr">
              <a:lnSpc>
                <a:spcPts val="5280"/>
              </a:lnSpc>
              <a:spcBef>
                <a:spcPct val="0"/>
              </a:spcBef>
            </a:pPr>
            <a:r>
              <a:rPr lang="en-US" sz="4400" b="1" dirty="0">
                <a:solidFill>
                  <a:srgbClr val="000000"/>
                </a:solidFill>
                <a:latin typeface="Dosis Bold"/>
                <a:ea typeface="Dosis Bold"/>
                <a:cs typeface="Dosis Bold"/>
                <a:sym typeface="Dosis Bold"/>
              </a:rPr>
              <a:t>AI Machine Learning</a:t>
            </a:r>
          </a:p>
        </p:txBody>
      </p:sp>
      <p:sp>
        <p:nvSpPr>
          <p:cNvPr id="11" name="TextBox 11"/>
          <p:cNvSpPr txBox="1"/>
          <p:nvPr/>
        </p:nvSpPr>
        <p:spPr>
          <a:xfrm>
            <a:off x="7702972" y="5772176"/>
            <a:ext cx="3041228" cy="679673"/>
          </a:xfrm>
          <a:prstGeom prst="rect">
            <a:avLst/>
          </a:prstGeom>
        </p:spPr>
        <p:txBody>
          <a:bodyPr wrap="square" lIns="0" tIns="0" rIns="0" bIns="0" rtlCol="0" anchor="t">
            <a:spAutoFit/>
          </a:bodyPr>
          <a:lstStyle/>
          <a:p>
            <a:pPr algn="ctr">
              <a:lnSpc>
                <a:spcPts val="5280"/>
              </a:lnSpc>
              <a:spcBef>
                <a:spcPct val="0"/>
              </a:spcBef>
            </a:pPr>
            <a:r>
              <a:rPr lang="en-US" sz="4400" b="1" dirty="0">
                <a:solidFill>
                  <a:srgbClr val="000000"/>
                </a:solidFill>
                <a:latin typeface="Tajawal Bold"/>
                <a:ea typeface="Tajawal Bold"/>
                <a:cs typeface="Tajawal Bold"/>
                <a:sym typeface="Tajawal Bold"/>
              </a:rPr>
              <a:t>Assignment</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BFF"/>
        </a:solidFill>
        <a:effectLst/>
      </p:bgPr>
    </p:bg>
    <p:spTree>
      <p:nvGrpSpPr>
        <p:cNvPr id="1" name=""/>
        <p:cNvGrpSpPr/>
        <p:nvPr/>
      </p:nvGrpSpPr>
      <p:grpSpPr>
        <a:xfrm>
          <a:off x="0" y="0"/>
          <a:ext cx="0" cy="0"/>
          <a:chOff x="0" y="0"/>
          <a:chExt cx="0" cy="0"/>
        </a:xfrm>
      </p:grpSpPr>
      <p:sp>
        <p:nvSpPr>
          <p:cNvPr id="2" name="Freeform 2"/>
          <p:cNvSpPr/>
          <p:nvPr/>
        </p:nvSpPr>
        <p:spPr>
          <a:xfrm flipH="1">
            <a:off x="-152404" y="7119028"/>
            <a:ext cx="3085352" cy="3272554"/>
          </a:xfrm>
          <a:custGeom>
            <a:avLst/>
            <a:gdLst/>
            <a:ahLst/>
            <a:cxnLst/>
            <a:rect l="l" t="t" r="r" b="b"/>
            <a:pathLst>
              <a:path w="3085352" h="3272554">
                <a:moveTo>
                  <a:pt x="3085352" y="0"/>
                </a:moveTo>
                <a:lnTo>
                  <a:pt x="0" y="0"/>
                </a:lnTo>
                <a:lnTo>
                  <a:pt x="0" y="3272554"/>
                </a:lnTo>
                <a:lnTo>
                  <a:pt x="3085352" y="3272554"/>
                </a:lnTo>
                <a:lnTo>
                  <a:pt x="3085352" y="0"/>
                </a:lnTo>
                <a:close/>
              </a:path>
            </a:pathLst>
          </a:custGeom>
          <a:blipFill>
            <a:blip r:embed="rId3"/>
            <a:stretch>
              <a:fillRect l="-188529" t="-81307" r="-2"/>
            </a:stretch>
          </a:blipFill>
        </p:spPr>
      </p:sp>
      <p:sp>
        <p:nvSpPr>
          <p:cNvPr id="3" name="Freeform 3"/>
          <p:cNvSpPr/>
          <p:nvPr/>
        </p:nvSpPr>
        <p:spPr>
          <a:xfrm rot="-5400000">
            <a:off x="15109046" y="-93622"/>
            <a:ext cx="3085352" cy="3272554"/>
          </a:xfrm>
          <a:custGeom>
            <a:avLst/>
            <a:gdLst/>
            <a:ahLst/>
            <a:cxnLst/>
            <a:rect l="l" t="t" r="r" b="b"/>
            <a:pathLst>
              <a:path w="3085352" h="3272554">
                <a:moveTo>
                  <a:pt x="0" y="0"/>
                </a:moveTo>
                <a:lnTo>
                  <a:pt x="3085352" y="0"/>
                </a:lnTo>
                <a:lnTo>
                  <a:pt x="3085352" y="3272554"/>
                </a:lnTo>
                <a:lnTo>
                  <a:pt x="0" y="3272554"/>
                </a:lnTo>
                <a:lnTo>
                  <a:pt x="0" y="0"/>
                </a:lnTo>
                <a:close/>
              </a:path>
            </a:pathLst>
          </a:custGeom>
          <a:blipFill>
            <a:blip r:embed="rId3"/>
            <a:stretch>
              <a:fillRect l="-188529" t="-81307" r="-2"/>
            </a:stretch>
          </a:blipFill>
        </p:spPr>
      </p:sp>
      <p:sp>
        <p:nvSpPr>
          <p:cNvPr id="4" name="Freeform 4"/>
          <p:cNvSpPr/>
          <p:nvPr/>
        </p:nvSpPr>
        <p:spPr>
          <a:xfrm>
            <a:off x="2932948" y="3944324"/>
            <a:ext cx="10107343" cy="1199176"/>
          </a:xfrm>
          <a:custGeom>
            <a:avLst/>
            <a:gdLst/>
            <a:ahLst/>
            <a:cxnLst/>
            <a:rect l="l" t="t" r="r" b="b"/>
            <a:pathLst>
              <a:path w="10107343" h="1199176">
                <a:moveTo>
                  <a:pt x="0" y="0"/>
                </a:moveTo>
                <a:lnTo>
                  <a:pt x="10107343" y="0"/>
                </a:lnTo>
                <a:lnTo>
                  <a:pt x="10107343" y="1199176"/>
                </a:lnTo>
                <a:lnTo>
                  <a:pt x="0" y="1199176"/>
                </a:lnTo>
                <a:lnTo>
                  <a:pt x="0" y="0"/>
                </a:lnTo>
                <a:close/>
              </a:path>
            </a:pathLst>
          </a:custGeom>
          <a:blipFill>
            <a:blip r:embed="rId4"/>
            <a:stretch>
              <a:fillRect/>
            </a:stretch>
          </a:blipFill>
        </p:spPr>
      </p:sp>
      <p:sp>
        <p:nvSpPr>
          <p:cNvPr id="5" name="Freeform 5"/>
          <p:cNvSpPr/>
          <p:nvPr/>
        </p:nvSpPr>
        <p:spPr>
          <a:xfrm>
            <a:off x="2932948" y="6419850"/>
            <a:ext cx="9709274" cy="2038693"/>
          </a:xfrm>
          <a:custGeom>
            <a:avLst/>
            <a:gdLst/>
            <a:ahLst/>
            <a:cxnLst/>
            <a:rect l="l" t="t" r="r" b="b"/>
            <a:pathLst>
              <a:path w="9709274" h="2038693">
                <a:moveTo>
                  <a:pt x="0" y="0"/>
                </a:moveTo>
                <a:lnTo>
                  <a:pt x="9709274" y="0"/>
                </a:lnTo>
                <a:lnTo>
                  <a:pt x="9709274" y="2038693"/>
                </a:lnTo>
                <a:lnTo>
                  <a:pt x="0" y="2038693"/>
                </a:lnTo>
                <a:lnTo>
                  <a:pt x="0" y="0"/>
                </a:lnTo>
                <a:close/>
              </a:path>
            </a:pathLst>
          </a:custGeom>
          <a:blipFill>
            <a:blip r:embed="rId5"/>
            <a:stretch>
              <a:fillRect/>
            </a:stretch>
          </a:blipFill>
        </p:spPr>
      </p:sp>
      <p:sp>
        <p:nvSpPr>
          <p:cNvPr id="6" name="TextBox 6"/>
          <p:cNvSpPr txBox="1"/>
          <p:nvPr/>
        </p:nvSpPr>
        <p:spPr>
          <a:xfrm>
            <a:off x="1531425" y="981475"/>
            <a:ext cx="15225150" cy="914400"/>
          </a:xfrm>
          <a:prstGeom prst="rect">
            <a:avLst/>
          </a:prstGeom>
        </p:spPr>
        <p:txBody>
          <a:bodyPr lIns="0" tIns="0" rIns="0" bIns="0" rtlCol="0" anchor="t">
            <a:spAutoFit/>
          </a:bodyPr>
          <a:lstStyle/>
          <a:p>
            <a:pPr algn="ctr">
              <a:lnSpc>
                <a:spcPts val="7200"/>
              </a:lnSpc>
            </a:pPr>
            <a:r>
              <a:rPr lang="en-US" sz="6000" b="1">
                <a:solidFill>
                  <a:srgbClr val="000000"/>
                </a:solidFill>
                <a:latin typeface="Dosis Bold"/>
                <a:ea typeface="Dosis Bold"/>
                <a:cs typeface="Dosis Bold"/>
                <a:sym typeface="Dosis Bold"/>
              </a:rPr>
              <a:t>Modelling Machine Learning</a:t>
            </a:r>
          </a:p>
        </p:txBody>
      </p:sp>
      <p:sp>
        <p:nvSpPr>
          <p:cNvPr id="7" name="TextBox 7"/>
          <p:cNvSpPr txBox="1"/>
          <p:nvPr/>
        </p:nvSpPr>
        <p:spPr>
          <a:xfrm>
            <a:off x="2345318" y="2475630"/>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1. Linear Regression model</a:t>
            </a:r>
          </a:p>
        </p:txBody>
      </p:sp>
      <p:sp>
        <p:nvSpPr>
          <p:cNvPr id="8" name="TextBox 8"/>
          <p:cNvSpPr txBox="1"/>
          <p:nvPr/>
        </p:nvSpPr>
        <p:spPr>
          <a:xfrm>
            <a:off x="2932948" y="3245260"/>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Import libraries</a:t>
            </a:r>
          </a:p>
        </p:txBody>
      </p:sp>
      <p:sp>
        <p:nvSpPr>
          <p:cNvPr id="9" name="TextBox 9"/>
          <p:cNvSpPr txBox="1"/>
          <p:nvPr/>
        </p:nvSpPr>
        <p:spPr>
          <a:xfrm>
            <a:off x="2932948" y="5724525"/>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Build model</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BFF"/>
        </a:solidFill>
        <a:effectLst/>
      </p:bgPr>
    </p:bg>
    <p:spTree>
      <p:nvGrpSpPr>
        <p:cNvPr id="1" name=""/>
        <p:cNvGrpSpPr/>
        <p:nvPr/>
      </p:nvGrpSpPr>
      <p:grpSpPr>
        <a:xfrm>
          <a:off x="0" y="0"/>
          <a:ext cx="0" cy="0"/>
          <a:chOff x="0" y="0"/>
          <a:chExt cx="0" cy="0"/>
        </a:xfrm>
      </p:grpSpPr>
      <p:sp>
        <p:nvSpPr>
          <p:cNvPr id="2" name="Freeform 2"/>
          <p:cNvSpPr/>
          <p:nvPr/>
        </p:nvSpPr>
        <p:spPr>
          <a:xfrm flipH="1">
            <a:off x="-152404" y="7119028"/>
            <a:ext cx="3085352" cy="3272554"/>
          </a:xfrm>
          <a:custGeom>
            <a:avLst/>
            <a:gdLst/>
            <a:ahLst/>
            <a:cxnLst/>
            <a:rect l="l" t="t" r="r" b="b"/>
            <a:pathLst>
              <a:path w="3085352" h="3272554">
                <a:moveTo>
                  <a:pt x="3085352" y="0"/>
                </a:moveTo>
                <a:lnTo>
                  <a:pt x="0" y="0"/>
                </a:lnTo>
                <a:lnTo>
                  <a:pt x="0" y="3272554"/>
                </a:lnTo>
                <a:lnTo>
                  <a:pt x="3085352" y="3272554"/>
                </a:lnTo>
                <a:lnTo>
                  <a:pt x="3085352" y="0"/>
                </a:lnTo>
                <a:close/>
              </a:path>
            </a:pathLst>
          </a:custGeom>
          <a:blipFill>
            <a:blip r:embed="rId3"/>
            <a:stretch>
              <a:fillRect l="-188529" t="-81307" r="-2"/>
            </a:stretch>
          </a:blipFill>
        </p:spPr>
      </p:sp>
      <p:sp>
        <p:nvSpPr>
          <p:cNvPr id="3" name="Freeform 3"/>
          <p:cNvSpPr/>
          <p:nvPr/>
        </p:nvSpPr>
        <p:spPr>
          <a:xfrm rot="-5400000">
            <a:off x="15109046" y="-93622"/>
            <a:ext cx="3085352" cy="3272554"/>
          </a:xfrm>
          <a:custGeom>
            <a:avLst/>
            <a:gdLst/>
            <a:ahLst/>
            <a:cxnLst/>
            <a:rect l="l" t="t" r="r" b="b"/>
            <a:pathLst>
              <a:path w="3085352" h="3272554">
                <a:moveTo>
                  <a:pt x="0" y="0"/>
                </a:moveTo>
                <a:lnTo>
                  <a:pt x="3085352" y="0"/>
                </a:lnTo>
                <a:lnTo>
                  <a:pt x="3085352" y="3272554"/>
                </a:lnTo>
                <a:lnTo>
                  <a:pt x="0" y="3272554"/>
                </a:lnTo>
                <a:lnTo>
                  <a:pt x="0" y="0"/>
                </a:lnTo>
                <a:close/>
              </a:path>
            </a:pathLst>
          </a:custGeom>
          <a:blipFill>
            <a:blip r:embed="rId3"/>
            <a:stretch>
              <a:fillRect l="-188529" t="-81307" r="-2"/>
            </a:stretch>
          </a:blipFill>
        </p:spPr>
      </p:sp>
      <p:sp>
        <p:nvSpPr>
          <p:cNvPr id="4" name="Freeform 4"/>
          <p:cNvSpPr/>
          <p:nvPr/>
        </p:nvSpPr>
        <p:spPr>
          <a:xfrm>
            <a:off x="3527210" y="4293010"/>
            <a:ext cx="9642860" cy="1576676"/>
          </a:xfrm>
          <a:custGeom>
            <a:avLst/>
            <a:gdLst/>
            <a:ahLst/>
            <a:cxnLst/>
            <a:rect l="l" t="t" r="r" b="b"/>
            <a:pathLst>
              <a:path w="9642860" h="1576676">
                <a:moveTo>
                  <a:pt x="0" y="0"/>
                </a:moveTo>
                <a:lnTo>
                  <a:pt x="9642860" y="0"/>
                </a:lnTo>
                <a:lnTo>
                  <a:pt x="9642860" y="1576676"/>
                </a:lnTo>
                <a:lnTo>
                  <a:pt x="0" y="1576676"/>
                </a:lnTo>
                <a:lnTo>
                  <a:pt x="0" y="0"/>
                </a:lnTo>
                <a:close/>
              </a:path>
            </a:pathLst>
          </a:custGeom>
          <a:blipFill>
            <a:blip r:embed="rId4"/>
            <a:stretch>
              <a:fillRect/>
            </a:stretch>
          </a:blipFill>
        </p:spPr>
      </p:sp>
      <p:sp>
        <p:nvSpPr>
          <p:cNvPr id="5" name="Freeform 5"/>
          <p:cNvSpPr/>
          <p:nvPr/>
        </p:nvSpPr>
        <p:spPr>
          <a:xfrm>
            <a:off x="3527210" y="6477000"/>
            <a:ext cx="10569388" cy="1725614"/>
          </a:xfrm>
          <a:custGeom>
            <a:avLst/>
            <a:gdLst/>
            <a:ahLst/>
            <a:cxnLst/>
            <a:rect l="l" t="t" r="r" b="b"/>
            <a:pathLst>
              <a:path w="10569388" h="1725614">
                <a:moveTo>
                  <a:pt x="0" y="0"/>
                </a:moveTo>
                <a:lnTo>
                  <a:pt x="10569388" y="0"/>
                </a:lnTo>
                <a:lnTo>
                  <a:pt x="10569388" y="1725614"/>
                </a:lnTo>
                <a:lnTo>
                  <a:pt x="0" y="1725614"/>
                </a:lnTo>
                <a:lnTo>
                  <a:pt x="0" y="0"/>
                </a:lnTo>
                <a:close/>
              </a:path>
            </a:pathLst>
          </a:custGeom>
          <a:blipFill>
            <a:blip r:embed="rId5"/>
            <a:stretch>
              <a:fillRect/>
            </a:stretch>
          </a:blipFill>
        </p:spPr>
      </p:sp>
      <p:sp>
        <p:nvSpPr>
          <p:cNvPr id="6" name="TextBox 6"/>
          <p:cNvSpPr txBox="1"/>
          <p:nvPr/>
        </p:nvSpPr>
        <p:spPr>
          <a:xfrm>
            <a:off x="1531425" y="981475"/>
            <a:ext cx="15225150" cy="914400"/>
          </a:xfrm>
          <a:prstGeom prst="rect">
            <a:avLst/>
          </a:prstGeom>
        </p:spPr>
        <p:txBody>
          <a:bodyPr lIns="0" tIns="0" rIns="0" bIns="0" rtlCol="0" anchor="t">
            <a:spAutoFit/>
          </a:bodyPr>
          <a:lstStyle/>
          <a:p>
            <a:pPr algn="ctr">
              <a:lnSpc>
                <a:spcPts val="7200"/>
              </a:lnSpc>
            </a:pPr>
            <a:r>
              <a:rPr lang="en-US" sz="6000" b="1">
                <a:solidFill>
                  <a:srgbClr val="000000"/>
                </a:solidFill>
                <a:latin typeface="Dosis Bold"/>
                <a:ea typeface="Dosis Bold"/>
                <a:cs typeface="Dosis Bold"/>
                <a:sym typeface="Dosis Bold"/>
              </a:rPr>
              <a:t>Modelling Machine Learning</a:t>
            </a:r>
          </a:p>
        </p:txBody>
      </p:sp>
      <p:sp>
        <p:nvSpPr>
          <p:cNvPr id="7" name="TextBox 7"/>
          <p:cNvSpPr txBox="1"/>
          <p:nvPr/>
        </p:nvSpPr>
        <p:spPr>
          <a:xfrm>
            <a:off x="2345318" y="2475630"/>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1. Linear Regression model</a:t>
            </a:r>
          </a:p>
        </p:txBody>
      </p:sp>
      <p:sp>
        <p:nvSpPr>
          <p:cNvPr id="8" name="TextBox 8"/>
          <p:cNvSpPr txBox="1"/>
          <p:nvPr/>
        </p:nvSpPr>
        <p:spPr>
          <a:xfrm>
            <a:off x="2932948" y="3384320"/>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Predicting the scores for the Test values</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BFF"/>
        </a:solidFill>
        <a:effectLst/>
      </p:bgPr>
    </p:bg>
    <p:spTree>
      <p:nvGrpSpPr>
        <p:cNvPr id="1" name=""/>
        <p:cNvGrpSpPr/>
        <p:nvPr/>
      </p:nvGrpSpPr>
      <p:grpSpPr>
        <a:xfrm>
          <a:off x="0" y="0"/>
          <a:ext cx="0" cy="0"/>
          <a:chOff x="0" y="0"/>
          <a:chExt cx="0" cy="0"/>
        </a:xfrm>
      </p:grpSpPr>
      <p:sp>
        <p:nvSpPr>
          <p:cNvPr id="2" name="Freeform 2"/>
          <p:cNvSpPr/>
          <p:nvPr/>
        </p:nvSpPr>
        <p:spPr>
          <a:xfrm flipH="1">
            <a:off x="-152404" y="7119028"/>
            <a:ext cx="3085352" cy="3272554"/>
          </a:xfrm>
          <a:custGeom>
            <a:avLst/>
            <a:gdLst/>
            <a:ahLst/>
            <a:cxnLst/>
            <a:rect l="l" t="t" r="r" b="b"/>
            <a:pathLst>
              <a:path w="3085352" h="3272554">
                <a:moveTo>
                  <a:pt x="3085352" y="0"/>
                </a:moveTo>
                <a:lnTo>
                  <a:pt x="0" y="0"/>
                </a:lnTo>
                <a:lnTo>
                  <a:pt x="0" y="3272554"/>
                </a:lnTo>
                <a:lnTo>
                  <a:pt x="3085352" y="3272554"/>
                </a:lnTo>
                <a:lnTo>
                  <a:pt x="3085352" y="0"/>
                </a:lnTo>
                <a:close/>
              </a:path>
            </a:pathLst>
          </a:custGeom>
          <a:blipFill>
            <a:blip r:embed="rId3"/>
            <a:stretch>
              <a:fillRect l="-188529" t="-81307" r="-2"/>
            </a:stretch>
          </a:blipFill>
        </p:spPr>
      </p:sp>
      <p:sp>
        <p:nvSpPr>
          <p:cNvPr id="3" name="Freeform 3"/>
          <p:cNvSpPr/>
          <p:nvPr/>
        </p:nvSpPr>
        <p:spPr>
          <a:xfrm rot="-5400000">
            <a:off x="15109046" y="-93622"/>
            <a:ext cx="3085352" cy="3272554"/>
          </a:xfrm>
          <a:custGeom>
            <a:avLst/>
            <a:gdLst/>
            <a:ahLst/>
            <a:cxnLst/>
            <a:rect l="l" t="t" r="r" b="b"/>
            <a:pathLst>
              <a:path w="3085352" h="3272554">
                <a:moveTo>
                  <a:pt x="0" y="0"/>
                </a:moveTo>
                <a:lnTo>
                  <a:pt x="3085352" y="0"/>
                </a:lnTo>
                <a:lnTo>
                  <a:pt x="3085352" y="3272554"/>
                </a:lnTo>
                <a:lnTo>
                  <a:pt x="0" y="3272554"/>
                </a:lnTo>
                <a:lnTo>
                  <a:pt x="0" y="0"/>
                </a:lnTo>
                <a:close/>
              </a:path>
            </a:pathLst>
          </a:custGeom>
          <a:blipFill>
            <a:blip r:embed="rId3"/>
            <a:stretch>
              <a:fillRect l="-188529" t="-81307" r="-2"/>
            </a:stretch>
          </a:blipFill>
        </p:spPr>
      </p:sp>
      <p:sp>
        <p:nvSpPr>
          <p:cNvPr id="4" name="Freeform 4"/>
          <p:cNvSpPr/>
          <p:nvPr/>
        </p:nvSpPr>
        <p:spPr>
          <a:xfrm>
            <a:off x="1342830" y="4432070"/>
            <a:ext cx="9237618" cy="3479925"/>
          </a:xfrm>
          <a:custGeom>
            <a:avLst/>
            <a:gdLst/>
            <a:ahLst/>
            <a:cxnLst/>
            <a:rect l="l" t="t" r="r" b="b"/>
            <a:pathLst>
              <a:path w="9237618" h="3479925">
                <a:moveTo>
                  <a:pt x="0" y="0"/>
                </a:moveTo>
                <a:lnTo>
                  <a:pt x="9237617" y="0"/>
                </a:lnTo>
                <a:lnTo>
                  <a:pt x="9237617" y="3479925"/>
                </a:lnTo>
                <a:lnTo>
                  <a:pt x="0" y="3479925"/>
                </a:lnTo>
                <a:lnTo>
                  <a:pt x="0" y="0"/>
                </a:lnTo>
                <a:close/>
              </a:path>
            </a:pathLst>
          </a:custGeom>
          <a:blipFill>
            <a:blip r:embed="rId4"/>
            <a:stretch>
              <a:fillRect/>
            </a:stretch>
          </a:blipFill>
        </p:spPr>
      </p:sp>
      <p:sp>
        <p:nvSpPr>
          <p:cNvPr id="5" name="Freeform 5"/>
          <p:cNvSpPr/>
          <p:nvPr/>
        </p:nvSpPr>
        <p:spPr>
          <a:xfrm>
            <a:off x="11213225" y="3725697"/>
            <a:ext cx="6046075" cy="4892670"/>
          </a:xfrm>
          <a:custGeom>
            <a:avLst/>
            <a:gdLst/>
            <a:ahLst/>
            <a:cxnLst/>
            <a:rect l="l" t="t" r="r" b="b"/>
            <a:pathLst>
              <a:path w="6046075" h="4892670">
                <a:moveTo>
                  <a:pt x="0" y="0"/>
                </a:moveTo>
                <a:lnTo>
                  <a:pt x="6046075" y="0"/>
                </a:lnTo>
                <a:lnTo>
                  <a:pt x="6046075" y="4892670"/>
                </a:lnTo>
                <a:lnTo>
                  <a:pt x="0" y="4892670"/>
                </a:lnTo>
                <a:lnTo>
                  <a:pt x="0" y="0"/>
                </a:lnTo>
                <a:close/>
              </a:path>
            </a:pathLst>
          </a:custGeom>
          <a:blipFill>
            <a:blip r:embed="rId5"/>
            <a:stretch>
              <a:fillRect/>
            </a:stretch>
          </a:blipFill>
        </p:spPr>
      </p:sp>
      <p:sp>
        <p:nvSpPr>
          <p:cNvPr id="6" name="TextBox 6"/>
          <p:cNvSpPr txBox="1"/>
          <p:nvPr/>
        </p:nvSpPr>
        <p:spPr>
          <a:xfrm>
            <a:off x="1531425" y="981475"/>
            <a:ext cx="15225150" cy="914400"/>
          </a:xfrm>
          <a:prstGeom prst="rect">
            <a:avLst/>
          </a:prstGeom>
        </p:spPr>
        <p:txBody>
          <a:bodyPr lIns="0" tIns="0" rIns="0" bIns="0" rtlCol="0" anchor="t">
            <a:spAutoFit/>
          </a:bodyPr>
          <a:lstStyle/>
          <a:p>
            <a:pPr algn="ctr">
              <a:lnSpc>
                <a:spcPts val="7200"/>
              </a:lnSpc>
            </a:pPr>
            <a:r>
              <a:rPr lang="en-US" sz="6000" b="1">
                <a:solidFill>
                  <a:srgbClr val="000000"/>
                </a:solidFill>
                <a:latin typeface="Dosis Bold"/>
                <a:ea typeface="Dosis Bold"/>
                <a:cs typeface="Dosis Bold"/>
                <a:sym typeface="Dosis Bold"/>
              </a:rPr>
              <a:t>Modelling Machine Learning</a:t>
            </a:r>
          </a:p>
        </p:txBody>
      </p:sp>
      <p:sp>
        <p:nvSpPr>
          <p:cNvPr id="7" name="TextBox 7"/>
          <p:cNvSpPr txBox="1"/>
          <p:nvPr/>
        </p:nvSpPr>
        <p:spPr>
          <a:xfrm>
            <a:off x="2345318" y="2475630"/>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1. Linear Regression model</a:t>
            </a:r>
          </a:p>
        </p:txBody>
      </p:sp>
      <p:sp>
        <p:nvSpPr>
          <p:cNvPr id="8" name="TextBox 8"/>
          <p:cNvSpPr txBox="1"/>
          <p:nvPr/>
        </p:nvSpPr>
        <p:spPr>
          <a:xfrm>
            <a:off x="2932948" y="3384320"/>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Plotting the actual and predited  values</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BFF"/>
        </a:solidFill>
        <a:effectLst/>
      </p:bgPr>
    </p:bg>
    <p:spTree>
      <p:nvGrpSpPr>
        <p:cNvPr id="1" name=""/>
        <p:cNvGrpSpPr/>
        <p:nvPr/>
      </p:nvGrpSpPr>
      <p:grpSpPr>
        <a:xfrm>
          <a:off x="0" y="0"/>
          <a:ext cx="0" cy="0"/>
          <a:chOff x="0" y="0"/>
          <a:chExt cx="0" cy="0"/>
        </a:xfrm>
      </p:grpSpPr>
      <p:sp>
        <p:nvSpPr>
          <p:cNvPr id="2" name="Freeform 2"/>
          <p:cNvSpPr/>
          <p:nvPr/>
        </p:nvSpPr>
        <p:spPr>
          <a:xfrm flipH="1">
            <a:off x="-152404" y="7119028"/>
            <a:ext cx="3085352" cy="3272554"/>
          </a:xfrm>
          <a:custGeom>
            <a:avLst/>
            <a:gdLst/>
            <a:ahLst/>
            <a:cxnLst/>
            <a:rect l="l" t="t" r="r" b="b"/>
            <a:pathLst>
              <a:path w="3085352" h="3272554">
                <a:moveTo>
                  <a:pt x="3085352" y="0"/>
                </a:moveTo>
                <a:lnTo>
                  <a:pt x="0" y="0"/>
                </a:lnTo>
                <a:lnTo>
                  <a:pt x="0" y="3272554"/>
                </a:lnTo>
                <a:lnTo>
                  <a:pt x="3085352" y="3272554"/>
                </a:lnTo>
                <a:lnTo>
                  <a:pt x="3085352" y="0"/>
                </a:lnTo>
                <a:close/>
              </a:path>
            </a:pathLst>
          </a:custGeom>
          <a:blipFill>
            <a:blip r:embed="rId3"/>
            <a:stretch>
              <a:fillRect l="-188529" t="-81307" r="-2"/>
            </a:stretch>
          </a:blipFill>
        </p:spPr>
      </p:sp>
      <p:sp>
        <p:nvSpPr>
          <p:cNvPr id="3" name="Freeform 3"/>
          <p:cNvSpPr/>
          <p:nvPr/>
        </p:nvSpPr>
        <p:spPr>
          <a:xfrm rot="-5400000">
            <a:off x="15109046" y="-93622"/>
            <a:ext cx="3085352" cy="3272554"/>
          </a:xfrm>
          <a:custGeom>
            <a:avLst/>
            <a:gdLst/>
            <a:ahLst/>
            <a:cxnLst/>
            <a:rect l="l" t="t" r="r" b="b"/>
            <a:pathLst>
              <a:path w="3085352" h="3272554">
                <a:moveTo>
                  <a:pt x="0" y="0"/>
                </a:moveTo>
                <a:lnTo>
                  <a:pt x="3085352" y="0"/>
                </a:lnTo>
                <a:lnTo>
                  <a:pt x="3085352" y="3272554"/>
                </a:lnTo>
                <a:lnTo>
                  <a:pt x="0" y="3272554"/>
                </a:lnTo>
                <a:lnTo>
                  <a:pt x="0" y="0"/>
                </a:lnTo>
                <a:close/>
              </a:path>
            </a:pathLst>
          </a:custGeom>
          <a:blipFill>
            <a:blip r:embed="rId3"/>
            <a:stretch>
              <a:fillRect l="-188529" t="-81307" r="-2"/>
            </a:stretch>
          </a:blipFill>
        </p:spPr>
      </p:sp>
      <p:sp>
        <p:nvSpPr>
          <p:cNvPr id="4" name="Freeform 4"/>
          <p:cNvSpPr/>
          <p:nvPr/>
        </p:nvSpPr>
        <p:spPr>
          <a:xfrm>
            <a:off x="4217455" y="4215208"/>
            <a:ext cx="9853091" cy="1145153"/>
          </a:xfrm>
          <a:custGeom>
            <a:avLst/>
            <a:gdLst/>
            <a:ahLst/>
            <a:cxnLst/>
            <a:rect l="l" t="t" r="r" b="b"/>
            <a:pathLst>
              <a:path w="9853091" h="1145153">
                <a:moveTo>
                  <a:pt x="0" y="0"/>
                </a:moveTo>
                <a:lnTo>
                  <a:pt x="9853090" y="0"/>
                </a:lnTo>
                <a:lnTo>
                  <a:pt x="9853090" y="1145154"/>
                </a:lnTo>
                <a:lnTo>
                  <a:pt x="0" y="1145154"/>
                </a:lnTo>
                <a:lnTo>
                  <a:pt x="0" y="0"/>
                </a:lnTo>
                <a:close/>
              </a:path>
            </a:pathLst>
          </a:custGeom>
          <a:blipFill>
            <a:blip r:embed="rId4"/>
            <a:stretch>
              <a:fillRect/>
            </a:stretch>
          </a:blipFill>
        </p:spPr>
      </p:sp>
      <p:sp>
        <p:nvSpPr>
          <p:cNvPr id="5" name="Freeform 5"/>
          <p:cNvSpPr/>
          <p:nvPr/>
        </p:nvSpPr>
        <p:spPr>
          <a:xfrm>
            <a:off x="5600096" y="6376699"/>
            <a:ext cx="7087808" cy="2881601"/>
          </a:xfrm>
          <a:custGeom>
            <a:avLst/>
            <a:gdLst/>
            <a:ahLst/>
            <a:cxnLst/>
            <a:rect l="l" t="t" r="r" b="b"/>
            <a:pathLst>
              <a:path w="7087808" h="2881601">
                <a:moveTo>
                  <a:pt x="0" y="0"/>
                </a:moveTo>
                <a:lnTo>
                  <a:pt x="7087808" y="0"/>
                </a:lnTo>
                <a:lnTo>
                  <a:pt x="7087808" y="2881601"/>
                </a:lnTo>
                <a:lnTo>
                  <a:pt x="0" y="2881601"/>
                </a:lnTo>
                <a:lnTo>
                  <a:pt x="0" y="0"/>
                </a:lnTo>
                <a:close/>
              </a:path>
            </a:pathLst>
          </a:custGeom>
          <a:blipFill>
            <a:blip r:embed="rId5"/>
            <a:stretch>
              <a:fillRect/>
            </a:stretch>
          </a:blipFill>
        </p:spPr>
      </p:sp>
      <p:sp>
        <p:nvSpPr>
          <p:cNvPr id="6" name="TextBox 6"/>
          <p:cNvSpPr txBox="1"/>
          <p:nvPr/>
        </p:nvSpPr>
        <p:spPr>
          <a:xfrm>
            <a:off x="1531425" y="981475"/>
            <a:ext cx="15225150" cy="914400"/>
          </a:xfrm>
          <a:prstGeom prst="rect">
            <a:avLst/>
          </a:prstGeom>
        </p:spPr>
        <p:txBody>
          <a:bodyPr lIns="0" tIns="0" rIns="0" bIns="0" rtlCol="0" anchor="t">
            <a:spAutoFit/>
          </a:bodyPr>
          <a:lstStyle/>
          <a:p>
            <a:pPr algn="ctr">
              <a:lnSpc>
                <a:spcPts val="7200"/>
              </a:lnSpc>
            </a:pPr>
            <a:r>
              <a:rPr lang="en-US" sz="6000" b="1">
                <a:solidFill>
                  <a:srgbClr val="000000"/>
                </a:solidFill>
                <a:latin typeface="Dosis Bold"/>
                <a:ea typeface="Dosis Bold"/>
                <a:cs typeface="Dosis Bold"/>
                <a:sym typeface="Dosis Bold"/>
              </a:rPr>
              <a:t>Modelling Machine Learning</a:t>
            </a:r>
          </a:p>
        </p:txBody>
      </p:sp>
      <p:sp>
        <p:nvSpPr>
          <p:cNvPr id="7" name="TextBox 7"/>
          <p:cNvSpPr txBox="1"/>
          <p:nvPr/>
        </p:nvSpPr>
        <p:spPr>
          <a:xfrm>
            <a:off x="2345318" y="2475630"/>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2. Decision Tree Regressor</a:t>
            </a:r>
          </a:p>
        </p:txBody>
      </p:sp>
      <p:sp>
        <p:nvSpPr>
          <p:cNvPr id="8" name="TextBox 8"/>
          <p:cNvSpPr txBox="1"/>
          <p:nvPr/>
        </p:nvSpPr>
        <p:spPr>
          <a:xfrm>
            <a:off x="2932948" y="3384320"/>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Import libraries</a:t>
            </a:r>
          </a:p>
        </p:txBody>
      </p:sp>
      <p:sp>
        <p:nvSpPr>
          <p:cNvPr id="9" name="TextBox 9"/>
          <p:cNvSpPr txBox="1"/>
          <p:nvPr/>
        </p:nvSpPr>
        <p:spPr>
          <a:xfrm>
            <a:off x="2932948" y="5724525"/>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Build model</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BFF"/>
        </a:solidFill>
        <a:effectLst/>
      </p:bgPr>
    </p:bg>
    <p:spTree>
      <p:nvGrpSpPr>
        <p:cNvPr id="1" name=""/>
        <p:cNvGrpSpPr/>
        <p:nvPr/>
      </p:nvGrpSpPr>
      <p:grpSpPr>
        <a:xfrm>
          <a:off x="0" y="0"/>
          <a:ext cx="0" cy="0"/>
          <a:chOff x="0" y="0"/>
          <a:chExt cx="0" cy="0"/>
        </a:xfrm>
      </p:grpSpPr>
      <p:sp>
        <p:nvSpPr>
          <p:cNvPr id="2" name="Freeform 2"/>
          <p:cNvSpPr/>
          <p:nvPr/>
        </p:nvSpPr>
        <p:spPr>
          <a:xfrm flipH="1">
            <a:off x="-152404" y="7119028"/>
            <a:ext cx="3085352" cy="3272554"/>
          </a:xfrm>
          <a:custGeom>
            <a:avLst/>
            <a:gdLst/>
            <a:ahLst/>
            <a:cxnLst/>
            <a:rect l="l" t="t" r="r" b="b"/>
            <a:pathLst>
              <a:path w="3085352" h="3272554">
                <a:moveTo>
                  <a:pt x="3085352" y="0"/>
                </a:moveTo>
                <a:lnTo>
                  <a:pt x="0" y="0"/>
                </a:lnTo>
                <a:lnTo>
                  <a:pt x="0" y="3272554"/>
                </a:lnTo>
                <a:lnTo>
                  <a:pt x="3085352" y="3272554"/>
                </a:lnTo>
                <a:lnTo>
                  <a:pt x="3085352" y="0"/>
                </a:lnTo>
                <a:close/>
              </a:path>
            </a:pathLst>
          </a:custGeom>
          <a:blipFill>
            <a:blip r:embed="rId3"/>
            <a:stretch>
              <a:fillRect l="-188529" t="-81307" r="-2"/>
            </a:stretch>
          </a:blipFill>
        </p:spPr>
      </p:sp>
      <p:sp>
        <p:nvSpPr>
          <p:cNvPr id="3" name="Freeform 3"/>
          <p:cNvSpPr/>
          <p:nvPr/>
        </p:nvSpPr>
        <p:spPr>
          <a:xfrm rot="-5400000">
            <a:off x="15109046" y="-93622"/>
            <a:ext cx="3085352" cy="3272554"/>
          </a:xfrm>
          <a:custGeom>
            <a:avLst/>
            <a:gdLst/>
            <a:ahLst/>
            <a:cxnLst/>
            <a:rect l="l" t="t" r="r" b="b"/>
            <a:pathLst>
              <a:path w="3085352" h="3272554">
                <a:moveTo>
                  <a:pt x="0" y="0"/>
                </a:moveTo>
                <a:lnTo>
                  <a:pt x="3085352" y="0"/>
                </a:lnTo>
                <a:lnTo>
                  <a:pt x="3085352" y="3272554"/>
                </a:lnTo>
                <a:lnTo>
                  <a:pt x="0" y="3272554"/>
                </a:lnTo>
                <a:lnTo>
                  <a:pt x="0" y="0"/>
                </a:lnTo>
                <a:close/>
              </a:path>
            </a:pathLst>
          </a:custGeom>
          <a:blipFill>
            <a:blip r:embed="rId3"/>
            <a:stretch>
              <a:fillRect l="-188529" t="-81307" r="-2"/>
            </a:stretch>
          </a:blipFill>
        </p:spPr>
      </p:sp>
      <p:sp>
        <p:nvSpPr>
          <p:cNvPr id="4" name="Freeform 4"/>
          <p:cNvSpPr/>
          <p:nvPr/>
        </p:nvSpPr>
        <p:spPr>
          <a:xfrm>
            <a:off x="4268921" y="4354463"/>
            <a:ext cx="9750158" cy="3925064"/>
          </a:xfrm>
          <a:custGeom>
            <a:avLst/>
            <a:gdLst/>
            <a:ahLst/>
            <a:cxnLst/>
            <a:rect l="l" t="t" r="r" b="b"/>
            <a:pathLst>
              <a:path w="9750158" h="3925064">
                <a:moveTo>
                  <a:pt x="0" y="0"/>
                </a:moveTo>
                <a:lnTo>
                  <a:pt x="9750158" y="0"/>
                </a:lnTo>
                <a:lnTo>
                  <a:pt x="9750158" y="3925064"/>
                </a:lnTo>
                <a:lnTo>
                  <a:pt x="0" y="3925064"/>
                </a:lnTo>
                <a:lnTo>
                  <a:pt x="0" y="0"/>
                </a:lnTo>
                <a:close/>
              </a:path>
            </a:pathLst>
          </a:custGeom>
          <a:blipFill>
            <a:blip r:embed="rId4"/>
            <a:stretch>
              <a:fillRect/>
            </a:stretch>
          </a:blipFill>
        </p:spPr>
      </p:sp>
      <p:sp>
        <p:nvSpPr>
          <p:cNvPr id="5" name="TextBox 5"/>
          <p:cNvSpPr txBox="1"/>
          <p:nvPr/>
        </p:nvSpPr>
        <p:spPr>
          <a:xfrm>
            <a:off x="1531425" y="981475"/>
            <a:ext cx="15225150" cy="914400"/>
          </a:xfrm>
          <a:prstGeom prst="rect">
            <a:avLst/>
          </a:prstGeom>
        </p:spPr>
        <p:txBody>
          <a:bodyPr lIns="0" tIns="0" rIns="0" bIns="0" rtlCol="0" anchor="t">
            <a:spAutoFit/>
          </a:bodyPr>
          <a:lstStyle/>
          <a:p>
            <a:pPr algn="ctr">
              <a:lnSpc>
                <a:spcPts val="7200"/>
              </a:lnSpc>
            </a:pPr>
            <a:r>
              <a:rPr lang="en-US" sz="6000" b="1">
                <a:solidFill>
                  <a:srgbClr val="000000"/>
                </a:solidFill>
                <a:latin typeface="Dosis Bold"/>
                <a:ea typeface="Dosis Bold"/>
                <a:cs typeface="Dosis Bold"/>
                <a:sym typeface="Dosis Bold"/>
              </a:rPr>
              <a:t>Modelling Machine Learning</a:t>
            </a:r>
          </a:p>
        </p:txBody>
      </p:sp>
      <p:sp>
        <p:nvSpPr>
          <p:cNvPr id="6" name="TextBox 6"/>
          <p:cNvSpPr txBox="1"/>
          <p:nvPr/>
        </p:nvSpPr>
        <p:spPr>
          <a:xfrm>
            <a:off x="2665482" y="3415047"/>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Predicting the scores for the Test values</a:t>
            </a:r>
          </a:p>
        </p:txBody>
      </p:sp>
      <p:sp>
        <p:nvSpPr>
          <p:cNvPr id="7" name="TextBox 7"/>
          <p:cNvSpPr txBox="1"/>
          <p:nvPr/>
        </p:nvSpPr>
        <p:spPr>
          <a:xfrm>
            <a:off x="2345318" y="2475630"/>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2. Decision Tree Regressor</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BFF"/>
        </a:solidFill>
        <a:effectLst/>
      </p:bgPr>
    </p:bg>
    <p:spTree>
      <p:nvGrpSpPr>
        <p:cNvPr id="1" name=""/>
        <p:cNvGrpSpPr/>
        <p:nvPr/>
      </p:nvGrpSpPr>
      <p:grpSpPr>
        <a:xfrm>
          <a:off x="0" y="0"/>
          <a:ext cx="0" cy="0"/>
          <a:chOff x="0" y="0"/>
          <a:chExt cx="0" cy="0"/>
        </a:xfrm>
      </p:grpSpPr>
      <p:sp>
        <p:nvSpPr>
          <p:cNvPr id="2" name="Freeform 2"/>
          <p:cNvSpPr/>
          <p:nvPr/>
        </p:nvSpPr>
        <p:spPr>
          <a:xfrm flipH="1">
            <a:off x="-152404" y="7119028"/>
            <a:ext cx="3085352" cy="3272554"/>
          </a:xfrm>
          <a:custGeom>
            <a:avLst/>
            <a:gdLst/>
            <a:ahLst/>
            <a:cxnLst/>
            <a:rect l="l" t="t" r="r" b="b"/>
            <a:pathLst>
              <a:path w="3085352" h="3272554">
                <a:moveTo>
                  <a:pt x="3085352" y="0"/>
                </a:moveTo>
                <a:lnTo>
                  <a:pt x="0" y="0"/>
                </a:lnTo>
                <a:lnTo>
                  <a:pt x="0" y="3272554"/>
                </a:lnTo>
                <a:lnTo>
                  <a:pt x="3085352" y="3272554"/>
                </a:lnTo>
                <a:lnTo>
                  <a:pt x="3085352" y="0"/>
                </a:lnTo>
                <a:close/>
              </a:path>
            </a:pathLst>
          </a:custGeom>
          <a:blipFill>
            <a:blip r:embed="rId3"/>
            <a:stretch>
              <a:fillRect l="-188529" t="-81307" r="-2"/>
            </a:stretch>
          </a:blipFill>
        </p:spPr>
      </p:sp>
      <p:sp>
        <p:nvSpPr>
          <p:cNvPr id="3" name="Freeform 3"/>
          <p:cNvSpPr/>
          <p:nvPr/>
        </p:nvSpPr>
        <p:spPr>
          <a:xfrm rot="-5400000">
            <a:off x="15109046" y="-93622"/>
            <a:ext cx="3085352" cy="3272554"/>
          </a:xfrm>
          <a:custGeom>
            <a:avLst/>
            <a:gdLst/>
            <a:ahLst/>
            <a:cxnLst/>
            <a:rect l="l" t="t" r="r" b="b"/>
            <a:pathLst>
              <a:path w="3085352" h="3272554">
                <a:moveTo>
                  <a:pt x="0" y="0"/>
                </a:moveTo>
                <a:lnTo>
                  <a:pt x="3085352" y="0"/>
                </a:lnTo>
                <a:lnTo>
                  <a:pt x="3085352" y="3272554"/>
                </a:lnTo>
                <a:lnTo>
                  <a:pt x="0" y="3272554"/>
                </a:lnTo>
                <a:lnTo>
                  <a:pt x="0" y="0"/>
                </a:lnTo>
                <a:close/>
              </a:path>
            </a:pathLst>
          </a:custGeom>
          <a:blipFill>
            <a:blip r:embed="rId3"/>
            <a:stretch>
              <a:fillRect l="-188529" t="-81307" r="-2"/>
            </a:stretch>
          </a:blipFill>
        </p:spPr>
      </p:sp>
      <p:sp>
        <p:nvSpPr>
          <p:cNvPr id="4" name="Freeform 4"/>
          <p:cNvSpPr/>
          <p:nvPr/>
        </p:nvSpPr>
        <p:spPr>
          <a:xfrm>
            <a:off x="2195796" y="4432070"/>
            <a:ext cx="8534174" cy="3207572"/>
          </a:xfrm>
          <a:custGeom>
            <a:avLst/>
            <a:gdLst/>
            <a:ahLst/>
            <a:cxnLst/>
            <a:rect l="l" t="t" r="r" b="b"/>
            <a:pathLst>
              <a:path w="8534174" h="3207572">
                <a:moveTo>
                  <a:pt x="0" y="0"/>
                </a:moveTo>
                <a:lnTo>
                  <a:pt x="8534174" y="0"/>
                </a:lnTo>
                <a:lnTo>
                  <a:pt x="8534174" y="3207572"/>
                </a:lnTo>
                <a:lnTo>
                  <a:pt x="0" y="3207572"/>
                </a:lnTo>
                <a:lnTo>
                  <a:pt x="0" y="0"/>
                </a:lnTo>
                <a:close/>
              </a:path>
            </a:pathLst>
          </a:custGeom>
          <a:blipFill>
            <a:blip r:embed="rId4"/>
            <a:stretch>
              <a:fillRect/>
            </a:stretch>
          </a:blipFill>
        </p:spPr>
      </p:sp>
      <p:sp>
        <p:nvSpPr>
          <p:cNvPr id="5" name="Freeform 5"/>
          <p:cNvSpPr/>
          <p:nvPr/>
        </p:nvSpPr>
        <p:spPr>
          <a:xfrm>
            <a:off x="11321065" y="3617683"/>
            <a:ext cx="5938235" cy="4861930"/>
          </a:xfrm>
          <a:custGeom>
            <a:avLst/>
            <a:gdLst/>
            <a:ahLst/>
            <a:cxnLst/>
            <a:rect l="l" t="t" r="r" b="b"/>
            <a:pathLst>
              <a:path w="5938235" h="4861930">
                <a:moveTo>
                  <a:pt x="0" y="0"/>
                </a:moveTo>
                <a:lnTo>
                  <a:pt x="5938235" y="0"/>
                </a:lnTo>
                <a:lnTo>
                  <a:pt x="5938235" y="4861930"/>
                </a:lnTo>
                <a:lnTo>
                  <a:pt x="0" y="4861930"/>
                </a:lnTo>
                <a:lnTo>
                  <a:pt x="0" y="0"/>
                </a:lnTo>
                <a:close/>
              </a:path>
            </a:pathLst>
          </a:custGeom>
          <a:blipFill>
            <a:blip r:embed="rId5"/>
            <a:stretch>
              <a:fillRect/>
            </a:stretch>
          </a:blipFill>
        </p:spPr>
      </p:sp>
      <p:sp>
        <p:nvSpPr>
          <p:cNvPr id="6" name="TextBox 6"/>
          <p:cNvSpPr txBox="1"/>
          <p:nvPr/>
        </p:nvSpPr>
        <p:spPr>
          <a:xfrm>
            <a:off x="1531425" y="981475"/>
            <a:ext cx="15225150" cy="914400"/>
          </a:xfrm>
          <a:prstGeom prst="rect">
            <a:avLst/>
          </a:prstGeom>
        </p:spPr>
        <p:txBody>
          <a:bodyPr lIns="0" tIns="0" rIns="0" bIns="0" rtlCol="0" anchor="t">
            <a:spAutoFit/>
          </a:bodyPr>
          <a:lstStyle/>
          <a:p>
            <a:pPr algn="ctr">
              <a:lnSpc>
                <a:spcPts val="7200"/>
              </a:lnSpc>
            </a:pPr>
            <a:r>
              <a:rPr lang="en-US" sz="6000" b="1">
                <a:solidFill>
                  <a:srgbClr val="000000"/>
                </a:solidFill>
                <a:latin typeface="Dosis Bold"/>
                <a:ea typeface="Dosis Bold"/>
                <a:cs typeface="Dosis Bold"/>
                <a:sym typeface="Dosis Bold"/>
              </a:rPr>
              <a:t>Modelling Machine Learning</a:t>
            </a:r>
          </a:p>
        </p:txBody>
      </p:sp>
      <p:sp>
        <p:nvSpPr>
          <p:cNvPr id="7" name="TextBox 7"/>
          <p:cNvSpPr txBox="1"/>
          <p:nvPr/>
        </p:nvSpPr>
        <p:spPr>
          <a:xfrm>
            <a:off x="2932948" y="3384320"/>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Plotting the actual and predited  values</a:t>
            </a:r>
          </a:p>
        </p:txBody>
      </p:sp>
      <p:sp>
        <p:nvSpPr>
          <p:cNvPr id="8" name="TextBox 8"/>
          <p:cNvSpPr txBox="1"/>
          <p:nvPr/>
        </p:nvSpPr>
        <p:spPr>
          <a:xfrm>
            <a:off x="2345318" y="2475630"/>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2. Decision Tree Regressor</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BFF"/>
        </a:solidFill>
        <a:effectLst/>
      </p:bgPr>
    </p:bg>
    <p:spTree>
      <p:nvGrpSpPr>
        <p:cNvPr id="1" name=""/>
        <p:cNvGrpSpPr/>
        <p:nvPr/>
      </p:nvGrpSpPr>
      <p:grpSpPr>
        <a:xfrm>
          <a:off x="0" y="0"/>
          <a:ext cx="0" cy="0"/>
          <a:chOff x="0" y="0"/>
          <a:chExt cx="0" cy="0"/>
        </a:xfrm>
      </p:grpSpPr>
      <p:sp>
        <p:nvSpPr>
          <p:cNvPr id="2" name="Freeform 2"/>
          <p:cNvSpPr/>
          <p:nvPr/>
        </p:nvSpPr>
        <p:spPr>
          <a:xfrm flipH="1">
            <a:off x="-152404" y="7119028"/>
            <a:ext cx="3085352" cy="3272554"/>
          </a:xfrm>
          <a:custGeom>
            <a:avLst/>
            <a:gdLst/>
            <a:ahLst/>
            <a:cxnLst/>
            <a:rect l="l" t="t" r="r" b="b"/>
            <a:pathLst>
              <a:path w="3085352" h="3272554">
                <a:moveTo>
                  <a:pt x="3085352" y="0"/>
                </a:moveTo>
                <a:lnTo>
                  <a:pt x="0" y="0"/>
                </a:lnTo>
                <a:lnTo>
                  <a:pt x="0" y="3272554"/>
                </a:lnTo>
                <a:lnTo>
                  <a:pt x="3085352" y="3272554"/>
                </a:lnTo>
                <a:lnTo>
                  <a:pt x="3085352" y="0"/>
                </a:lnTo>
                <a:close/>
              </a:path>
            </a:pathLst>
          </a:custGeom>
          <a:blipFill>
            <a:blip r:embed="rId3"/>
            <a:stretch>
              <a:fillRect l="-188529" t="-81307" r="-2"/>
            </a:stretch>
          </a:blipFill>
        </p:spPr>
      </p:sp>
      <p:sp>
        <p:nvSpPr>
          <p:cNvPr id="3" name="Freeform 3"/>
          <p:cNvSpPr/>
          <p:nvPr/>
        </p:nvSpPr>
        <p:spPr>
          <a:xfrm rot="-5400000">
            <a:off x="15109046" y="-93622"/>
            <a:ext cx="3085352" cy="3272554"/>
          </a:xfrm>
          <a:custGeom>
            <a:avLst/>
            <a:gdLst/>
            <a:ahLst/>
            <a:cxnLst/>
            <a:rect l="l" t="t" r="r" b="b"/>
            <a:pathLst>
              <a:path w="3085352" h="3272554">
                <a:moveTo>
                  <a:pt x="0" y="0"/>
                </a:moveTo>
                <a:lnTo>
                  <a:pt x="3085352" y="0"/>
                </a:lnTo>
                <a:lnTo>
                  <a:pt x="3085352" y="3272554"/>
                </a:lnTo>
                <a:lnTo>
                  <a:pt x="0" y="3272554"/>
                </a:lnTo>
                <a:lnTo>
                  <a:pt x="0" y="0"/>
                </a:lnTo>
                <a:close/>
              </a:path>
            </a:pathLst>
          </a:custGeom>
          <a:blipFill>
            <a:blip r:embed="rId3"/>
            <a:stretch>
              <a:fillRect l="-188529" t="-81307" r="-2"/>
            </a:stretch>
          </a:blipFill>
        </p:spPr>
      </p:sp>
      <p:sp>
        <p:nvSpPr>
          <p:cNvPr id="4" name="Freeform 4"/>
          <p:cNvSpPr/>
          <p:nvPr/>
        </p:nvSpPr>
        <p:spPr>
          <a:xfrm>
            <a:off x="4130520" y="4145883"/>
            <a:ext cx="10026961" cy="1283805"/>
          </a:xfrm>
          <a:custGeom>
            <a:avLst/>
            <a:gdLst/>
            <a:ahLst/>
            <a:cxnLst/>
            <a:rect l="l" t="t" r="r" b="b"/>
            <a:pathLst>
              <a:path w="10026961" h="1283805">
                <a:moveTo>
                  <a:pt x="0" y="0"/>
                </a:moveTo>
                <a:lnTo>
                  <a:pt x="10026960" y="0"/>
                </a:lnTo>
                <a:lnTo>
                  <a:pt x="10026960" y="1283805"/>
                </a:lnTo>
                <a:lnTo>
                  <a:pt x="0" y="1283805"/>
                </a:lnTo>
                <a:lnTo>
                  <a:pt x="0" y="0"/>
                </a:lnTo>
                <a:close/>
              </a:path>
            </a:pathLst>
          </a:custGeom>
          <a:blipFill>
            <a:blip r:embed="rId4"/>
            <a:stretch>
              <a:fillRect/>
            </a:stretch>
          </a:blipFill>
        </p:spPr>
      </p:sp>
      <p:sp>
        <p:nvSpPr>
          <p:cNvPr id="5" name="Freeform 5"/>
          <p:cNvSpPr/>
          <p:nvPr/>
        </p:nvSpPr>
        <p:spPr>
          <a:xfrm>
            <a:off x="5098922" y="6191250"/>
            <a:ext cx="8090155" cy="3383618"/>
          </a:xfrm>
          <a:custGeom>
            <a:avLst/>
            <a:gdLst/>
            <a:ahLst/>
            <a:cxnLst/>
            <a:rect l="l" t="t" r="r" b="b"/>
            <a:pathLst>
              <a:path w="8090155" h="3383618">
                <a:moveTo>
                  <a:pt x="0" y="0"/>
                </a:moveTo>
                <a:lnTo>
                  <a:pt x="8090156" y="0"/>
                </a:lnTo>
                <a:lnTo>
                  <a:pt x="8090156" y="3383618"/>
                </a:lnTo>
                <a:lnTo>
                  <a:pt x="0" y="3383618"/>
                </a:lnTo>
                <a:lnTo>
                  <a:pt x="0" y="0"/>
                </a:lnTo>
                <a:close/>
              </a:path>
            </a:pathLst>
          </a:custGeom>
          <a:blipFill>
            <a:blip r:embed="rId5"/>
            <a:stretch>
              <a:fillRect/>
            </a:stretch>
          </a:blipFill>
        </p:spPr>
      </p:sp>
      <p:sp>
        <p:nvSpPr>
          <p:cNvPr id="6" name="TextBox 6"/>
          <p:cNvSpPr txBox="1"/>
          <p:nvPr/>
        </p:nvSpPr>
        <p:spPr>
          <a:xfrm>
            <a:off x="1531425" y="981475"/>
            <a:ext cx="15225150" cy="914400"/>
          </a:xfrm>
          <a:prstGeom prst="rect">
            <a:avLst/>
          </a:prstGeom>
        </p:spPr>
        <p:txBody>
          <a:bodyPr lIns="0" tIns="0" rIns="0" bIns="0" rtlCol="0" anchor="t">
            <a:spAutoFit/>
          </a:bodyPr>
          <a:lstStyle/>
          <a:p>
            <a:pPr algn="ctr">
              <a:lnSpc>
                <a:spcPts val="7200"/>
              </a:lnSpc>
            </a:pPr>
            <a:r>
              <a:rPr lang="en-US" sz="6000" b="1">
                <a:solidFill>
                  <a:srgbClr val="000000"/>
                </a:solidFill>
                <a:latin typeface="Dosis Bold"/>
                <a:ea typeface="Dosis Bold"/>
                <a:cs typeface="Dosis Bold"/>
                <a:sym typeface="Dosis Bold"/>
              </a:rPr>
              <a:t>Modelling Machine Learning</a:t>
            </a:r>
          </a:p>
        </p:txBody>
      </p:sp>
      <p:sp>
        <p:nvSpPr>
          <p:cNvPr id="7" name="TextBox 7"/>
          <p:cNvSpPr txBox="1"/>
          <p:nvPr/>
        </p:nvSpPr>
        <p:spPr>
          <a:xfrm>
            <a:off x="2345318" y="2475630"/>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3. Random Forest Regressor</a:t>
            </a:r>
          </a:p>
        </p:txBody>
      </p:sp>
      <p:sp>
        <p:nvSpPr>
          <p:cNvPr id="8" name="TextBox 8"/>
          <p:cNvSpPr txBox="1"/>
          <p:nvPr/>
        </p:nvSpPr>
        <p:spPr>
          <a:xfrm>
            <a:off x="2932948" y="3384320"/>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Import libraries</a:t>
            </a:r>
          </a:p>
        </p:txBody>
      </p:sp>
      <p:sp>
        <p:nvSpPr>
          <p:cNvPr id="9" name="TextBox 9"/>
          <p:cNvSpPr txBox="1"/>
          <p:nvPr/>
        </p:nvSpPr>
        <p:spPr>
          <a:xfrm>
            <a:off x="2932948" y="5724525"/>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Build model</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BFF"/>
        </a:solidFill>
        <a:effectLst/>
      </p:bgPr>
    </p:bg>
    <p:spTree>
      <p:nvGrpSpPr>
        <p:cNvPr id="1" name=""/>
        <p:cNvGrpSpPr/>
        <p:nvPr/>
      </p:nvGrpSpPr>
      <p:grpSpPr>
        <a:xfrm>
          <a:off x="0" y="0"/>
          <a:ext cx="0" cy="0"/>
          <a:chOff x="0" y="0"/>
          <a:chExt cx="0" cy="0"/>
        </a:xfrm>
      </p:grpSpPr>
      <p:sp>
        <p:nvSpPr>
          <p:cNvPr id="2" name="Freeform 2"/>
          <p:cNvSpPr/>
          <p:nvPr/>
        </p:nvSpPr>
        <p:spPr>
          <a:xfrm flipH="1">
            <a:off x="-152404" y="7119028"/>
            <a:ext cx="3085352" cy="3272554"/>
          </a:xfrm>
          <a:custGeom>
            <a:avLst/>
            <a:gdLst/>
            <a:ahLst/>
            <a:cxnLst/>
            <a:rect l="l" t="t" r="r" b="b"/>
            <a:pathLst>
              <a:path w="3085352" h="3272554">
                <a:moveTo>
                  <a:pt x="3085352" y="0"/>
                </a:moveTo>
                <a:lnTo>
                  <a:pt x="0" y="0"/>
                </a:lnTo>
                <a:lnTo>
                  <a:pt x="0" y="3272554"/>
                </a:lnTo>
                <a:lnTo>
                  <a:pt x="3085352" y="3272554"/>
                </a:lnTo>
                <a:lnTo>
                  <a:pt x="3085352" y="0"/>
                </a:lnTo>
                <a:close/>
              </a:path>
            </a:pathLst>
          </a:custGeom>
          <a:blipFill>
            <a:blip r:embed="rId3"/>
            <a:stretch>
              <a:fillRect l="-188529" t="-81307" r="-2"/>
            </a:stretch>
          </a:blipFill>
        </p:spPr>
      </p:sp>
      <p:sp>
        <p:nvSpPr>
          <p:cNvPr id="3" name="Freeform 3"/>
          <p:cNvSpPr/>
          <p:nvPr/>
        </p:nvSpPr>
        <p:spPr>
          <a:xfrm rot="-5400000">
            <a:off x="15109046" y="-93622"/>
            <a:ext cx="3085352" cy="3272554"/>
          </a:xfrm>
          <a:custGeom>
            <a:avLst/>
            <a:gdLst/>
            <a:ahLst/>
            <a:cxnLst/>
            <a:rect l="l" t="t" r="r" b="b"/>
            <a:pathLst>
              <a:path w="3085352" h="3272554">
                <a:moveTo>
                  <a:pt x="0" y="0"/>
                </a:moveTo>
                <a:lnTo>
                  <a:pt x="3085352" y="0"/>
                </a:lnTo>
                <a:lnTo>
                  <a:pt x="3085352" y="3272554"/>
                </a:lnTo>
                <a:lnTo>
                  <a:pt x="0" y="3272554"/>
                </a:lnTo>
                <a:lnTo>
                  <a:pt x="0" y="0"/>
                </a:lnTo>
                <a:close/>
              </a:path>
            </a:pathLst>
          </a:custGeom>
          <a:blipFill>
            <a:blip r:embed="rId3"/>
            <a:stretch>
              <a:fillRect l="-188529" t="-81307" r="-2"/>
            </a:stretch>
          </a:blipFill>
        </p:spPr>
      </p:sp>
      <p:sp>
        <p:nvSpPr>
          <p:cNvPr id="4" name="Freeform 4"/>
          <p:cNvSpPr/>
          <p:nvPr/>
        </p:nvSpPr>
        <p:spPr>
          <a:xfrm>
            <a:off x="4105055" y="4770870"/>
            <a:ext cx="10077890" cy="3337624"/>
          </a:xfrm>
          <a:custGeom>
            <a:avLst/>
            <a:gdLst/>
            <a:ahLst/>
            <a:cxnLst/>
            <a:rect l="l" t="t" r="r" b="b"/>
            <a:pathLst>
              <a:path w="10077890" h="3337624">
                <a:moveTo>
                  <a:pt x="0" y="0"/>
                </a:moveTo>
                <a:lnTo>
                  <a:pt x="10077890" y="0"/>
                </a:lnTo>
                <a:lnTo>
                  <a:pt x="10077890" y="3337624"/>
                </a:lnTo>
                <a:lnTo>
                  <a:pt x="0" y="3337624"/>
                </a:lnTo>
                <a:lnTo>
                  <a:pt x="0" y="0"/>
                </a:lnTo>
                <a:close/>
              </a:path>
            </a:pathLst>
          </a:custGeom>
          <a:blipFill>
            <a:blip r:embed="rId4"/>
            <a:stretch>
              <a:fillRect/>
            </a:stretch>
          </a:blipFill>
        </p:spPr>
      </p:sp>
      <p:sp>
        <p:nvSpPr>
          <p:cNvPr id="5" name="TextBox 5"/>
          <p:cNvSpPr txBox="1"/>
          <p:nvPr/>
        </p:nvSpPr>
        <p:spPr>
          <a:xfrm>
            <a:off x="1531425" y="981475"/>
            <a:ext cx="15225150" cy="914400"/>
          </a:xfrm>
          <a:prstGeom prst="rect">
            <a:avLst/>
          </a:prstGeom>
        </p:spPr>
        <p:txBody>
          <a:bodyPr lIns="0" tIns="0" rIns="0" bIns="0" rtlCol="0" anchor="t">
            <a:spAutoFit/>
          </a:bodyPr>
          <a:lstStyle/>
          <a:p>
            <a:pPr algn="ctr">
              <a:lnSpc>
                <a:spcPts val="7200"/>
              </a:lnSpc>
            </a:pPr>
            <a:r>
              <a:rPr lang="en-US" sz="6000" b="1">
                <a:solidFill>
                  <a:srgbClr val="000000"/>
                </a:solidFill>
                <a:latin typeface="Dosis Bold"/>
                <a:ea typeface="Dosis Bold"/>
                <a:cs typeface="Dosis Bold"/>
                <a:sym typeface="Dosis Bold"/>
              </a:rPr>
              <a:t>Modelling Machine Learning</a:t>
            </a:r>
          </a:p>
        </p:txBody>
      </p:sp>
      <p:sp>
        <p:nvSpPr>
          <p:cNvPr id="6" name="TextBox 6"/>
          <p:cNvSpPr txBox="1"/>
          <p:nvPr/>
        </p:nvSpPr>
        <p:spPr>
          <a:xfrm>
            <a:off x="2665482" y="3415047"/>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Predicting the scores for the Test values</a:t>
            </a:r>
          </a:p>
        </p:txBody>
      </p:sp>
      <p:sp>
        <p:nvSpPr>
          <p:cNvPr id="7" name="TextBox 7"/>
          <p:cNvSpPr txBox="1"/>
          <p:nvPr/>
        </p:nvSpPr>
        <p:spPr>
          <a:xfrm>
            <a:off x="2345318" y="2475630"/>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3. Random Forest Regressor</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BFF"/>
        </a:solidFill>
        <a:effectLst/>
      </p:bgPr>
    </p:bg>
    <p:spTree>
      <p:nvGrpSpPr>
        <p:cNvPr id="1" name=""/>
        <p:cNvGrpSpPr/>
        <p:nvPr/>
      </p:nvGrpSpPr>
      <p:grpSpPr>
        <a:xfrm>
          <a:off x="0" y="0"/>
          <a:ext cx="0" cy="0"/>
          <a:chOff x="0" y="0"/>
          <a:chExt cx="0" cy="0"/>
        </a:xfrm>
      </p:grpSpPr>
      <p:sp>
        <p:nvSpPr>
          <p:cNvPr id="2" name="Freeform 2"/>
          <p:cNvSpPr/>
          <p:nvPr/>
        </p:nvSpPr>
        <p:spPr>
          <a:xfrm flipH="1">
            <a:off x="-152404" y="7119028"/>
            <a:ext cx="3085352" cy="3272554"/>
          </a:xfrm>
          <a:custGeom>
            <a:avLst/>
            <a:gdLst/>
            <a:ahLst/>
            <a:cxnLst/>
            <a:rect l="l" t="t" r="r" b="b"/>
            <a:pathLst>
              <a:path w="3085352" h="3272554">
                <a:moveTo>
                  <a:pt x="3085352" y="0"/>
                </a:moveTo>
                <a:lnTo>
                  <a:pt x="0" y="0"/>
                </a:lnTo>
                <a:lnTo>
                  <a:pt x="0" y="3272554"/>
                </a:lnTo>
                <a:lnTo>
                  <a:pt x="3085352" y="3272554"/>
                </a:lnTo>
                <a:lnTo>
                  <a:pt x="3085352" y="0"/>
                </a:lnTo>
                <a:close/>
              </a:path>
            </a:pathLst>
          </a:custGeom>
          <a:blipFill>
            <a:blip r:embed="rId3"/>
            <a:stretch>
              <a:fillRect l="-188529" t="-81307" r="-2"/>
            </a:stretch>
          </a:blipFill>
        </p:spPr>
      </p:sp>
      <p:sp>
        <p:nvSpPr>
          <p:cNvPr id="3" name="Freeform 3"/>
          <p:cNvSpPr/>
          <p:nvPr/>
        </p:nvSpPr>
        <p:spPr>
          <a:xfrm rot="-5400000">
            <a:off x="15109046" y="-93622"/>
            <a:ext cx="3085352" cy="3272554"/>
          </a:xfrm>
          <a:custGeom>
            <a:avLst/>
            <a:gdLst/>
            <a:ahLst/>
            <a:cxnLst/>
            <a:rect l="l" t="t" r="r" b="b"/>
            <a:pathLst>
              <a:path w="3085352" h="3272554">
                <a:moveTo>
                  <a:pt x="0" y="0"/>
                </a:moveTo>
                <a:lnTo>
                  <a:pt x="3085352" y="0"/>
                </a:lnTo>
                <a:lnTo>
                  <a:pt x="3085352" y="3272554"/>
                </a:lnTo>
                <a:lnTo>
                  <a:pt x="0" y="3272554"/>
                </a:lnTo>
                <a:lnTo>
                  <a:pt x="0" y="0"/>
                </a:lnTo>
                <a:close/>
              </a:path>
            </a:pathLst>
          </a:custGeom>
          <a:blipFill>
            <a:blip r:embed="rId3"/>
            <a:stretch>
              <a:fillRect l="-188529" t="-81307" r="-2"/>
            </a:stretch>
          </a:blipFill>
        </p:spPr>
      </p:sp>
      <p:sp>
        <p:nvSpPr>
          <p:cNvPr id="4" name="Freeform 4"/>
          <p:cNvSpPr/>
          <p:nvPr/>
        </p:nvSpPr>
        <p:spPr>
          <a:xfrm>
            <a:off x="1743354" y="4723685"/>
            <a:ext cx="9048263" cy="3195312"/>
          </a:xfrm>
          <a:custGeom>
            <a:avLst/>
            <a:gdLst/>
            <a:ahLst/>
            <a:cxnLst/>
            <a:rect l="l" t="t" r="r" b="b"/>
            <a:pathLst>
              <a:path w="9048263" h="3195312">
                <a:moveTo>
                  <a:pt x="0" y="0"/>
                </a:moveTo>
                <a:lnTo>
                  <a:pt x="9048263" y="0"/>
                </a:lnTo>
                <a:lnTo>
                  <a:pt x="9048263" y="3195312"/>
                </a:lnTo>
                <a:lnTo>
                  <a:pt x="0" y="3195312"/>
                </a:lnTo>
                <a:lnTo>
                  <a:pt x="0" y="0"/>
                </a:lnTo>
                <a:close/>
              </a:path>
            </a:pathLst>
          </a:custGeom>
          <a:blipFill>
            <a:blip r:embed="rId4"/>
            <a:stretch>
              <a:fillRect/>
            </a:stretch>
          </a:blipFill>
        </p:spPr>
      </p:sp>
      <p:sp>
        <p:nvSpPr>
          <p:cNvPr id="5" name="Freeform 5"/>
          <p:cNvSpPr/>
          <p:nvPr/>
        </p:nvSpPr>
        <p:spPr>
          <a:xfrm>
            <a:off x="11315466" y="3617366"/>
            <a:ext cx="6121118" cy="4980537"/>
          </a:xfrm>
          <a:custGeom>
            <a:avLst/>
            <a:gdLst/>
            <a:ahLst/>
            <a:cxnLst/>
            <a:rect l="l" t="t" r="r" b="b"/>
            <a:pathLst>
              <a:path w="6121118" h="4980537">
                <a:moveTo>
                  <a:pt x="0" y="0"/>
                </a:moveTo>
                <a:lnTo>
                  <a:pt x="6121118" y="0"/>
                </a:lnTo>
                <a:lnTo>
                  <a:pt x="6121118" y="4980537"/>
                </a:lnTo>
                <a:lnTo>
                  <a:pt x="0" y="4980537"/>
                </a:lnTo>
                <a:lnTo>
                  <a:pt x="0" y="0"/>
                </a:lnTo>
                <a:close/>
              </a:path>
            </a:pathLst>
          </a:custGeom>
          <a:blipFill>
            <a:blip r:embed="rId5"/>
            <a:stretch>
              <a:fillRect/>
            </a:stretch>
          </a:blipFill>
        </p:spPr>
      </p:sp>
      <p:sp>
        <p:nvSpPr>
          <p:cNvPr id="6" name="TextBox 6"/>
          <p:cNvSpPr txBox="1"/>
          <p:nvPr/>
        </p:nvSpPr>
        <p:spPr>
          <a:xfrm>
            <a:off x="1531425" y="981475"/>
            <a:ext cx="15225150" cy="914400"/>
          </a:xfrm>
          <a:prstGeom prst="rect">
            <a:avLst/>
          </a:prstGeom>
        </p:spPr>
        <p:txBody>
          <a:bodyPr lIns="0" tIns="0" rIns="0" bIns="0" rtlCol="0" anchor="t">
            <a:spAutoFit/>
          </a:bodyPr>
          <a:lstStyle/>
          <a:p>
            <a:pPr algn="ctr">
              <a:lnSpc>
                <a:spcPts val="7200"/>
              </a:lnSpc>
            </a:pPr>
            <a:r>
              <a:rPr lang="en-US" sz="6000" b="1">
                <a:solidFill>
                  <a:srgbClr val="000000"/>
                </a:solidFill>
                <a:latin typeface="Dosis Bold"/>
                <a:ea typeface="Dosis Bold"/>
                <a:cs typeface="Dosis Bold"/>
                <a:sym typeface="Dosis Bold"/>
              </a:rPr>
              <a:t>Modelling Machine Learning</a:t>
            </a:r>
          </a:p>
        </p:txBody>
      </p:sp>
      <p:sp>
        <p:nvSpPr>
          <p:cNvPr id="7" name="TextBox 7"/>
          <p:cNvSpPr txBox="1"/>
          <p:nvPr/>
        </p:nvSpPr>
        <p:spPr>
          <a:xfrm>
            <a:off x="2932948" y="3384320"/>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Plotting the actual and predited  values</a:t>
            </a:r>
          </a:p>
        </p:txBody>
      </p:sp>
      <p:sp>
        <p:nvSpPr>
          <p:cNvPr id="8" name="TextBox 8"/>
          <p:cNvSpPr txBox="1"/>
          <p:nvPr/>
        </p:nvSpPr>
        <p:spPr>
          <a:xfrm>
            <a:off x="2345318" y="2475630"/>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2. Decision Tree Regressor</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BFF"/>
        </a:solidFill>
        <a:effectLst/>
      </p:bgPr>
    </p:bg>
    <p:spTree>
      <p:nvGrpSpPr>
        <p:cNvPr id="1" name=""/>
        <p:cNvGrpSpPr/>
        <p:nvPr/>
      </p:nvGrpSpPr>
      <p:grpSpPr>
        <a:xfrm>
          <a:off x="0" y="0"/>
          <a:ext cx="0" cy="0"/>
          <a:chOff x="0" y="0"/>
          <a:chExt cx="0" cy="0"/>
        </a:xfrm>
      </p:grpSpPr>
      <p:sp>
        <p:nvSpPr>
          <p:cNvPr id="2" name="Freeform 2"/>
          <p:cNvSpPr/>
          <p:nvPr/>
        </p:nvSpPr>
        <p:spPr>
          <a:xfrm flipH="1">
            <a:off x="-152404" y="7119028"/>
            <a:ext cx="3085352" cy="3272554"/>
          </a:xfrm>
          <a:custGeom>
            <a:avLst/>
            <a:gdLst/>
            <a:ahLst/>
            <a:cxnLst/>
            <a:rect l="l" t="t" r="r" b="b"/>
            <a:pathLst>
              <a:path w="3085352" h="3272554">
                <a:moveTo>
                  <a:pt x="3085352" y="0"/>
                </a:moveTo>
                <a:lnTo>
                  <a:pt x="0" y="0"/>
                </a:lnTo>
                <a:lnTo>
                  <a:pt x="0" y="3272554"/>
                </a:lnTo>
                <a:lnTo>
                  <a:pt x="3085352" y="3272554"/>
                </a:lnTo>
                <a:lnTo>
                  <a:pt x="3085352" y="0"/>
                </a:lnTo>
                <a:close/>
              </a:path>
            </a:pathLst>
          </a:custGeom>
          <a:blipFill>
            <a:blip r:embed="rId3"/>
            <a:stretch>
              <a:fillRect l="-188529" t="-81307" r="-2"/>
            </a:stretch>
          </a:blipFill>
        </p:spPr>
      </p:sp>
      <p:sp>
        <p:nvSpPr>
          <p:cNvPr id="3" name="Freeform 3"/>
          <p:cNvSpPr/>
          <p:nvPr/>
        </p:nvSpPr>
        <p:spPr>
          <a:xfrm rot="-5400000">
            <a:off x="15109046" y="-93622"/>
            <a:ext cx="3085352" cy="3272554"/>
          </a:xfrm>
          <a:custGeom>
            <a:avLst/>
            <a:gdLst/>
            <a:ahLst/>
            <a:cxnLst/>
            <a:rect l="l" t="t" r="r" b="b"/>
            <a:pathLst>
              <a:path w="3085352" h="3272554">
                <a:moveTo>
                  <a:pt x="0" y="0"/>
                </a:moveTo>
                <a:lnTo>
                  <a:pt x="3085352" y="0"/>
                </a:lnTo>
                <a:lnTo>
                  <a:pt x="3085352" y="3272554"/>
                </a:lnTo>
                <a:lnTo>
                  <a:pt x="0" y="3272554"/>
                </a:lnTo>
                <a:lnTo>
                  <a:pt x="0" y="0"/>
                </a:lnTo>
                <a:close/>
              </a:path>
            </a:pathLst>
          </a:custGeom>
          <a:blipFill>
            <a:blip r:embed="rId3"/>
            <a:stretch>
              <a:fillRect l="-188529" t="-81307" r="-2"/>
            </a:stretch>
          </a:blipFill>
        </p:spPr>
      </p:sp>
      <p:sp>
        <p:nvSpPr>
          <p:cNvPr id="4" name="Freeform 4"/>
          <p:cNvSpPr/>
          <p:nvPr/>
        </p:nvSpPr>
        <p:spPr>
          <a:xfrm>
            <a:off x="4502723" y="3085331"/>
            <a:ext cx="9339705" cy="3613325"/>
          </a:xfrm>
          <a:custGeom>
            <a:avLst/>
            <a:gdLst/>
            <a:ahLst/>
            <a:cxnLst/>
            <a:rect l="l" t="t" r="r" b="b"/>
            <a:pathLst>
              <a:path w="9339705" h="3613325">
                <a:moveTo>
                  <a:pt x="0" y="0"/>
                </a:moveTo>
                <a:lnTo>
                  <a:pt x="9339704" y="0"/>
                </a:lnTo>
                <a:lnTo>
                  <a:pt x="9339704" y="3613325"/>
                </a:lnTo>
                <a:lnTo>
                  <a:pt x="0" y="3613325"/>
                </a:lnTo>
                <a:lnTo>
                  <a:pt x="0" y="0"/>
                </a:lnTo>
                <a:close/>
              </a:path>
            </a:pathLst>
          </a:custGeom>
          <a:blipFill>
            <a:blip r:embed="rId4"/>
            <a:stretch>
              <a:fillRect/>
            </a:stretch>
          </a:blipFill>
        </p:spPr>
      </p:sp>
      <p:sp>
        <p:nvSpPr>
          <p:cNvPr id="5" name="Freeform 5"/>
          <p:cNvSpPr/>
          <p:nvPr/>
        </p:nvSpPr>
        <p:spPr>
          <a:xfrm>
            <a:off x="15665882" y="7121864"/>
            <a:ext cx="358134" cy="566884"/>
          </a:xfrm>
          <a:custGeom>
            <a:avLst/>
            <a:gdLst/>
            <a:ahLst/>
            <a:cxnLst/>
            <a:rect l="l" t="t" r="r" b="b"/>
            <a:pathLst>
              <a:path w="358134" h="566884">
                <a:moveTo>
                  <a:pt x="0" y="0"/>
                </a:moveTo>
                <a:lnTo>
                  <a:pt x="358133" y="0"/>
                </a:lnTo>
                <a:lnTo>
                  <a:pt x="358133" y="566884"/>
                </a:lnTo>
                <a:lnTo>
                  <a:pt x="0" y="56688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1531425" y="981475"/>
            <a:ext cx="15225150" cy="914400"/>
          </a:xfrm>
          <a:prstGeom prst="rect">
            <a:avLst/>
          </a:prstGeom>
        </p:spPr>
        <p:txBody>
          <a:bodyPr lIns="0" tIns="0" rIns="0" bIns="0" rtlCol="0" anchor="t">
            <a:spAutoFit/>
          </a:bodyPr>
          <a:lstStyle/>
          <a:p>
            <a:pPr algn="ctr">
              <a:lnSpc>
                <a:spcPts val="7200"/>
              </a:lnSpc>
            </a:pPr>
            <a:r>
              <a:rPr lang="en-US" sz="6000" b="1">
                <a:solidFill>
                  <a:srgbClr val="000000"/>
                </a:solidFill>
                <a:latin typeface="Dosis Bold"/>
                <a:ea typeface="Dosis Bold"/>
                <a:cs typeface="Dosis Bold"/>
                <a:sym typeface="Dosis Bold"/>
              </a:rPr>
              <a:t>Model Evaluation</a:t>
            </a:r>
          </a:p>
        </p:txBody>
      </p:sp>
      <p:sp>
        <p:nvSpPr>
          <p:cNvPr id="7" name="TextBox 7"/>
          <p:cNvSpPr txBox="1"/>
          <p:nvPr/>
        </p:nvSpPr>
        <p:spPr>
          <a:xfrm>
            <a:off x="1991302" y="7121864"/>
            <a:ext cx="14305396" cy="409575"/>
          </a:xfrm>
          <a:prstGeom prst="rect">
            <a:avLst/>
          </a:prstGeom>
        </p:spPr>
        <p:txBody>
          <a:bodyPr lIns="0" tIns="0" rIns="0" bIns="0" rtlCol="0" anchor="t">
            <a:spAutoFit/>
          </a:bodyPr>
          <a:lstStyle/>
          <a:p>
            <a:pPr algn="ctr">
              <a:lnSpc>
                <a:spcPts val="3240"/>
              </a:lnSpc>
            </a:pPr>
            <a:r>
              <a:rPr lang="en-US" sz="2700">
                <a:solidFill>
                  <a:srgbClr val="000000"/>
                </a:solidFill>
                <a:latin typeface="Dosis"/>
                <a:ea typeface="Dosis"/>
                <a:cs typeface="Dosis"/>
                <a:sym typeface="Dosis"/>
              </a:rPr>
              <a:t>The </a:t>
            </a:r>
            <a:r>
              <a:rPr lang="en-US" sz="2700" b="1">
                <a:solidFill>
                  <a:srgbClr val="000000"/>
                </a:solidFill>
                <a:latin typeface="Dosis Bold"/>
                <a:ea typeface="Dosis Bold"/>
                <a:cs typeface="Dosis Bold"/>
                <a:sym typeface="Dosis Bold"/>
              </a:rPr>
              <a:t>Linear Regression</a:t>
            </a:r>
            <a:r>
              <a:rPr lang="en-US" sz="2700">
                <a:solidFill>
                  <a:srgbClr val="000000"/>
                </a:solidFill>
                <a:latin typeface="Dosis"/>
                <a:ea typeface="Dosis"/>
                <a:cs typeface="Dosis"/>
                <a:sym typeface="Dosis"/>
              </a:rPr>
              <a:t> model is the model that best explains the variability of the data in this case.</a:t>
            </a:r>
          </a:p>
        </p:txBody>
      </p:sp>
      <p:sp>
        <p:nvSpPr>
          <p:cNvPr id="8" name="TextBox 8"/>
          <p:cNvSpPr txBox="1"/>
          <p:nvPr/>
        </p:nvSpPr>
        <p:spPr>
          <a:xfrm>
            <a:off x="2814275" y="7780507"/>
            <a:ext cx="12659450" cy="819150"/>
          </a:xfrm>
          <a:prstGeom prst="rect">
            <a:avLst/>
          </a:prstGeom>
        </p:spPr>
        <p:txBody>
          <a:bodyPr lIns="0" tIns="0" rIns="0" bIns="0" rtlCol="0" anchor="t">
            <a:spAutoFit/>
          </a:bodyPr>
          <a:lstStyle/>
          <a:p>
            <a:pPr algn="ctr">
              <a:lnSpc>
                <a:spcPts val="3240"/>
              </a:lnSpc>
            </a:pPr>
            <a:r>
              <a:rPr lang="en-US" sz="2700">
                <a:solidFill>
                  <a:srgbClr val="000000"/>
                </a:solidFill>
                <a:latin typeface="Dosis"/>
                <a:ea typeface="Dosis"/>
                <a:cs typeface="Dosis"/>
                <a:sym typeface="Dosis"/>
              </a:rPr>
              <a:t>The</a:t>
            </a:r>
            <a:r>
              <a:rPr lang="en-US" sz="2700" b="1">
                <a:solidFill>
                  <a:srgbClr val="000000"/>
                </a:solidFill>
                <a:latin typeface="Dosis Bold"/>
                <a:ea typeface="Dosis Bold"/>
                <a:cs typeface="Dosis Bold"/>
                <a:sym typeface="Dosis Bold"/>
              </a:rPr>
              <a:t> Random Forest model</a:t>
            </a:r>
            <a:r>
              <a:rPr lang="en-US" sz="2700">
                <a:solidFill>
                  <a:srgbClr val="000000"/>
                </a:solidFill>
                <a:latin typeface="Dosis"/>
                <a:ea typeface="Dosis"/>
                <a:cs typeface="Dosis"/>
                <a:sym typeface="Dosis"/>
              </a:rPr>
              <a:t> also performed very well, and may be an alternative if there are other considerations such as model interpretation or handling non-linear data.</a:t>
            </a:r>
          </a:p>
        </p:txBody>
      </p:sp>
      <p:sp>
        <p:nvSpPr>
          <p:cNvPr id="9" name="TextBox 9"/>
          <p:cNvSpPr txBox="1"/>
          <p:nvPr/>
        </p:nvSpPr>
        <p:spPr>
          <a:xfrm>
            <a:off x="2814275" y="8847307"/>
            <a:ext cx="12659450" cy="409575"/>
          </a:xfrm>
          <a:prstGeom prst="rect">
            <a:avLst/>
          </a:prstGeom>
        </p:spPr>
        <p:txBody>
          <a:bodyPr lIns="0" tIns="0" rIns="0" bIns="0" rtlCol="0" anchor="t">
            <a:spAutoFit/>
          </a:bodyPr>
          <a:lstStyle/>
          <a:p>
            <a:pPr algn="ctr">
              <a:lnSpc>
                <a:spcPts val="3240"/>
              </a:lnSpc>
            </a:pPr>
            <a:r>
              <a:rPr lang="en-US" sz="2700">
                <a:solidFill>
                  <a:srgbClr val="000000"/>
                </a:solidFill>
                <a:latin typeface="Dosis"/>
                <a:ea typeface="Dosis"/>
                <a:cs typeface="Dosis"/>
                <a:sym typeface="Dosis"/>
              </a:rPr>
              <a:t>The </a:t>
            </a:r>
            <a:r>
              <a:rPr lang="en-US" sz="2700" b="1">
                <a:solidFill>
                  <a:srgbClr val="000000"/>
                </a:solidFill>
                <a:latin typeface="Dosis Bold"/>
                <a:ea typeface="Dosis Bold"/>
                <a:cs typeface="Dosis Bold"/>
                <a:sym typeface="Dosis Bold"/>
              </a:rPr>
              <a:t>Decision Tree model</a:t>
            </a:r>
            <a:r>
              <a:rPr lang="en-US" sz="2700">
                <a:solidFill>
                  <a:srgbClr val="000000"/>
                </a:solidFill>
                <a:latin typeface="Dosis"/>
                <a:ea typeface="Dosis"/>
                <a:cs typeface="Dosis"/>
                <a:sym typeface="Dosis"/>
              </a:rPr>
              <a:t> performed reasonably well, but not as well as the other two models.</a:t>
            </a:r>
          </a:p>
        </p:txBody>
      </p:sp>
      <p:sp>
        <p:nvSpPr>
          <p:cNvPr id="10" name="TextBox 10"/>
          <p:cNvSpPr txBox="1"/>
          <p:nvPr/>
        </p:nvSpPr>
        <p:spPr>
          <a:xfrm>
            <a:off x="1531425" y="2256656"/>
            <a:ext cx="15395835" cy="409575"/>
          </a:xfrm>
          <a:prstGeom prst="rect">
            <a:avLst/>
          </a:prstGeom>
        </p:spPr>
        <p:txBody>
          <a:bodyPr lIns="0" tIns="0" rIns="0" bIns="0" rtlCol="0" anchor="t">
            <a:spAutoFit/>
          </a:bodyPr>
          <a:lstStyle/>
          <a:p>
            <a:pPr algn="ctr">
              <a:lnSpc>
                <a:spcPts val="3240"/>
              </a:lnSpc>
            </a:pPr>
            <a:r>
              <a:rPr lang="en-US" sz="2700" b="1">
                <a:solidFill>
                  <a:srgbClr val="000000"/>
                </a:solidFill>
                <a:latin typeface="Dosis Bold"/>
                <a:ea typeface="Dosis Bold"/>
                <a:cs typeface="Dosis Bold"/>
                <a:sym typeface="Dosis Bold"/>
              </a:rPr>
              <a:t>Coefficient of determination (R-squared) values of three different models</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BFF"/>
        </a:solidFill>
        <a:effectLst/>
      </p:bgPr>
    </p:bg>
    <p:spTree>
      <p:nvGrpSpPr>
        <p:cNvPr id="1" name=""/>
        <p:cNvGrpSpPr/>
        <p:nvPr/>
      </p:nvGrpSpPr>
      <p:grpSpPr>
        <a:xfrm>
          <a:off x="0" y="0"/>
          <a:ext cx="0" cy="0"/>
          <a:chOff x="0" y="0"/>
          <a:chExt cx="0" cy="0"/>
        </a:xfrm>
      </p:grpSpPr>
      <p:sp>
        <p:nvSpPr>
          <p:cNvPr id="2" name="Freeform 2"/>
          <p:cNvSpPr/>
          <p:nvPr/>
        </p:nvSpPr>
        <p:spPr>
          <a:xfrm flipH="1">
            <a:off x="13358054" y="0"/>
            <a:ext cx="4929946" cy="5214450"/>
          </a:xfrm>
          <a:custGeom>
            <a:avLst/>
            <a:gdLst/>
            <a:ahLst/>
            <a:cxnLst/>
            <a:rect l="l" t="t" r="r" b="b"/>
            <a:pathLst>
              <a:path w="4929946" h="5214450">
                <a:moveTo>
                  <a:pt x="4929946" y="0"/>
                </a:moveTo>
                <a:lnTo>
                  <a:pt x="0" y="0"/>
                </a:lnTo>
                <a:lnTo>
                  <a:pt x="0" y="5214450"/>
                </a:lnTo>
                <a:lnTo>
                  <a:pt x="4929946" y="5214450"/>
                </a:lnTo>
                <a:lnTo>
                  <a:pt x="4929946" y="0"/>
                </a:lnTo>
                <a:close/>
              </a:path>
            </a:pathLst>
          </a:custGeom>
          <a:blipFill>
            <a:blip r:embed="rId3"/>
            <a:stretch>
              <a:fillRect r="-88167" b="-18571"/>
            </a:stretch>
          </a:blipFill>
        </p:spPr>
      </p:sp>
      <p:sp>
        <p:nvSpPr>
          <p:cNvPr id="3" name="Freeform 3"/>
          <p:cNvSpPr/>
          <p:nvPr/>
        </p:nvSpPr>
        <p:spPr>
          <a:xfrm flipH="1">
            <a:off x="-457202" y="8089798"/>
            <a:ext cx="3843154" cy="2773598"/>
          </a:xfrm>
          <a:custGeom>
            <a:avLst/>
            <a:gdLst/>
            <a:ahLst/>
            <a:cxnLst/>
            <a:rect l="l" t="t" r="r" b="b"/>
            <a:pathLst>
              <a:path w="3843154" h="2773598">
                <a:moveTo>
                  <a:pt x="3843154" y="0"/>
                </a:moveTo>
                <a:lnTo>
                  <a:pt x="0" y="0"/>
                </a:lnTo>
                <a:lnTo>
                  <a:pt x="0" y="2773598"/>
                </a:lnTo>
                <a:lnTo>
                  <a:pt x="3843154" y="2773598"/>
                </a:lnTo>
                <a:lnTo>
                  <a:pt x="3843154" y="0"/>
                </a:lnTo>
                <a:close/>
              </a:path>
            </a:pathLst>
          </a:custGeom>
          <a:blipFill>
            <a:blip r:embed="rId4"/>
            <a:stretch>
              <a:fillRect l="-104469" t="-88830" b="-1"/>
            </a:stretch>
          </a:blipFill>
        </p:spPr>
      </p:sp>
      <p:sp>
        <p:nvSpPr>
          <p:cNvPr id="4" name="TextBox 4"/>
          <p:cNvSpPr txBox="1"/>
          <p:nvPr/>
        </p:nvSpPr>
        <p:spPr>
          <a:xfrm>
            <a:off x="1531425" y="981475"/>
            <a:ext cx="15225150" cy="914400"/>
          </a:xfrm>
          <a:prstGeom prst="rect">
            <a:avLst/>
          </a:prstGeom>
        </p:spPr>
        <p:txBody>
          <a:bodyPr lIns="0" tIns="0" rIns="0" bIns="0" rtlCol="0" anchor="t">
            <a:spAutoFit/>
          </a:bodyPr>
          <a:lstStyle/>
          <a:p>
            <a:pPr algn="ctr">
              <a:lnSpc>
                <a:spcPts val="7200"/>
              </a:lnSpc>
            </a:pPr>
            <a:r>
              <a:rPr lang="en-US" sz="6000" b="1">
                <a:solidFill>
                  <a:srgbClr val="470FA7"/>
                </a:solidFill>
                <a:latin typeface="Dosis Bold"/>
                <a:ea typeface="Dosis Bold"/>
                <a:cs typeface="Dosis Bold"/>
                <a:sym typeface="Dosis Bold"/>
              </a:rPr>
              <a:t>Table of </a:t>
            </a:r>
            <a:r>
              <a:rPr lang="en-US" sz="6000">
                <a:solidFill>
                  <a:srgbClr val="470FA7"/>
                </a:solidFill>
                <a:latin typeface="Dosis"/>
                <a:ea typeface="Dosis"/>
                <a:cs typeface="Dosis"/>
                <a:sym typeface="Dosis"/>
              </a:rPr>
              <a:t>contents</a:t>
            </a:r>
          </a:p>
        </p:txBody>
      </p:sp>
      <p:sp>
        <p:nvSpPr>
          <p:cNvPr id="5" name="TextBox 5"/>
          <p:cNvSpPr txBox="1"/>
          <p:nvPr/>
        </p:nvSpPr>
        <p:spPr>
          <a:xfrm>
            <a:off x="2919575" y="2483400"/>
            <a:ext cx="1149150" cy="836175"/>
          </a:xfrm>
          <a:prstGeom prst="rect">
            <a:avLst/>
          </a:prstGeom>
        </p:spPr>
        <p:txBody>
          <a:bodyPr lIns="0" tIns="0" rIns="0" bIns="0" rtlCol="0" anchor="t">
            <a:spAutoFit/>
          </a:bodyPr>
          <a:lstStyle/>
          <a:p>
            <a:pPr algn="ctr">
              <a:lnSpc>
                <a:spcPts val="7200"/>
              </a:lnSpc>
            </a:pPr>
            <a:r>
              <a:rPr lang="en-US" sz="6000" b="1">
                <a:solidFill>
                  <a:srgbClr val="470FA7"/>
                </a:solidFill>
                <a:latin typeface="Tajawal Bold"/>
                <a:ea typeface="Tajawal Bold"/>
                <a:cs typeface="Tajawal Bold"/>
                <a:sym typeface="Tajawal Bold"/>
              </a:rPr>
              <a:t>01</a:t>
            </a:r>
          </a:p>
        </p:txBody>
      </p:sp>
      <p:sp>
        <p:nvSpPr>
          <p:cNvPr id="6" name="TextBox 6"/>
          <p:cNvSpPr txBox="1"/>
          <p:nvPr/>
        </p:nvSpPr>
        <p:spPr>
          <a:xfrm>
            <a:off x="2919575" y="5673392"/>
            <a:ext cx="1149150" cy="836175"/>
          </a:xfrm>
          <a:prstGeom prst="rect">
            <a:avLst/>
          </a:prstGeom>
        </p:spPr>
        <p:txBody>
          <a:bodyPr lIns="0" tIns="0" rIns="0" bIns="0" rtlCol="0" anchor="t">
            <a:spAutoFit/>
          </a:bodyPr>
          <a:lstStyle/>
          <a:p>
            <a:pPr algn="ctr">
              <a:lnSpc>
                <a:spcPts val="7200"/>
              </a:lnSpc>
            </a:pPr>
            <a:r>
              <a:rPr lang="en-US" sz="6000" b="1">
                <a:solidFill>
                  <a:srgbClr val="470FA7"/>
                </a:solidFill>
                <a:latin typeface="Tajawal Bold"/>
                <a:ea typeface="Tajawal Bold"/>
                <a:cs typeface="Tajawal Bold"/>
                <a:sym typeface="Tajawal Bold"/>
              </a:rPr>
              <a:t>04</a:t>
            </a:r>
          </a:p>
        </p:txBody>
      </p:sp>
      <p:sp>
        <p:nvSpPr>
          <p:cNvPr id="7" name="TextBox 7"/>
          <p:cNvSpPr txBox="1"/>
          <p:nvPr/>
        </p:nvSpPr>
        <p:spPr>
          <a:xfrm>
            <a:off x="8318125" y="2483400"/>
            <a:ext cx="1149150" cy="836175"/>
          </a:xfrm>
          <a:prstGeom prst="rect">
            <a:avLst/>
          </a:prstGeom>
        </p:spPr>
        <p:txBody>
          <a:bodyPr lIns="0" tIns="0" rIns="0" bIns="0" rtlCol="0" anchor="t">
            <a:spAutoFit/>
          </a:bodyPr>
          <a:lstStyle/>
          <a:p>
            <a:pPr algn="ctr">
              <a:lnSpc>
                <a:spcPts val="7200"/>
              </a:lnSpc>
            </a:pPr>
            <a:r>
              <a:rPr lang="en-US" sz="6000" b="1">
                <a:solidFill>
                  <a:srgbClr val="470FA7"/>
                </a:solidFill>
                <a:latin typeface="Tajawal Bold"/>
                <a:ea typeface="Tajawal Bold"/>
                <a:cs typeface="Tajawal Bold"/>
                <a:sym typeface="Tajawal Bold"/>
              </a:rPr>
              <a:t>02</a:t>
            </a:r>
          </a:p>
        </p:txBody>
      </p:sp>
      <p:sp>
        <p:nvSpPr>
          <p:cNvPr id="8" name="TextBox 8"/>
          <p:cNvSpPr txBox="1"/>
          <p:nvPr/>
        </p:nvSpPr>
        <p:spPr>
          <a:xfrm>
            <a:off x="8318125" y="5673392"/>
            <a:ext cx="1149150" cy="836175"/>
          </a:xfrm>
          <a:prstGeom prst="rect">
            <a:avLst/>
          </a:prstGeom>
        </p:spPr>
        <p:txBody>
          <a:bodyPr lIns="0" tIns="0" rIns="0" bIns="0" rtlCol="0" anchor="t">
            <a:spAutoFit/>
          </a:bodyPr>
          <a:lstStyle/>
          <a:p>
            <a:pPr algn="ctr">
              <a:lnSpc>
                <a:spcPts val="7200"/>
              </a:lnSpc>
            </a:pPr>
            <a:r>
              <a:rPr lang="en-US" sz="6000" b="1">
                <a:solidFill>
                  <a:srgbClr val="470FA7"/>
                </a:solidFill>
                <a:latin typeface="Tajawal Bold"/>
                <a:ea typeface="Tajawal Bold"/>
                <a:cs typeface="Tajawal Bold"/>
                <a:sym typeface="Tajawal Bold"/>
              </a:rPr>
              <a:t>05</a:t>
            </a:r>
          </a:p>
        </p:txBody>
      </p:sp>
      <p:sp>
        <p:nvSpPr>
          <p:cNvPr id="9" name="TextBox 9"/>
          <p:cNvSpPr txBox="1"/>
          <p:nvPr/>
        </p:nvSpPr>
        <p:spPr>
          <a:xfrm>
            <a:off x="13747875" y="2483400"/>
            <a:ext cx="1086750" cy="836175"/>
          </a:xfrm>
          <a:prstGeom prst="rect">
            <a:avLst/>
          </a:prstGeom>
        </p:spPr>
        <p:txBody>
          <a:bodyPr lIns="0" tIns="0" rIns="0" bIns="0" rtlCol="0" anchor="t">
            <a:spAutoFit/>
          </a:bodyPr>
          <a:lstStyle/>
          <a:p>
            <a:pPr algn="ctr">
              <a:lnSpc>
                <a:spcPts val="7200"/>
              </a:lnSpc>
            </a:pPr>
            <a:r>
              <a:rPr lang="en-US" sz="6000" b="1">
                <a:solidFill>
                  <a:srgbClr val="470FA7"/>
                </a:solidFill>
                <a:latin typeface="Tajawal Bold"/>
                <a:ea typeface="Tajawal Bold"/>
                <a:cs typeface="Tajawal Bold"/>
                <a:sym typeface="Tajawal Bold"/>
              </a:rPr>
              <a:t>03</a:t>
            </a:r>
          </a:p>
        </p:txBody>
      </p:sp>
      <p:sp>
        <p:nvSpPr>
          <p:cNvPr id="10" name="TextBox 10"/>
          <p:cNvSpPr txBox="1"/>
          <p:nvPr/>
        </p:nvSpPr>
        <p:spPr>
          <a:xfrm>
            <a:off x="13747875" y="5673392"/>
            <a:ext cx="1086750" cy="836175"/>
          </a:xfrm>
          <a:prstGeom prst="rect">
            <a:avLst/>
          </a:prstGeom>
        </p:spPr>
        <p:txBody>
          <a:bodyPr lIns="0" tIns="0" rIns="0" bIns="0" rtlCol="0" anchor="t">
            <a:spAutoFit/>
          </a:bodyPr>
          <a:lstStyle/>
          <a:p>
            <a:pPr algn="ctr">
              <a:lnSpc>
                <a:spcPts val="7200"/>
              </a:lnSpc>
            </a:pPr>
            <a:r>
              <a:rPr lang="en-US" sz="6000" b="1">
                <a:solidFill>
                  <a:srgbClr val="470FA7"/>
                </a:solidFill>
                <a:latin typeface="Tajawal Bold"/>
                <a:ea typeface="Tajawal Bold"/>
                <a:cs typeface="Tajawal Bold"/>
                <a:sym typeface="Tajawal Bold"/>
              </a:rPr>
              <a:t>06</a:t>
            </a:r>
          </a:p>
        </p:txBody>
      </p:sp>
      <p:sp>
        <p:nvSpPr>
          <p:cNvPr id="11" name="TextBox 11"/>
          <p:cNvSpPr txBox="1"/>
          <p:nvPr/>
        </p:nvSpPr>
        <p:spPr>
          <a:xfrm>
            <a:off x="1280075" y="3606225"/>
            <a:ext cx="4428150" cy="619125"/>
          </a:xfrm>
          <a:prstGeom prst="rect">
            <a:avLst/>
          </a:prstGeom>
        </p:spPr>
        <p:txBody>
          <a:bodyPr lIns="0" tIns="0" rIns="0" bIns="0" rtlCol="0" anchor="t">
            <a:spAutoFit/>
          </a:bodyPr>
          <a:lstStyle/>
          <a:p>
            <a:pPr algn="ctr">
              <a:lnSpc>
                <a:spcPts val="4920"/>
              </a:lnSpc>
            </a:pPr>
            <a:r>
              <a:rPr lang="en-US" sz="4100" b="1">
                <a:solidFill>
                  <a:srgbClr val="000000"/>
                </a:solidFill>
                <a:latin typeface="Dosis Bold"/>
                <a:ea typeface="Dosis Bold"/>
                <a:cs typeface="Dosis Bold"/>
                <a:sym typeface="Dosis Bold"/>
              </a:rPr>
              <a:t>Data Understanding</a:t>
            </a:r>
          </a:p>
        </p:txBody>
      </p:sp>
      <p:sp>
        <p:nvSpPr>
          <p:cNvPr id="12" name="TextBox 12"/>
          <p:cNvSpPr txBox="1"/>
          <p:nvPr/>
        </p:nvSpPr>
        <p:spPr>
          <a:xfrm>
            <a:off x="6678625" y="3615750"/>
            <a:ext cx="4428150" cy="657225"/>
          </a:xfrm>
          <a:prstGeom prst="rect">
            <a:avLst/>
          </a:prstGeom>
        </p:spPr>
        <p:txBody>
          <a:bodyPr lIns="0" tIns="0" rIns="0" bIns="0" rtlCol="0" anchor="t">
            <a:spAutoFit/>
          </a:bodyPr>
          <a:lstStyle/>
          <a:p>
            <a:pPr algn="ctr">
              <a:lnSpc>
                <a:spcPts val="5280"/>
              </a:lnSpc>
            </a:pPr>
            <a:r>
              <a:rPr lang="en-US" sz="4400" b="1">
                <a:solidFill>
                  <a:srgbClr val="000000"/>
                </a:solidFill>
                <a:latin typeface="Dosis Bold"/>
                <a:ea typeface="Dosis Bold"/>
                <a:cs typeface="Dosis Bold"/>
                <a:sym typeface="Dosis Bold"/>
              </a:rPr>
              <a:t>Load Data</a:t>
            </a:r>
          </a:p>
        </p:txBody>
      </p:sp>
      <p:sp>
        <p:nvSpPr>
          <p:cNvPr id="13" name="TextBox 13"/>
          <p:cNvSpPr txBox="1"/>
          <p:nvPr/>
        </p:nvSpPr>
        <p:spPr>
          <a:xfrm>
            <a:off x="12077176" y="3596700"/>
            <a:ext cx="4930749" cy="1638300"/>
          </a:xfrm>
          <a:prstGeom prst="rect">
            <a:avLst/>
          </a:prstGeom>
        </p:spPr>
        <p:txBody>
          <a:bodyPr lIns="0" tIns="0" rIns="0" bIns="0" rtlCol="0" anchor="t">
            <a:spAutoFit/>
          </a:bodyPr>
          <a:lstStyle/>
          <a:p>
            <a:pPr algn="ctr">
              <a:lnSpc>
                <a:spcPts val="4320"/>
              </a:lnSpc>
            </a:pPr>
            <a:r>
              <a:rPr lang="en-US" sz="3600" b="1">
                <a:solidFill>
                  <a:srgbClr val="000000"/>
                </a:solidFill>
                <a:latin typeface="Dosis Bold"/>
                <a:ea typeface="Dosis Bold"/>
                <a:cs typeface="Dosis Bold"/>
                <a:sym typeface="Dosis Bold"/>
              </a:rPr>
              <a:t>Exploratory Data Analysis</a:t>
            </a:r>
          </a:p>
          <a:p>
            <a:pPr algn="ctr">
              <a:lnSpc>
                <a:spcPts val="4320"/>
              </a:lnSpc>
            </a:pPr>
            <a:r>
              <a:rPr lang="en-US" sz="3600" b="1">
                <a:solidFill>
                  <a:srgbClr val="000000"/>
                </a:solidFill>
                <a:latin typeface="Dosis Bold"/>
                <a:ea typeface="Dosis Bold"/>
                <a:cs typeface="Dosis Bold"/>
                <a:sym typeface="Dosis Bold"/>
              </a:rPr>
              <a:t>&amp; Feature Enginering</a:t>
            </a:r>
          </a:p>
          <a:p>
            <a:pPr algn="ctr">
              <a:lnSpc>
                <a:spcPts val="4320"/>
              </a:lnSpc>
            </a:pPr>
            <a:endParaRPr lang="en-US" sz="3600" b="1">
              <a:solidFill>
                <a:srgbClr val="000000"/>
              </a:solidFill>
              <a:latin typeface="Dosis Bold"/>
              <a:ea typeface="Dosis Bold"/>
              <a:cs typeface="Dosis Bold"/>
              <a:sym typeface="Dosis Bold"/>
            </a:endParaRPr>
          </a:p>
        </p:txBody>
      </p:sp>
      <p:sp>
        <p:nvSpPr>
          <p:cNvPr id="14" name="TextBox 14"/>
          <p:cNvSpPr txBox="1"/>
          <p:nvPr/>
        </p:nvSpPr>
        <p:spPr>
          <a:xfrm>
            <a:off x="1280075" y="6805850"/>
            <a:ext cx="4428150" cy="657225"/>
          </a:xfrm>
          <a:prstGeom prst="rect">
            <a:avLst/>
          </a:prstGeom>
        </p:spPr>
        <p:txBody>
          <a:bodyPr lIns="0" tIns="0" rIns="0" bIns="0" rtlCol="0" anchor="t">
            <a:spAutoFit/>
          </a:bodyPr>
          <a:lstStyle/>
          <a:p>
            <a:pPr algn="ctr">
              <a:lnSpc>
                <a:spcPts val="5280"/>
              </a:lnSpc>
            </a:pPr>
            <a:r>
              <a:rPr lang="en-US" sz="4400" b="1">
                <a:solidFill>
                  <a:srgbClr val="000000"/>
                </a:solidFill>
                <a:latin typeface="Dosis Bold"/>
                <a:ea typeface="Dosis Bold"/>
                <a:cs typeface="Dosis Bold"/>
                <a:sym typeface="Dosis Bold"/>
              </a:rPr>
              <a:t>Data Splitting</a:t>
            </a:r>
          </a:p>
        </p:txBody>
      </p:sp>
      <p:sp>
        <p:nvSpPr>
          <p:cNvPr id="15" name="TextBox 15"/>
          <p:cNvSpPr txBox="1"/>
          <p:nvPr/>
        </p:nvSpPr>
        <p:spPr>
          <a:xfrm>
            <a:off x="6678625" y="6796325"/>
            <a:ext cx="4428150" cy="1238250"/>
          </a:xfrm>
          <a:prstGeom prst="rect">
            <a:avLst/>
          </a:prstGeom>
        </p:spPr>
        <p:txBody>
          <a:bodyPr lIns="0" tIns="0" rIns="0" bIns="0" rtlCol="0" anchor="t">
            <a:spAutoFit/>
          </a:bodyPr>
          <a:lstStyle/>
          <a:p>
            <a:pPr algn="ctr">
              <a:lnSpc>
                <a:spcPts val="4920"/>
              </a:lnSpc>
            </a:pPr>
            <a:r>
              <a:rPr lang="en-US" sz="4100" b="1">
                <a:solidFill>
                  <a:srgbClr val="000000"/>
                </a:solidFill>
                <a:latin typeface="Dosis Bold"/>
                <a:ea typeface="Dosis Bold"/>
                <a:cs typeface="Dosis Bold"/>
                <a:sym typeface="Dosis Bold"/>
              </a:rPr>
              <a:t>Modelling Machine Learning</a:t>
            </a:r>
          </a:p>
        </p:txBody>
      </p:sp>
      <p:sp>
        <p:nvSpPr>
          <p:cNvPr id="16" name="TextBox 16"/>
          <p:cNvSpPr txBox="1"/>
          <p:nvPr/>
        </p:nvSpPr>
        <p:spPr>
          <a:xfrm>
            <a:off x="12115275" y="6805850"/>
            <a:ext cx="4428150" cy="657225"/>
          </a:xfrm>
          <a:prstGeom prst="rect">
            <a:avLst/>
          </a:prstGeom>
        </p:spPr>
        <p:txBody>
          <a:bodyPr lIns="0" tIns="0" rIns="0" bIns="0" rtlCol="0" anchor="t">
            <a:spAutoFit/>
          </a:bodyPr>
          <a:lstStyle/>
          <a:p>
            <a:pPr algn="ctr">
              <a:lnSpc>
                <a:spcPts val="5280"/>
              </a:lnSpc>
            </a:pPr>
            <a:r>
              <a:rPr lang="en-US" sz="4400" b="1">
                <a:solidFill>
                  <a:srgbClr val="000000"/>
                </a:solidFill>
                <a:latin typeface="Dosis Bold"/>
                <a:ea typeface="Dosis Bold"/>
                <a:cs typeface="Dosis Bold"/>
                <a:sym typeface="Dosis Bold"/>
              </a:rPr>
              <a:t>Model Evaluation</a:t>
            </a:r>
          </a:p>
        </p:txBody>
      </p:sp>
      <p:sp>
        <p:nvSpPr>
          <p:cNvPr id="17" name="TextBox 17"/>
          <p:cNvSpPr txBox="1"/>
          <p:nvPr/>
        </p:nvSpPr>
        <p:spPr>
          <a:xfrm>
            <a:off x="2269382" y="9067800"/>
            <a:ext cx="13934033" cy="371475"/>
          </a:xfrm>
          <a:prstGeom prst="rect">
            <a:avLst/>
          </a:prstGeom>
        </p:spPr>
        <p:txBody>
          <a:bodyPr lIns="0" tIns="0" rIns="0" bIns="0" rtlCol="0" anchor="t">
            <a:spAutoFit/>
          </a:bodyPr>
          <a:lstStyle/>
          <a:p>
            <a:pPr algn="ctr">
              <a:lnSpc>
                <a:spcPts val="2879"/>
              </a:lnSpc>
              <a:spcBef>
                <a:spcPct val="0"/>
              </a:spcBef>
            </a:pPr>
            <a:r>
              <a:rPr lang="en-US" sz="2400">
                <a:solidFill>
                  <a:srgbClr val="000000"/>
                </a:solidFill>
                <a:latin typeface="Arimo"/>
                <a:ea typeface="Arimo"/>
                <a:cs typeface="Arimo"/>
                <a:sym typeface="Arimo"/>
              </a:rPr>
              <a:t>Dataset: https://drive.google.com/file/d/1tAww2rf2QEHKmq6bLNQA5TKWYnfOqC9x/view?usp=sharing</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BFF"/>
        </a:solidFill>
        <a:effectLst/>
      </p:bgPr>
    </p:bg>
    <p:spTree>
      <p:nvGrpSpPr>
        <p:cNvPr id="1" name=""/>
        <p:cNvGrpSpPr/>
        <p:nvPr/>
      </p:nvGrpSpPr>
      <p:grpSpPr>
        <a:xfrm>
          <a:off x="0" y="0"/>
          <a:ext cx="0" cy="0"/>
          <a:chOff x="0" y="0"/>
          <a:chExt cx="0" cy="0"/>
        </a:xfrm>
      </p:grpSpPr>
      <p:sp>
        <p:nvSpPr>
          <p:cNvPr id="2" name="Freeform 2"/>
          <p:cNvSpPr/>
          <p:nvPr/>
        </p:nvSpPr>
        <p:spPr>
          <a:xfrm flipH="1">
            <a:off x="12728604" y="0"/>
            <a:ext cx="5559398" cy="6050348"/>
          </a:xfrm>
          <a:custGeom>
            <a:avLst/>
            <a:gdLst/>
            <a:ahLst/>
            <a:cxnLst/>
            <a:rect l="l" t="t" r="r" b="b"/>
            <a:pathLst>
              <a:path w="5559398" h="6050348">
                <a:moveTo>
                  <a:pt x="5559398" y="0"/>
                </a:moveTo>
                <a:lnTo>
                  <a:pt x="0" y="0"/>
                </a:lnTo>
                <a:lnTo>
                  <a:pt x="0" y="6050348"/>
                </a:lnTo>
                <a:lnTo>
                  <a:pt x="5559398" y="6050348"/>
                </a:lnTo>
                <a:lnTo>
                  <a:pt x="5559398" y="0"/>
                </a:lnTo>
                <a:close/>
              </a:path>
            </a:pathLst>
          </a:custGeom>
          <a:blipFill>
            <a:blip r:embed="rId3"/>
            <a:stretch>
              <a:fillRect r="-82308" b="-11649"/>
            </a:stretch>
          </a:blipFill>
        </p:spPr>
      </p:sp>
      <p:sp>
        <p:nvSpPr>
          <p:cNvPr id="3" name="Freeform 3"/>
          <p:cNvSpPr/>
          <p:nvPr/>
        </p:nvSpPr>
        <p:spPr>
          <a:xfrm flipH="1">
            <a:off x="0" y="6617050"/>
            <a:ext cx="5073950" cy="3661900"/>
          </a:xfrm>
          <a:custGeom>
            <a:avLst/>
            <a:gdLst/>
            <a:ahLst/>
            <a:cxnLst/>
            <a:rect l="l" t="t" r="r" b="b"/>
            <a:pathLst>
              <a:path w="5073950" h="3661900">
                <a:moveTo>
                  <a:pt x="5073950" y="0"/>
                </a:moveTo>
                <a:lnTo>
                  <a:pt x="0" y="0"/>
                </a:lnTo>
                <a:lnTo>
                  <a:pt x="0" y="3661900"/>
                </a:lnTo>
                <a:lnTo>
                  <a:pt x="5073950" y="3661900"/>
                </a:lnTo>
                <a:lnTo>
                  <a:pt x="5073950" y="0"/>
                </a:lnTo>
                <a:close/>
              </a:path>
            </a:pathLst>
          </a:custGeom>
          <a:blipFill>
            <a:blip r:embed="rId4"/>
            <a:stretch>
              <a:fillRect l="-104469" t="-88829"/>
            </a:stretch>
          </a:blipFill>
        </p:spPr>
      </p:sp>
      <p:sp>
        <p:nvSpPr>
          <p:cNvPr id="4" name="Freeform 4"/>
          <p:cNvSpPr/>
          <p:nvPr/>
        </p:nvSpPr>
        <p:spPr>
          <a:xfrm>
            <a:off x="8855691" y="3110883"/>
            <a:ext cx="8609483" cy="8609483"/>
          </a:xfrm>
          <a:custGeom>
            <a:avLst/>
            <a:gdLst/>
            <a:ahLst/>
            <a:cxnLst/>
            <a:rect l="l" t="t" r="r" b="b"/>
            <a:pathLst>
              <a:path w="8609483" h="8609483">
                <a:moveTo>
                  <a:pt x="0" y="0"/>
                </a:moveTo>
                <a:lnTo>
                  <a:pt x="8609483" y="0"/>
                </a:lnTo>
                <a:lnTo>
                  <a:pt x="8609483" y="8609484"/>
                </a:lnTo>
                <a:lnTo>
                  <a:pt x="0" y="860948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622494" y="575214"/>
            <a:ext cx="1914481" cy="579131"/>
          </a:xfrm>
          <a:custGeom>
            <a:avLst/>
            <a:gdLst/>
            <a:ahLst/>
            <a:cxnLst/>
            <a:rect l="l" t="t" r="r" b="b"/>
            <a:pathLst>
              <a:path w="1914481" h="579131">
                <a:moveTo>
                  <a:pt x="0" y="0"/>
                </a:moveTo>
                <a:lnTo>
                  <a:pt x="1914481" y="0"/>
                </a:lnTo>
                <a:lnTo>
                  <a:pt x="1914481" y="579131"/>
                </a:lnTo>
                <a:lnTo>
                  <a:pt x="0" y="579131"/>
                </a:lnTo>
                <a:lnTo>
                  <a:pt x="0" y="0"/>
                </a:lnTo>
                <a:close/>
              </a:path>
            </a:pathLst>
          </a:custGeom>
          <a:blipFill>
            <a:blip r:embed="rId7"/>
            <a:stretch>
              <a:fillRect/>
            </a:stretch>
          </a:blipFill>
        </p:spPr>
      </p:sp>
      <p:sp>
        <p:nvSpPr>
          <p:cNvPr id="6" name="Freeform 6"/>
          <p:cNvSpPr/>
          <p:nvPr/>
        </p:nvSpPr>
        <p:spPr>
          <a:xfrm>
            <a:off x="3656381" y="7623459"/>
            <a:ext cx="364945" cy="364945"/>
          </a:xfrm>
          <a:custGeom>
            <a:avLst/>
            <a:gdLst/>
            <a:ahLst/>
            <a:cxnLst/>
            <a:rect l="l" t="t" r="r" b="b"/>
            <a:pathLst>
              <a:path w="364945" h="364945">
                <a:moveTo>
                  <a:pt x="0" y="0"/>
                </a:moveTo>
                <a:lnTo>
                  <a:pt x="364946" y="0"/>
                </a:lnTo>
                <a:lnTo>
                  <a:pt x="364946" y="364946"/>
                </a:lnTo>
                <a:lnTo>
                  <a:pt x="0" y="36494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3650598" y="7044897"/>
            <a:ext cx="370728" cy="370728"/>
          </a:xfrm>
          <a:custGeom>
            <a:avLst/>
            <a:gdLst/>
            <a:ahLst/>
            <a:cxnLst/>
            <a:rect l="l" t="t" r="r" b="b"/>
            <a:pathLst>
              <a:path w="370728" h="370728">
                <a:moveTo>
                  <a:pt x="0" y="0"/>
                </a:moveTo>
                <a:lnTo>
                  <a:pt x="370729" y="0"/>
                </a:lnTo>
                <a:lnTo>
                  <a:pt x="370729" y="370728"/>
                </a:lnTo>
                <a:lnTo>
                  <a:pt x="0" y="370728"/>
                </a:lnTo>
                <a:lnTo>
                  <a:pt x="0" y="0"/>
                </a:lnTo>
                <a:close/>
              </a:path>
            </a:pathLst>
          </a:custGeom>
          <a:blipFill>
            <a:blip r:embed="rId10"/>
            <a:stretch>
              <a:fillRect/>
            </a:stretch>
          </a:blipFill>
        </p:spPr>
      </p:sp>
      <p:sp>
        <p:nvSpPr>
          <p:cNvPr id="8" name="Freeform 8"/>
          <p:cNvSpPr/>
          <p:nvPr/>
        </p:nvSpPr>
        <p:spPr>
          <a:xfrm>
            <a:off x="3579341" y="6316321"/>
            <a:ext cx="519026" cy="519026"/>
          </a:xfrm>
          <a:custGeom>
            <a:avLst/>
            <a:gdLst/>
            <a:ahLst/>
            <a:cxnLst/>
            <a:rect l="l" t="t" r="r" b="b"/>
            <a:pathLst>
              <a:path w="519026" h="519026">
                <a:moveTo>
                  <a:pt x="0" y="0"/>
                </a:moveTo>
                <a:lnTo>
                  <a:pt x="519026" y="0"/>
                </a:lnTo>
                <a:lnTo>
                  <a:pt x="519026" y="519026"/>
                </a:lnTo>
                <a:lnTo>
                  <a:pt x="0" y="519026"/>
                </a:lnTo>
                <a:lnTo>
                  <a:pt x="0" y="0"/>
                </a:lnTo>
                <a:close/>
              </a:path>
            </a:pathLst>
          </a:custGeom>
          <a:blipFill>
            <a:blip r:embed="rId11"/>
            <a:stretch>
              <a:fillRect/>
            </a:stretch>
          </a:blipFill>
        </p:spPr>
      </p:sp>
      <p:sp>
        <p:nvSpPr>
          <p:cNvPr id="9" name="TextBox 9"/>
          <p:cNvSpPr txBox="1"/>
          <p:nvPr/>
        </p:nvSpPr>
        <p:spPr>
          <a:xfrm>
            <a:off x="4172594" y="6996525"/>
            <a:ext cx="15252150" cy="419100"/>
          </a:xfrm>
          <a:prstGeom prst="rect">
            <a:avLst/>
          </a:prstGeom>
        </p:spPr>
        <p:txBody>
          <a:bodyPr lIns="0" tIns="0" rIns="0" bIns="0" rtlCol="0" anchor="t">
            <a:spAutoFit/>
          </a:bodyPr>
          <a:lstStyle/>
          <a:p>
            <a:pPr algn="l">
              <a:lnSpc>
                <a:spcPts val="3359"/>
              </a:lnSpc>
            </a:pPr>
            <a:r>
              <a:rPr lang="en-US" sz="2799">
                <a:solidFill>
                  <a:srgbClr val="000000"/>
                </a:solidFill>
                <a:latin typeface="Dosis"/>
                <a:ea typeface="Dosis"/>
                <a:cs typeface="Dosis"/>
                <a:sym typeface="Dosis"/>
              </a:rPr>
              <a:t>mohamadkodir12@gmail.com</a:t>
            </a:r>
          </a:p>
        </p:txBody>
      </p:sp>
      <p:sp>
        <p:nvSpPr>
          <p:cNvPr id="10" name="TextBox 10"/>
          <p:cNvSpPr txBox="1"/>
          <p:nvPr/>
        </p:nvSpPr>
        <p:spPr>
          <a:xfrm>
            <a:off x="4172594" y="7623459"/>
            <a:ext cx="15252150" cy="419100"/>
          </a:xfrm>
          <a:prstGeom prst="rect">
            <a:avLst/>
          </a:prstGeom>
        </p:spPr>
        <p:txBody>
          <a:bodyPr lIns="0" tIns="0" rIns="0" bIns="0" rtlCol="0" anchor="t">
            <a:spAutoFit/>
          </a:bodyPr>
          <a:lstStyle/>
          <a:p>
            <a:pPr algn="l">
              <a:lnSpc>
                <a:spcPts val="3359"/>
              </a:lnSpc>
            </a:pPr>
            <a:r>
              <a:rPr lang="en-US" sz="2799" u="sng">
                <a:solidFill>
                  <a:srgbClr val="000000"/>
                </a:solidFill>
                <a:latin typeface="Dosis"/>
                <a:ea typeface="Dosis"/>
                <a:cs typeface="Dosis"/>
                <a:sym typeface="Dosis"/>
                <a:hlinkClick r:id="rId12" tooltip="https://www.linkedin.com/in/muhamad-abdul-qodir-dani-073667285/"/>
              </a:rPr>
              <a:t>Muhamad Abdul Qodir Dani</a:t>
            </a:r>
          </a:p>
        </p:txBody>
      </p:sp>
      <p:sp>
        <p:nvSpPr>
          <p:cNvPr id="11" name="TextBox 11"/>
          <p:cNvSpPr txBox="1"/>
          <p:nvPr/>
        </p:nvSpPr>
        <p:spPr>
          <a:xfrm>
            <a:off x="4172594" y="6316321"/>
            <a:ext cx="15252150" cy="419100"/>
          </a:xfrm>
          <a:prstGeom prst="rect">
            <a:avLst/>
          </a:prstGeom>
        </p:spPr>
        <p:txBody>
          <a:bodyPr lIns="0" tIns="0" rIns="0" bIns="0" rtlCol="0" anchor="t">
            <a:spAutoFit/>
          </a:bodyPr>
          <a:lstStyle/>
          <a:p>
            <a:pPr algn="l">
              <a:lnSpc>
                <a:spcPts val="3359"/>
              </a:lnSpc>
            </a:pPr>
            <a:r>
              <a:rPr lang="en-US" sz="2799" u="sng">
                <a:solidFill>
                  <a:srgbClr val="000000"/>
                </a:solidFill>
                <a:latin typeface="Dosis"/>
                <a:ea typeface="Dosis"/>
                <a:cs typeface="Dosis"/>
                <a:sym typeface="Dosis"/>
                <a:hlinkClick r:id="rId13" tooltip="https://github.com/MuhamadAbdulQodirDani"/>
              </a:rPr>
              <a:t>Muhamad Abdul Qodir Dani</a:t>
            </a:r>
          </a:p>
        </p:txBody>
      </p:sp>
      <p:sp>
        <p:nvSpPr>
          <p:cNvPr id="12" name="TextBox 12"/>
          <p:cNvSpPr txBox="1"/>
          <p:nvPr/>
        </p:nvSpPr>
        <p:spPr>
          <a:xfrm>
            <a:off x="1336429" y="2811408"/>
            <a:ext cx="7519262" cy="1778372"/>
          </a:xfrm>
          <a:prstGeom prst="rect">
            <a:avLst/>
          </a:prstGeom>
        </p:spPr>
        <p:txBody>
          <a:bodyPr wrap="square" lIns="0" tIns="0" rIns="0" bIns="0" rtlCol="0" anchor="t">
            <a:spAutoFit/>
          </a:bodyPr>
          <a:lstStyle/>
          <a:p>
            <a:pPr algn="ctr">
              <a:lnSpc>
                <a:spcPts val="14760"/>
              </a:lnSpc>
            </a:pPr>
            <a:r>
              <a:rPr lang="en-US" sz="12300" b="1" dirty="0">
                <a:solidFill>
                  <a:srgbClr val="000000"/>
                </a:solidFill>
                <a:latin typeface="Dosis Bold"/>
                <a:ea typeface="Dosis Bold"/>
                <a:cs typeface="Dosis Bold"/>
                <a:sym typeface="Dosis Bold"/>
              </a:rPr>
              <a:t>Thank You</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BFF"/>
        </a:solidFill>
        <a:effectLst/>
      </p:bgPr>
    </p:bg>
    <p:spTree>
      <p:nvGrpSpPr>
        <p:cNvPr id="1" name=""/>
        <p:cNvGrpSpPr/>
        <p:nvPr/>
      </p:nvGrpSpPr>
      <p:grpSpPr>
        <a:xfrm>
          <a:off x="0" y="0"/>
          <a:ext cx="0" cy="0"/>
          <a:chOff x="0" y="0"/>
          <a:chExt cx="0" cy="0"/>
        </a:xfrm>
      </p:grpSpPr>
      <p:sp>
        <p:nvSpPr>
          <p:cNvPr id="2" name="Freeform 2"/>
          <p:cNvSpPr/>
          <p:nvPr/>
        </p:nvSpPr>
        <p:spPr>
          <a:xfrm rot="-10800000">
            <a:off x="-152404" y="-152402"/>
            <a:ext cx="3085352" cy="3272554"/>
          </a:xfrm>
          <a:custGeom>
            <a:avLst/>
            <a:gdLst/>
            <a:ahLst/>
            <a:cxnLst/>
            <a:rect l="l" t="t" r="r" b="b"/>
            <a:pathLst>
              <a:path w="3085352" h="3272554">
                <a:moveTo>
                  <a:pt x="0" y="0"/>
                </a:moveTo>
                <a:lnTo>
                  <a:pt x="3085352" y="0"/>
                </a:lnTo>
                <a:lnTo>
                  <a:pt x="3085352" y="3272554"/>
                </a:lnTo>
                <a:lnTo>
                  <a:pt x="0" y="3272554"/>
                </a:lnTo>
                <a:lnTo>
                  <a:pt x="0" y="0"/>
                </a:lnTo>
                <a:close/>
              </a:path>
            </a:pathLst>
          </a:custGeom>
          <a:blipFill>
            <a:blip r:embed="rId3"/>
            <a:stretch>
              <a:fillRect l="-188529" t="-81307" r="-2"/>
            </a:stretch>
          </a:blipFill>
        </p:spPr>
      </p:sp>
      <p:sp>
        <p:nvSpPr>
          <p:cNvPr id="3" name="Freeform 3"/>
          <p:cNvSpPr/>
          <p:nvPr/>
        </p:nvSpPr>
        <p:spPr>
          <a:xfrm rot="5400000" flipH="1">
            <a:off x="14556650" y="6043550"/>
            <a:ext cx="4600350" cy="4700650"/>
          </a:xfrm>
          <a:custGeom>
            <a:avLst/>
            <a:gdLst/>
            <a:ahLst/>
            <a:cxnLst/>
            <a:rect l="l" t="t" r="r" b="b"/>
            <a:pathLst>
              <a:path w="4600350" h="4700650">
                <a:moveTo>
                  <a:pt x="4600350" y="0"/>
                </a:moveTo>
                <a:lnTo>
                  <a:pt x="0" y="0"/>
                </a:lnTo>
                <a:lnTo>
                  <a:pt x="0" y="4700650"/>
                </a:lnTo>
                <a:lnTo>
                  <a:pt x="4600350" y="4700650"/>
                </a:lnTo>
                <a:lnTo>
                  <a:pt x="4600350" y="0"/>
                </a:lnTo>
                <a:close/>
              </a:path>
            </a:pathLst>
          </a:custGeom>
          <a:blipFill>
            <a:blip r:embed="rId4"/>
            <a:stretch>
              <a:fillRect r="-91433" b="-24868"/>
            </a:stretch>
          </a:blipFill>
        </p:spPr>
      </p:sp>
      <p:sp>
        <p:nvSpPr>
          <p:cNvPr id="4" name="Freeform 4"/>
          <p:cNvSpPr/>
          <p:nvPr/>
        </p:nvSpPr>
        <p:spPr>
          <a:xfrm>
            <a:off x="1028700" y="2418393"/>
            <a:ext cx="6839907" cy="6839907"/>
          </a:xfrm>
          <a:custGeom>
            <a:avLst/>
            <a:gdLst/>
            <a:ahLst/>
            <a:cxnLst/>
            <a:rect l="l" t="t" r="r" b="b"/>
            <a:pathLst>
              <a:path w="6839907" h="6839907">
                <a:moveTo>
                  <a:pt x="0" y="0"/>
                </a:moveTo>
                <a:lnTo>
                  <a:pt x="6839907" y="0"/>
                </a:lnTo>
                <a:lnTo>
                  <a:pt x="6839907" y="6839907"/>
                </a:lnTo>
                <a:lnTo>
                  <a:pt x="0" y="683990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0408684" y="3209902"/>
            <a:ext cx="4516611" cy="782688"/>
          </a:xfrm>
          <a:custGeom>
            <a:avLst/>
            <a:gdLst/>
            <a:ahLst/>
            <a:cxnLst/>
            <a:rect l="l" t="t" r="r" b="b"/>
            <a:pathLst>
              <a:path w="4516611" h="782688">
                <a:moveTo>
                  <a:pt x="0" y="0"/>
                </a:moveTo>
                <a:lnTo>
                  <a:pt x="4516611" y="0"/>
                </a:lnTo>
                <a:lnTo>
                  <a:pt x="4516611" y="782687"/>
                </a:lnTo>
                <a:lnTo>
                  <a:pt x="0" y="782687"/>
                </a:lnTo>
                <a:lnTo>
                  <a:pt x="0" y="0"/>
                </a:lnTo>
                <a:close/>
              </a:path>
            </a:pathLst>
          </a:custGeom>
          <a:blipFill>
            <a:blip r:embed="rId7"/>
            <a:stretch>
              <a:fillRect/>
            </a:stretch>
          </a:blipFill>
        </p:spPr>
      </p:sp>
      <p:sp>
        <p:nvSpPr>
          <p:cNvPr id="6" name="TextBox 6"/>
          <p:cNvSpPr txBox="1"/>
          <p:nvPr/>
        </p:nvSpPr>
        <p:spPr>
          <a:xfrm>
            <a:off x="1531425" y="981475"/>
            <a:ext cx="15225150" cy="914400"/>
          </a:xfrm>
          <a:prstGeom prst="rect">
            <a:avLst/>
          </a:prstGeom>
        </p:spPr>
        <p:txBody>
          <a:bodyPr lIns="0" tIns="0" rIns="0" bIns="0" rtlCol="0" anchor="t">
            <a:spAutoFit/>
          </a:bodyPr>
          <a:lstStyle/>
          <a:p>
            <a:pPr algn="ctr">
              <a:lnSpc>
                <a:spcPts val="7200"/>
              </a:lnSpc>
            </a:pPr>
            <a:r>
              <a:rPr lang="en-US" sz="6000" b="1">
                <a:solidFill>
                  <a:srgbClr val="000000"/>
                </a:solidFill>
                <a:latin typeface="Dosis Bold"/>
                <a:ea typeface="Dosis Bold"/>
                <a:cs typeface="Dosis Bold"/>
                <a:sym typeface="Dosis Bold"/>
              </a:rPr>
              <a:t>Data Understanding</a:t>
            </a:r>
          </a:p>
        </p:txBody>
      </p:sp>
      <p:sp>
        <p:nvSpPr>
          <p:cNvPr id="7" name="TextBox 7"/>
          <p:cNvSpPr txBox="1"/>
          <p:nvPr/>
        </p:nvSpPr>
        <p:spPr>
          <a:xfrm>
            <a:off x="8711855" y="4409141"/>
            <a:ext cx="7910269" cy="3733800"/>
          </a:xfrm>
          <a:prstGeom prst="rect">
            <a:avLst/>
          </a:prstGeom>
        </p:spPr>
        <p:txBody>
          <a:bodyPr lIns="0" tIns="0" rIns="0" bIns="0" rtlCol="0" anchor="t">
            <a:spAutoFit/>
          </a:bodyPr>
          <a:lstStyle/>
          <a:p>
            <a:pPr algn="ctr">
              <a:lnSpc>
                <a:spcPts val="3719"/>
              </a:lnSpc>
            </a:pPr>
            <a:r>
              <a:rPr lang="en-US" sz="3099">
                <a:solidFill>
                  <a:srgbClr val="000000"/>
                </a:solidFill>
                <a:latin typeface="Dosis"/>
                <a:ea typeface="Dosis"/>
                <a:cs typeface="Dosis"/>
                <a:sym typeface="Dosis"/>
              </a:rPr>
              <a:t>This studen score data contains information about the total study time (in hours) and exam scores achieved by students. Each row represents one student, with two main columns, 'Hours' which shows the total hours studied, and 'Scores' which shows the exam scores achieved. Through this data, we can perform simple analysis and predictions to gain insights”</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BFF"/>
        </a:solidFill>
        <a:effectLst/>
      </p:bgPr>
    </p:bg>
    <p:spTree>
      <p:nvGrpSpPr>
        <p:cNvPr id="1" name=""/>
        <p:cNvGrpSpPr/>
        <p:nvPr/>
      </p:nvGrpSpPr>
      <p:grpSpPr>
        <a:xfrm>
          <a:off x="0" y="0"/>
          <a:ext cx="0" cy="0"/>
          <a:chOff x="0" y="0"/>
          <a:chExt cx="0" cy="0"/>
        </a:xfrm>
      </p:grpSpPr>
      <p:sp>
        <p:nvSpPr>
          <p:cNvPr id="2" name="Freeform 2"/>
          <p:cNvSpPr/>
          <p:nvPr/>
        </p:nvSpPr>
        <p:spPr>
          <a:xfrm>
            <a:off x="14568748" y="8089798"/>
            <a:ext cx="3843154" cy="2773598"/>
          </a:xfrm>
          <a:custGeom>
            <a:avLst/>
            <a:gdLst/>
            <a:ahLst/>
            <a:cxnLst/>
            <a:rect l="l" t="t" r="r" b="b"/>
            <a:pathLst>
              <a:path w="3843154" h="2773598">
                <a:moveTo>
                  <a:pt x="0" y="0"/>
                </a:moveTo>
                <a:lnTo>
                  <a:pt x="3843154" y="0"/>
                </a:lnTo>
                <a:lnTo>
                  <a:pt x="3843154" y="2773598"/>
                </a:lnTo>
                <a:lnTo>
                  <a:pt x="0" y="2773598"/>
                </a:lnTo>
                <a:lnTo>
                  <a:pt x="0" y="0"/>
                </a:lnTo>
                <a:close/>
              </a:path>
            </a:pathLst>
          </a:custGeom>
          <a:blipFill>
            <a:blip r:embed="rId3"/>
            <a:stretch>
              <a:fillRect l="-104469" t="-88830" b="-1"/>
            </a:stretch>
          </a:blipFill>
        </p:spPr>
      </p:sp>
      <p:sp>
        <p:nvSpPr>
          <p:cNvPr id="3" name="Freeform 3"/>
          <p:cNvSpPr/>
          <p:nvPr/>
        </p:nvSpPr>
        <p:spPr>
          <a:xfrm>
            <a:off x="-152400" y="-1066800"/>
            <a:ext cx="4600350" cy="4700650"/>
          </a:xfrm>
          <a:custGeom>
            <a:avLst/>
            <a:gdLst/>
            <a:ahLst/>
            <a:cxnLst/>
            <a:rect l="l" t="t" r="r" b="b"/>
            <a:pathLst>
              <a:path w="4600350" h="4700650">
                <a:moveTo>
                  <a:pt x="0" y="0"/>
                </a:moveTo>
                <a:lnTo>
                  <a:pt x="4600350" y="0"/>
                </a:lnTo>
                <a:lnTo>
                  <a:pt x="4600350" y="4700650"/>
                </a:lnTo>
                <a:lnTo>
                  <a:pt x="0" y="4700650"/>
                </a:lnTo>
                <a:lnTo>
                  <a:pt x="0" y="0"/>
                </a:lnTo>
                <a:close/>
              </a:path>
            </a:pathLst>
          </a:custGeom>
          <a:blipFill>
            <a:blip r:embed="rId3"/>
            <a:stretch>
              <a:fillRect r="-91433" b="-24868"/>
            </a:stretch>
          </a:blipFill>
        </p:spPr>
      </p:sp>
      <p:sp>
        <p:nvSpPr>
          <p:cNvPr id="4" name="Freeform 4"/>
          <p:cNvSpPr/>
          <p:nvPr/>
        </p:nvSpPr>
        <p:spPr>
          <a:xfrm>
            <a:off x="2147775" y="3853588"/>
            <a:ext cx="4310002" cy="1651961"/>
          </a:xfrm>
          <a:custGeom>
            <a:avLst/>
            <a:gdLst/>
            <a:ahLst/>
            <a:cxnLst/>
            <a:rect l="l" t="t" r="r" b="b"/>
            <a:pathLst>
              <a:path w="4310002" h="1651961">
                <a:moveTo>
                  <a:pt x="0" y="0"/>
                </a:moveTo>
                <a:lnTo>
                  <a:pt x="4310002" y="0"/>
                </a:lnTo>
                <a:lnTo>
                  <a:pt x="4310002" y="1651960"/>
                </a:lnTo>
                <a:lnTo>
                  <a:pt x="0" y="1651960"/>
                </a:lnTo>
                <a:lnTo>
                  <a:pt x="0" y="0"/>
                </a:lnTo>
                <a:close/>
              </a:path>
            </a:pathLst>
          </a:custGeom>
          <a:blipFill>
            <a:blip r:embed="rId4"/>
            <a:stretch>
              <a:fillRect/>
            </a:stretch>
          </a:blipFill>
        </p:spPr>
      </p:sp>
      <p:sp>
        <p:nvSpPr>
          <p:cNvPr id="5" name="Freeform 5"/>
          <p:cNvSpPr/>
          <p:nvPr/>
        </p:nvSpPr>
        <p:spPr>
          <a:xfrm>
            <a:off x="1762533" y="6054624"/>
            <a:ext cx="9390489" cy="885895"/>
          </a:xfrm>
          <a:custGeom>
            <a:avLst/>
            <a:gdLst/>
            <a:ahLst/>
            <a:cxnLst/>
            <a:rect l="l" t="t" r="r" b="b"/>
            <a:pathLst>
              <a:path w="9390489" h="885895">
                <a:moveTo>
                  <a:pt x="0" y="0"/>
                </a:moveTo>
                <a:lnTo>
                  <a:pt x="9390489" y="0"/>
                </a:lnTo>
                <a:lnTo>
                  <a:pt x="9390489" y="885895"/>
                </a:lnTo>
                <a:lnTo>
                  <a:pt x="0" y="885895"/>
                </a:lnTo>
                <a:lnTo>
                  <a:pt x="0" y="0"/>
                </a:lnTo>
                <a:close/>
              </a:path>
            </a:pathLst>
          </a:custGeom>
          <a:blipFill>
            <a:blip r:embed="rId5"/>
            <a:stretch>
              <a:fillRect/>
            </a:stretch>
          </a:blipFill>
        </p:spPr>
      </p:sp>
      <p:sp>
        <p:nvSpPr>
          <p:cNvPr id="6" name="Freeform 6"/>
          <p:cNvSpPr/>
          <p:nvPr/>
        </p:nvSpPr>
        <p:spPr>
          <a:xfrm>
            <a:off x="2012474" y="7215056"/>
            <a:ext cx="1827056" cy="2486858"/>
          </a:xfrm>
          <a:custGeom>
            <a:avLst/>
            <a:gdLst/>
            <a:ahLst/>
            <a:cxnLst/>
            <a:rect l="l" t="t" r="r" b="b"/>
            <a:pathLst>
              <a:path w="1827056" h="2486858">
                <a:moveTo>
                  <a:pt x="0" y="0"/>
                </a:moveTo>
                <a:lnTo>
                  <a:pt x="1827056" y="0"/>
                </a:lnTo>
                <a:lnTo>
                  <a:pt x="1827056" y="2486859"/>
                </a:lnTo>
                <a:lnTo>
                  <a:pt x="0" y="2486859"/>
                </a:lnTo>
                <a:lnTo>
                  <a:pt x="0" y="0"/>
                </a:lnTo>
                <a:close/>
              </a:path>
            </a:pathLst>
          </a:custGeom>
          <a:blipFill>
            <a:blip r:embed="rId6"/>
            <a:stretch>
              <a:fillRect b="-92148"/>
            </a:stretch>
          </a:blipFill>
        </p:spPr>
      </p:sp>
      <p:sp>
        <p:nvSpPr>
          <p:cNvPr id="7" name="Freeform 7"/>
          <p:cNvSpPr/>
          <p:nvPr/>
        </p:nvSpPr>
        <p:spPr>
          <a:xfrm>
            <a:off x="8619571" y="7291442"/>
            <a:ext cx="1932996" cy="2334087"/>
          </a:xfrm>
          <a:custGeom>
            <a:avLst/>
            <a:gdLst/>
            <a:ahLst/>
            <a:cxnLst/>
            <a:rect l="l" t="t" r="r" b="b"/>
            <a:pathLst>
              <a:path w="1932996" h="2334087">
                <a:moveTo>
                  <a:pt x="0" y="0"/>
                </a:moveTo>
                <a:lnTo>
                  <a:pt x="1932996" y="0"/>
                </a:lnTo>
                <a:lnTo>
                  <a:pt x="1932996" y="2334087"/>
                </a:lnTo>
                <a:lnTo>
                  <a:pt x="0" y="2334087"/>
                </a:lnTo>
                <a:lnTo>
                  <a:pt x="0" y="0"/>
                </a:lnTo>
                <a:close/>
              </a:path>
            </a:pathLst>
          </a:custGeom>
          <a:blipFill>
            <a:blip r:embed="rId7"/>
            <a:stretch>
              <a:fillRect t="-94783"/>
            </a:stretch>
          </a:blipFill>
        </p:spPr>
      </p:sp>
      <p:sp>
        <p:nvSpPr>
          <p:cNvPr id="8" name="Freeform 8"/>
          <p:cNvSpPr/>
          <p:nvPr/>
        </p:nvSpPr>
        <p:spPr>
          <a:xfrm>
            <a:off x="4099669" y="7312688"/>
            <a:ext cx="1827056" cy="2389227"/>
          </a:xfrm>
          <a:custGeom>
            <a:avLst/>
            <a:gdLst/>
            <a:ahLst/>
            <a:cxnLst/>
            <a:rect l="l" t="t" r="r" b="b"/>
            <a:pathLst>
              <a:path w="1827056" h="2389227">
                <a:moveTo>
                  <a:pt x="0" y="0"/>
                </a:moveTo>
                <a:lnTo>
                  <a:pt x="1827055" y="0"/>
                </a:lnTo>
                <a:lnTo>
                  <a:pt x="1827055" y="2389227"/>
                </a:lnTo>
                <a:lnTo>
                  <a:pt x="0" y="2389227"/>
                </a:lnTo>
                <a:lnTo>
                  <a:pt x="0" y="0"/>
                </a:lnTo>
                <a:close/>
              </a:path>
            </a:pathLst>
          </a:custGeom>
          <a:blipFill>
            <a:blip r:embed="rId6"/>
            <a:stretch>
              <a:fillRect t="-100000"/>
            </a:stretch>
          </a:blipFill>
        </p:spPr>
      </p:sp>
      <p:sp>
        <p:nvSpPr>
          <p:cNvPr id="9" name="Freeform 9"/>
          <p:cNvSpPr/>
          <p:nvPr/>
        </p:nvSpPr>
        <p:spPr>
          <a:xfrm>
            <a:off x="6183899" y="7312688"/>
            <a:ext cx="1932996" cy="2349206"/>
          </a:xfrm>
          <a:custGeom>
            <a:avLst/>
            <a:gdLst/>
            <a:ahLst/>
            <a:cxnLst/>
            <a:rect l="l" t="t" r="r" b="b"/>
            <a:pathLst>
              <a:path w="1932996" h="2349206">
                <a:moveTo>
                  <a:pt x="0" y="0"/>
                </a:moveTo>
                <a:lnTo>
                  <a:pt x="1932997" y="0"/>
                </a:lnTo>
                <a:lnTo>
                  <a:pt x="1932997" y="2349206"/>
                </a:lnTo>
                <a:lnTo>
                  <a:pt x="0" y="2349206"/>
                </a:lnTo>
                <a:lnTo>
                  <a:pt x="0" y="0"/>
                </a:lnTo>
                <a:close/>
              </a:path>
            </a:pathLst>
          </a:custGeom>
          <a:blipFill>
            <a:blip r:embed="rId7"/>
            <a:stretch>
              <a:fillRect b="-93529"/>
            </a:stretch>
          </a:blipFill>
        </p:spPr>
      </p:sp>
      <p:sp>
        <p:nvSpPr>
          <p:cNvPr id="10" name="Freeform 10"/>
          <p:cNvSpPr/>
          <p:nvPr/>
        </p:nvSpPr>
        <p:spPr>
          <a:xfrm>
            <a:off x="12989768" y="4065206"/>
            <a:ext cx="3157960" cy="3814160"/>
          </a:xfrm>
          <a:custGeom>
            <a:avLst/>
            <a:gdLst/>
            <a:ahLst/>
            <a:cxnLst/>
            <a:rect l="l" t="t" r="r" b="b"/>
            <a:pathLst>
              <a:path w="3157960" h="3814160">
                <a:moveTo>
                  <a:pt x="0" y="0"/>
                </a:moveTo>
                <a:lnTo>
                  <a:pt x="3157960" y="0"/>
                </a:lnTo>
                <a:lnTo>
                  <a:pt x="3157960" y="3814159"/>
                </a:lnTo>
                <a:lnTo>
                  <a:pt x="0" y="3814159"/>
                </a:lnTo>
                <a:lnTo>
                  <a:pt x="0" y="0"/>
                </a:lnTo>
                <a:close/>
              </a:path>
            </a:pathLst>
          </a:custGeom>
          <a:blipFill>
            <a:blip r:embed="rId8"/>
            <a:stretch>
              <a:fillRect/>
            </a:stretch>
          </a:blipFill>
        </p:spPr>
      </p:sp>
      <p:sp>
        <p:nvSpPr>
          <p:cNvPr id="11" name="TextBox 11"/>
          <p:cNvSpPr txBox="1"/>
          <p:nvPr/>
        </p:nvSpPr>
        <p:spPr>
          <a:xfrm>
            <a:off x="1531425" y="981475"/>
            <a:ext cx="15225150" cy="914400"/>
          </a:xfrm>
          <a:prstGeom prst="rect">
            <a:avLst/>
          </a:prstGeom>
        </p:spPr>
        <p:txBody>
          <a:bodyPr lIns="0" tIns="0" rIns="0" bIns="0" rtlCol="0" anchor="t">
            <a:spAutoFit/>
          </a:bodyPr>
          <a:lstStyle/>
          <a:p>
            <a:pPr algn="ctr">
              <a:lnSpc>
                <a:spcPts val="7200"/>
              </a:lnSpc>
            </a:pPr>
            <a:r>
              <a:rPr lang="en-US" sz="6000" b="1">
                <a:solidFill>
                  <a:srgbClr val="000000"/>
                </a:solidFill>
                <a:latin typeface="Dosis Bold"/>
                <a:ea typeface="Dosis Bold"/>
                <a:cs typeface="Dosis Bold"/>
                <a:sym typeface="Dosis Bold"/>
              </a:rPr>
              <a:t>Load Data</a:t>
            </a:r>
          </a:p>
        </p:txBody>
      </p:sp>
      <p:sp>
        <p:nvSpPr>
          <p:cNvPr id="12" name="TextBox 12"/>
          <p:cNvSpPr txBox="1"/>
          <p:nvPr/>
        </p:nvSpPr>
        <p:spPr>
          <a:xfrm>
            <a:off x="882393" y="2620777"/>
            <a:ext cx="8261607" cy="552450"/>
          </a:xfrm>
          <a:prstGeom prst="rect">
            <a:avLst/>
          </a:prstGeom>
        </p:spPr>
        <p:txBody>
          <a:bodyPr lIns="0" tIns="0" rIns="0" bIns="0" rtlCol="0" anchor="t">
            <a:spAutoFit/>
          </a:bodyPr>
          <a:lstStyle/>
          <a:p>
            <a:pPr algn="ctr">
              <a:lnSpc>
                <a:spcPts val="4320"/>
              </a:lnSpc>
            </a:pPr>
            <a:r>
              <a:rPr lang="en-US" sz="3600" b="1">
                <a:solidFill>
                  <a:srgbClr val="000000"/>
                </a:solidFill>
                <a:latin typeface="Dosis Bold"/>
                <a:ea typeface="Dosis Bold"/>
                <a:cs typeface="Dosis Bold"/>
                <a:sym typeface="Dosis Bold"/>
              </a:rPr>
              <a:t>1. import libraries and Dataset</a:t>
            </a:r>
          </a:p>
        </p:txBody>
      </p:sp>
      <p:sp>
        <p:nvSpPr>
          <p:cNvPr id="13" name="TextBox 13"/>
          <p:cNvSpPr txBox="1"/>
          <p:nvPr/>
        </p:nvSpPr>
        <p:spPr>
          <a:xfrm>
            <a:off x="6965915" y="4065206"/>
            <a:ext cx="4356170" cy="1228725"/>
          </a:xfrm>
          <a:prstGeom prst="rect">
            <a:avLst/>
          </a:prstGeom>
        </p:spPr>
        <p:txBody>
          <a:bodyPr lIns="0" tIns="0" rIns="0" bIns="0" rtlCol="0" anchor="t">
            <a:spAutoFit/>
          </a:bodyPr>
          <a:lstStyle/>
          <a:p>
            <a:pPr algn="ctr">
              <a:lnSpc>
                <a:spcPts val="3240"/>
              </a:lnSpc>
            </a:pPr>
            <a:r>
              <a:rPr lang="en-US" sz="2700" b="1">
                <a:solidFill>
                  <a:srgbClr val="000000"/>
                </a:solidFill>
                <a:latin typeface="Dosis Bold"/>
                <a:ea typeface="Dosis Bold"/>
                <a:cs typeface="Dosis Bold"/>
                <a:sym typeface="Dosis Bold"/>
              </a:rPr>
              <a:t>Import 5 libraries</a:t>
            </a:r>
            <a:r>
              <a:rPr lang="en-US" sz="2700">
                <a:solidFill>
                  <a:srgbClr val="000000"/>
                </a:solidFill>
                <a:latin typeface="Dosis"/>
                <a:ea typeface="Dosis"/>
                <a:cs typeface="Dosis"/>
                <a:sym typeface="Dosis"/>
              </a:rPr>
              <a:t> &amp; Dataset from student_scores CSV with Pandas libraries as Dataframe</a:t>
            </a:r>
          </a:p>
        </p:txBody>
      </p:sp>
      <p:sp>
        <p:nvSpPr>
          <p:cNvPr id="14" name="TextBox 14"/>
          <p:cNvSpPr txBox="1"/>
          <p:nvPr/>
        </p:nvSpPr>
        <p:spPr>
          <a:xfrm>
            <a:off x="11051490" y="8806379"/>
            <a:ext cx="3876555" cy="819150"/>
          </a:xfrm>
          <a:prstGeom prst="rect">
            <a:avLst/>
          </a:prstGeom>
        </p:spPr>
        <p:txBody>
          <a:bodyPr lIns="0" tIns="0" rIns="0" bIns="0" rtlCol="0" anchor="t">
            <a:spAutoFit/>
          </a:bodyPr>
          <a:lstStyle/>
          <a:p>
            <a:pPr algn="ctr">
              <a:lnSpc>
                <a:spcPts val="3240"/>
              </a:lnSpc>
            </a:pPr>
            <a:r>
              <a:rPr lang="en-US" sz="2700">
                <a:solidFill>
                  <a:srgbClr val="000000"/>
                </a:solidFill>
                <a:latin typeface="Dosis"/>
                <a:ea typeface="Dosis"/>
                <a:cs typeface="Dosis"/>
                <a:sym typeface="Dosis"/>
              </a:rPr>
              <a:t>From the </a:t>
            </a:r>
            <a:r>
              <a:rPr lang="en-US" sz="2700" b="1">
                <a:solidFill>
                  <a:srgbClr val="000000"/>
                </a:solidFill>
                <a:latin typeface="Dosis Bold"/>
                <a:ea typeface="Dosis Bold"/>
                <a:cs typeface="Dosis Bold"/>
                <a:sym typeface="Dosis Bold"/>
              </a:rPr>
              <a:t>dataset</a:t>
            </a:r>
            <a:r>
              <a:rPr lang="en-US" sz="2700">
                <a:solidFill>
                  <a:srgbClr val="000000"/>
                </a:solidFill>
                <a:latin typeface="Dosis"/>
                <a:ea typeface="Dosis"/>
                <a:cs typeface="Dosis"/>
                <a:sym typeface="Dosis"/>
              </a:rPr>
              <a:t> there are </a:t>
            </a:r>
            <a:r>
              <a:rPr lang="en-US" sz="2700" b="1">
                <a:solidFill>
                  <a:srgbClr val="000000"/>
                </a:solidFill>
                <a:latin typeface="Dosis Bold"/>
                <a:ea typeface="Dosis Bold"/>
                <a:cs typeface="Dosis Bold"/>
                <a:sym typeface="Dosis Bold"/>
              </a:rPr>
              <a:t>24 rows</a:t>
            </a:r>
            <a:r>
              <a:rPr lang="en-US" sz="2700">
                <a:solidFill>
                  <a:srgbClr val="000000"/>
                </a:solidFill>
                <a:latin typeface="Dosis"/>
                <a:ea typeface="Dosis"/>
                <a:cs typeface="Dosis"/>
                <a:sym typeface="Dosis"/>
              </a:rPr>
              <a:t> and </a:t>
            </a:r>
            <a:r>
              <a:rPr lang="en-US" sz="2700" b="1">
                <a:solidFill>
                  <a:srgbClr val="000000"/>
                </a:solidFill>
                <a:latin typeface="Dosis Bold"/>
                <a:ea typeface="Dosis Bold"/>
                <a:cs typeface="Dosis Bold"/>
                <a:sym typeface="Dosis Bold"/>
              </a:rPr>
              <a:t>2 columns.</a:t>
            </a:r>
          </a:p>
        </p:txBody>
      </p:sp>
      <p:sp>
        <p:nvSpPr>
          <p:cNvPr id="15" name="TextBox 15"/>
          <p:cNvSpPr txBox="1"/>
          <p:nvPr/>
        </p:nvSpPr>
        <p:spPr>
          <a:xfrm>
            <a:off x="12613770" y="3429062"/>
            <a:ext cx="3876555" cy="409575"/>
          </a:xfrm>
          <a:prstGeom prst="rect">
            <a:avLst/>
          </a:prstGeom>
        </p:spPr>
        <p:txBody>
          <a:bodyPr lIns="0" tIns="0" rIns="0" bIns="0" rtlCol="0" anchor="t">
            <a:spAutoFit/>
          </a:bodyPr>
          <a:lstStyle/>
          <a:p>
            <a:pPr algn="ctr">
              <a:lnSpc>
                <a:spcPts val="3240"/>
              </a:lnSpc>
            </a:pPr>
            <a:r>
              <a:rPr lang="en-US" sz="2700" b="1">
                <a:solidFill>
                  <a:srgbClr val="000000"/>
                </a:solidFill>
                <a:latin typeface="Dosis Bold"/>
                <a:ea typeface="Dosis Bold"/>
                <a:cs typeface="Dosis Bold"/>
                <a:sym typeface="Dosis Bold"/>
              </a:rPr>
              <a:t>2. Describe the Data</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BFF"/>
        </a:solidFill>
        <a:effectLst/>
      </p:bgPr>
    </p:bg>
    <p:spTree>
      <p:nvGrpSpPr>
        <p:cNvPr id="1" name=""/>
        <p:cNvGrpSpPr/>
        <p:nvPr/>
      </p:nvGrpSpPr>
      <p:grpSpPr>
        <a:xfrm>
          <a:off x="0" y="0"/>
          <a:ext cx="0" cy="0"/>
          <a:chOff x="0" y="0"/>
          <a:chExt cx="0" cy="0"/>
        </a:xfrm>
      </p:grpSpPr>
      <p:sp>
        <p:nvSpPr>
          <p:cNvPr id="2" name="Freeform 2"/>
          <p:cNvSpPr/>
          <p:nvPr/>
        </p:nvSpPr>
        <p:spPr>
          <a:xfrm>
            <a:off x="15202648" y="7119028"/>
            <a:ext cx="3085352" cy="3272554"/>
          </a:xfrm>
          <a:custGeom>
            <a:avLst/>
            <a:gdLst/>
            <a:ahLst/>
            <a:cxnLst/>
            <a:rect l="l" t="t" r="r" b="b"/>
            <a:pathLst>
              <a:path w="3085352" h="3272554">
                <a:moveTo>
                  <a:pt x="0" y="0"/>
                </a:moveTo>
                <a:lnTo>
                  <a:pt x="3085352" y="0"/>
                </a:lnTo>
                <a:lnTo>
                  <a:pt x="3085352" y="3272554"/>
                </a:lnTo>
                <a:lnTo>
                  <a:pt x="0" y="3272554"/>
                </a:lnTo>
                <a:lnTo>
                  <a:pt x="0" y="0"/>
                </a:lnTo>
                <a:close/>
              </a:path>
            </a:pathLst>
          </a:custGeom>
          <a:blipFill>
            <a:blip r:embed="rId3"/>
            <a:stretch>
              <a:fillRect l="-188529" t="-81307" r="-2"/>
            </a:stretch>
          </a:blipFill>
        </p:spPr>
      </p:sp>
      <p:sp>
        <p:nvSpPr>
          <p:cNvPr id="3" name="Freeform 3"/>
          <p:cNvSpPr/>
          <p:nvPr/>
        </p:nvSpPr>
        <p:spPr>
          <a:xfrm rot="-10800000">
            <a:off x="-152404" y="-152402"/>
            <a:ext cx="3843154" cy="2773598"/>
          </a:xfrm>
          <a:custGeom>
            <a:avLst/>
            <a:gdLst/>
            <a:ahLst/>
            <a:cxnLst/>
            <a:rect l="l" t="t" r="r" b="b"/>
            <a:pathLst>
              <a:path w="3843154" h="2773598">
                <a:moveTo>
                  <a:pt x="0" y="0"/>
                </a:moveTo>
                <a:lnTo>
                  <a:pt x="3843154" y="0"/>
                </a:lnTo>
                <a:lnTo>
                  <a:pt x="3843154" y="2773598"/>
                </a:lnTo>
                <a:lnTo>
                  <a:pt x="0" y="2773598"/>
                </a:lnTo>
                <a:lnTo>
                  <a:pt x="0" y="0"/>
                </a:lnTo>
                <a:close/>
              </a:path>
            </a:pathLst>
          </a:custGeom>
          <a:blipFill>
            <a:blip r:embed="rId4"/>
            <a:stretch>
              <a:fillRect l="-104469" t="-88830" b="-1"/>
            </a:stretch>
          </a:blipFill>
        </p:spPr>
      </p:sp>
      <p:sp>
        <p:nvSpPr>
          <p:cNvPr id="4" name="Freeform 4"/>
          <p:cNvSpPr/>
          <p:nvPr/>
        </p:nvSpPr>
        <p:spPr>
          <a:xfrm>
            <a:off x="6478162" y="3711509"/>
            <a:ext cx="2993562" cy="1683879"/>
          </a:xfrm>
          <a:custGeom>
            <a:avLst/>
            <a:gdLst/>
            <a:ahLst/>
            <a:cxnLst/>
            <a:rect l="l" t="t" r="r" b="b"/>
            <a:pathLst>
              <a:path w="2993562" h="1683879">
                <a:moveTo>
                  <a:pt x="0" y="0"/>
                </a:moveTo>
                <a:lnTo>
                  <a:pt x="2993562" y="0"/>
                </a:lnTo>
                <a:lnTo>
                  <a:pt x="2993562" y="1683879"/>
                </a:lnTo>
                <a:lnTo>
                  <a:pt x="0" y="1683879"/>
                </a:lnTo>
                <a:lnTo>
                  <a:pt x="0" y="0"/>
                </a:lnTo>
                <a:close/>
              </a:path>
            </a:pathLst>
          </a:custGeom>
          <a:blipFill>
            <a:blip r:embed="rId5"/>
            <a:stretch>
              <a:fillRect/>
            </a:stretch>
          </a:blipFill>
        </p:spPr>
      </p:sp>
      <p:sp>
        <p:nvSpPr>
          <p:cNvPr id="5" name="Freeform 5"/>
          <p:cNvSpPr/>
          <p:nvPr/>
        </p:nvSpPr>
        <p:spPr>
          <a:xfrm>
            <a:off x="4219414" y="6694965"/>
            <a:ext cx="10504620" cy="1692513"/>
          </a:xfrm>
          <a:custGeom>
            <a:avLst/>
            <a:gdLst/>
            <a:ahLst/>
            <a:cxnLst/>
            <a:rect l="l" t="t" r="r" b="b"/>
            <a:pathLst>
              <a:path w="10504620" h="1692513">
                <a:moveTo>
                  <a:pt x="0" y="0"/>
                </a:moveTo>
                <a:lnTo>
                  <a:pt x="10504620" y="0"/>
                </a:lnTo>
                <a:lnTo>
                  <a:pt x="10504620" y="1692513"/>
                </a:lnTo>
                <a:lnTo>
                  <a:pt x="0" y="1692513"/>
                </a:lnTo>
                <a:lnTo>
                  <a:pt x="0" y="0"/>
                </a:lnTo>
                <a:close/>
              </a:path>
            </a:pathLst>
          </a:custGeom>
          <a:blipFill>
            <a:blip r:embed="rId6"/>
            <a:stretch>
              <a:fillRect/>
            </a:stretch>
          </a:blipFill>
        </p:spPr>
      </p:sp>
      <p:sp>
        <p:nvSpPr>
          <p:cNvPr id="6" name="TextBox 6"/>
          <p:cNvSpPr txBox="1"/>
          <p:nvPr/>
        </p:nvSpPr>
        <p:spPr>
          <a:xfrm>
            <a:off x="1531425" y="981475"/>
            <a:ext cx="15225150" cy="742950"/>
          </a:xfrm>
          <a:prstGeom prst="rect">
            <a:avLst/>
          </a:prstGeom>
        </p:spPr>
        <p:txBody>
          <a:bodyPr lIns="0" tIns="0" rIns="0" bIns="0" rtlCol="0" anchor="t">
            <a:spAutoFit/>
          </a:bodyPr>
          <a:lstStyle/>
          <a:p>
            <a:pPr algn="ctr">
              <a:lnSpc>
                <a:spcPts val="5879"/>
              </a:lnSpc>
            </a:pPr>
            <a:r>
              <a:rPr lang="en-US" sz="4899" b="1">
                <a:solidFill>
                  <a:srgbClr val="000000"/>
                </a:solidFill>
                <a:latin typeface="Dosis Bold"/>
                <a:ea typeface="Dosis Bold"/>
                <a:cs typeface="Dosis Bold"/>
                <a:sym typeface="Dosis Bold"/>
              </a:rPr>
              <a:t>Explanatory Data Analysis &amp; Feature Engineering</a:t>
            </a:r>
          </a:p>
        </p:txBody>
      </p:sp>
      <p:sp>
        <p:nvSpPr>
          <p:cNvPr id="7" name="TextBox 7"/>
          <p:cNvSpPr txBox="1"/>
          <p:nvPr/>
        </p:nvSpPr>
        <p:spPr>
          <a:xfrm>
            <a:off x="2221872" y="2628237"/>
            <a:ext cx="8235129" cy="409575"/>
          </a:xfrm>
          <a:prstGeom prst="rect">
            <a:avLst/>
          </a:prstGeom>
        </p:spPr>
        <p:txBody>
          <a:bodyPr lIns="0" tIns="0" rIns="0" bIns="0" rtlCol="0" anchor="t">
            <a:spAutoFit/>
          </a:bodyPr>
          <a:lstStyle/>
          <a:p>
            <a:pPr algn="ctr">
              <a:lnSpc>
                <a:spcPts val="3240"/>
              </a:lnSpc>
            </a:pPr>
            <a:r>
              <a:rPr lang="en-US" sz="2700" b="1">
                <a:solidFill>
                  <a:srgbClr val="000000"/>
                </a:solidFill>
                <a:latin typeface="Dosis Bold"/>
                <a:ea typeface="Dosis Bold"/>
                <a:cs typeface="Dosis Bold"/>
                <a:sym typeface="Dosis Bold"/>
              </a:rPr>
              <a:t>1. Check missing values and missing data all columns</a:t>
            </a:r>
          </a:p>
        </p:txBody>
      </p:sp>
      <p:sp>
        <p:nvSpPr>
          <p:cNvPr id="8" name="TextBox 8"/>
          <p:cNvSpPr txBox="1"/>
          <p:nvPr/>
        </p:nvSpPr>
        <p:spPr>
          <a:xfrm>
            <a:off x="10333556" y="3757088"/>
            <a:ext cx="3192775" cy="1638300"/>
          </a:xfrm>
          <a:prstGeom prst="rect">
            <a:avLst/>
          </a:prstGeom>
        </p:spPr>
        <p:txBody>
          <a:bodyPr lIns="0" tIns="0" rIns="0" bIns="0" rtlCol="0" anchor="t">
            <a:spAutoFit/>
          </a:bodyPr>
          <a:lstStyle/>
          <a:p>
            <a:pPr algn="ctr">
              <a:lnSpc>
                <a:spcPts val="3240"/>
              </a:lnSpc>
            </a:pPr>
            <a:r>
              <a:rPr lang="en-US" sz="2700">
                <a:solidFill>
                  <a:srgbClr val="000000"/>
                </a:solidFill>
                <a:latin typeface="Dosis"/>
                <a:ea typeface="Dosis"/>
                <a:cs typeface="Dosis"/>
                <a:sym typeface="Dosis"/>
              </a:rPr>
              <a:t>from the </a:t>
            </a:r>
            <a:r>
              <a:rPr lang="en-US" sz="2700" b="1">
                <a:solidFill>
                  <a:srgbClr val="000000"/>
                </a:solidFill>
                <a:latin typeface="Dosis Bold"/>
                <a:ea typeface="Dosis Bold"/>
                <a:cs typeface="Dosis Bold"/>
                <a:sym typeface="Dosis Bold"/>
              </a:rPr>
              <a:t>data</a:t>
            </a:r>
            <a:r>
              <a:rPr lang="en-US" sz="2700">
                <a:solidFill>
                  <a:srgbClr val="000000"/>
                </a:solidFill>
                <a:latin typeface="Dosis"/>
                <a:ea typeface="Dosis"/>
                <a:cs typeface="Dosis"/>
                <a:sym typeface="Dosis"/>
              </a:rPr>
              <a:t> after we check it, it turns out that there are </a:t>
            </a:r>
            <a:r>
              <a:rPr lang="en-US" sz="2700" b="1">
                <a:solidFill>
                  <a:srgbClr val="000000"/>
                </a:solidFill>
                <a:latin typeface="Dosis Bold"/>
                <a:ea typeface="Dosis Bold"/>
                <a:cs typeface="Dosis Bold"/>
                <a:sym typeface="Dosis Bold"/>
              </a:rPr>
              <a:t>no missing values</a:t>
            </a:r>
          </a:p>
        </p:txBody>
      </p:sp>
      <p:sp>
        <p:nvSpPr>
          <p:cNvPr id="9" name="TextBox 9"/>
          <p:cNvSpPr txBox="1"/>
          <p:nvPr/>
        </p:nvSpPr>
        <p:spPr>
          <a:xfrm>
            <a:off x="2715592" y="5852588"/>
            <a:ext cx="4161414" cy="409575"/>
          </a:xfrm>
          <a:prstGeom prst="rect">
            <a:avLst/>
          </a:prstGeom>
        </p:spPr>
        <p:txBody>
          <a:bodyPr lIns="0" tIns="0" rIns="0" bIns="0" rtlCol="0" anchor="t">
            <a:spAutoFit/>
          </a:bodyPr>
          <a:lstStyle/>
          <a:p>
            <a:pPr algn="l">
              <a:lnSpc>
                <a:spcPts val="3240"/>
              </a:lnSpc>
            </a:pPr>
            <a:r>
              <a:rPr lang="en-US" sz="2700" b="1">
                <a:solidFill>
                  <a:srgbClr val="000000"/>
                </a:solidFill>
                <a:latin typeface="Dosis Bold"/>
                <a:ea typeface="Dosis Bold"/>
                <a:cs typeface="Dosis Bold"/>
                <a:sym typeface="Dosis Bold"/>
              </a:rPr>
              <a:t>2. Check Duplicate</a:t>
            </a:r>
          </a:p>
        </p:txBody>
      </p:sp>
      <p:sp>
        <p:nvSpPr>
          <p:cNvPr id="10" name="TextBox 10"/>
          <p:cNvSpPr txBox="1"/>
          <p:nvPr/>
        </p:nvSpPr>
        <p:spPr>
          <a:xfrm>
            <a:off x="3086664" y="8848725"/>
            <a:ext cx="9776558" cy="409575"/>
          </a:xfrm>
          <a:prstGeom prst="rect">
            <a:avLst/>
          </a:prstGeom>
        </p:spPr>
        <p:txBody>
          <a:bodyPr lIns="0" tIns="0" rIns="0" bIns="0" rtlCol="0" anchor="t">
            <a:spAutoFit/>
          </a:bodyPr>
          <a:lstStyle/>
          <a:p>
            <a:pPr algn="ctr">
              <a:lnSpc>
                <a:spcPts val="3240"/>
              </a:lnSpc>
            </a:pPr>
            <a:r>
              <a:rPr lang="en-US" sz="2700">
                <a:solidFill>
                  <a:srgbClr val="000000"/>
                </a:solidFill>
                <a:latin typeface="Dosis"/>
                <a:ea typeface="Dosis"/>
                <a:cs typeface="Dosis"/>
                <a:sym typeface="Dosis"/>
              </a:rPr>
              <a:t>from the </a:t>
            </a:r>
            <a:r>
              <a:rPr lang="en-US" sz="2700" b="1">
                <a:solidFill>
                  <a:srgbClr val="000000"/>
                </a:solidFill>
                <a:latin typeface="Dosis Bold"/>
                <a:ea typeface="Dosis Bold"/>
                <a:cs typeface="Dosis Bold"/>
                <a:sym typeface="Dosis Bold"/>
              </a:rPr>
              <a:t>data</a:t>
            </a:r>
            <a:r>
              <a:rPr lang="en-US" sz="2700">
                <a:solidFill>
                  <a:srgbClr val="000000"/>
                </a:solidFill>
                <a:latin typeface="Dosis"/>
                <a:ea typeface="Dosis"/>
                <a:cs typeface="Dosis"/>
                <a:sym typeface="Dosis"/>
              </a:rPr>
              <a:t> after we check it, it turns out that there is </a:t>
            </a:r>
            <a:r>
              <a:rPr lang="en-US" sz="2700" b="1">
                <a:solidFill>
                  <a:srgbClr val="000000"/>
                </a:solidFill>
                <a:latin typeface="Dosis Bold"/>
                <a:ea typeface="Dosis Bold"/>
                <a:cs typeface="Dosis Bold"/>
                <a:sym typeface="Dosis Bold"/>
              </a:rPr>
              <a:t>no duplicate data</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FF"/>
        </a:solidFill>
        <a:effectLst/>
      </p:bgPr>
    </p:bg>
    <p:spTree>
      <p:nvGrpSpPr>
        <p:cNvPr id="1" name=""/>
        <p:cNvGrpSpPr/>
        <p:nvPr/>
      </p:nvGrpSpPr>
      <p:grpSpPr>
        <a:xfrm>
          <a:off x="0" y="0"/>
          <a:ext cx="0" cy="0"/>
          <a:chOff x="0" y="0"/>
          <a:chExt cx="0" cy="0"/>
        </a:xfrm>
      </p:grpSpPr>
      <p:sp>
        <p:nvSpPr>
          <p:cNvPr id="2" name="Freeform 2"/>
          <p:cNvSpPr/>
          <p:nvPr/>
        </p:nvSpPr>
        <p:spPr>
          <a:xfrm>
            <a:off x="15202648" y="7119028"/>
            <a:ext cx="3085352" cy="3272554"/>
          </a:xfrm>
          <a:custGeom>
            <a:avLst/>
            <a:gdLst/>
            <a:ahLst/>
            <a:cxnLst/>
            <a:rect l="l" t="t" r="r" b="b"/>
            <a:pathLst>
              <a:path w="3085352" h="3272554">
                <a:moveTo>
                  <a:pt x="0" y="0"/>
                </a:moveTo>
                <a:lnTo>
                  <a:pt x="3085352" y="0"/>
                </a:lnTo>
                <a:lnTo>
                  <a:pt x="3085352" y="3272554"/>
                </a:lnTo>
                <a:lnTo>
                  <a:pt x="0" y="3272554"/>
                </a:lnTo>
                <a:lnTo>
                  <a:pt x="0" y="0"/>
                </a:lnTo>
                <a:close/>
              </a:path>
            </a:pathLst>
          </a:custGeom>
          <a:blipFill>
            <a:blip r:embed="rId3"/>
            <a:stretch>
              <a:fillRect l="-188529" t="-81307" r="-2"/>
            </a:stretch>
          </a:blipFill>
        </p:spPr>
      </p:sp>
      <p:sp>
        <p:nvSpPr>
          <p:cNvPr id="3" name="Freeform 3"/>
          <p:cNvSpPr/>
          <p:nvPr/>
        </p:nvSpPr>
        <p:spPr>
          <a:xfrm rot="-10800000">
            <a:off x="-152404" y="-152402"/>
            <a:ext cx="3843154" cy="2773598"/>
          </a:xfrm>
          <a:custGeom>
            <a:avLst/>
            <a:gdLst/>
            <a:ahLst/>
            <a:cxnLst/>
            <a:rect l="l" t="t" r="r" b="b"/>
            <a:pathLst>
              <a:path w="3843154" h="2773598">
                <a:moveTo>
                  <a:pt x="0" y="0"/>
                </a:moveTo>
                <a:lnTo>
                  <a:pt x="3843154" y="0"/>
                </a:lnTo>
                <a:lnTo>
                  <a:pt x="3843154" y="2773598"/>
                </a:lnTo>
                <a:lnTo>
                  <a:pt x="0" y="2773598"/>
                </a:lnTo>
                <a:lnTo>
                  <a:pt x="0" y="0"/>
                </a:lnTo>
                <a:close/>
              </a:path>
            </a:pathLst>
          </a:custGeom>
          <a:blipFill>
            <a:blip r:embed="rId4"/>
            <a:stretch>
              <a:fillRect l="-104469" t="-88830" b="-1"/>
            </a:stretch>
          </a:blipFill>
        </p:spPr>
      </p:sp>
      <p:sp>
        <p:nvSpPr>
          <p:cNvPr id="4" name="Freeform 4"/>
          <p:cNvSpPr/>
          <p:nvPr/>
        </p:nvSpPr>
        <p:spPr>
          <a:xfrm>
            <a:off x="2472634" y="3585187"/>
            <a:ext cx="8671566" cy="1814979"/>
          </a:xfrm>
          <a:custGeom>
            <a:avLst/>
            <a:gdLst/>
            <a:ahLst/>
            <a:cxnLst/>
            <a:rect l="l" t="t" r="r" b="b"/>
            <a:pathLst>
              <a:path w="8671566" h="1814979">
                <a:moveTo>
                  <a:pt x="0" y="0"/>
                </a:moveTo>
                <a:lnTo>
                  <a:pt x="8671566" y="0"/>
                </a:lnTo>
                <a:lnTo>
                  <a:pt x="8671566" y="1814979"/>
                </a:lnTo>
                <a:lnTo>
                  <a:pt x="0" y="1814979"/>
                </a:lnTo>
                <a:lnTo>
                  <a:pt x="0" y="0"/>
                </a:lnTo>
                <a:close/>
              </a:path>
            </a:pathLst>
          </a:custGeom>
          <a:blipFill>
            <a:blip r:embed="rId5"/>
            <a:stretch>
              <a:fillRect/>
            </a:stretch>
          </a:blipFill>
        </p:spPr>
      </p:sp>
      <p:sp>
        <p:nvSpPr>
          <p:cNvPr id="5" name="Freeform 5"/>
          <p:cNvSpPr/>
          <p:nvPr/>
        </p:nvSpPr>
        <p:spPr>
          <a:xfrm>
            <a:off x="11438758" y="3585187"/>
            <a:ext cx="5007378" cy="5170118"/>
          </a:xfrm>
          <a:custGeom>
            <a:avLst/>
            <a:gdLst/>
            <a:ahLst/>
            <a:cxnLst/>
            <a:rect l="l" t="t" r="r" b="b"/>
            <a:pathLst>
              <a:path w="5007378" h="5170118">
                <a:moveTo>
                  <a:pt x="0" y="0"/>
                </a:moveTo>
                <a:lnTo>
                  <a:pt x="5007379" y="0"/>
                </a:lnTo>
                <a:lnTo>
                  <a:pt x="5007379" y="5170118"/>
                </a:lnTo>
                <a:lnTo>
                  <a:pt x="0" y="5170118"/>
                </a:lnTo>
                <a:lnTo>
                  <a:pt x="0" y="0"/>
                </a:lnTo>
                <a:close/>
              </a:path>
            </a:pathLst>
          </a:custGeom>
          <a:blipFill>
            <a:blip r:embed="rId6"/>
            <a:stretch>
              <a:fillRect/>
            </a:stretch>
          </a:blipFill>
        </p:spPr>
      </p:sp>
      <p:sp>
        <p:nvSpPr>
          <p:cNvPr id="6" name="TextBox 6"/>
          <p:cNvSpPr txBox="1"/>
          <p:nvPr/>
        </p:nvSpPr>
        <p:spPr>
          <a:xfrm>
            <a:off x="1531425" y="981475"/>
            <a:ext cx="15225150" cy="742950"/>
          </a:xfrm>
          <a:prstGeom prst="rect">
            <a:avLst/>
          </a:prstGeom>
        </p:spPr>
        <p:txBody>
          <a:bodyPr lIns="0" tIns="0" rIns="0" bIns="0" rtlCol="0" anchor="t">
            <a:spAutoFit/>
          </a:bodyPr>
          <a:lstStyle/>
          <a:p>
            <a:pPr algn="ctr">
              <a:lnSpc>
                <a:spcPts val="5879"/>
              </a:lnSpc>
            </a:pPr>
            <a:r>
              <a:rPr lang="en-US" sz="4899" b="1">
                <a:solidFill>
                  <a:srgbClr val="000000"/>
                </a:solidFill>
                <a:latin typeface="Dosis Bold"/>
                <a:ea typeface="Dosis Bold"/>
                <a:cs typeface="Dosis Bold"/>
                <a:sym typeface="Dosis Bold"/>
              </a:rPr>
              <a:t>Explanatory Data Analysis &amp; Feature Engineering</a:t>
            </a:r>
          </a:p>
        </p:txBody>
      </p:sp>
      <p:sp>
        <p:nvSpPr>
          <p:cNvPr id="7" name="TextBox 7"/>
          <p:cNvSpPr txBox="1"/>
          <p:nvPr/>
        </p:nvSpPr>
        <p:spPr>
          <a:xfrm>
            <a:off x="2345318" y="2801201"/>
            <a:ext cx="8235129" cy="409575"/>
          </a:xfrm>
          <a:prstGeom prst="rect">
            <a:avLst/>
          </a:prstGeom>
        </p:spPr>
        <p:txBody>
          <a:bodyPr lIns="0" tIns="0" rIns="0" bIns="0" rtlCol="0" anchor="t">
            <a:spAutoFit/>
          </a:bodyPr>
          <a:lstStyle/>
          <a:p>
            <a:pPr algn="l">
              <a:lnSpc>
                <a:spcPts val="3240"/>
              </a:lnSpc>
            </a:pPr>
            <a:r>
              <a:rPr lang="en-US" sz="2700" b="1">
                <a:solidFill>
                  <a:srgbClr val="000000"/>
                </a:solidFill>
                <a:latin typeface="Dosis Bold"/>
                <a:ea typeface="Dosis Bold"/>
                <a:cs typeface="Dosis Bold"/>
                <a:sym typeface="Dosis Bold"/>
              </a:rPr>
              <a:t>3. Student Scores Prediction</a:t>
            </a:r>
          </a:p>
        </p:txBody>
      </p:sp>
      <p:sp>
        <p:nvSpPr>
          <p:cNvPr id="8" name="TextBox 8"/>
          <p:cNvSpPr txBox="1"/>
          <p:nvPr/>
        </p:nvSpPr>
        <p:spPr>
          <a:xfrm>
            <a:off x="1531425" y="6170246"/>
            <a:ext cx="9398186" cy="2047875"/>
          </a:xfrm>
          <a:prstGeom prst="rect">
            <a:avLst/>
          </a:prstGeom>
        </p:spPr>
        <p:txBody>
          <a:bodyPr lIns="0" tIns="0" rIns="0" bIns="0" rtlCol="0" anchor="t">
            <a:spAutoFit/>
          </a:bodyPr>
          <a:lstStyle/>
          <a:p>
            <a:pPr algn="ctr">
              <a:lnSpc>
                <a:spcPts val="3240"/>
              </a:lnSpc>
            </a:pPr>
            <a:r>
              <a:rPr lang="en-US" sz="2700">
                <a:solidFill>
                  <a:srgbClr val="000000"/>
                </a:solidFill>
                <a:latin typeface="Dosis"/>
                <a:ea typeface="Dosis"/>
                <a:cs typeface="Dosis"/>
                <a:sym typeface="Dosis"/>
              </a:rPr>
              <a:t>The graph shows the </a:t>
            </a:r>
            <a:r>
              <a:rPr lang="en-US" sz="2700" b="1">
                <a:solidFill>
                  <a:srgbClr val="000000"/>
                </a:solidFill>
                <a:latin typeface="Dosis Bold"/>
                <a:ea typeface="Dosis Bold"/>
                <a:cs typeface="Dosis Bold"/>
                <a:sym typeface="Dosis Bold"/>
              </a:rPr>
              <a:t>relationship between students' number of study hours (Hours) </a:t>
            </a:r>
            <a:r>
              <a:rPr lang="en-US" sz="2700">
                <a:solidFill>
                  <a:srgbClr val="000000"/>
                </a:solidFill>
                <a:latin typeface="Dosis"/>
                <a:ea typeface="Dosis"/>
                <a:cs typeface="Dosis"/>
                <a:sym typeface="Dosis"/>
              </a:rPr>
              <a:t>and </a:t>
            </a:r>
            <a:r>
              <a:rPr lang="en-US" sz="2700" b="1">
                <a:solidFill>
                  <a:srgbClr val="000000"/>
                </a:solidFill>
                <a:latin typeface="Dosis Bold"/>
                <a:ea typeface="Dosis Bold"/>
                <a:cs typeface="Dosis Bold"/>
                <a:sym typeface="Dosis Bold"/>
              </a:rPr>
              <a:t>their test scores (Scores).</a:t>
            </a:r>
            <a:r>
              <a:rPr lang="en-US" sz="2700">
                <a:solidFill>
                  <a:srgbClr val="000000"/>
                </a:solidFill>
                <a:latin typeface="Dosis"/>
                <a:ea typeface="Dosis"/>
                <a:cs typeface="Dosis"/>
                <a:sym typeface="Dosis"/>
              </a:rPr>
              <a:t> Based on the pattern of dots on the graph, there is a strong positive relationship between these two variables. </a:t>
            </a:r>
            <a:r>
              <a:rPr lang="en-US" sz="2700" b="1">
                <a:solidFill>
                  <a:srgbClr val="000000"/>
                </a:solidFill>
                <a:latin typeface="Dosis Bold"/>
                <a:ea typeface="Dosis Bold"/>
                <a:cs typeface="Dosis Bold"/>
                <a:sym typeface="Dosis Bold"/>
              </a:rPr>
              <a:t>This means that the more time students spend studying, the higher their test scores.</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BFF"/>
        </a:solidFill>
        <a:effectLst/>
      </p:bgPr>
    </p:bg>
    <p:spTree>
      <p:nvGrpSpPr>
        <p:cNvPr id="1" name=""/>
        <p:cNvGrpSpPr/>
        <p:nvPr/>
      </p:nvGrpSpPr>
      <p:grpSpPr>
        <a:xfrm>
          <a:off x="0" y="0"/>
          <a:ext cx="0" cy="0"/>
          <a:chOff x="0" y="0"/>
          <a:chExt cx="0" cy="0"/>
        </a:xfrm>
      </p:grpSpPr>
      <p:sp>
        <p:nvSpPr>
          <p:cNvPr id="2" name="Freeform 2"/>
          <p:cNvSpPr/>
          <p:nvPr/>
        </p:nvSpPr>
        <p:spPr>
          <a:xfrm>
            <a:off x="15202648" y="7119028"/>
            <a:ext cx="3085352" cy="3272554"/>
          </a:xfrm>
          <a:custGeom>
            <a:avLst/>
            <a:gdLst/>
            <a:ahLst/>
            <a:cxnLst/>
            <a:rect l="l" t="t" r="r" b="b"/>
            <a:pathLst>
              <a:path w="3085352" h="3272554">
                <a:moveTo>
                  <a:pt x="0" y="0"/>
                </a:moveTo>
                <a:lnTo>
                  <a:pt x="3085352" y="0"/>
                </a:lnTo>
                <a:lnTo>
                  <a:pt x="3085352" y="3272554"/>
                </a:lnTo>
                <a:lnTo>
                  <a:pt x="0" y="3272554"/>
                </a:lnTo>
                <a:lnTo>
                  <a:pt x="0" y="0"/>
                </a:lnTo>
                <a:close/>
              </a:path>
            </a:pathLst>
          </a:custGeom>
          <a:blipFill>
            <a:blip r:embed="rId3"/>
            <a:stretch>
              <a:fillRect l="-188529" t="-81307" r="-2"/>
            </a:stretch>
          </a:blipFill>
        </p:spPr>
      </p:sp>
      <p:sp>
        <p:nvSpPr>
          <p:cNvPr id="3" name="Freeform 3"/>
          <p:cNvSpPr/>
          <p:nvPr/>
        </p:nvSpPr>
        <p:spPr>
          <a:xfrm rot="-10800000">
            <a:off x="-152404" y="-152402"/>
            <a:ext cx="3843154" cy="2773598"/>
          </a:xfrm>
          <a:custGeom>
            <a:avLst/>
            <a:gdLst/>
            <a:ahLst/>
            <a:cxnLst/>
            <a:rect l="l" t="t" r="r" b="b"/>
            <a:pathLst>
              <a:path w="3843154" h="2773598">
                <a:moveTo>
                  <a:pt x="0" y="0"/>
                </a:moveTo>
                <a:lnTo>
                  <a:pt x="3843154" y="0"/>
                </a:lnTo>
                <a:lnTo>
                  <a:pt x="3843154" y="2773598"/>
                </a:lnTo>
                <a:lnTo>
                  <a:pt x="0" y="2773598"/>
                </a:lnTo>
                <a:lnTo>
                  <a:pt x="0" y="0"/>
                </a:lnTo>
                <a:close/>
              </a:path>
            </a:pathLst>
          </a:custGeom>
          <a:blipFill>
            <a:blip r:embed="rId4"/>
            <a:stretch>
              <a:fillRect l="-104469" t="-88830" b="-1"/>
            </a:stretch>
          </a:blipFill>
        </p:spPr>
      </p:sp>
      <p:sp>
        <p:nvSpPr>
          <p:cNvPr id="4" name="Freeform 4"/>
          <p:cNvSpPr/>
          <p:nvPr/>
        </p:nvSpPr>
        <p:spPr>
          <a:xfrm>
            <a:off x="2148655" y="3514343"/>
            <a:ext cx="10399870" cy="3457957"/>
          </a:xfrm>
          <a:custGeom>
            <a:avLst/>
            <a:gdLst/>
            <a:ahLst/>
            <a:cxnLst/>
            <a:rect l="l" t="t" r="r" b="b"/>
            <a:pathLst>
              <a:path w="10399870" h="3457957">
                <a:moveTo>
                  <a:pt x="0" y="0"/>
                </a:moveTo>
                <a:lnTo>
                  <a:pt x="10399869" y="0"/>
                </a:lnTo>
                <a:lnTo>
                  <a:pt x="10399869" y="3457957"/>
                </a:lnTo>
                <a:lnTo>
                  <a:pt x="0" y="3457957"/>
                </a:lnTo>
                <a:lnTo>
                  <a:pt x="0" y="0"/>
                </a:lnTo>
                <a:close/>
              </a:path>
            </a:pathLst>
          </a:custGeom>
          <a:blipFill>
            <a:blip r:embed="rId5"/>
            <a:stretch>
              <a:fillRect/>
            </a:stretch>
          </a:blipFill>
        </p:spPr>
      </p:sp>
      <p:sp>
        <p:nvSpPr>
          <p:cNvPr id="5" name="Freeform 5"/>
          <p:cNvSpPr/>
          <p:nvPr/>
        </p:nvSpPr>
        <p:spPr>
          <a:xfrm>
            <a:off x="13193471" y="4044404"/>
            <a:ext cx="4018355" cy="3338132"/>
          </a:xfrm>
          <a:custGeom>
            <a:avLst/>
            <a:gdLst/>
            <a:ahLst/>
            <a:cxnLst/>
            <a:rect l="l" t="t" r="r" b="b"/>
            <a:pathLst>
              <a:path w="4018355" h="3338132">
                <a:moveTo>
                  <a:pt x="0" y="0"/>
                </a:moveTo>
                <a:lnTo>
                  <a:pt x="4018354" y="0"/>
                </a:lnTo>
                <a:lnTo>
                  <a:pt x="4018354" y="3338132"/>
                </a:lnTo>
                <a:lnTo>
                  <a:pt x="0" y="3338132"/>
                </a:lnTo>
                <a:lnTo>
                  <a:pt x="0" y="0"/>
                </a:lnTo>
                <a:close/>
              </a:path>
            </a:pathLst>
          </a:custGeom>
          <a:blipFill>
            <a:blip r:embed="rId6"/>
            <a:stretch>
              <a:fillRect/>
            </a:stretch>
          </a:blipFill>
        </p:spPr>
      </p:sp>
      <p:sp>
        <p:nvSpPr>
          <p:cNvPr id="6" name="TextBox 6"/>
          <p:cNvSpPr txBox="1"/>
          <p:nvPr/>
        </p:nvSpPr>
        <p:spPr>
          <a:xfrm>
            <a:off x="1531425" y="981475"/>
            <a:ext cx="15225150" cy="742950"/>
          </a:xfrm>
          <a:prstGeom prst="rect">
            <a:avLst/>
          </a:prstGeom>
        </p:spPr>
        <p:txBody>
          <a:bodyPr lIns="0" tIns="0" rIns="0" bIns="0" rtlCol="0" anchor="t">
            <a:spAutoFit/>
          </a:bodyPr>
          <a:lstStyle/>
          <a:p>
            <a:pPr algn="ctr">
              <a:lnSpc>
                <a:spcPts val="5879"/>
              </a:lnSpc>
            </a:pPr>
            <a:r>
              <a:rPr lang="en-US" sz="4899" b="1">
                <a:solidFill>
                  <a:srgbClr val="000000"/>
                </a:solidFill>
                <a:latin typeface="Dosis Bold"/>
                <a:ea typeface="Dosis Bold"/>
                <a:cs typeface="Dosis Bold"/>
                <a:sym typeface="Dosis Bold"/>
              </a:rPr>
              <a:t>Explanatory Data Analysis &amp; Feature Engineering</a:t>
            </a:r>
          </a:p>
        </p:txBody>
      </p:sp>
      <p:sp>
        <p:nvSpPr>
          <p:cNvPr id="7" name="TextBox 7"/>
          <p:cNvSpPr txBox="1"/>
          <p:nvPr/>
        </p:nvSpPr>
        <p:spPr>
          <a:xfrm>
            <a:off x="2345318" y="2532780"/>
            <a:ext cx="8235129" cy="409575"/>
          </a:xfrm>
          <a:prstGeom prst="rect">
            <a:avLst/>
          </a:prstGeom>
        </p:spPr>
        <p:txBody>
          <a:bodyPr lIns="0" tIns="0" rIns="0" bIns="0" rtlCol="0" anchor="t">
            <a:spAutoFit/>
          </a:bodyPr>
          <a:lstStyle/>
          <a:p>
            <a:pPr algn="l">
              <a:lnSpc>
                <a:spcPts val="3240"/>
              </a:lnSpc>
            </a:pPr>
            <a:r>
              <a:rPr lang="en-US" sz="2700" b="1">
                <a:solidFill>
                  <a:srgbClr val="000000"/>
                </a:solidFill>
                <a:latin typeface="Dosis Bold"/>
                <a:ea typeface="Dosis Bold"/>
                <a:cs typeface="Dosis Bold"/>
                <a:sym typeface="Dosis Bold"/>
              </a:rPr>
              <a:t>4. Outlier Analysis</a:t>
            </a:r>
          </a:p>
        </p:txBody>
      </p:sp>
      <p:sp>
        <p:nvSpPr>
          <p:cNvPr id="8" name="TextBox 8"/>
          <p:cNvSpPr txBox="1"/>
          <p:nvPr/>
        </p:nvSpPr>
        <p:spPr>
          <a:xfrm>
            <a:off x="1531425" y="7543800"/>
            <a:ext cx="11591278" cy="1638300"/>
          </a:xfrm>
          <a:prstGeom prst="rect">
            <a:avLst/>
          </a:prstGeom>
        </p:spPr>
        <p:txBody>
          <a:bodyPr lIns="0" tIns="0" rIns="0" bIns="0" rtlCol="0" anchor="t">
            <a:spAutoFit/>
          </a:bodyPr>
          <a:lstStyle/>
          <a:p>
            <a:pPr algn="ctr">
              <a:lnSpc>
                <a:spcPts val="3240"/>
              </a:lnSpc>
            </a:pPr>
            <a:r>
              <a:rPr lang="en-US" sz="2700">
                <a:solidFill>
                  <a:srgbClr val="000000"/>
                </a:solidFill>
                <a:latin typeface="Dosis"/>
                <a:ea typeface="Dosis"/>
                <a:cs typeface="Dosis"/>
                <a:sym typeface="Dosis"/>
              </a:rPr>
              <a:t>In a </a:t>
            </a:r>
            <a:r>
              <a:rPr lang="en-US" sz="2700" b="1">
                <a:solidFill>
                  <a:srgbClr val="000000"/>
                </a:solidFill>
                <a:latin typeface="Dosis Bold"/>
                <a:ea typeface="Dosis Bold"/>
                <a:cs typeface="Dosis Bold"/>
                <a:sym typeface="Dosis Bold"/>
              </a:rPr>
              <a:t>boxplot</a:t>
            </a:r>
            <a:r>
              <a:rPr lang="en-US" sz="2700">
                <a:solidFill>
                  <a:srgbClr val="000000"/>
                </a:solidFill>
                <a:latin typeface="Dosis"/>
                <a:ea typeface="Dosis"/>
                <a:cs typeface="Dosis"/>
                <a:sym typeface="Dosis"/>
              </a:rPr>
              <a:t>, outliers are usually shown as points outside the whiskers. S</a:t>
            </a:r>
            <a:r>
              <a:rPr lang="en-US" sz="2700" b="1">
                <a:solidFill>
                  <a:srgbClr val="000000"/>
                </a:solidFill>
                <a:latin typeface="Dosis Bold"/>
                <a:ea typeface="Dosis Bold"/>
                <a:cs typeface="Dosis Bold"/>
                <a:sym typeface="Dosis Bold"/>
              </a:rPr>
              <a:t>ince there are no points outside the whiskers on this graph</a:t>
            </a:r>
            <a:r>
              <a:rPr lang="en-US" sz="2700">
                <a:solidFill>
                  <a:srgbClr val="000000"/>
                </a:solidFill>
                <a:latin typeface="Dosis"/>
                <a:ea typeface="Dosis"/>
                <a:cs typeface="Dosis"/>
                <a:sym typeface="Dosis"/>
              </a:rPr>
              <a:t>, it can be concluded that </a:t>
            </a:r>
            <a:r>
              <a:rPr lang="en-US" sz="2700" b="1">
                <a:solidFill>
                  <a:srgbClr val="000000"/>
                </a:solidFill>
                <a:latin typeface="Dosis Bold"/>
                <a:ea typeface="Dosis Bold"/>
                <a:cs typeface="Dosis Bold"/>
                <a:sym typeface="Dosis Bold"/>
              </a:rPr>
              <a:t>there are no significant outliers in the distribution of the hours of study data</a:t>
            </a:r>
            <a:r>
              <a:rPr lang="en-US" sz="2700">
                <a:solidFill>
                  <a:srgbClr val="000000"/>
                </a:solidFill>
                <a:latin typeface="Dosis"/>
                <a:ea typeface="Dosis"/>
                <a:cs typeface="Dosis"/>
                <a:sym typeface="Dosis"/>
              </a:rPr>
              <a:t>. That is, all study hour values are within a reasonable range and there are no extreme or anomalous values.</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BFF"/>
        </a:solidFill>
        <a:effectLst/>
      </p:bgPr>
    </p:bg>
    <p:spTree>
      <p:nvGrpSpPr>
        <p:cNvPr id="1" name=""/>
        <p:cNvGrpSpPr/>
        <p:nvPr/>
      </p:nvGrpSpPr>
      <p:grpSpPr>
        <a:xfrm>
          <a:off x="0" y="0"/>
          <a:ext cx="0" cy="0"/>
          <a:chOff x="0" y="0"/>
          <a:chExt cx="0" cy="0"/>
        </a:xfrm>
      </p:grpSpPr>
      <p:sp>
        <p:nvSpPr>
          <p:cNvPr id="2" name="Freeform 2"/>
          <p:cNvSpPr/>
          <p:nvPr/>
        </p:nvSpPr>
        <p:spPr>
          <a:xfrm flipH="1">
            <a:off x="-152404" y="7119028"/>
            <a:ext cx="3085352" cy="3272554"/>
          </a:xfrm>
          <a:custGeom>
            <a:avLst/>
            <a:gdLst/>
            <a:ahLst/>
            <a:cxnLst/>
            <a:rect l="l" t="t" r="r" b="b"/>
            <a:pathLst>
              <a:path w="3085352" h="3272554">
                <a:moveTo>
                  <a:pt x="3085352" y="0"/>
                </a:moveTo>
                <a:lnTo>
                  <a:pt x="0" y="0"/>
                </a:lnTo>
                <a:lnTo>
                  <a:pt x="0" y="3272554"/>
                </a:lnTo>
                <a:lnTo>
                  <a:pt x="3085352" y="3272554"/>
                </a:lnTo>
                <a:lnTo>
                  <a:pt x="3085352" y="0"/>
                </a:lnTo>
                <a:close/>
              </a:path>
            </a:pathLst>
          </a:custGeom>
          <a:blipFill>
            <a:blip r:embed="rId3"/>
            <a:stretch>
              <a:fillRect l="-188529" t="-81307" r="-2"/>
            </a:stretch>
          </a:blipFill>
        </p:spPr>
      </p:sp>
      <p:sp>
        <p:nvSpPr>
          <p:cNvPr id="3" name="Freeform 3"/>
          <p:cNvSpPr/>
          <p:nvPr/>
        </p:nvSpPr>
        <p:spPr>
          <a:xfrm rot="-5400000">
            <a:off x="15109046" y="-93622"/>
            <a:ext cx="3085352" cy="3272554"/>
          </a:xfrm>
          <a:custGeom>
            <a:avLst/>
            <a:gdLst/>
            <a:ahLst/>
            <a:cxnLst/>
            <a:rect l="l" t="t" r="r" b="b"/>
            <a:pathLst>
              <a:path w="3085352" h="3272554">
                <a:moveTo>
                  <a:pt x="0" y="0"/>
                </a:moveTo>
                <a:lnTo>
                  <a:pt x="3085352" y="0"/>
                </a:lnTo>
                <a:lnTo>
                  <a:pt x="3085352" y="3272554"/>
                </a:lnTo>
                <a:lnTo>
                  <a:pt x="0" y="3272554"/>
                </a:lnTo>
                <a:lnTo>
                  <a:pt x="0" y="0"/>
                </a:lnTo>
                <a:close/>
              </a:path>
            </a:pathLst>
          </a:custGeom>
          <a:blipFill>
            <a:blip r:embed="rId3"/>
            <a:stretch>
              <a:fillRect l="-188529" t="-81307" r="-2"/>
            </a:stretch>
          </a:blipFill>
        </p:spPr>
      </p:sp>
      <p:sp>
        <p:nvSpPr>
          <p:cNvPr id="4" name="Freeform 4"/>
          <p:cNvSpPr/>
          <p:nvPr/>
        </p:nvSpPr>
        <p:spPr>
          <a:xfrm>
            <a:off x="2489390" y="3246314"/>
            <a:ext cx="10140774" cy="1119710"/>
          </a:xfrm>
          <a:custGeom>
            <a:avLst/>
            <a:gdLst/>
            <a:ahLst/>
            <a:cxnLst/>
            <a:rect l="l" t="t" r="r" b="b"/>
            <a:pathLst>
              <a:path w="10140774" h="1119710">
                <a:moveTo>
                  <a:pt x="0" y="0"/>
                </a:moveTo>
                <a:lnTo>
                  <a:pt x="10140774" y="0"/>
                </a:lnTo>
                <a:lnTo>
                  <a:pt x="10140774" y="1119710"/>
                </a:lnTo>
                <a:lnTo>
                  <a:pt x="0" y="1119710"/>
                </a:lnTo>
                <a:lnTo>
                  <a:pt x="0" y="0"/>
                </a:lnTo>
                <a:close/>
              </a:path>
            </a:pathLst>
          </a:custGeom>
          <a:blipFill>
            <a:blip r:embed="rId4"/>
            <a:stretch>
              <a:fillRect/>
            </a:stretch>
          </a:blipFill>
        </p:spPr>
      </p:sp>
      <p:sp>
        <p:nvSpPr>
          <p:cNvPr id="5" name="Freeform 5"/>
          <p:cNvSpPr/>
          <p:nvPr/>
        </p:nvSpPr>
        <p:spPr>
          <a:xfrm>
            <a:off x="2489390" y="5779911"/>
            <a:ext cx="11067655" cy="972981"/>
          </a:xfrm>
          <a:custGeom>
            <a:avLst/>
            <a:gdLst/>
            <a:ahLst/>
            <a:cxnLst/>
            <a:rect l="l" t="t" r="r" b="b"/>
            <a:pathLst>
              <a:path w="11067655" h="972981">
                <a:moveTo>
                  <a:pt x="0" y="0"/>
                </a:moveTo>
                <a:lnTo>
                  <a:pt x="11067655" y="0"/>
                </a:lnTo>
                <a:lnTo>
                  <a:pt x="11067655" y="972981"/>
                </a:lnTo>
                <a:lnTo>
                  <a:pt x="0" y="972981"/>
                </a:lnTo>
                <a:lnTo>
                  <a:pt x="0" y="0"/>
                </a:lnTo>
                <a:close/>
              </a:path>
            </a:pathLst>
          </a:custGeom>
          <a:blipFill>
            <a:blip r:embed="rId5"/>
            <a:stretch>
              <a:fillRect/>
            </a:stretch>
          </a:blipFill>
        </p:spPr>
      </p:sp>
      <p:sp>
        <p:nvSpPr>
          <p:cNvPr id="6" name="TextBox 6"/>
          <p:cNvSpPr txBox="1"/>
          <p:nvPr/>
        </p:nvSpPr>
        <p:spPr>
          <a:xfrm>
            <a:off x="1531425" y="981475"/>
            <a:ext cx="15225150" cy="914400"/>
          </a:xfrm>
          <a:prstGeom prst="rect">
            <a:avLst/>
          </a:prstGeom>
        </p:spPr>
        <p:txBody>
          <a:bodyPr lIns="0" tIns="0" rIns="0" bIns="0" rtlCol="0" anchor="t">
            <a:spAutoFit/>
          </a:bodyPr>
          <a:lstStyle/>
          <a:p>
            <a:pPr algn="ctr">
              <a:lnSpc>
                <a:spcPts val="7200"/>
              </a:lnSpc>
            </a:pPr>
            <a:r>
              <a:rPr lang="en-US" sz="6000" b="1">
                <a:solidFill>
                  <a:srgbClr val="000000"/>
                </a:solidFill>
                <a:latin typeface="Dosis Bold"/>
                <a:ea typeface="Dosis Bold"/>
                <a:cs typeface="Dosis Bold"/>
                <a:sym typeface="Dosis Bold"/>
              </a:rPr>
              <a:t>Data Splitting</a:t>
            </a:r>
          </a:p>
        </p:txBody>
      </p:sp>
      <p:sp>
        <p:nvSpPr>
          <p:cNvPr id="7" name="TextBox 7"/>
          <p:cNvSpPr txBox="1"/>
          <p:nvPr/>
        </p:nvSpPr>
        <p:spPr>
          <a:xfrm>
            <a:off x="2345318" y="2475630"/>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1. Import libraries for splitting data</a:t>
            </a:r>
          </a:p>
        </p:txBody>
      </p:sp>
      <p:sp>
        <p:nvSpPr>
          <p:cNvPr id="8" name="TextBox 8"/>
          <p:cNvSpPr txBox="1"/>
          <p:nvPr/>
        </p:nvSpPr>
        <p:spPr>
          <a:xfrm>
            <a:off x="2345318" y="4947049"/>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2. Data Splitting</a:t>
            </a:r>
          </a:p>
        </p:txBody>
      </p:sp>
      <p:sp>
        <p:nvSpPr>
          <p:cNvPr id="9" name="TextBox 9"/>
          <p:cNvSpPr txBox="1"/>
          <p:nvPr/>
        </p:nvSpPr>
        <p:spPr>
          <a:xfrm>
            <a:off x="4444907" y="7333917"/>
            <a:ext cx="9398186" cy="819150"/>
          </a:xfrm>
          <a:prstGeom prst="rect">
            <a:avLst/>
          </a:prstGeom>
        </p:spPr>
        <p:txBody>
          <a:bodyPr lIns="0" tIns="0" rIns="0" bIns="0" rtlCol="0" anchor="t">
            <a:spAutoFit/>
          </a:bodyPr>
          <a:lstStyle/>
          <a:p>
            <a:pPr algn="ctr">
              <a:lnSpc>
                <a:spcPts val="3240"/>
              </a:lnSpc>
            </a:pPr>
            <a:r>
              <a:rPr lang="en-US" sz="2700">
                <a:solidFill>
                  <a:srgbClr val="000000"/>
                </a:solidFill>
                <a:latin typeface="Dosis"/>
                <a:ea typeface="Dosis"/>
                <a:cs typeface="Dosis"/>
                <a:sym typeface="Dosis"/>
              </a:rPr>
              <a:t>We </a:t>
            </a:r>
            <a:r>
              <a:rPr lang="en-US" sz="2700" b="1">
                <a:solidFill>
                  <a:srgbClr val="000000"/>
                </a:solidFill>
                <a:latin typeface="Dosis Bold"/>
                <a:ea typeface="Dosis Bold"/>
                <a:cs typeface="Dosis Bold"/>
                <a:sym typeface="Dosis Bold"/>
              </a:rPr>
              <a:t>split the dataset</a:t>
            </a:r>
            <a:r>
              <a:rPr lang="en-US" sz="2700">
                <a:solidFill>
                  <a:srgbClr val="000000"/>
                </a:solidFill>
                <a:latin typeface="Dosis"/>
                <a:ea typeface="Dosis"/>
                <a:cs typeface="Dosis"/>
                <a:sym typeface="Dosis"/>
              </a:rPr>
              <a:t> into </a:t>
            </a:r>
            <a:r>
              <a:rPr lang="en-US" sz="2700" b="1">
                <a:solidFill>
                  <a:srgbClr val="000000"/>
                </a:solidFill>
                <a:latin typeface="Dosis Bold"/>
                <a:ea typeface="Dosis Bold"/>
                <a:cs typeface="Dosis Bold"/>
                <a:sym typeface="Dosis Bold"/>
              </a:rPr>
              <a:t>two parts</a:t>
            </a:r>
            <a:r>
              <a:rPr lang="en-US" sz="2700">
                <a:solidFill>
                  <a:srgbClr val="000000"/>
                </a:solidFill>
                <a:latin typeface="Dosis"/>
                <a:ea typeface="Dosis"/>
                <a:cs typeface="Dosis"/>
                <a:sym typeface="Dosis"/>
              </a:rPr>
              <a:t>: one part </a:t>
            </a:r>
            <a:r>
              <a:rPr lang="en-US" sz="2700" b="1">
                <a:solidFill>
                  <a:srgbClr val="000000"/>
                </a:solidFill>
                <a:latin typeface="Dosis Bold"/>
                <a:ea typeface="Dosis Bold"/>
                <a:cs typeface="Dosis Bold"/>
                <a:sym typeface="Dosis Bold"/>
              </a:rPr>
              <a:t>for training</a:t>
            </a:r>
            <a:r>
              <a:rPr lang="en-US" sz="2700">
                <a:solidFill>
                  <a:srgbClr val="000000"/>
                </a:solidFill>
                <a:latin typeface="Dosis"/>
                <a:ea typeface="Dosis"/>
                <a:cs typeface="Dosis"/>
                <a:sym typeface="Dosis"/>
              </a:rPr>
              <a:t> the model </a:t>
            </a:r>
            <a:r>
              <a:rPr lang="en-US" sz="2700" b="1">
                <a:solidFill>
                  <a:srgbClr val="000000"/>
                </a:solidFill>
                <a:latin typeface="Dosis Bold"/>
                <a:ea typeface="Dosis Bold"/>
                <a:cs typeface="Dosis Bold"/>
                <a:sym typeface="Dosis Bold"/>
              </a:rPr>
              <a:t>(75%)</a:t>
            </a:r>
            <a:r>
              <a:rPr lang="en-US" sz="2700">
                <a:solidFill>
                  <a:srgbClr val="000000"/>
                </a:solidFill>
                <a:latin typeface="Dosis"/>
                <a:ea typeface="Dosis"/>
                <a:cs typeface="Dosis"/>
                <a:sym typeface="Dosis"/>
              </a:rPr>
              <a:t> and one part </a:t>
            </a:r>
            <a:r>
              <a:rPr lang="en-US" sz="2700" b="1">
                <a:solidFill>
                  <a:srgbClr val="000000"/>
                </a:solidFill>
                <a:latin typeface="Dosis Bold"/>
                <a:ea typeface="Dosis Bold"/>
                <a:cs typeface="Dosis Bold"/>
                <a:sym typeface="Dosis Bold"/>
              </a:rPr>
              <a:t>for testing</a:t>
            </a:r>
            <a:r>
              <a:rPr lang="en-US" sz="2700">
                <a:solidFill>
                  <a:srgbClr val="000000"/>
                </a:solidFill>
                <a:latin typeface="Dosis"/>
                <a:ea typeface="Dosis"/>
                <a:cs typeface="Dosis"/>
                <a:sym typeface="Dosis"/>
              </a:rPr>
              <a:t> the model's performance (</a:t>
            </a:r>
            <a:r>
              <a:rPr lang="en-US" sz="2700" b="1">
                <a:solidFill>
                  <a:srgbClr val="000000"/>
                </a:solidFill>
                <a:latin typeface="Dosis Bold"/>
                <a:ea typeface="Dosis Bold"/>
                <a:cs typeface="Dosis Bold"/>
                <a:sym typeface="Dosis Bold"/>
              </a:rPr>
              <a:t>25%).</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BFF"/>
        </a:solidFill>
        <a:effectLst/>
      </p:bgPr>
    </p:bg>
    <p:spTree>
      <p:nvGrpSpPr>
        <p:cNvPr id="1" name=""/>
        <p:cNvGrpSpPr/>
        <p:nvPr/>
      </p:nvGrpSpPr>
      <p:grpSpPr>
        <a:xfrm>
          <a:off x="0" y="0"/>
          <a:ext cx="0" cy="0"/>
          <a:chOff x="0" y="0"/>
          <a:chExt cx="0" cy="0"/>
        </a:xfrm>
      </p:grpSpPr>
      <p:sp>
        <p:nvSpPr>
          <p:cNvPr id="2" name="Freeform 2"/>
          <p:cNvSpPr/>
          <p:nvPr/>
        </p:nvSpPr>
        <p:spPr>
          <a:xfrm flipH="1">
            <a:off x="-152404" y="7119028"/>
            <a:ext cx="3085352" cy="3272554"/>
          </a:xfrm>
          <a:custGeom>
            <a:avLst/>
            <a:gdLst/>
            <a:ahLst/>
            <a:cxnLst/>
            <a:rect l="l" t="t" r="r" b="b"/>
            <a:pathLst>
              <a:path w="3085352" h="3272554">
                <a:moveTo>
                  <a:pt x="3085352" y="0"/>
                </a:moveTo>
                <a:lnTo>
                  <a:pt x="0" y="0"/>
                </a:lnTo>
                <a:lnTo>
                  <a:pt x="0" y="3272554"/>
                </a:lnTo>
                <a:lnTo>
                  <a:pt x="3085352" y="3272554"/>
                </a:lnTo>
                <a:lnTo>
                  <a:pt x="3085352" y="0"/>
                </a:lnTo>
                <a:close/>
              </a:path>
            </a:pathLst>
          </a:custGeom>
          <a:blipFill>
            <a:blip r:embed="rId3"/>
            <a:stretch>
              <a:fillRect l="-188529" t="-81307" r="-2"/>
            </a:stretch>
          </a:blipFill>
        </p:spPr>
      </p:sp>
      <p:sp>
        <p:nvSpPr>
          <p:cNvPr id="3" name="Freeform 3"/>
          <p:cNvSpPr/>
          <p:nvPr/>
        </p:nvSpPr>
        <p:spPr>
          <a:xfrm rot="-5400000">
            <a:off x="15109046" y="-93622"/>
            <a:ext cx="3085352" cy="3272554"/>
          </a:xfrm>
          <a:custGeom>
            <a:avLst/>
            <a:gdLst/>
            <a:ahLst/>
            <a:cxnLst/>
            <a:rect l="l" t="t" r="r" b="b"/>
            <a:pathLst>
              <a:path w="3085352" h="3272554">
                <a:moveTo>
                  <a:pt x="0" y="0"/>
                </a:moveTo>
                <a:lnTo>
                  <a:pt x="3085352" y="0"/>
                </a:lnTo>
                <a:lnTo>
                  <a:pt x="3085352" y="3272554"/>
                </a:lnTo>
                <a:lnTo>
                  <a:pt x="0" y="3272554"/>
                </a:lnTo>
                <a:lnTo>
                  <a:pt x="0" y="0"/>
                </a:lnTo>
                <a:close/>
              </a:path>
            </a:pathLst>
          </a:custGeom>
          <a:blipFill>
            <a:blip r:embed="rId3"/>
            <a:stretch>
              <a:fillRect l="-188529" t="-81307" r="-2"/>
            </a:stretch>
          </a:blipFill>
        </p:spPr>
      </p:sp>
      <p:sp>
        <p:nvSpPr>
          <p:cNvPr id="4" name="Freeform 4"/>
          <p:cNvSpPr/>
          <p:nvPr/>
        </p:nvSpPr>
        <p:spPr>
          <a:xfrm>
            <a:off x="2788928" y="4107911"/>
            <a:ext cx="5817845" cy="2787420"/>
          </a:xfrm>
          <a:custGeom>
            <a:avLst/>
            <a:gdLst/>
            <a:ahLst/>
            <a:cxnLst/>
            <a:rect l="l" t="t" r="r" b="b"/>
            <a:pathLst>
              <a:path w="5817845" h="2787420">
                <a:moveTo>
                  <a:pt x="0" y="0"/>
                </a:moveTo>
                <a:lnTo>
                  <a:pt x="5817845" y="0"/>
                </a:lnTo>
                <a:lnTo>
                  <a:pt x="5817845" y="2787420"/>
                </a:lnTo>
                <a:lnTo>
                  <a:pt x="0" y="2787420"/>
                </a:lnTo>
                <a:lnTo>
                  <a:pt x="0" y="0"/>
                </a:lnTo>
                <a:close/>
              </a:path>
            </a:pathLst>
          </a:custGeom>
          <a:blipFill>
            <a:blip r:embed="rId4"/>
            <a:stretch>
              <a:fillRect/>
            </a:stretch>
          </a:blipFill>
        </p:spPr>
      </p:sp>
      <p:sp>
        <p:nvSpPr>
          <p:cNvPr id="5" name="TextBox 5"/>
          <p:cNvSpPr txBox="1"/>
          <p:nvPr/>
        </p:nvSpPr>
        <p:spPr>
          <a:xfrm>
            <a:off x="1531425" y="981475"/>
            <a:ext cx="15225150" cy="914400"/>
          </a:xfrm>
          <a:prstGeom prst="rect">
            <a:avLst/>
          </a:prstGeom>
        </p:spPr>
        <p:txBody>
          <a:bodyPr lIns="0" tIns="0" rIns="0" bIns="0" rtlCol="0" anchor="t">
            <a:spAutoFit/>
          </a:bodyPr>
          <a:lstStyle/>
          <a:p>
            <a:pPr algn="ctr">
              <a:lnSpc>
                <a:spcPts val="7200"/>
              </a:lnSpc>
            </a:pPr>
            <a:r>
              <a:rPr lang="en-US" sz="6000" b="1">
                <a:solidFill>
                  <a:srgbClr val="000000"/>
                </a:solidFill>
                <a:latin typeface="Dosis Bold"/>
                <a:ea typeface="Dosis Bold"/>
                <a:cs typeface="Dosis Bold"/>
                <a:sym typeface="Dosis Bold"/>
              </a:rPr>
              <a:t>Modelling Machine Learning</a:t>
            </a:r>
          </a:p>
        </p:txBody>
      </p:sp>
      <p:sp>
        <p:nvSpPr>
          <p:cNvPr id="6" name="TextBox 6"/>
          <p:cNvSpPr txBox="1"/>
          <p:nvPr/>
        </p:nvSpPr>
        <p:spPr>
          <a:xfrm>
            <a:off x="9454831" y="4272896"/>
            <a:ext cx="6312037" cy="2457450"/>
          </a:xfrm>
          <a:prstGeom prst="rect">
            <a:avLst/>
          </a:prstGeom>
        </p:spPr>
        <p:txBody>
          <a:bodyPr lIns="0" tIns="0" rIns="0" bIns="0" rtlCol="0" anchor="t">
            <a:spAutoFit/>
          </a:bodyPr>
          <a:lstStyle/>
          <a:p>
            <a:pPr algn="ctr">
              <a:lnSpc>
                <a:spcPts val="3240"/>
              </a:lnSpc>
            </a:pPr>
            <a:r>
              <a:rPr lang="en-US" sz="2700">
                <a:solidFill>
                  <a:srgbClr val="000000"/>
                </a:solidFill>
                <a:latin typeface="Dosis"/>
                <a:ea typeface="Dosis"/>
                <a:cs typeface="Dosis"/>
                <a:sym typeface="Dosis"/>
              </a:rPr>
              <a:t>By adding a new dimension to the NumPy array, we can change the shape of the data to fit the requirements of machine learning models or other mathematical operations. This is a common data preparation step before training a model.</a:t>
            </a:r>
          </a:p>
        </p:txBody>
      </p:sp>
      <p:sp>
        <p:nvSpPr>
          <p:cNvPr id="7" name="TextBox 7"/>
          <p:cNvSpPr txBox="1"/>
          <p:nvPr/>
        </p:nvSpPr>
        <p:spPr>
          <a:xfrm>
            <a:off x="2788928" y="3085331"/>
            <a:ext cx="8235129" cy="466725"/>
          </a:xfrm>
          <a:prstGeom prst="rect">
            <a:avLst/>
          </a:prstGeom>
        </p:spPr>
        <p:txBody>
          <a:bodyPr lIns="0" tIns="0" rIns="0" bIns="0" rtlCol="0" anchor="t">
            <a:spAutoFit/>
          </a:bodyPr>
          <a:lstStyle/>
          <a:p>
            <a:pPr algn="l">
              <a:lnSpc>
                <a:spcPts val="3719"/>
              </a:lnSpc>
            </a:pPr>
            <a:r>
              <a:rPr lang="en-US" sz="3099" b="1">
                <a:solidFill>
                  <a:srgbClr val="000000"/>
                </a:solidFill>
                <a:latin typeface="Dosis Bold"/>
                <a:ea typeface="Dosis Bold"/>
                <a:cs typeface="Dosis Bold"/>
                <a:sym typeface="Dosis Bold"/>
              </a:rPr>
              <a:t>Transformasi data </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716</Words>
  <Application>Microsoft Office PowerPoint</Application>
  <PresentationFormat>Custom</PresentationFormat>
  <Paragraphs>125</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Arimo</vt:lpstr>
      <vt:lpstr>Arial</vt:lpstr>
      <vt:lpstr>Dosis</vt:lpstr>
      <vt:lpstr>Calibri</vt:lpstr>
      <vt:lpstr>Dosis Bold</vt:lpstr>
      <vt:lpstr>Tajawal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Salinan Premature Newborn Care Breakthrough by Slidesgo.pptx</dc:title>
  <cp:lastModifiedBy>Abdul .Qodir</cp:lastModifiedBy>
  <cp:revision>3</cp:revision>
  <dcterms:created xsi:type="dcterms:W3CDTF">2006-08-16T00:00:00Z</dcterms:created>
  <dcterms:modified xsi:type="dcterms:W3CDTF">2024-09-30T05:15:02Z</dcterms:modified>
  <dc:identifier>DAGSMtabgtE</dc:identifier>
</cp:coreProperties>
</file>