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2" r:id="rId4"/>
    <p:sldId id="257" r:id="rId5"/>
    <p:sldId id="258" r:id="rId7"/>
    <p:sldId id="259" r:id="rId8"/>
    <p:sldId id="260" r:id="rId9"/>
    <p:sldId id="263" r:id="rId10"/>
    <p:sldId id="261"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sumber: https://itbox.id/blog/white-box-testing-adalah</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https://www.guru99.com/code-coverage.html</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sumber: https://www.dicoding.com/blog/apa-itu-ci-cd</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https://www.dicoding.com/blog/apa-itu-ci-cd</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https://realpython.com/python-continuous-integration</a:t>
            </a:r>
            <a:endParaRPr 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https://realpython.com/python-continuous-integration</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https://realpython.com/python-continuous-integration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https://itbox.id/blog/white-box-testing-adalah</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https://itbox.id/blog/white-box-testing-adalah</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https://itbox.id/blog/white-box-testing-adalah</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https://www.guru99.com/unit-testing-guide.html</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https://www.guru99.com/unit-testing-guide.html</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sumber: https://www.guru99.com/unit-testing-guide.html</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sumber: https://www.guru99.com/code-coverage.html</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fontAlgn="ctr"/>
            <a:r>
              <a:rPr lang="en-US" b="1" dirty="0"/>
              <a:t>Whitebox Testing, Unit Testing, &amp; CI/CD</a:t>
            </a:r>
            <a:endParaRPr lang="en-US" b="1" dirty="0"/>
          </a:p>
        </p:txBody>
      </p:sp>
      <p:sp>
        <p:nvSpPr>
          <p:cNvPr id="3" name="Subtitle 2"/>
          <p:cNvSpPr>
            <a:spLocks noGrp="1"/>
          </p:cNvSpPr>
          <p:nvPr>
            <p:ph type="subTitle" idx="1"/>
          </p:nvPr>
        </p:nvSpPr>
        <p:spPr/>
        <p:txBody>
          <a:bodyPr/>
          <a:lstStyle/>
          <a:p>
            <a:r>
              <a:rPr lang="en-US"/>
              <a:t>oleh :</a:t>
            </a:r>
            <a:endParaRPr lang="en-US"/>
          </a:p>
          <a:p>
            <a:r>
              <a:rPr lang="en-US"/>
              <a:t>Muhamad Absor Dwiyana</a:t>
            </a:r>
            <a:endParaRPr lang="en-US"/>
          </a:p>
          <a:p>
            <a:r>
              <a:rPr lang="en-US"/>
              <a:t>201011400815</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Teknik Unit Testing</a:t>
            </a:r>
            <a:endParaRPr lang="en-US"/>
          </a:p>
        </p:txBody>
      </p:sp>
      <p:sp>
        <p:nvSpPr>
          <p:cNvPr id="3" name="Content Placeholder 2"/>
          <p:cNvSpPr>
            <a:spLocks noGrp="1"/>
          </p:cNvSpPr>
          <p:nvPr>
            <p:ph idx="1"/>
          </p:nvPr>
        </p:nvSpPr>
        <p:spPr/>
        <p:txBody>
          <a:bodyPr/>
          <a:p>
            <a:r>
              <a:rPr lang="en-US"/>
              <a:t>Statement Coverage</a:t>
            </a:r>
            <a:endParaRPr lang="en-US"/>
          </a:p>
          <a:p>
            <a:r>
              <a:rPr lang="en-US"/>
              <a:t>Decision Coverage</a:t>
            </a:r>
            <a:endParaRPr lang="en-US"/>
          </a:p>
          <a:p>
            <a:r>
              <a:rPr lang="en-US"/>
              <a:t>Branch Coverage</a:t>
            </a:r>
            <a:endParaRPr lang="en-US"/>
          </a:p>
          <a:p>
            <a:r>
              <a:rPr lang="en-US"/>
              <a:t>Condition Coverage</a:t>
            </a:r>
            <a:endParaRPr lang="en-US"/>
          </a:p>
          <a:p>
            <a:r>
              <a:rPr lang="en-US"/>
              <a:t>Finite State Machine Coverage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Implementasi Unit Testing(Python)</a:t>
            </a:r>
            <a:endParaRPr lang="en-US"/>
          </a:p>
        </p:txBody>
      </p:sp>
      <p:sp>
        <p:nvSpPr>
          <p:cNvPr id="3" name="Content Placeholder 2"/>
          <p:cNvSpPr>
            <a:spLocks noGrp="1"/>
          </p:cNvSpPr>
          <p:nvPr>
            <p:ph idx="1"/>
          </p:nvPr>
        </p:nvSpPr>
        <p:spPr>
          <a:xfrm>
            <a:off x="609600" y="1600200"/>
            <a:ext cx="7333615" cy="4526280"/>
          </a:xfrm>
        </p:spPr>
        <p:txBody>
          <a:bodyPr/>
          <a:p>
            <a:pPr marL="0" indent="0">
              <a:buNone/>
            </a:pPr>
            <a:r>
              <a:rPr lang="en-US"/>
              <a:t>Contoh kode python untuk unit testing :</a:t>
            </a:r>
            <a:endParaRPr lang="en-US"/>
          </a:p>
          <a:p>
            <a:pPr marL="457200" lvl="1" indent="0">
              <a:buNone/>
            </a:pPr>
            <a:r>
              <a:rPr lang="en-US" sz="2800">
                <a:solidFill>
                  <a:srgbClr val="FF0000"/>
                </a:solidFill>
              </a:rPr>
              <a:t>def demo(a):</a:t>
            </a:r>
            <a:endParaRPr lang="en-US" sz="2800">
              <a:solidFill>
                <a:srgbClr val="FF0000"/>
              </a:solidFill>
            </a:endParaRPr>
          </a:p>
          <a:p>
            <a:pPr marL="457200" lvl="1" indent="0">
              <a:buNone/>
            </a:pPr>
            <a:r>
              <a:rPr lang="en-US" sz="2800">
                <a:solidFill>
                  <a:srgbClr val="FF0000"/>
                </a:solidFill>
              </a:rPr>
              <a:t>    if a &gt; 5:</a:t>
            </a:r>
            <a:endParaRPr lang="en-US" sz="2800">
              <a:solidFill>
                <a:srgbClr val="FF0000"/>
              </a:solidFill>
            </a:endParaRPr>
          </a:p>
          <a:p>
            <a:pPr marL="457200" lvl="1" indent="0">
              <a:buNone/>
            </a:pPr>
            <a:r>
              <a:rPr lang="en-US" sz="2800">
                <a:solidFill>
                  <a:srgbClr val="FF0000"/>
                </a:solidFill>
              </a:rPr>
              <a:t>        a = a * 3</a:t>
            </a:r>
            <a:endParaRPr lang="en-US" sz="2800">
              <a:solidFill>
                <a:srgbClr val="FF0000"/>
              </a:solidFill>
            </a:endParaRPr>
          </a:p>
          <a:p>
            <a:pPr marL="457200" lvl="1" indent="0">
              <a:buNone/>
            </a:pPr>
            <a:r>
              <a:rPr lang="en-US" sz="2800">
                <a:solidFill>
                  <a:srgbClr val="FF0000"/>
                </a:solidFill>
              </a:rPr>
              <a:t>    print(a)</a:t>
            </a:r>
            <a:endParaRPr lang="en-US" sz="2800">
              <a:solidFill>
                <a:srgbClr val="FF0000"/>
              </a:solidFill>
            </a:endParaRPr>
          </a:p>
          <a:p>
            <a:pPr marL="457200" lvl="1" indent="0">
              <a:buNone/>
            </a:pPr>
            <a:endParaRPr lang="en-US" sz="2800">
              <a:solidFill>
                <a:srgbClr val="FF0000"/>
              </a:solidFill>
            </a:endParaRPr>
          </a:p>
          <a:p>
            <a:pPr marL="457200" lvl="1" indent="0">
              <a:buNone/>
            </a:pPr>
            <a:r>
              <a:rPr lang="en-US" sz="2800">
                <a:solidFill>
                  <a:srgbClr val="FF0000"/>
                </a:solidFill>
              </a:rPr>
              <a:t># Panggil fungsi dengan nilai a</a:t>
            </a:r>
            <a:endParaRPr lang="en-US" sz="2800">
              <a:solidFill>
                <a:srgbClr val="FF0000"/>
              </a:solidFill>
            </a:endParaRPr>
          </a:p>
          <a:p>
            <a:pPr marL="457200" lvl="1" indent="0">
              <a:buNone/>
            </a:pPr>
            <a:r>
              <a:rPr lang="en-US" sz="2800">
                <a:solidFill>
                  <a:srgbClr val="FF0000"/>
                </a:solidFill>
              </a:rPr>
              <a:t>demo(?)</a:t>
            </a:r>
            <a:endParaRPr lang="en-US" sz="2800">
              <a:solidFill>
                <a:srgbClr val="FF0000"/>
              </a:solidFill>
            </a:endParaRPr>
          </a:p>
        </p:txBody>
      </p:sp>
      <p:pic>
        <p:nvPicPr>
          <p:cNvPr id="104" name="Picture 103"/>
          <p:cNvPicPr/>
          <p:nvPr/>
        </p:nvPicPr>
        <p:blipFill>
          <a:blip r:embed="rId1"/>
          <a:stretch>
            <a:fillRect/>
          </a:stretch>
        </p:blipFill>
        <p:spPr>
          <a:xfrm>
            <a:off x="8047990" y="1978660"/>
            <a:ext cx="3629025" cy="32289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3085"/>
            <a:ext cx="10515600" cy="5624195"/>
          </a:xfrm>
        </p:spPr>
        <p:txBody>
          <a:bodyPr/>
          <a:p>
            <a:pPr marL="0" indent="0">
              <a:buNone/>
            </a:pPr>
            <a:r>
              <a:rPr lang="en-US" sz="2400"/>
              <a:t>Skenario 1 :</a:t>
            </a:r>
            <a:endParaRPr lang="en-US" sz="2400"/>
          </a:p>
          <a:p>
            <a:pPr marL="0" indent="0">
              <a:buNone/>
            </a:pPr>
            <a:r>
              <a:rPr lang="en-US" sz="2400"/>
              <a:t>Jika nilai a adalah 2 atau ‘demo(2)’. Maka hasil keputusan adalah ‘no’ setelah diperiksa ketentuan (a&gt;5). hasil a akhir akan tetap 2. Decision Coverage = 50%.</a:t>
            </a:r>
            <a:endParaRPr lang="en-US" sz="2400"/>
          </a:p>
          <a:p>
            <a:pPr marL="0" indent="0">
              <a:buNone/>
            </a:pPr>
            <a:endParaRPr lang="en-US" sz="2400"/>
          </a:p>
          <a:p>
            <a:pPr marL="0" indent="0">
              <a:buNone/>
            </a:pPr>
            <a:r>
              <a:rPr lang="en-US" sz="2400"/>
              <a:t>Skenario 2 :</a:t>
            </a:r>
            <a:endParaRPr lang="en-US" sz="2400"/>
          </a:p>
          <a:p>
            <a:pPr marL="0" indent="0">
              <a:buNone/>
            </a:pPr>
            <a:r>
              <a:rPr lang="en-US" sz="2400"/>
              <a:t>Jika nilai a adalah 6 atau ‘demo(6)’. </a:t>
            </a:r>
            <a:r>
              <a:rPr lang="en-US" sz="2400">
                <a:sym typeface="+mn-ea"/>
              </a:rPr>
              <a:t>Maka hasil keputusan adalah ‘yes’ setelah diperiksa ketentuan (a&gt;5). kode </a:t>
            </a:r>
            <a:r>
              <a:rPr lang="en-US" sz="2400">
                <a:solidFill>
                  <a:srgbClr val="FF0000"/>
                </a:solidFill>
                <a:sym typeface="+mn-ea"/>
              </a:rPr>
              <a:t>a = a *3</a:t>
            </a:r>
            <a:r>
              <a:rPr lang="en-US" sz="2400">
                <a:sym typeface="+mn-ea"/>
              </a:rPr>
              <a:t> akan dieksekusi, sehingga hasilnya </a:t>
            </a:r>
            <a:r>
              <a:rPr lang="en-US" sz="2400">
                <a:solidFill>
                  <a:srgbClr val="FF0000"/>
                </a:solidFill>
                <a:sym typeface="+mn-ea"/>
              </a:rPr>
              <a:t>a = 6 * 3</a:t>
            </a:r>
            <a:r>
              <a:rPr lang="en-US" sz="2400">
                <a:sym typeface="+mn-ea"/>
              </a:rPr>
              <a:t> atau a = 18. Decision Coverage = 50%.</a:t>
            </a:r>
            <a:endParaRPr lang="en-US" sz="2400">
              <a:sym typeface="+mn-ea"/>
            </a:endParaRPr>
          </a:p>
          <a:p>
            <a:pPr marL="0" indent="0">
              <a:buNone/>
            </a:pPr>
            <a:endParaRPr lang="en-US" sz="2400">
              <a:sym typeface="+mn-ea"/>
            </a:endParaRPr>
          </a:p>
          <a:p>
            <a:pPr marL="0" indent="0">
              <a:buNone/>
            </a:pPr>
            <a:endParaRPr lang="en-US" sz="2400">
              <a:sym typeface="+mn-ea"/>
            </a:endParaRPr>
          </a:p>
          <a:p>
            <a:pPr marL="0" indent="0">
              <a:buNone/>
            </a:pPr>
            <a:endParaRPr lang="en-US" sz="2400">
              <a:sym typeface="+mn-ea"/>
            </a:endParaRPr>
          </a:p>
        </p:txBody>
      </p:sp>
      <p:graphicFrame>
        <p:nvGraphicFramePr>
          <p:cNvPr id="4" name="Table 3"/>
          <p:cNvGraphicFramePr/>
          <p:nvPr/>
        </p:nvGraphicFramePr>
        <p:xfrm>
          <a:off x="838200" y="4288155"/>
          <a:ext cx="10408920" cy="2101215"/>
        </p:xfrm>
        <a:graphic>
          <a:graphicData uri="http://schemas.openxmlformats.org/drawingml/2006/table">
            <a:tbl>
              <a:tblPr firstRow="1" bandRow="1">
                <a:tableStyleId>{21E4AEA4-8DFA-4A89-87EB-49C32662AFE0}</a:tableStyleId>
              </a:tblPr>
              <a:tblGrid>
                <a:gridCol w="2065655"/>
                <a:gridCol w="2571115"/>
                <a:gridCol w="2244090"/>
                <a:gridCol w="3528060"/>
              </a:tblGrid>
              <a:tr h="700405">
                <a:tc>
                  <a:txBody>
                    <a:bodyPr/>
                    <a:p>
                      <a:pPr algn="ctr">
                        <a:buNone/>
                      </a:pPr>
                      <a:r>
                        <a:rPr lang="en-US"/>
                        <a:t>Skenario</a:t>
                      </a:r>
                      <a:endParaRPr lang="en-US"/>
                    </a:p>
                  </a:txBody>
                  <a:tcPr/>
                </a:tc>
                <a:tc>
                  <a:txBody>
                    <a:bodyPr/>
                    <a:p>
                      <a:pPr algn="ctr">
                        <a:buNone/>
                      </a:pPr>
                      <a:r>
                        <a:rPr lang="en-US"/>
                        <a:t>Nilai A</a:t>
                      </a:r>
                      <a:endParaRPr lang="en-US"/>
                    </a:p>
                  </a:txBody>
                  <a:tcPr/>
                </a:tc>
                <a:tc>
                  <a:txBody>
                    <a:bodyPr/>
                    <a:p>
                      <a:pPr algn="ctr">
                        <a:buNone/>
                      </a:pPr>
                      <a:r>
                        <a:rPr lang="en-US"/>
                        <a:t>Output</a:t>
                      </a:r>
                      <a:endParaRPr lang="en-US"/>
                    </a:p>
                  </a:txBody>
                  <a:tcPr/>
                </a:tc>
                <a:tc>
                  <a:txBody>
                    <a:bodyPr/>
                    <a:p>
                      <a:pPr algn="ctr">
                        <a:buNone/>
                      </a:pPr>
                      <a:r>
                        <a:rPr lang="en-US"/>
                        <a:t>Decision Coverage</a:t>
                      </a:r>
                      <a:endParaRPr lang="en-US"/>
                    </a:p>
                  </a:txBody>
                  <a:tcPr/>
                </a:tc>
              </a:tr>
              <a:tr h="700405">
                <a:tc>
                  <a:txBody>
                    <a:bodyPr/>
                    <a:p>
                      <a:pPr>
                        <a:buNone/>
                      </a:pPr>
                      <a:r>
                        <a:rPr lang="en-US"/>
                        <a:t>1</a:t>
                      </a:r>
                      <a:endParaRPr lang="en-US"/>
                    </a:p>
                  </a:txBody>
                  <a:tcPr/>
                </a:tc>
                <a:tc>
                  <a:txBody>
                    <a:bodyPr/>
                    <a:p>
                      <a:pPr>
                        <a:buNone/>
                      </a:pPr>
                      <a:r>
                        <a:rPr lang="en-US"/>
                        <a:t>2</a:t>
                      </a:r>
                      <a:endParaRPr lang="en-US"/>
                    </a:p>
                  </a:txBody>
                  <a:tcPr/>
                </a:tc>
                <a:tc>
                  <a:txBody>
                    <a:bodyPr/>
                    <a:p>
                      <a:pPr>
                        <a:buNone/>
                      </a:pPr>
                      <a:r>
                        <a:rPr lang="en-US"/>
                        <a:t>2</a:t>
                      </a:r>
                      <a:endParaRPr lang="en-US"/>
                    </a:p>
                  </a:txBody>
                  <a:tcPr/>
                </a:tc>
                <a:tc>
                  <a:txBody>
                    <a:bodyPr/>
                    <a:p>
                      <a:pPr>
                        <a:buNone/>
                      </a:pPr>
                      <a:r>
                        <a:rPr lang="en-US"/>
                        <a:t>50%</a:t>
                      </a:r>
                      <a:endParaRPr lang="en-US"/>
                    </a:p>
                  </a:txBody>
                  <a:tcPr/>
                </a:tc>
              </a:tr>
              <a:tr h="700405">
                <a:tc>
                  <a:txBody>
                    <a:bodyPr/>
                    <a:p>
                      <a:pPr>
                        <a:buNone/>
                      </a:pPr>
                      <a:r>
                        <a:rPr lang="en-US"/>
                        <a:t>2</a:t>
                      </a:r>
                      <a:endParaRPr lang="en-US"/>
                    </a:p>
                  </a:txBody>
                  <a:tcPr/>
                </a:tc>
                <a:tc>
                  <a:txBody>
                    <a:bodyPr/>
                    <a:p>
                      <a:pPr>
                        <a:buNone/>
                      </a:pPr>
                      <a:r>
                        <a:rPr lang="en-US"/>
                        <a:t>6</a:t>
                      </a:r>
                      <a:endParaRPr lang="en-US"/>
                    </a:p>
                  </a:txBody>
                  <a:tcPr/>
                </a:tc>
                <a:tc>
                  <a:txBody>
                    <a:bodyPr/>
                    <a:p>
                      <a:pPr>
                        <a:buNone/>
                      </a:pPr>
                      <a:r>
                        <a:rPr lang="en-US"/>
                        <a:t>18</a:t>
                      </a:r>
                      <a:endParaRPr lang="en-US"/>
                    </a:p>
                  </a:txBody>
                  <a:tcPr/>
                </a:tc>
                <a:tc>
                  <a:txBody>
                    <a:bodyPr/>
                    <a:p>
                      <a:pPr>
                        <a:buNone/>
                      </a:pPr>
                      <a:r>
                        <a:rPr lang="en-US"/>
                        <a:t>50%</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CI/CD</a:t>
            </a:r>
            <a:endParaRPr lang="en-US"/>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p>
            <a:pPr marL="342900" indent="-342900">
              <a:buFont typeface="+mj-lt"/>
              <a:buAutoNum type="alphaUcPeriod"/>
            </a:pPr>
            <a:endParaRPr lang="en-US"/>
          </a:p>
          <a:p>
            <a:pPr marL="342900" indent="-342900">
              <a:buFont typeface="+mj-lt"/>
              <a:buAutoNum type="alphaUcPeriod"/>
            </a:pPr>
            <a:endParaRPr lang="en-US"/>
          </a:p>
          <a:p>
            <a:pPr marL="342900" indent="-342900">
              <a:buFont typeface="+mj-lt"/>
              <a:buAutoNum type="alphaUcPeriod"/>
            </a:pPr>
            <a:r>
              <a:rPr lang="en-US"/>
              <a:t>Apa itu CI/CD?</a:t>
            </a:r>
            <a:endParaRPr lang="en-US"/>
          </a:p>
          <a:p>
            <a:pPr marL="342900" indent="-342900">
              <a:buFont typeface="+mj-lt"/>
              <a:buAutoNum type="alphaUcPeriod"/>
            </a:pPr>
            <a:r>
              <a:rPr lang="en-US"/>
              <a:t>Manfaat dari CI/CD</a:t>
            </a:r>
            <a:endParaRPr lang="en-US"/>
          </a:p>
          <a:p>
            <a:pPr marL="342900" indent="-342900">
              <a:buFont typeface="+mj-lt"/>
              <a:buAutoNum type="alphaUcPeriod"/>
            </a:pPr>
            <a:r>
              <a:rPr lang="en-US"/>
              <a:t>Konfigurasi CI/CD (Python)</a:t>
            </a:r>
            <a:endParaRPr lang="en-US"/>
          </a:p>
          <a:p>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Apa itu CI/CD?</a:t>
            </a:r>
            <a:endParaRPr lang="en-US"/>
          </a:p>
        </p:txBody>
      </p:sp>
      <p:sp>
        <p:nvSpPr>
          <p:cNvPr id="6" name="Content Placeholder 5"/>
          <p:cNvSpPr>
            <a:spLocks noGrp="1"/>
          </p:cNvSpPr>
          <p:nvPr>
            <p:ph idx="1"/>
          </p:nvPr>
        </p:nvSpPr>
        <p:spPr/>
        <p:txBody>
          <a:bodyPr/>
          <a:p>
            <a:pPr marL="0" indent="0">
              <a:buNone/>
            </a:pPr>
            <a:r>
              <a:rPr lang="en-US"/>
              <a:t>Continuous integration (CI) adalah pengintegrasian kode ke dalam repositori kode kemudian menjalankan pengujian secara otomatis, cepat, dan sering. Kamu dapat melakukan CI ini dengan menggunakan perintah  commit.</a:t>
            </a:r>
            <a:endParaRPr lang="en-US"/>
          </a:p>
          <a:p>
            <a:pPr marL="0" indent="0">
              <a:buNone/>
            </a:pPr>
            <a:endParaRPr lang="en-US"/>
          </a:p>
          <a:p>
            <a:pPr marL="0" indent="0">
              <a:buNone/>
            </a:pPr>
            <a:r>
              <a:rPr lang="en-US"/>
              <a:t>Sementara continous delivery atau continuous deployment (CD) adalah praktik yang dilakukan setelah proses CI selesai dan seluruh kode berhasil terintegrasi, sehingga aplikasi bisa dibangun lalu dirilis secara otomatis.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Manfaat dari CI/CD</a:t>
            </a:r>
            <a:endParaRPr lang="en-US"/>
          </a:p>
        </p:txBody>
      </p:sp>
      <p:sp>
        <p:nvSpPr>
          <p:cNvPr id="3" name="Content Placeholder 2"/>
          <p:cNvSpPr>
            <a:spLocks noGrp="1"/>
          </p:cNvSpPr>
          <p:nvPr>
            <p:ph idx="1"/>
          </p:nvPr>
        </p:nvSpPr>
        <p:spPr>
          <a:xfrm>
            <a:off x="609600" y="1600200"/>
            <a:ext cx="6144895" cy="4526280"/>
          </a:xfrm>
        </p:spPr>
        <p:txBody>
          <a:bodyPr/>
          <a:p>
            <a:endParaRPr lang="en-US"/>
          </a:p>
          <a:p>
            <a:r>
              <a:rPr lang="en-US"/>
              <a:t>Mendapat feedback lebih cepat</a:t>
            </a:r>
            <a:endParaRPr lang="en-US"/>
          </a:p>
          <a:p>
            <a:r>
              <a:rPr lang="en-US"/>
              <a:t>Dapat mendeteksi bug lebih cepat</a:t>
            </a:r>
            <a:endParaRPr lang="en-US"/>
          </a:p>
          <a:p>
            <a:r>
              <a:rPr lang="en-US"/>
              <a:t>Dapat mempercepat proses rilis</a:t>
            </a:r>
            <a:endParaRPr lang="en-US"/>
          </a:p>
          <a:p>
            <a:pPr marL="0" indent="0">
              <a:buNone/>
            </a:pPr>
            <a:endParaRPr lang="en-US"/>
          </a:p>
        </p:txBody>
      </p:sp>
      <p:pic>
        <p:nvPicPr>
          <p:cNvPr id="105" name="Picture 104"/>
          <p:cNvPicPr/>
          <p:nvPr/>
        </p:nvPicPr>
        <p:blipFill>
          <a:blip r:embed="rId1"/>
          <a:stretch>
            <a:fillRect/>
          </a:stretch>
        </p:blipFill>
        <p:spPr>
          <a:xfrm>
            <a:off x="6755130" y="1942465"/>
            <a:ext cx="4827270" cy="297307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Konfigurasi CI/CD (Python)</a:t>
            </a:r>
            <a:endParaRPr lang="en-US"/>
          </a:p>
        </p:txBody>
      </p:sp>
      <p:sp>
        <p:nvSpPr>
          <p:cNvPr id="3" name="Content Placeholder 2"/>
          <p:cNvSpPr>
            <a:spLocks noGrp="1"/>
          </p:cNvSpPr>
          <p:nvPr>
            <p:ph idx="1"/>
          </p:nvPr>
        </p:nvSpPr>
        <p:spPr/>
        <p:txBody>
          <a:bodyPr/>
          <a:p>
            <a:pPr marL="0" indent="0">
              <a:buNone/>
            </a:pPr>
            <a:r>
              <a:rPr lang="en-US"/>
              <a:t>Langkah-langkah :</a:t>
            </a:r>
            <a:endParaRPr lang="en-US"/>
          </a:p>
          <a:p>
            <a:pPr marL="514350" indent="-514350">
              <a:buAutoNum type="arabicPeriod"/>
            </a:pPr>
            <a:r>
              <a:rPr lang="en-US"/>
              <a:t>Buat Repo: Pertama, Anda perlu membuat repositori kode sumber. Anda bisa menggunakan layanan seperti GitHub atau GitLab.</a:t>
            </a:r>
            <a:endParaRPr lang="en-US"/>
          </a:p>
          <a:p>
            <a:pPr marL="514350" indent="-514350">
              <a:buAutoNum type="arabicPeriod"/>
            </a:pPr>
            <a:r>
              <a:rPr lang="en-US"/>
              <a:t>Atur Lingkungan Kerja: Anda harus memiliki lingkungan kerja yang baik untuk proyek Anda. Ini termasuk pengaturan sistem manajemen versi kode seperti Git dan memiliki tes otomatis (unit tes, tes integrasi) untuk aplikasi Anda.</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514350" indent="-514350">
              <a:buFont typeface="+mj-lt"/>
              <a:buAutoNum type="arabicPeriod" startAt="3"/>
            </a:pPr>
            <a:r>
              <a:rPr lang="en-US"/>
              <a:t>Tulis Contoh Python Sederhana dan Unit Tes: Anda perlu menulis beberapa kode Python dan juga beberapa unit tes untuk kode tersebut.</a:t>
            </a:r>
            <a:endParaRPr lang="en-US"/>
          </a:p>
          <a:p>
            <a:pPr marL="514350" indent="-514350">
              <a:buFont typeface="+mj-lt"/>
              <a:buAutoNum type="arabicPeriod" startAt="3"/>
            </a:pPr>
            <a:r>
              <a:rPr lang="en-US"/>
              <a:t>Pilih Sistem CI/CD: Ada banyak sistem CI/CD yang tersedia. Beberapa contoh termasuk Jenkins, Atlassian, Buddy, dan lainnya. Pilih yang paling sesuai dengan kebutuhan Anda.</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514350" indent="-514350">
              <a:buFont typeface="+mj-lt"/>
              <a:buAutoNum type="arabicPeriod" startAt="5"/>
            </a:pPr>
            <a:r>
              <a:rPr lang="en-US" sz="2800"/>
              <a:t>Hubungkan ke Layanan CI/CD: Setelah Anda memilih sistem CI/CD, Anda perlu menghubungkannya dengan repositori kode Anda. Ini biasanya melibatkan penambahan beberapa file konfigurasi ke repositori Anda yang memberi tahu sistem CI/CD bagaimana membangun dan menguji proyek Anda.</a:t>
            </a:r>
            <a:endParaRPr lang="en-US" sz="2800"/>
          </a:p>
          <a:p>
            <a:pPr marL="514350" indent="-514350">
              <a:buFont typeface="+mj-lt"/>
              <a:buAutoNum type="arabicPeriod" startAt="5"/>
            </a:pPr>
            <a:r>
              <a:rPr lang="en-US" sz="2800"/>
              <a:t>Buat Perubahan dan Notifikasi: Setelah semuanya diatur, Anda dapat mulai membuat perubahan pada kode Anda. Setiap kali Anda mendorong perubahan ke repositori, sistem CI/CD akan secara otomatis membangun dan menguji kode Anda. Anda juga dapat mengatur notifikasi untuk memberi tahu Anda jika ada yang salah.</a:t>
            </a:r>
            <a:endParaRPr 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Referensi Materi</a:t>
            </a:r>
            <a:endParaRPr lang="en-US"/>
          </a:p>
        </p:txBody>
      </p:sp>
      <p:sp>
        <p:nvSpPr>
          <p:cNvPr id="3" name="Content Placeholder 2"/>
          <p:cNvSpPr>
            <a:spLocks noGrp="1"/>
          </p:cNvSpPr>
          <p:nvPr>
            <p:ph idx="1"/>
          </p:nvPr>
        </p:nvSpPr>
        <p:spPr/>
        <p:txBody>
          <a:bodyPr/>
          <a:p>
            <a:pPr marL="0" indent="0">
              <a:buNone/>
            </a:pPr>
            <a:r>
              <a:rPr lang="en-US" sz="2800"/>
              <a:t>Artikel :</a:t>
            </a:r>
            <a:endParaRPr lang="en-US" sz="2800"/>
          </a:p>
          <a:p>
            <a:r>
              <a:rPr lang="en-US" sz="2800">
                <a:sym typeface="+mn-ea"/>
              </a:rPr>
              <a:t>https://itbox.id/blog/white-box-testing-adalah</a:t>
            </a:r>
            <a:endParaRPr lang="en-US" sz="2800">
              <a:sym typeface="+mn-ea"/>
            </a:endParaRPr>
          </a:p>
          <a:p>
            <a:r>
              <a:rPr lang="en-US" sz="2800">
                <a:sym typeface="+mn-ea"/>
              </a:rPr>
              <a:t>https://www.guru99.com/unit-testing-guide.html</a:t>
            </a:r>
            <a:endParaRPr lang="en-US" sz="2800">
              <a:sym typeface="+mn-ea"/>
            </a:endParaRPr>
          </a:p>
          <a:p>
            <a:r>
              <a:rPr lang="en-US" sz="2800">
                <a:sym typeface="+mn-ea"/>
              </a:rPr>
              <a:t>https://www.guru99.com/code-coverage.html</a:t>
            </a:r>
            <a:endParaRPr lang="en-US" sz="2800">
              <a:sym typeface="+mn-ea"/>
            </a:endParaRPr>
          </a:p>
          <a:p>
            <a:r>
              <a:rPr lang="en-US" sz="2800">
                <a:sym typeface="+mn-ea"/>
              </a:rPr>
              <a:t>https://www.dicoding.com/blog/apa-itu-ci-cd</a:t>
            </a:r>
            <a:endParaRPr lang="en-US" sz="2800">
              <a:sym typeface="+mn-ea"/>
            </a:endParaRPr>
          </a:p>
          <a:p>
            <a:r>
              <a:rPr lang="en-US" sz="2800">
                <a:sym typeface="+mn-ea"/>
              </a:rPr>
              <a:t>https://realpython.com/python-continuous-integration</a:t>
            </a:r>
            <a:endParaRPr lang="en-US" sz="2800">
              <a:sym typeface="+mn-ea"/>
            </a:endParaRPr>
          </a:p>
          <a:p>
            <a:pPr marL="0" indent="0">
              <a:buNone/>
            </a:pPr>
            <a:endParaRPr lang="en-US" sz="2800">
              <a:sym typeface="+mn-ea"/>
            </a:endParaRPr>
          </a:p>
          <a:p>
            <a:pPr marL="0" indent="0">
              <a:buNone/>
            </a:pPr>
            <a:r>
              <a:rPr lang="en-US" sz="2800">
                <a:sym typeface="+mn-ea"/>
              </a:rPr>
              <a:t>Video :</a:t>
            </a:r>
            <a:endParaRPr lang="en-US" sz="2800">
              <a:sym typeface="+mn-ea"/>
            </a:endParaRPr>
          </a:p>
          <a:p>
            <a:r>
              <a:rPr lang="en-US" sz="2800">
                <a:sym typeface="+mn-ea"/>
              </a:rPr>
              <a:t>https://youtu.be/lj5nnGa_DIw</a:t>
            </a:r>
            <a:endParaRPr lang="en-US" sz="2800">
              <a:sym typeface="+mn-ea"/>
            </a:endParaRPr>
          </a:p>
          <a:p>
            <a:pPr marL="0" indent="0">
              <a:buNone/>
            </a:pPr>
            <a:endParaRPr lang="en-US" sz="2800">
              <a:sym typeface="+mn-ea"/>
            </a:endParaRPr>
          </a:p>
          <a:p>
            <a:pPr marL="0" indent="0">
              <a:buNone/>
            </a:pPr>
            <a:endParaRPr lang="en-US" sz="2800">
              <a:sym typeface="+mn-ea"/>
            </a:endParaRPr>
          </a:p>
          <a:p>
            <a:pPr marL="0" indent="0">
              <a:buNone/>
            </a:pPr>
            <a:endParaRPr lang="en-US" sz="28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Whitebox Testing</a:t>
            </a:r>
            <a:endParaRPr lang="en-US"/>
          </a:p>
        </p:txBody>
      </p:sp>
      <p:sp>
        <p:nvSpPr>
          <p:cNvPr id="5" name="Picture Placeholder 4"/>
          <p:cNvSpPr>
            <a:spLocks noGrp="1"/>
          </p:cNvSpPr>
          <p:nvPr>
            <p:ph type="pic" idx="1"/>
          </p:nvPr>
        </p:nvSpPr>
        <p:spPr/>
      </p:sp>
      <p:sp>
        <p:nvSpPr>
          <p:cNvPr id="6" name="Text Placeholder 5"/>
          <p:cNvSpPr>
            <a:spLocks noGrp="1"/>
          </p:cNvSpPr>
          <p:nvPr>
            <p:ph type="body" sz="half" idx="2"/>
          </p:nvPr>
        </p:nvSpPr>
        <p:spPr>
          <a:ln>
            <a:gradFill>
              <a:gsLst>
                <a:gs pos="0">
                  <a:srgbClr val="FECF40"/>
                </a:gs>
                <a:gs pos="100000">
                  <a:srgbClr val="846C21"/>
                </a:gs>
              </a:gsLst>
            </a:gradFill>
          </a:ln>
        </p:spPr>
        <p:txBody>
          <a:bodyPr/>
          <a:p>
            <a:pPr marL="342900" indent="-342900">
              <a:buFont typeface="+mj-lt"/>
              <a:buAutoNum type="alphaUcPeriod"/>
            </a:pPr>
            <a:endParaRPr lang="en-US">
              <a:sym typeface="+mn-ea"/>
            </a:endParaRPr>
          </a:p>
          <a:p>
            <a:pPr marL="342900" indent="-342900">
              <a:buFont typeface="+mj-lt"/>
              <a:buAutoNum type="alphaUcPeriod"/>
            </a:pPr>
            <a:endParaRPr lang="en-US">
              <a:sym typeface="+mn-ea"/>
            </a:endParaRPr>
          </a:p>
          <a:p>
            <a:pPr marL="342900" indent="-342900">
              <a:buFont typeface="+mj-lt"/>
              <a:buAutoNum type="alphaUcPeriod"/>
            </a:pPr>
            <a:r>
              <a:rPr lang="en-US">
                <a:sym typeface="+mn-ea"/>
              </a:rPr>
              <a:t>Apa Itu Whitebox Testing?</a:t>
            </a:r>
            <a:endParaRPr lang="en-US"/>
          </a:p>
          <a:p>
            <a:pPr marL="342900" indent="-342900">
              <a:buFont typeface="+mj-lt"/>
              <a:buAutoNum type="alphaUcPeriod"/>
            </a:pPr>
            <a:r>
              <a:rPr lang="en-US">
                <a:sym typeface="+mn-ea"/>
              </a:rPr>
              <a:t>Teknik Whitebox Testing</a:t>
            </a:r>
            <a:endParaRPr lang="en-US"/>
          </a:p>
          <a:p>
            <a:pPr marL="342900" indent="-342900">
              <a:buFont typeface="+mj-lt"/>
              <a:buAutoNum type="alphaUcPeriod"/>
            </a:pPr>
            <a:r>
              <a:rPr lang="en-US">
                <a:sym typeface="+mn-ea"/>
              </a:rPr>
              <a:t>Tujuan Whitebox Testing</a:t>
            </a:r>
            <a:endParaRPr lang="en-US"/>
          </a:p>
          <a:p>
            <a:pPr marL="342900" indent="-342900">
              <a:buFont typeface="+mj-lt"/>
              <a:buAutoNum type="alphaUcPeriod"/>
            </a:pPr>
            <a:r>
              <a:rPr lang="en-US">
                <a:sym typeface="+mn-ea"/>
              </a:rPr>
              <a:t>Langkah-langkah Whitebox Testing</a:t>
            </a:r>
            <a:endParaRPr lang="en-US"/>
          </a:p>
          <a:p>
            <a:pPr/>
            <a:endParaRPr lang="en-US"/>
          </a:p>
        </p:txBody>
      </p:sp>
      <p:pic>
        <p:nvPicPr>
          <p:cNvPr id="100" name="Picture 99"/>
          <p:cNvPicPr/>
          <p:nvPr/>
        </p:nvPicPr>
        <p:blipFill>
          <a:blip r:embed="rId1"/>
          <a:stretch>
            <a:fillRect/>
          </a:stretch>
        </p:blipFill>
        <p:spPr>
          <a:xfrm>
            <a:off x="5183505" y="1470660"/>
            <a:ext cx="6316345" cy="449326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_b6488581-b6ee-41b2-8b8e-6850433fecbb"/>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Itu Whitebox Testing?</a:t>
            </a:r>
            <a:endParaRPr lang="en-US"/>
          </a:p>
        </p:txBody>
      </p:sp>
      <p:sp>
        <p:nvSpPr>
          <p:cNvPr id="3" name="Content Placeholder 2"/>
          <p:cNvSpPr>
            <a:spLocks noGrp="1"/>
          </p:cNvSpPr>
          <p:nvPr>
            <p:ph idx="1"/>
          </p:nvPr>
        </p:nvSpPr>
        <p:spPr/>
        <p:txBody>
          <a:bodyPr/>
          <a:p>
            <a:pPr marL="0" indent="0">
              <a:buNone/>
            </a:pPr>
            <a:r>
              <a:rPr lang="en-US"/>
              <a:t>White box testing adalah suatu pengujian oleh software atau aplikasi dengan melihat modul untuk menganalisis kode program ada yang salah atau tidak. Bila suatu modul yang diproduksi tidak memenuhi syarat, kode akan dikompilasi ulang dan periksa lagi hingga mencapai apa yang diharapkan dalam arti bahwa white box testing menguji dengan cara melihat pure code dari suatu perangkat lunak atau aplikasi yang diuji tanpa mempedulikan tampilan atau UI dari aplikasi tersebut.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Teknik Whitebox Testing</a:t>
            </a:r>
            <a:endParaRPr lang="en-US"/>
          </a:p>
        </p:txBody>
      </p:sp>
      <p:sp>
        <p:nvSpPr>
          <p:cNvPr id="3" name="Content Placeholder 2"/>
          <p:cNvSpPr>
            <a:spLocks noGrp="1"/>
          </p:cNvSpPr>
          <p:nvPr>
            <p:ph idx="1"/>
          </p:nvPr>
        </p:nvSpPr>
        <p:spPr>
          <a:xfrm>
            <a:off x="838200" y="1825625"/>
            <a:ext cx="10515600" cy="4613910"/>
          </a:xfrm>
        </p:spPr>
        <p:txBody>
          <a:bodyPr>
            <a:noAutofit/>
          </a:bodyPr>
          <a:p>
            <a:r>
              <a:rPr lang="en-US" sz="2000"/>
              <a:t>Basis path testing: Metode untuk membuat pengukuran kompleksitas logika dari rancangan prosedural.</a:t>
            </a:r>
            <a:endParaRPr lang="en-US" sz="2000"/>
          </a:p>
          <a:p>
            <a:r>
              <a:rPr lang="en-US" sz="2000"/>
              <a:t>Flow graph: Notasi untuk mempresentasi control flow.</a:t>
            </a:r>
            <a:endParaRPr lang="en-US" sz="2000"/>
          </a:p>
          <a:p>
            <a:r>
              <a:rPr lang="en-US" sz="2000"/>
              <a:t>Cyclomatic complexity: Metric perangkat lunak untuk ukuran kuantitatif dari kompleksitas logika program.</a:t>
            </a:r>
            <a:endParaRPr lang="en-US" sz="2000"/>
          </a:p>
          <a:p>
            <a:r>
              <a:rPr lang="en-US" sz="2000"/>
              <a:t>Branch coverage: Pengujian untuk setiap branch code.</a:t>
            </a:r>
            <a:endParaRPr lang="en-US" sz="2000"/>
          </a:p>
          <a:p>
            <a:r>
              <a:rPr lang="en-US" sz="2000"/>
              <a:t>Loop testing: Pengujian pada berbagai looping/perulangan dalam program.</a:t>
            </a:r>
            <a:endParaRPr lang="en-US" sz="2000"/>
          </a:p>
          <a:p>
            <a:r>
              <a:rPr lang="en-US" sz="2000"/>
              <a:t>Condition coverage: Teknik pengujian untuk menguji semua kode menghasilkan value FALSE atau TRUE.</a:t>
            </a:r>
            <a:endParaRPr lang="en-US" sz="2000"/>
          </a:p>
          <a:p>
            <a:r>
              <a:rPr lang="en-US" sz="2000"/>
              <a:t>Multiple condition coverage: Teknik untuk menguji semua kombinasi beragam kode dalam berbagai kondisi.</a:t>
            </a:r>
            <a:endParaRPr lang="en-US" sz="2000"/>
          </a:p>
          <a:p>
            <a:r>
              <a:rPr lang="en-US" sz="2000"/>
              <a:t>Statement coverage: Teknik yang dilakukan untuk menguji masing-masing statement pada software.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Tujuan Whitebox Testing</a:t>
            </a:r>
            <a:endParaRPr lang="en-US"/>
          </a:p>
        </p:txBody>
      </p:sp>
      <p:sp>
        <p:nvSpPr>
          <p:cNvPr id="3" name="Content Placeholder 2"/>
          <p:cNvSpPr>
            <a:spLocks noGrp="1"/>
          </p:cNvSpPr>
          <p:nvPr>
            <p:ph idx="1"/>
          </p:nvPr>
        </p:nvSpPr>
        <p:spPr/>
        <p:txBody>
          <a:bodyPr/>
          <a:p>
            <a:r>
              <a:rPr lang="en-US" sz="2400"/>
              <a:t>Keputusan yang bersifat logis yang digunakan pada kondisi benar atau salah</a:t>
            </a:r>
            <a:endParaRPr lang="en-US" sz="2400"/>
          </a:p>
          <a:p>
            <a:r>
              <a:rPr lang="en-US" sz="2400"/>
              <a:t>Membuat dan memberikan jaminan bahwa seluruh jalur yang independen hanya menggunakan modul minimal satu kali</a:t>
            </a:r>
            <a:endParaRPr lang="en-US" sz="2400"/>
          </a:p>
          <a:p>
            <a:r>
              <a:rPr lang="en-US" sz="2400"/>
              <a:t>Syarat yang dilakukan dalam menjalankan strategi pengujian white box</a:t>
            </a:r>
            <a:endParaRPr lang="en-US" sz="2400"/>
          </a:p>
          <a:p>
            <a:r>
              <a:rPr lang="en-US" sz="2400"/>
              <a:t>Mengeksekusi seluruh pengulangan yang ada ke batas operasional dan nilai di setiap kondisi maupun situasi</a:t>
            </a:r>
            <a:endParaRPr lang="en-US" sz="2400"/>
          </a:p>
          <a:p>
            <a:r>
              <a:rPr lang="en-US" sz="2400"/>
              <a:t>Membuat dan membangun kasus yang digunakan pada tahap pengujian</a:t>
            </a:r>
            <a:endParaRPr lang="en-US" sz="2400"/>
          </a:p>
          <a:p>
            <a:r>
              <a:rPr lang="en-US" sz="2400"/>
              <a:t>Mendefinisikan seluruh alur logika yang ada</a:t>
            </a:r>
            <a:endParaRPr lang="en-US" sz="2400"/>
          </a:p>
          <a:p>
            <a:r>
              <a:rPr lang="en-US" sz="2400"/>
              <a:t>Pengujian yang dilaksanakan harus menyeluruh</a:t>
            </a:r>
            <a:endParaRPr lang="en-US" sz="2400"/>
          </a:p>
          <a:p>
            <a:r>
              <a:rPr lang="en-US" sz="2400"/>
              <a:t>Hasil pengujian yang sudah didapatkan akan dievaluasi kembali</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Langkah-langkah Whitebox Testing</a:t>
            </a:r>
            <a:endParaRPr lang="en-US"/>
          </a:p>
        </p:txBody>
      </p:sp>
      <p:sp>
        <p:nvSpPr>
          <p:cNvPr id="3" name="Content Placeholder 2"/>
          <p:cNvSpPr>
            <a:spLocks noGrp="1"/>
          </p:cNvSpPr>
          <p:nvPr>
            <p:ph idx="1"/>
          </p:nvPr>
        </p:nvSpPr>
        <p:spPr/>
        <p:txBody>
          <a:bodyPr/>
          <a:p>
            <a:r>
              <a:rPr lang="en-US"/>
              <a:t>Mencari tahu program atau fitur yang ingin kamu tes</a:t>
            </a:r>
            <a:endParaRPr lang="en-US"/>
          </a:p>
          <a:p>
            <a:r>
              <a:rPr lang="en-US"/>
              <a:t>Alur yang mungkin ada di dalam diagram alur disiapkan</a:t>
            </a:r>
            <a:endParaRPr lang="en-US"/>
          </a:p>
          <a:p>
            <a:r>
              <a:rPr lang="en-US"/>
              <a:t>Mengidentifikasi semua jalur yang mungkin dari diagram alur</a:t>
            </a:r>
            <a:endParaRPr lang="en-US"/>
          </a:p>
          <a:p>
            <a:r>
              <a:rPr lang="en-US"/>
              <a:t>Spesifikasi input dituliskan, kondisi pelaksanaan hingga hasil yang diharapkan dan prosedur pengujian.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Unit Testing</a:t>
            </a:r>
            <a:endParaRPr lang="en-US"/>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p>
            <a:pPr marL="342900" indent="-342900">
              <a:buFont typeface="+mj-lt"/>
              <a:buAutoNum type="alphaUcPeriod"/>
            </a:pPr>
            <a:endParaRPr lang="en-US"/>
          </a:p>
          <a:p>
            <a:pPr marL="342900" indent="-342900">
              <a:buFont typeface="+mj-lt"/>
              <a:buAutoNum type="alphaUcPeriod"/>
            </a:pPr>
            <a:endParaRPr lang="en-US"/>
          </a:p>
          <a:p>
            <a:pPr marL="342900" indent="-342900">
              <a:buFont typeface="+mj-lt"/>
              <a:buAutoNum type="alphaUcPeriod"/>
            </a:pPr>
            <a:r>
              <a:rPr lang="en-US"/>
              <a:t>Apa Itu Unit Testing?</a:t>
            </a:r>
            <a:endParaRPr lang="en-US"/>
          </a:p>
          <a:p>
            <a:pPr marL="342900" indent="-342900">
              <a:buFont typeface="+mj-lt"/>
              <a:buAutoNum type="alphaUcPeriod"/>
            </a:pPr>
            <a:r>
              <a:rPr lang="en-US"/>
              <a:t>Mengapa melakukan Unit Testing?</a:t>
            </a:r>
            <a:endParaRPr lang="en-US"/>
          </a:p>
          <a:p>
            <a:pPr marL="342900" indent="-342900">
              <a:buFont typeface="+mj-lt"/>
              <a:buAutoNum type="alphaUcPeriod"/>
            </a:pPr>
            <a:r>
              <a:rPr lang="en-US"/>
              <a:t>Teiknik Unit Testing</a:t>
            </a:r>
            <a:endParaRPr lang="en-US"/>
          </a:p>
          <a:p>
            <a:pPr marL="342900" indent="-342900">
              <a:buFont typeface="+mj-lt"/>
              <a:buAutoNum type="alphaUcPeriod"/>
            </a:pPr>
            <a:r>
              <a:rPr lang="en-US"/>
              <a:t>Implementasi Unit Testing (Python)</a:t>
            </a:r>
            <a:endParaRPr lang="en-US"/>
          </a:p>
        </p:txBody>
      </p:sp>
      <p:pic>
        <p:nvPicPr>
          <p:cNvPr id="101" name="Picture 100"/>
          <p:cNvPicPr/>
          <p:nvPr/>
        </p:nvPicPr>
        <p:blipFill>
          <a:blip r:embed="rId1"/>
          <a:stretch>
            <a:fillRect/>
          </a:stretch>
        </p:blipFill>
        <p:spPr>
          <a:xfrm>
            <a:off x="5249545" y="1597660"/>
            <a:ext cx="6106160" cy="42633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Itu Unit Testing?</a:t>
            </a:r>
            <a:endParaRPr lang="en-US"/>
          </a:p>
        </p:txBody>
      </p:sp>
      <p:sp>
        <p:nvSpPr>
          <p:cNvPr id="3" name="Content Placeholder 2"/>
          <p:cNvSpPr>
            <a:spLocks noGrp="1"/>
          </p:cNvSpPr>
          <p:nvPr>
            <p:ph idx="1"/>
          </p:nvPr>
        </p:nvSpPr>
        <p:spPr/>
        <p:txBody>
          <a:bodyPr/>
          <a:p>
            <a:pPr marL="0" indent="0">
              <a:buNone/>
            </a:pPr>
            <a:r>
              <a:rPr lang="en-US"/>
              <a:t>Unit Testing adalah jenis pengujian perangkat lunak di mana unit individu atau komponen perangkat lunaknya diuji. Tujuannya adalah untuk memvalidasi bahwa setiap unit kode perangkat lunak bekerja seperti yang diharapkan. Unit Testing dilakukan selama pengembangan (kode fase) aplikasi oleh pengembang. Unit Test mengisolasi bagian dari kode dan memverifikasi keakuratannya. Sebuah unit dapat menjadi fungsi, metode, prosedur, modul, atau objek individu.</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Mengapa melakukan Unit Testing?</a:t>
            </a:r>
            <a:endParaRPr lang="en-US"/>
          </a:p>
        </p:txBody>
      </p:sp>
      <p:sp>
        <p:nvSpPr>
          <p:cNvPr id="3" name="Content Placeholder 2"/>
          <p:cNvSpPr>
            <a:spLocks noGrp="1"/>
          </p:cNvSpPr>
          <p:nvPr>
            <p:ph idx="1"/>
          </p:nvPr>
        </p:nvSpPr>
        <p:spPr>
          <a:xfrm>
            <a:off x="838200" y="1825625"/>
            <a:ext cx="5645150" cy="4057015"/>
          </a:xfrm>
        </p:spPr>
        <p:txBody>
          <a:bodyPr>
            <a:normAutofit fontScale="70000"/>
          </a:bodyPr>
          <a:p>
            <a:r>
              <a:rPr lang="en-US"/>
              <a:t>Tes unit membantu memperbaiki bug awal dalam siklus pengembangan dan menghemat biaya.</a:t>
            </a:r>
            <a:endParaRPr lang="en-US"/>
          </a:p>
          <a:p>
            <a:r>
              <a:rPr lang="en-US"/>
              <a:t>Ini membantu pengembang memahami basis kode pengujian dan memungkinkan mereka untuk membuat perubahan dengan cepat.</a:t>
            </a:r>
            <a:endParaRPr lang="en-US"/>
          </a:p>
          <a:p>
            <a:r>
              <a:rPr lang="en-US"/>
              <a:t>Tes unit yang baik berfungsi sebagai dokumentasi proyek</a:t>
            </a:r>
            <a:endParaRPr lang="en-US"/>
          </a:p>
          <a:p>
            <a:r>
              <a:rPr lang="en-US"/>
              <a:t>Pengujian Unit membantu dengan penggunaan ulang kode. Migrasi kode dan tes Anda ke proyek baru Anda. Tweak kode sampai tes berjalan lagi.</a:t>
            </a:r>
            <a:endParaRPr lang="en-US"/>
          </a:p>
          <a:p>
            <a:pPr marL="0" indent="0">
              <a:buNone/>
            </a:pPr>
            <a:endParaRPr lang="en-US"/>
          </a:p>
        </p:txBody>
      </p:sp>
      <p:pic>
        <p:nvPicPr>
          <p:cNvPr id="4" name="Picture 3" descr="Unit-Testing"/>
          <p:cNvPicPr>
            <a:picLocks noChangeAspect="1"/>
          </p:cNvPicPr>
          <p:nvPr/>
        </p:nvPicPr>
        <p:blipFill>
          <a:blip r:embed="rId1"/>
          <a:stretch>
            <a:fillRect/>
          </a:stretch>
        </p:blipFill>
        <p:spPr>
          <a:xfrm>
            <a:off x="7067550" y="1825625"/>
            <a:ext cx="4189095" cy="388620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6181</Words>
  <Application>WPS Presentation</Application>
  <PresentationFormat>Widescreen</PresentationFormat>
  <Paragraphs>168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Whitebox Testing &amp; Unit Test</dc:title>
  <dc:creator/>
  <cp:lastModifiedBy>absor</cp:lastModifiedBy>
  <cp:revision>13</cp:revision>
  <dcterms:created xsi:type="dcterms:W3CDTF">2023-11-03T06:50:04Z</dcterms:created>
  <dcterms:modified xsi:type="dcterms:W3CDTF">2023-11-03T07:27:49Z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E92450DF8C3E49B4AE23E0E1AE0F09F1_11</vt:lpwstr>
  </property>
  <property fmtid="{D5CDD505-2E9C-101B-9397-08002B2CF9AE}" pid="3" name="KSOProductBuildVer">
    <vt:lpwstr>1033-12.2.0.13266</vt:lpwstr>
  </property>
</Properties>
</file>