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4F88D-917D-5B4D-BC19-DE8D1270446A}">
          <p14:sldIdLst>
            <p14:sldId id="256"/>
            <p14:sldId id="257"/>
            <p14:sldId id="258"/>
          </p14:sldIdLst>
        </p14:section>
        <p14:section name="Data Insight" id="{E19259A0-3E49-024D-9A3C-CBDFCDA7EE44}">
          <p14:sldIdLst>
            <p14:sldId id="259"/>
            <p14:sldId id="260"/>
            <p14:sldId id="261"/>
            <p14:sldId id="264"/>
          </p14:sldIdLst>
        </p14:section>
        <p14:section name="Machine Learning Model" id="{596DAC73-1B67-2446-8371-011584F633B4}">
          <p14:sldIdLst>
            <p14:sldId id="266"/>
          </p14:sldIdLst>
        </p14:section>
        <p14:section name="Apps" id="{CF2932EB-CD05-844F-AB3D-5AE641747324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9"/>
  </p:normalViewPr>
  <p:slideViewPr>
    <p:cSldViewPr snapToGrid="0" snapToObjects="1">
      <p:cViewPr varScale="1">
        <p:scale>
          <a:sx n="65" d="100"/>
          <a:sy n="65" d="100"/>
        </p:scale>
        <p:origin x="6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5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4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n195/ebaymotorcyc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2DA-EB2B-A446-A90E-097DD1AB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108" y="1638300"/>
            <a:ext cx="6699054" cy="179070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FINAL </a:t>
            </a:r>
            <a:r>
              <a:rPr lang="en-US" sz="1800" dirty="0" err="1"/>
              <a:t>PROJECt</a:t>
            </a:r>
            <a:r>
              <a:rPr lang="en-US" sz="1800" dirty="0"/>
              <a:t> JCDS07 BSD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Harley-Davidson motorcycle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D110D-5730-6048-9198-583BD919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480" y="3620516"/>
            <a:ext cx="6593681" cy="45137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Muhamad </a:t>
            </a:r>
            <a:r>
              <a:rPr lang="en-US" sz="1800" dirty="0" err="1">
                <a:solidFill>
                  <a:schemeClr val="tx1"/>
                </a:solidFill>
              </a:rPr>
              <a:t>ahsanul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habib</a:t>
            </a:r>
            <a:r>
              <a:rPr lang="en-US" sz="1800" dirty="0">
                <a:solidFill>
                  <a:schemeClr val="tx1"/>
                </a:solidFill>
              </a:rPr>
              <a:t> | </a:t>
            </a:r>
            <a:r>
              <a:rPr lang="en-ID" sz="1800" i="1" dirty="0">
                <a:solidFill>
                  <a:schemeClr val="tx1"/>
                </a:solidFill>
              </a:rPr>
              <a:t>JCDS07</a:t>
            </a:r>
            <a:endParaRPr lang="en-US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737154"/>
            <a:ext cx="6571343" cy="50846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result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B6619-FF03-4495-94E1-43D5BE9F0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13904" r="52239"/>
          <a:stretch/>
        </p:blipFill>
        <p:spPr>
          <a:xfrm>
            <a:off x="1286328" y="1214825"/>
            <a:ext cx="6571343" cy="5314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C64E4D-C478-403F-8227-8512D269B7DA}"/>
              </a:ext>
            </a:extLst>
          </p:cNvPr>
          <p:cNvSpPr txBox="1">
            <a:spLocks/>
          </p:cNvSpPr>
          <p:nvPr/>
        </p:nvSpPr>
        <p:spPr>
          <a:xfrm>
            <a:off x="1286328" y="421333"/>
            <a:ext cx="6571343" cy="508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Expect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description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lnSpc>
                <a:spcPct val="100000"/>
              </a:lnSpc>
              <a:buNone/>
            </a:pPr>
            <a:r>
              <a:rPr lang="en-ID" sz="2800" dirty="0"/>
              <a:t>Recommendation system is important machine learning that can give several suggestions to users.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2800" dirty="0"/>
              <a:t>This project's aim is to suggest user with top 5 recommendation of Harley-Davidson based on Type, Model, and Condition.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5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GOALS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56412"/>
            <a:ext cx="7429499" cy="1106114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ID" sz="2800" dirty="0"/>
              <a:t>Create a local page which can offers some recommendation to user who want to buy a Harley-Davidson.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12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t">
              <a:buNone/>
            </a:pPr>
            <a:r>
              <a:rPr lang="en-ID" sz="2600" dirty="0"/>
              <a:t>Source 		: </a:t>
            </a:r>
            <a:r>
              <a:rPr lang="en-ID" sz="2600" dirty="0" err="1"/>
              <a:t>Ebay</a:t>
            </a:r>
            <a:r>
              <a:rPr lang="en-ID" sz="2600" dirty="0"/>
              <a:t> Motorcycle Priced in (</a:t>
            </a:r>
            <a:r>
              <a:rPr lang="en-ID" sz="2600" dirty="0">
                <a:solidFill>
                  <a:srgbClr val="00B0F0"/>
                </a:solidFill>
                <a:hlinkClick r:id="rId2"/>
              </a:rPr>
              <a:t>Kaggle</a:t>
            </a:r>
            <a:r>
              <a:rPr lang="en-ID" sz="2600" dirty="0"/>
              <a:t>)</a:t>
            </a:r>
          </a:p>
          <a:p>
            <a:pPr marL="0" indent="0" fontAlgn="t">
              <a:buNone/>
            </a:pPr>
            <a:r>
              <a:rPr lang="en-ID" sz="2600" dirty="0"/>
              <a:t>Total Data 		: 7492 rows</a:t>
            </a:r>
          </a:p>
          <a:p>
            <a:pPr marL="0" indent="0" fontAlgn="t">
              <a:buNone/>
            </a:pPr>
            <a:r>
              <a:rPr lang="en-ID" sz="2600" dirty="0"/>
              <a:t>Columns		: 23 Features (</a:t>
            </a:r>
          </a:p>
          <a:p>
            <a:pPr marL="0" indent="0" fontAlgn="t">
              <a:buNone/>
            </a:pPr>
            <a:r>
              <a:rPr lang="en-ID" sz="1900" dirty="0"/>
              <a:t>Unnamed: 0, Condition, </a:t>
            </a:r>
            <a:r>
              <a:rPr lang="en-ID" sz="1900" dirty="0" err="1"/>
              <a:t>Condition_Desc</a:t>
            </a:r>
            <a:r>
              <a:rPr lang="en-ID" sz="1900" dirty="0"/>
              <a:t>, </a:t>
            </a:r>
            <a:r>
              <a:rPr lang="en-ID" sz="1900" dirty="0" err="1"/>
              <a:t>Model_Year</a:t>
            </a:r>
            <a:r>
              <a:rPr lang="en-ID" sz="1900" dirty="0"/>
              <a:t>, Mileage, </a:t>
            </a:r>
            <a:r>
              <a:rPr lang="en-ID" sz="1900" dirty="0" err="1"/>
              <a:t>Exterior_Color</a:t>
            </a:r>
            <a:r>
              <a:rPr lang="en-ID" sz="1900" dirty="0"/>
              <a:t>,  Make, Warranty, Model, </a:t>
            </a:r>
            <a:r>
              <a:rPr lang="en-ID" sz="1900" dirty="0" err="1"/>
              <a:t>Sub_Model</a:t>
            </a:r>
            <a:r>
              <a:rPr lang="en-ID" sz="1900" dirty="0"/>
              <a:t>, Type, OBO, </a:t>
            </a:r>
            <a:r>
              <a:rPr lang="en-ID" sz="1900" dirty="0" err="1"/>
              <a:t>Vehicle_Title</a:t>
            </a:r>
            <a:r>
              <a:rPr lang="en-ID" sz="1900" dirty="0"/>
              <a:t>, </a:t>
            </a:r>
            <a:r>
              <a:rPr lang="en-ID" sz="1900" dirty="0" err="1"/>
              <a:t>Feedback_Perc</a:t>
            </a:r>
            <a:r>
              <a:rPr lang="en-ID" sz="1900" dirty="0"/>
              <a:t>, </a:t>
            </a:r>
            <a:r>
              <a:rPr lang="en-ID" sz="1900" dirty="0" err="1"/>
              <a:t>Watch_Count</a:t>
            </a:r>
            <a:r>
              <a:rPr lang="en-ID" sz="1900" dirty="0"/>
              <a:t>, </a:t>
            </a:r>
            <a:r>
              <a:rPr lang="en-ID" sz="1900" dirty="0" err="1"/>
              <a:t>N_Reviews</a:t>
            </a:r>
            <a:r>
              <a:rPr lang="en-ID" sz="1900" dirty="0"/>
              <a:t>, </a:t>
            </a:r>
            <a:r>
              <a:rPr lang="en-ID" sz="1900" dirty="0" err="1"/>
              <a:t>Seller_Status</a:t>
            </a:r>
            <a:r>
              <a:rPr lang="en-ID" sz="1900" dirty="0"/>
              <a:t>, </a:t>
            </a:r>
            <a:r>
              <a:rPr lang="en-ID" sz="1900" dirty="0" err="1"/>
              <a:t>Vehicle_Tile</a:t>
            </a:r>
            <a:r>
              <a:rPr lang="en-ID" sz="1900" dirty="0"/>
              <a:t>,  Auction, </a:t>
            </a:r>
            <a:r>
              <a:rPr lang="en-ID" sz="1900" dirty="0" err="1"/>
              <a:t>Buy_Now</a:t>
            </a:r>
            <a:r>
              <a:rPr lang="en-ID" sz="1900" dirty="0"/>
              <a:t>, </a:t>
            </a:r>
            <a:r>
              <a:rPr lang="en-ID" sz="1900" dirty="0" err="1"/>
              <a:t>Bid_Count</a:t>
            </a:r>
            <a:r>
              <a:rPr lang="en-ID" sz="1900" dirty="0"/>
              <a:t> </a:t>
            </a:r>
            <a:r>
              <a:rPr lang="en-ID" sz="2600" dirty="0"/>
              <a:t>)</a:t>
            </a:r>
            <a:endParaRPr lang="en-ID" dirty="0"/>
          </a:p>
          <a:p>
            <a:pPr marL="0" indent="0" fontAlgn="t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872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74AC-3BE6-4A57-A2E2-176D90CC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87AB1-FCF3-48DC-93F5-5725FA89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22523" r="52564" b="36667"/>
          <a:stretch/>
        </p:blipFill>
        <p:spPr>
          <a:xfrm>
            <a:off x="398586" y="1546284"/>
            <a:ext cx="8405446" cy="43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lnSpc>
                <a:spcPct val="100000"/>
              </a:lnSpc>
              <a:buNone/>
            </a:pPr>
            <a:r>
              <a:rPr lang="en-ID" sz="1800" dirty="0"/>
              <a:t>There are several assumption from the datasets :</a:t>
            </a:r>
          </a:p>
          <a:p>
            <a:pPr fontAlgn="t">
              <a:lnSpc>
                <a:spcPct val="100000"/>
              </a:lnSpc>
            </a:pPr>
            <a:r>
              <a:rPr lang="en-ID" sz="1800" dirty="0"/>
              <a:t>There’s some negative and 0 amount of price and not counted as </a:t>
            </a:r>
            <a:r>
              <a:rPr lang="en-ID" sz="1800" dirty="0" err="1"/>
              <a:t>NaN</a:t>
            </a:r>
            <a:r>
              <a:rPr lang="en-ID" sz="1800" dirty="0"/>
              <a:t>. </a:t>
            </a:r>
          </a:p>
          <a:p>
            <a:pPr fontAlgn="t">
              <a:lnSpc>
                <a:spcPct val="100000"/>
              </a:lnSpc>
            </a:pPr>
            <a:r>
              <a:rPr lang="en-ID" sz="1800" dirty="0"/>
              <a:t>Possibility of seller put random information.</a:t>
            </a:r>
          </a:p>
          <a:p>
            <a:pPr fontAlgn="t">
              <a:lnSpc>
                <a:spcPct val="100000"/>
              </a:lnSpc>
            </a:pPr>
            <a:r>
              <a:rPr lang="en-ID" sz="1800" dirty="0"/>
              <a:t>Harley-Davidson is the target, and only call row with HD on it &amp;  several features with less </a:t>
            </a:r>
            <a:r>
              <a:rPr lang="en-ID" sz="1800" dirty="0" err="1"/>
              <a:t>NaN</a:t>
            </a:r>
            <a:r>
              <a:rPr lang="en-ID" sz="1800" dirty="0"/>
              <a:t>. </a:t>
            </a:r>
          </a:p>
          <a:p>
            <a:pPr fontAlgn="t">
              <a:lnSpc>
                <a:spcPct val="100000"/>
              </a:lnSpc>
            </a:pPr>
            <a:r>
              <a:rPr lang="en-ID" sz="1800" dirty="0"/>
              <a:t>Drop location, </a:t>
            </a:r>
            <a:r>
              <a:rPr lang="en-ID" sz="1800" dirty="0" err="1"/>
              <a:t>condition_desc</a:t>
            </a:r>
            <a:r>
              <a:rPr lang="en-ID" sz="1800" dirty="0"/>
              <a:t>, </a:t>
            </a:r>
            <a:r>
              <a:rPr lang="en-ID" sz="1800" dirty="0" err="1"/>
              <a:t>color</a:t>
            </a:r>
            <a:r>
              <a:rPr lang="en-ID" sz="1800" dirty="0"/>
              <a:t>, warranty,  auction, </a:t>
            </a:r>
            <a:r>
              <a:rPr lang="en-ID" sz="1800" dirty="0" err="1"/>
              <a:t>buy_now</a:t>
            </a:r>
            <a:r>
              <a:rPr lang="en-ID" sz="1800" dirty="0"/>
              <a:t>, bid count, feedback, </a:t>
            </a:r>
            <a:r>
              <a:rPr lang="en-ID" sz="1800" dirty="0" err="1"/>
              <a:t>watch_count</a:t>
            </a:r>
            <a:r>
              <a:rPr lang="en-ID" sz="1800" dirty="0"/>
              <a:t>, reviews.</a:t>
            </a:r>
          </a:p>
          <a:p>
            <a:pPr fontAlgn="t">
              <a:lnSpc>
                <a:spcPct val="100000"/>
              </a:lnSpc>
            </a:pPr>
            <a:r>
              <a:rPr lang="en-ID" sz="1800" dirty="0"/>
              <a:t>Group several categories less than (x) into ‘Others’.</a:t>
            </a:r>
          </a:p>
        </p:txBody>
      </p:sp>
    </p:spTree>
    <p:extLst>
      <p:ext uri="{BB962C8B-B14F-4D97-AF65-F5344CB8AC3E}">
        <p14:creationId xmlns:p14="http://schemas.microsoft.com/office/powerpoint/2010/main" val="23379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D2FF10-887E-1D45-A27D-6ED808B6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182" y="2295066"/>
            <a:ext cx="3125652" cy="26870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 </a:t>
            </a:r>
          </a:p>
          <a:p>
            <a:pPr marL="0" indent="0">
              <a:buNone/>
            </a:pPr>
            <a:r>
              <a:rPr lang="en-US" dirty="0"/>
              <a:t>Target : Price</a:t>
            </a:r>
          </a:p>
          <a:p>
            <a:pPr marL="0" indent="0">
              <a:buNone/>
            </a:pPr>
            <a:r>
              <a:rPr lang="en-US" dirty="0"/>
              <a:t>Correlation:</a:t>
            </a:r>
          </a:p>
          <a:p>
            <a:r>
              <a:rPr lang="en-US" dirty="0"/>
              <a:t>Model Year (25%)</a:t>
            </a:r>
          </a:p>
          <a:p>
            <a:r>
              <a:rPr lang="en-US" dirty="0"/>
              <a:t>OBO (16%)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CCA0-4EFC-448E-AB34-64BA25654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8" t="42365" r="80000" b="50000"/>
          <a:stretch/>
        </p:blipFill>
        <p:spPr>
          <a:xfrm>
            <a:off x="668215" y="2633463"/>
            <a:ext cx="3880160" cy="13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I only use 2 models for recommendation:</a:t>
            </a:r>
          </a:p>
          <a:p>
            <a:pPr lvl="1" fontAlgn="t"/>
            <a:r>
              <a:rPr lang="en-ID" sz="2400" dirty="0"/>
              <a:t>Count Vectorizer</a:t>
            </a:r>
          </a:p>
          <a:p>
            <a:pPr lvl="1" fontAlgn="t"/>
            <a:r>
              <a:rPr lang="en-ID" sz="24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87775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B6F593-E1F0-40DB-A03B-BE9C4DDB1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3" r="50000" b="15792"/>
          <a:stretch/>
        </p:blipFill>
        <p:spPr>
          <a:xfrm>
            <a:off x="792125" y="1245619"/>
            <a:ext cx="7559750" cy="53222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FFA8E8-9FB2-40BE-85EB-378A1109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737154"/>
            <a:ext cx="6571343" cy="50846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homepage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CF271C-3201-4F0D-9E28-1FB15A0AF6E1}"/>
              </a:ext>
            </a:extLst>
          </p:cNvPr>
          <p:cNvSpPr txBox="1">
            <a:spLocks/>
          </p:cNvSpPr>
          <p:nvPr/>
        </p:nvSpPr>
        <p:spPr>
          <a:xfrm>
            <a:off x="1286328" y="421333"/>
            <a:ext cx="6571343" cy="508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Expect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036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1006</TotalTime>
  <Words>297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FINAL PROJECt JCDS07 BSD Harley-Davidson motorcycle recommendation</vt:lpstr>
      <vt:lpstr>Project description</vt:lpstr>
      <vt:lpstr>Project GOALS</vt:lpstr>
      <vt:lpstr>DATA INSIGHT</vt:lpstr>
      <vt:lpstr>DATA INSIGHT</vt:lpstr>
      <vt:lpstr>DATA INSIGHT</vt:lpstr>
      <vt:lpstr>DATA INSIGHT</vt:lpstr>
      <vt:lpstr>MACHINE LEARNING MODEL</vt:lpstr>
      <vt:lpstr>homepage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JCDS07 BSD BANK CUSTOMER CHURN PREDICTION</dc:title>
  <dc:creator>Andra Pranata Utama</dc:creator>
  <cp:lastModifiedBy>ASUS</cp:lastModifiedBy>
  <cp:revision>32</cp:revision>
  <dcterms:created xsi:type="dcterms:W3CDTF">2020-02-18T01:45:06Z</dcterms:created>
  <dcterms:modified xsi:type="dcterms:W3CDTF">2020-02-20T06:22:23Z</dcterms:modified>
</cp:coreProperties>
</file>