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12192000" cy="68580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ctrTitle"/>
          </p:nvPr>
        </p:nvSpPr>
        <p:spPr>
          <a:xfrm>
            <a:off x="739241" y="818514"/>
            <a:ext cx="10713516" cy="6731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9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2C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dirty="0" spc="20">
                <a:latin typeface="Trebuchet MS"/>
                <a:cs typeface="Trebuchet MS"/>
              </a:rPr>
              <a:t>3/21/202</a:t>
            </a:r>
            <a:r>
              <a:rPr b="0" dirty="0">
                <a:latin typeface="Trebuchet MS"/>
                <a:cs typeface="Trebuchet MS"/>
              </a:rPr>
              <a:t>4</a:t>
            </a:r>
            <a:r>
              <a:rPr b="0" dirty="0">
                <a:latin typeface="Trebuchet MS"/>
                <a:cs typeface="Trebuchet MS"/>
              </a:rPr>
              <a:t> </a:t>
            </a:r>
            <a:r>
              <a:rPr b="0" dirty="0" spc="100">
                <a:latin typeface="Trebuchet MS"/>
                <a:cs typeface="Trebuchet MS"/>
              </a:rPr>
              <a:t> </a:t>
            </a:r>
            <a:r>
              <a:rPr dirty="0" spc="40"/>
              <a:t>A</a:t>
            </a:r>
            <a:r>
              <a:rPr dirty="0" spc="5"/>
              <a:t>nnu</a:t>
            </a:r>
            <a:r>
              <a:rPr dirty="0" spc="10"/>
              <a:t>a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5"/>
              <a:t>R</a:t>
            </a:r>
            <a:r>
              <a:rPr dirty="0" spc="35"/>
              <a:t>e</a:t>
            </a:r>
            <a:r>
              <a:rPr dirty="0" spc="100"/>
              <a:t>v</a:t>
            </a:r>
            <a:r>
              <a:rPr dirty="0" spc="-45"/>
              <a:t>i</a:t>
            </a:r>
            <a:r>
              <a:rPr dirty="0" spc="35"/>
              <a:t>e</a:t>
            </a:r>
            <a:r>
              <a:rPr dirty="0"/>
              <a:t>w</a:t>
            </a:r>
          </a:p>
        </p:txBody>
      </p:sp>
      <p:sp>
        <p:nvSpPr>
          <p:cNvPr id="10485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3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63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2C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dirty="0" spc="20">
                <a:latin typeface="Trebuchet MS"/>
                <a:cs typeface="Trebuchet MS"/>
              </a:rPr>
              <a:t>3/21/202</a:t>
            </a:r>
            <a:r>
              <a:rPr b="0" dirty="0">
                <a:latin typeface="Trebuchet MS"/>
                <a:cs typeface="Trebuchet MS"/>
              </a:rPr>
              <a:t>4</a:t>
            </a:r>
            <a:r>
              <a:rPr b="0" dirty="0">
                <a:latin typeface="Trebuchet MS"/>
                <a:cs typeface="Trebuchet MS"/>
              </a:rPr>
              <a:t> </a:t>
            </a:r>
            <a:r>
              <a:rPr b="0" dirty="0" spc="100">
                <a:latin typeface="Trebuchet MS"/>
                <a:cs typeface="Trebuchet MS"/>
              </a:rPr>
              <a:t> </a:t>
            </a:r>
            <a:r>
              <a:rPr dirty="0" spc="40"/>
              <a:t>A</a:t>
            </a:r>
            <a:r>
              <a:rPr dirty="0" spc="5"/>
              <a:t>nnu</a:t>
            </a:r>
            <a:r>
              <a:rPr dirty="0" spc="10"/>
              <a:t>a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5"/>
              <a:t>R</a:t>
            </a:r>
            <a:r>
              <a:rPr dirty="0" spc="35"/>
              <a:t>e</a:t>
            </a:r>
            <a:r>
              <a:rPr dirty="0" spc="100"/>
              <a:t>v</a:t>
            </a:r>
            <a:r>
              <a:rPr dirty="0" spc="-45"/>
              <a:t>i</a:t>
            </a:r>
            <a:r>
              <a:rPr dirty="0" spc="35"/>
              <a:t>e</a:t>
            </a:r>
            <a:r>
              <a:rPr dirty="0"/>
              <a:t>w</a:t>
            </a:r>
          </a:p>
        </p:txBody>
      </p:sp>
      <p:sp>
        <p:nvSpPr>
          <p:cNvPr id="104863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3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2C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dirty="0" spc="20">
                <a:latin typeface="Trebuchet MS"/>
                <a:cs typeface="Trebuchet MS"/>
              </a:rPr>
              <a:t>3/21/202</a:t>
            </a:r>
            <a:r>
              <a:rPr b="0" dirty="0">
                <a:latin typeface="Trebuchet MS"/>
                <a:cs typeface="Trebuchet MS"/>
              </a:rPr>
              <a:t>4</a:t>
            </a:r>
            <a:r>
              <a:rPr b="0" dirty="0">
                <a:latin typeface="Trebuchet MS"/>
                <a:cs typeface="Trebuchet MS"/>
              </a:rPr>
              <a:t> </a:t>
            </a:r>
            <a:r>
              <a:rPr b="0" dirty="0" spc="100">
                <a:latin typeface="Trebuchet MS"/>
                <a:cs typeface="Trebuchet MS"/>
              </a:rPr>
              <a:t> </a:t>
            </a:r>
            <a:r>
              <a:rPr dirty="0" spc="40"/>
              <a:t>A</a:t>
            </a:r>
            <a:r>
              <a:rPr dirty="0" spc="5"/>
              <a:t>nnu</a:t>
            </a:r>
            <a:r>
              <a:rPr dirty="0" spc="10"/>
              <a:t>a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5"/>
              <a:t>R</a:t>
            </a:r>
            <a:r>
              <a:rPr dirty="0" spc="35"/>
              <a:t>e</a:t>
            </a:r>
            <a:r>
              <a:rPr dirty="0" spc="100"/>
              <a:t>v</a:t>
            </a:r>
            <a:r>
              <a:rPr dirty="0" spc="-45"/>
              <a:t>i</a:t>
            </a:r>
            <a:r>
              <a:rPr dirty="0" spc="35"/>
              <a:t>e</a:t>
            </a:r>
            <a:r>
              <a:rPr dirty="0"/>
              <a:t>w</a:t>
            </a:r>
          </a:p>
        </p:txBody>
      </p:sp>
      <p:sp>
        <p:nvSpPr>
          <p:cNvPr id="104871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1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2C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dirty="0" spc="20">
                <a:latin typeface="Trebuchet MS"/>
                <a:cs typeface="Trebuchet MS"/>
              </a:rPr>
              <a:t>3/21/202</a:t>
            </a:r>
            <a:r>
              <a:rPr b="0" dirty="0">
                <a:latin typeface="Trebuchet MS"/>
                <a:cs typeface="Trebuchet MS"/>
              </a:rPr>
              <a:t>4</a:t>
            </a:r>
            <a:r>
              <a:rPr b="0" dirty="0">
                <a:latin typeface="Trebuchet MS"/>
                <a:cs typeface="Trebuchet MS"/>
              </a:rPr>
              <a:t> </a:t>
            </a:r>
            <a:r>
              <a:rPr b="0" dirty="0" spc="100">
                <a:latin typeface="Trebuchet MS"/>
                <a:cs typeface="Trebuchet MS"/>
              </a:rPr>
              <a:t> </a:t>
            </a:r>
            <a:r>
              <a:rPr dirty="0" spc="40"/>
              <a:t>A</a:t>
            </a:r>
            <a:r>
              <a:rPr dirty="0" spc="5"/>
              <a:t>nnu</a:t>
            </a:r>
            <a:r>
              <a:rPr dirty="0" spc="10"/>
              <a:t>a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5"/>
              <a:t>R</a:t>
            </a:r>
            <a:r>
              <a:rPr dirty="0" spc="35"/>
              <a:t>e</a:t>
            </a:r>
            <a:r>
              <a:rPr dirty="0" spc="100"/>
              <a:t>v</a:t>
            </a:r>
            <a:r>
              <a:rPr dirty="0" spc="-45"/>
              <a:t>i</a:t>
            </a:r>
            <a:r>
              <a:rPr dirty="0" spc="35"/>
              <a:t>e</a:t>
            </a:r>
            <a:r>
              <a:rPr dirty="0"/>
              <a:t>w</a:t>
            </a:r>
          </a:p>
        </p:txBody>
      </p:sp>
      <p:sp>
        <p:nvSpPr>
          <p:cNvPr id="10486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>
              <a:defRPr b="1" sz="1100" i="0">
                <a:solidFill>
                  <a:srgbClr val="2C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dirty="0" spc="20">
                <a:latin typeface="Trebuchet MS"/>
                <a:cs typeface="Trebuchet MS"/>
              </a:rPr>
              <a:t>3/21/202</a:t>
            </a:r>
            <a:r>
              <a:rPr b="0" dirty="0">
                <a:latin typeface="Trebuchet MS"/>
                <a:cs typeface="Trebuchet MS"/>
              </a:rPr>
              <a:t>4</a:t>
            </a:r>
            <a:r>
              <a:rPr b="0" dirty="0">
                <a:latin typeface="Trebuchet MS"/>
                <a:cs typeface="Trebuchet MS"/>
              </a:rPr>
              <a:t> </a:t>
            </a:r>
            <a:r>
              <a:rPr b="0" dirty="0" spc="100">
                <a:latin typeface="Trebuchet MS"/>
                <a:cs typeface="Trebuchet MS"/>
              </a:rPr>
              <a:t> </a:t>
            </a:r>
            <a:r>
              <a:rPr dirty="0" spc="40"/>
              <a:t>A</a:t>
            </a:r>
            <a:r>
              <a:rPr dirty="0" spc="5"/>
              <a:t>nnu</a:t>
            </a:r>
            <a:r>
              <a:rPr dirty="0" spc="10"/>
              <a:t>a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5"/>
              <a:t>R</a:t>
            </a:r>
            <a:r>
              <a:rPr dirty="0" spc="35"/>
              <a:t>e</a:t>
            </a:r>
            <a:r>
              <a:rPr dirty="0" spc="100"/>
              <a:t>v</a:t>
            </a:r>
            <a:r>
              <a:rPr dirty="0" spc="-45"/>
              <a:t>i</a:t>
            </a:r>
            <a:r>
              <a:rPr dirty="0" spc="35"/>
              <a:t>e</a:t>
            </a:r>
            <a:r>
              <a:rPr dirty="0"/>
              <a:t>w</a:t>
            </a:r>
          </a:p>
        </p:txBody>
      </p:sp>
      <p:sp>
        <p:nvSpPr>
          <p:cNvPr id="104871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1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449311" y="4572"/>
            <a:ext cx="4742815" cy="6853555"/>
          </a:xfrm>
          <a:custGeom>
            <a:avLst/>
            <a:ahLst/>
            <a:rect l="l" t="t" r="r" b="b"/>
            <a:pathLst>
              <a:path w="4742815" h="6853555">
                <a:moveTo>
                  <a:pt x="1927860" y="0"/>
                </a:moveTo>
                <a:lnTo>
                  <a:pt x="3146806" y="6853043"/>
                </a:lnTo>
              </a:path>
              <a:path w="4742815" h="6853555">
                <a:moveTo>
                  <a:pt x="4742561" y="3689604"/>
                </a:moveTo>
                <a:lnTo>
                  <a:pt x="0" y="6852958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602723" y="0"/>
            <a:ext cx="2588895" cy="6858000"/>
          </a:xfrm>
          <a:custGeom>
            <a:avLst/>
            <a:ahLst/>
            <a:rect l="l" t="t" r="r" b="b"/>
            <a:pathLst>
              <a:path w="2588895" h="6858000">
                <a:moveTo>
                  <a:pt x="2588895" y="0"/>
                </a:moveTo>
                <a:lnTo>
                  <a:pt x="0" y="0"/>
                </a:lnTo>
                <a:lnTo>
                  <a:pt x="1208785" y="6857995"/>
                </a:lnTo>
                <a:lnTo>
                  <a:pt x="2588895" y="6857995"/>
                </a:lnTo>
                <a:lnTo>
                  <a:pt x="2588895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935211" y="3047999"/>
            <a:ext cx="3256915" cy="3810000"/>
          </a:xfrm>
          <a:custGeom>
            <a:avLst/>
            <a:ahLst/>
            <a:rect l="l" t="t" r="r" b="b"/>
            <a:pathLst>
              <a:path w="3256915" h="3810000">
                <a:moveTo>
                  <a:pt x="3256788" y="0"/>
                </a:moveTo>
                <a:lnTo>
                  <a:pt x="0" y="3809999"/>
                </a:lnTo>
                <a:lnTo>
                  <a:pt x="3256788" y="3809999"/>
                </a:lnTo>
                <a:lnTo>
                  <a:pt x="3256788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9337547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198" y="0"/>
                </a:moveTo>
                <a:lnTo>
                  <a:pt x="0" y="0"/>
                </a:lnTo>
                <a:lnTo>
                  <a:pt x="2470150" y="6857995"/>
                </a:lnTo>
                <a:lnTo>
                  <a:pt x="2854198" y="6857995"/>
                </a:lnTo>
                <a:lnTo>
                  <a:pt x="2854198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372344" y="3590543"/>
            <a:ext cx="1819910" cy="3267710"/>
          </a:xfrm>
          <a:custGeom>
            <a:avLst/>
            <a:ah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0" y="4009643"/>
            <a:ext cx="448309" cy="2848610"/>
          </a:xfrm>
          <a:custGeom>
            <a:avLst/>
            <a:ah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Holder 2"/>
          <p:cNvSpPr>
            <a:spLocks noGrp="1"/>
          </p:cNvSpPr>
          <p:nvPr>
            <p:ph type="title"/>
          </p:nvPr>
        </p:nvSpPr>
        <p:spPr>
          <a:xfrm>
            <a:off x="754786" y="368046"/>
            <a:ext cx="10682427" cy="75691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6" name="Holder 3"/>
          <p:cNvSpPr>
            <a:spLocks noGrp="1"/>
          </p:cNvSpPr>
          <p:nvPr>
            <p:ph type="body" idx="1"/>
          </p:nvPr>
        </p:nvSpPr>
        <p:spPr>
          <a:xfrm>
            <a:off x="2789301" y="2309622"/>
            <a:ext cx="6613397" cy="283082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7" name="Holder 4"/>
          <p:cNvSpPr>
            <a:spLocks noGrp="1"/>
          </p:cNvSpPr>
          <p:nvPr>
            <p:ph type="ftr" sz="quarter" idx="5"/>
          </p:nvPr>
        </p:nvSpPr>
        <p:spPr>
          <a:xfrm>
            <a:off x="739241" y="6473162"/>
            <a:ext cx="1788160" cy="18859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100" i="0">
                <a:solidFill>
                  <a:srgbClr val="2C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dirty="0" spc="20">
                <a:latin typeface="Trebuchet MS"/>
                <a:cs typeface="Trebuchet MS"/>
              </a:rPr>
              <a:t>3/21/202</a:t>
            </a:r>
            <a:r>
              <a:rPr b="0" dirty="0">
                <a:latin typeface="Trebuchet MS"/>
                <a:cs typeface="Trebuchet MS"/>
              </a:rPr>
              <a:t>4</a:t>
            </a:r>
            <a:r>
              <a:rPr b="0" dirty="0">
                <a:latin typeface="Trebuchet MS"/>
                <a:cs typeface="Trebuchet MS"/>
              </a:rPr>
              <a:t> </a:t>
            </a:r>
            <a:r>
              <a:rPr b="0" dirty="0" spc="100">
                <a:latin typeface="Trebuchet MS"/>
                <a:cs typeface="Trebuchet MS"/>
              </a:rPr>
              <a:t> </a:t>
            </a:r>
            <a:r>
              <a:rPr dirty="0" spc="40"/>
              <a:t>A</a:t>
            </a:r>
            <a:r>
              <a:rPr dirty="0" spc="5"/>
              <a:t>nnu</a:t>
            </a:r>
            <a:r>
              <a:rPr dirty="0" spc="10"/>
              <a:t>a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5"/>
              <a:t>R</a:t>
            </a:r>
            <a:r>
              <a:rPr dirty="0" spc="35"/>
              <a:t>e</a:t>
            </a:r>
            <a:r>
              <a:rPr dirty="0" spc="100"/>
              <a:t>v</a:t>
            </a:r>
            <a:r>
              <a:rPr dirty="0" spc="-45"/>
              <a:t>i</a:t>
            </a:r>
            <a:r>
              <a:rPr dirty="0" spc="35"/>
              <a:t>e</a:t>
            </a:r>
            <a:r>
              <a:rPr dirty="0"/>
              <a:t>w</a:t>
            </a:r>
          </a:p>
        </p:txBody>
      </p:sp>
      <p:sp>
        <p:nvSpPr>
          <p:cNvPr id="1048588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9" name="Holder 6"/>
          <p:cNvSpPr>
            <a:spLocks noGrp="1"/>
          </p:cNvSpPr>
          <p:nvPr>
            <p:ph type="sldNum" sz="quarter" idx="7"/>
          </p:nvPr>
        </p:nvSpPr>
        <p:spPr>
          <a:xfrm>
            <a:off x="11278489" y="6473162"/>
            <a:ext cx="226059" cy="18859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7444549" y="0"/>
            <a:ext cx="4752340" cy="6863080"/>
            <a:chOff x="7444549" y="0"/>
            <a:chExt cx="4752340" cy="6863080"/>
          </a:xfrm>
        </p:grpSpPr>
        <p:sp>
          <p:nvSpPr>
            <p:cNvPr id="1048595" name="object 3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ah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ah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ah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ah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3" name="object 11"/>
          <p:cNvSpPr/>
          <p:nvPr/>
        </p:nvSpPr>
        <p:spPr>
          <a:xfrm>
            <a:off x="0" y="4009644"/>
            <a:ext cx="448309" cy="2848610"/>
          </a:xfrm>
          <a:custGeom>
            <a:avLst/>
            <a:ah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bIns="0" lIns="0" rIns="0" rtlCol="0" tIns="0" wrap="square"/>
          <a:p/>
        </p:txBody>
      </p:sp>
      <p:grpSp>
        <p:nvGrpSpPr>
          <p:cNvPr id="20" name="object 12"/>
          <p:cNvGrpSpPr/>
          <p:nvPr/>
        </p:nvGrpSpPr>
        <p:grpSpPr>
          <a:xfrm>
            <a:off x="743712" y="1104900"/>
            <a:ext cx="1742439" cy="1333500"/>
            <a:chOff x="743712" y="1104900"/>
            <a:chExt cx="1742439" cy="1333500"/>
          </a:xfrm>
        </p:grpSpPr>
        <p:sp>
          <p:nvSpPr>
            <p:cNvPr id="1048604" name="object 13"/>
            <p:cNvSpPr/>
            <p:nvPr/>
          </p:nvSpPr>
          <p:spPr>
            <a:xfrm>
              <a:off x="743712" y="1380743"/>
              <a:ext cx="1228725" cy="1057910"/>
            </a:xfrm>
            <a:custGeom>
              <a:avLst/>
              <a:ahLst/>
              <a:rect l="l" t="t" r="r" b="b"/>
              <a:pathLst>
                <a:path w="1228725" h="1057910">
                  <a:moveTo>
                    <a:pt x="964183" y="0"/>
                  </a:moveTo>
                  <a:lnTo>
                    <a:pt x="264236" y="0"/>
                  </a:lnTo>
                  <a:lnTo>
                    <a:pt x="0" y="528827"/>
                  </a:lnTo>
                  <a:lnTo>
                    <a:pt x="264236" y="1057655"/>
                  </a:lnTo>
                  <a:lnTo>
                    <a:pt x="964183" y="1057655"/>
                  </a:lnTo>
                  <a:lnTo>
                    <a:pt x="1228344" y="52882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14"/>
            <p:cNvSpPr/>
            <p:nvPr/>
          </p:nvSpPr>
          <p:spPr>
            <a:xfrm>
              <a:off x="1837944" y="1104900"/>
              <a:ext cx="647700" cy="562610"/>
            </a:xfrm>
            <a:custGeom>
              <a:avLst/>
              <a:ahLst/>
              <a:rect l="l" t="t" r="r" b="b"/>
              <a:pathLst>
                <a:path w="647700" h="562610">
                  <a:moveTo>
                    <a:pt x="507238" y="0"/>
                  </a:moveTo>
                  <a:lnTo>
                    <a:pt x="140462" y="0"/>
                  </a:lnTo>
                  <a:lnTo>
                    <a:pt x="0" y="281050"/>
                  </a:lnTo>
                  <a:lnTo>
                    <a:pt x="140462" y="562355"/>
                  </a:lnTo>
                  <a:lnTo>
                    <a:pt x="507238" y="562355"/>
                  </a:lnTo>
                  <a:lnTo>
                    <a:pt x="647700" y="281050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6" name="object 15"/>
          <p:cNvSpPr/>
          <p:nvPr/>
        </p:nvSpPr>
        <p:spPr>
          <a:xfrm>
            <a:off x="3753611" y="1190244"/>
            <a:ext cx="1666239" cy="1438910"/>
          </a:xfrm>
          <a:custGeom>
            <a:avLst/>
            <a:ahLst/>
            <a:rect l="l" t="t" r="r" b="b"/>
            <a:pathLst>
              <a:path w="1666239" h="1438910">
                <a:moveTo>
                  <a:pt x="1306449" y="0"/>
                </a:moveTo>
                <a:lnTo>
                  <a:pt x="359283" y="0"/>
                </a:lnTo>
                <a:lnTo>
                  <a:pt x="0" y="719201"/>
                </a:lnTo>
                <a:lnTo>
                  <a:pt x="359283" y="1438655"/>
                </a:lnTo>
                <a:lnTo>
                  <a:pt x="1306449" y="1438655"/>
                </a:lnTo>
                <a:lnTo>
                  <a:pt x="1665732" y="719201"/>
                </a:lnTo>
                <a:lnTo>
                  <a:pt x="1306449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bIns="0" lIns="0" rIns="0" rtlCol="0" tIns="0" wrap="square"/>
          <a:p/>
        </p:txBody>
      </p:sp>
      <p:sp>
        <p:nvSpPr>
          <p:cNvPr id="1048607" name="object 16"/>
          <p:cNvSpPr/>
          <p:nvPr/>
        </p:nvSpPr>
        <p:spPr>
          <a:xfrm>
            <a:off x="3800855" y="5228844"/>
            <a:ext cx="723900" cy="620395"/>
          </a:xfrm>
          <a:custGeom>
            <a:avLst/>
            <a:ahLst/>
            <a:rect l="l" t="t" r="r" b="b"/>
            <a:pathLst>
              <a:path w="723900" h="620395">
                <a:moveTo>
                  <a:pt x="569087" y="0"/>
                </a:moveTo>
                <a:lnTo>
                  <a:pt x="154813" y="0"/>
                </a:lnTo>
                <a:lnTo>
                  <a:pt x="0" y="310133"/>
                </a:lnTo>
                <a:lnTo>
                  <a:pt x="154813" y="620267"/>
                </a:lnTo>
                <a:lnTo>
                  <a:pt x="569087" y="620267"/>
                </a:lnTo>
                <a:lnTo>
                  <a:pt x="723900" y="310133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08" name="object 17"/>
          <p:cNvSpPr txBox="1"/>
          <p:nvPr/>
        </p:nvSpPr>
        <p:spPr>
          <a:xfrm>
            <a:off x="6385178" y="1688338"/>
            <a:ext cx="3942418" cy="2045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25400" marR="17780">
              <a:lnSpc>
                <a:spcPct val="100000"/>
              </a:lnSpc>
              <a:spcBef>
                <a:spcPts val="105"/>
              </a:spcBef>
            </a:pPr>
            <a:r>
              <a:rPr altLang="en-IN" b="1" dirty="0" sz="3200" lang="en-US" spc="5">
                <a:solidFill>
                  <a:srgbClr val="17375E"/>
                </a:solidFill>
                <a:latin typeface="Trebuchet MS"/>
                <a:cs typeface="Trebuchet MS"/>
              </a:rPr>
              <a:t>Muhamad Barhan H</a:t>
            </a:r>
            <a:r>
              <a:rPr b="1" dirty="0" sz="3200" spc="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3200" spc="5">
                <a:solidFill>
                  <a:srgbClr val="17375E"/>
                </a:solidFill>
                <a:latin typeface="Trebuchet MS"/>
                <a:cs typeface="Trebuchet MS"/>
              </a:rPr>
              <a:t>962821205</a:t>
            </a:r>
            <a:r>
              <a:rPr b="1" dirty="0" sz="3200" spc="10">
                <a:solidFill>
                  <a:srgbClr val="17375E"/>
                </a:solidFill>
                <a:latin typeface="Trebuchet MS"/>
                <a:cs typeface="Trebuchet MS"/>
              </a:rPr>
              <a:t>0</a:t>
            </a:r>
            <a:r>
              <a:rPr altLang="en-IN" b="1" dirty="0" sz="3200" lang="en-US" spc="5">
                <a:solidFill>
                  <a:srgbClr val="17375E"/>
                </a:solidFill>
                <a:latin typeface="Trebuchet MS"/>
                <a:cs typeface="Trebuchet MS"/>
              </a:rPr>
              <a:t>3</a:t>
            </a:r>
            <a:r>
              <a:rPr altLang="en-IN" b="1" dirty="0" sz="3200" lang="en-US" spc="5">
                <a:solidFill>
                  <a:srgbClr val="17375E"/>
                </a:solidFill>
                <a:latin typeface="Trebuchet MS"/>
                <a:cs typeface="Trebuchet MS"/>
              </a:rPr>
              <a:t>4</a:t>
            </a:r>
            <a:endParaRPr sz="3200">
              <a:latin typeface="Trebuchet MS"/>
              <a:cs typeface="Trebuchet MS"/>
            </a:endParaRPr>
          </a:p>
          <a:p>
            <a:pPr marL="25400" marR="1042669">
              <a:lnSpc>
                <a:spcPct val="100000"/>
              </a:lnSpc>
            </a:pPr>
            <a:r>
              <a:rPr b="1" dirty="0" sz="3200" spc="5">
                <a:solidFill>
                  <a:srgbClr val="17375E"/>
                </a:solidFill>
                <a:latin typeface="Trebuchet MS"/>
                <a:cs typeface="Trebuchet MS"/>
              </a:rPr>
              <a:t>B.</a:t>
            </a:r>
            <a:r>
              <a:rPr b="1" dirty="0" sz="3200">
                <a:solidFill>
                  <a:srgbClr val="17375E"/>
                </a:solidFill>
                <a:latin typeface="Trebuchet MS"/>
                <a:cs typeface="Trebuchet MS"/>
              </a:rPr>
              <a:t>T</a:t>
            </a:r>
            <a:r>
              <a:rPr b="1" dirty="0" sz="3200" spc="10">
                <a:solidFill>
                  <a:srgbClr val="17375E"/>
                </a:solidFill>
                <a:latin typeface="Trebuchet MS"/>
                <a:cs typeface="Trebuchet MS"/>
              </a:rPr>
              <a:t>ec</a:t>
            </a:r>
            <a:r>
              <a:rPr b="1" dirty="0" sz="3200" spc="20">
                <a:solidFill>
                  <a:srgbClr val="17375E"/>
                </a:solidFill>
                <a:latin typeface="Trebuchet MS"/>
                <a:cs typeface="Trebuchet MS"/>
              </a:rPr>
              <a:t>h</a:t>
            </a:r>
            <a:r>
              <a:rPr b="1" dirty="0" sz="3200" spc="10">
                <a:solidFill>
                  <a:srgbClr val="17375E"/>
                </a:solidFill>
                <a:latin typeface="Trebuchet MS"/>
                <a:cs typeface="Trebuchet MS"/>
              </a:rPr>
              <a:t>-</a:t>
            </a:r>
            <a:r>
              <a:rPr b="1" dirty="0" sz="3200" spc="5">
                <a:solidFill>
                  <a:srgbClr val="17375E"/>
                </a:solidFill>
                <a:latin typeface="Trebuchet MS"/>
                <a:cs typeface="Trebuchet MS"/>
              </a:rPr>
              <a:t>IT  </a:t>
            </a:r>
            <a:endParaRPr sz="3200">
              <a:latin typeface="Trebuchet MS"/>
              <a:cs typeface="Trebuchet MS"/>
            </a:endParaRPr>
          </a:p>
          <a:p>
            <a:pPr marL="25400" marR="1042669">
              <a:lnSpc>
                <a:spcPct val="100000"/>
              </a:lnSpc>
            </a:pPr>
            <a:r>
              <a:rPr b="1" dirty="0" sz="3200" spc="15">
                <a:solidFill>
                  <a:srgbClr val="17375E"/>
                </a:solidFill>
                <a:latin typeface="Trebuchet MS"/>
                <a:cs typeface="Trebuchet MS"/>
              </a:rPr>
              <a:t>3</a:t>
            </a:r>
            <a:r>
              <a:rPr baseline="25132" b="1" dirty="0" sz="3150" spc="22">
                <a:solidFill>
                  <a:srgbClr val="17375E"/>
                </a:solidFill>
                <a:latin typeface="Trebuchet MS"/>
                <a:cs typeface="Trebuchet MS"/>
              </a:rPr>
              <a:t>rd</a:t>
            </a:r>
            <a:r>
              <a:rPr baseline="25132" b="1" dirty="0" sz="3150" spc="3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3200" spc="5">
                <a:solidFill>
                  <a:srgbClr val="17375E"/>
                </a:solidFill>
                <a:latin typeface="Trebuchet MS"/>
                <a:cs typeface="Trebuchet MS"/>
              </a:rPr>
              <a:t>Year </a:t>
            </a:r>
            <a:endParaRPr sz="3200">
              <a:latin typeface="Trebuchet MS"/>
              <a:cs typeface="Trebuchet MS"/>
            </a:endParaRPr>
          </a:p>
          <a:p>
            <a:pPr marL="25400" marR="1042669">
              <a:lnSpc>
                <a:spcPct val="100000"/>
              </a:lnSpc>
            </a:pPr>
            <a:r>
              <a:rPr altLang="en-IN" b="1" dirty="0" sz="3200" lang="en-US" spc="10">
                <a:solidFill>
                  <a:srgbClr val="17375E"/>
                </a:solidFill>
                <a:latin typeface="Trebuchet MS"/>
                <a:cs typeface="Trebuchet MS"/>
              </a:rPr>
              <a:t>U</a:t>
            </a:r>
            <a:r>
              <a:rPr altLang="en-IN" b="1" dirty="0" sz="3200" lang="en-US" spc="10">
                <a:solidFill>
                  <a:srgbClr val="17375E"/>
                </a:solidFill>
                <a:latin typeface="Trebuchet MS"/>
                <a:cs typeface="Trebuchet MS"/>
              </a:rPr>
              <a:t>C</a:t>
            </a:r>
            <a:r>
              <a:rPr altLang="en-IN" b="1" dirty="0" sz="3200" lang="en-US" spc="10">
                <a:solidFill>
                  <a:srgbClr val="17375E"/>
                </a:solidFill>
                <a:latin typeface="Trebuchet MS"/>
                <a:cs typeface="Trebuchet MS"/>
              </a:rPr>
              <a:t>E</a:t>
            </a:r>
            <a:r>
              <a:rPr altLang="en-IN" b="1" dirty="0" sz="3200" lang="en-US" spc="10">
                <a:solidFill>
                  <a:srgbClr val="17375E"/>
                </a:solidFill>
                <a:latin typeface="Trebuchet MS"/>
                <a:cs typeface="Trebuchet MS"/>
              </a:rPr>
              <a:t>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48609" name="object 18"/>
          <p:cNvSpPr txBox="1"/>
          <p:nvPr/>
        </p:nvSpPr>
        <p:spPr>
          <a:xfrm>
            <a:off x="6400927" y="4477004"/>
            <a:ext cx="1845945" cy="317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spc="15">
                <a:solidFill>
                  <a:srgbClr val="2C926B"/>
                </a:solidFill>
                <a:latin typeface="Trebuchet MS"/>
                <a:cs typeface="Trebuchet MS"/>
              </a:rPr>
              <a:t>Fi</a:t>
            </a:r>
            <a:r>
              <a:rPr b="1" dirty="0" sz="2400" spc="10">
                <a:solidFill>
                  <a:srgbClr val="2C926B"/>
                </a:solidFill>
                <a:latin typeface="Trebuchet MS"/>
                <a:cs typeface="Trebuchet MS"/>
              </a:rPr>
              <a:t>n</a:t>
            </a:r>
            <a:r>
              <a:rPr b="1" dirty="0" sz="2400" spc="15">
                <a:solidFill>
                  <a:srgbClr val="2C926B"/>
                </a:solidFill>
                <a:latin typeface="Trebuchet MS"/>
                <a:cs typeface="Trebuchet MS"/>
              </a:rPr>
              <a:t>a</a:t>
            </a:r>
            <a:r>
              <a:rPr b="1" dirty="0" sz="2400">
                <a:solidFill>
                  <a:srgbClr val="2C926B"/>
                </a:solidFill>
                <a:latin typeface="Trebuchet MS"/>
                <a:cs typeface="Trebuchet MS"/>
              </a:rPr>
              <a:t>l</a:t>
            </a:r>
            <a:r>
              <a:rPr b="1" dirty="0" sz="2400" spc="-185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b="1" dirty="0" sz="2400">
                <a:solidFill>
                  <a:srgbClr val="2C926B"/>
                </a:solidFill>
                <a:latin typeface="Trebuchet MS"/>
                <a:cs typeface="Trebuchet MS"/>
              </a:rPr>
              <a:t>P</a:t>
            </a:r>
            <a:r>
              <a:rPr b="1" dirty="0" sz="2400" spc="-10">
                <a:solidFill>
                  <a:srgbClr val="2C926B"/>
                </a:solidFill>
                <a:latin typeface="Trebuchet MS"/>
                <a:cs typeface="Trebuchet MS"/>
              </a:rPr>
              <a:t>r</a:t>
            </a:r>
            <a:r>
              <a:rPr b="1" dirty="0" sz="2400">
                <a:solidFill>
                  <a:srgbClr val="2C926B"/>
                </a:solidFill>
                <a:latin typeface="Trebuchet MS"/>
                <a:cs typeface="Trebuchet MS"/>
              </a:rPr>
              <a:t>oje</a:t>
            </a:r>
            <a:r>
              <a:rPr b="1" dirty="0" sz="2400" spc="-15">
                <a:solidFill>
                  <a:srgbClr val="2C926B"/>
                </a:solidFill>
                <a:latin typeface="Trebuchet MS"/>
                <a:cs typeface="Trebuchet MS"/>
              </a:rPr>
              <a:t>c</a:t>
            </a:r>
            <a:r>
              <a:rPr b="1" dirty="0" sz="2400">
                <a:solidFill>
                  <a:srgbClr val="2C926B"/>
                </a:solidFill>
                <a:latin typeface="Trebuchet MS"/>
                <a:cs typeface="Trebuchet MS"/>
              </a:rPr>
              <a:t>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097152" name="object 1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/>
        </p:spPr>
      </p:pic>
      <p:sp>
        <p:nvSpPr>
          <p:cNvPr id="104861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739241" y="6473162"/>
            <a:ext cx="1788160" cy="144145"/>
          </a:xfrm>
          <a:prstGeom prst="rect"/>
        </p:spPr>
        <p:txBody>
          <a:bodyPr bIns="0" lIns="0" rIns="0" rtlCol="0" tIns="4445" vert="horz" wrap="square">
            <a:spAutoFit/>
          </a:bodyPr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dirty="0" spc="20">
                <a:latin typeface="Trebuchet MS"/>
                <a:cs typeface="Trebuchet MS"/>
              </a:rPr>
              <a:t>3/21/202</a:t>
            </a:r>
            <a:r>
              <a:rPr b="0" dirty="0">
                <a:latin typeface="Trebuchet MS"/>
                <a:cs typeface="Trebuchet MS"/>
              </a:rPr>
              <a:t>4</a:t>
            </a:r>
            <a:r>
              <a:rPr b="0" dirty="0">
                <a:latin typeface="Trebuchet MS"/>
                <a:cs typeface="Trebuchet MS"/>
              </a:rPr>
              <a:t> </a:t>
            </a:r>
            <a:r>
              <a:rPr b="0" dirty="0" spc="100">
                <a:latin typeface="Trebuchet MS"/>
                <a:cs typeface="Trebuchet MS"/>
              </a:rPr>
              <a:t> </a:t>
            </a:r>
            <a:r>
              <a:rPr dirty="0" spc="40"/>
              <a:t>A</a:t>
            </a:r>
            <a:r>
              <a:rPr dirty="0" spc="5"/>
              <a:t>nnu</a:t>
            </a:r>
            <a:r>
              <a:rPr dirty="0" spc="10"/>
              <a:t>a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5"/>
              <a:t>R</a:t>
            </a:r>
            <a:r>
              <a:rPr dirty="0" spc="35"/>
              <a:t>e</a:t>
            </a:r>
            <a:r>
              <a:rPr dirty="0" spc="100"/>
              <a:t>v</a:t>
            </a:r>
            <a:r>
              <a:rPr dirty="0" spc="-45"/>
              <a:t>i</a:t>
            </a:r>
            <a:r>
              <a:rPr dirty="0" spc="35"/>
              <a:t>e</a:t>
            </a:r>
            <a:r>
              <a:rPr dirty="0"/>
              <a:t>w</a:t>
            </a:r>
          </a:p>
        </p:txBody>
      </p:sp>
      <p:sp>
        <p:nvSpPr>
          <p:cNvPr id="104861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11278489" y="6473162"/>
            <a:ext cx="226059" cy="144145"/>
          </a:xfrm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88036" y="1790700"/>
            <a:ext cx="9040368" cy="3276600"/>
          </a:xfrm>
          <a:prstGeom prst="rect"/>
        </p:spPr>
      </p:pic>
      <p:sp>
        <p:nvSpPr>
          <p:cNvPr id="1048695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96" name="object 4"/>
          <p:cNvSpPr/>
          <p:nvPr/>
        </p:nvSpPr>
        <p:spPr>
          <a:xfrm>
            <a:off x="8915400" y="670559"/>
            <a:ext cx="314325" cy="323215"/>
          </a:xfrm>
          <a:custGeom>
            <a:avLst/>
            <a:ahLst/>
            <a:rect l="l" t="t" r="r" b="b"/>
            <a:pathLst>
              <a:path w="314325" h="323215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97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ah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98" name="object 6"/>
          <p:cNvSpPr txBox="1">
            <a:spLocks noGrp="1"/>
          </p:cNvSpPr>
          <p:nvPr>
            <p:ph type="title"/>
          </p:nvPr>
        </p:nvSpPr>
        <p:spPr>
          <a:xfrm>
            <a:off x="739241" y="130556"/>
            <a:ext cx="3297554" cy="1337945"/>
          </a:xfrm>
          <a:prstGeom prst="rect"/>
        </p:spPr>
        <p:txBody>
          <a:bodyPr bIns="0" lIns="0" rIns="0" rtlCol="0" tIns="155575" vert="horz" wrap="square">
            <a:spAutoFit/>
          </a:bodyPr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pc="-15"/>
              <a:t>MODELLING</a:t>
            </a:r>
          </a:p>
          <a:p>
            <a:pPr marL="43180">
              <a:lnSpc>
                <a:spcPct val="100000"/>
              </a:lnSpc>
              <a:spcBef>
                <a:spcPts val="565"/>
              </a:spcBef>
            </a:pPr>
            <a:r>
              <a:rPr b="0" dirty="0" sz="2400" spc="-155">
                <a:latin typeface="Trebuchet MS"/>
                <a:cs typeface="Trebuchet MS"/>
              </a:rPr>
              <a:t>P</a:t>
            </a:r>
            <a:r>
              <a:rPr b="0" dirty="0" sz="2400" spc="-45">
                <a:latin typeface="Trebuchet MS"/>
                <a:cs typeface="Trebuchet MS"/>
              </a:rPr>
              <a:t>r</a:t>
            </a:r>
            <a:r>
              <a:rPr b="0" dirty="0" sz="2400" spc="-55">
                <a:latin typeface="Trebuchet MS"/>
                <a:cs typeface="Trebuchet MS"/>
              </a:rPr>
              <a:t>oj</a:t>
            </a:r>
            <a:r>
              <a:rPr b="0" dirty="0" sz="2400" spc="-50">
                <a:latin typeface="Trebuchet MS"/>
                <a:cs typeface="Trebuchet MS"/>
              </a:rPr>
              <a:t>ec</a:t>
            </a:r>
            <a:r>
              <a:rPr b="0" dirty="0" sz="2400">
                <a:latin typeface="Trebuchet MS"/>
                <a:cs typeface="Trebuchet MS"/>
              </a:rPr>
              <a:t>t</a:t>
            </a:r>
            <a:r>
              <a:rPr b="0" dirty="0" sz="2400" spc="-215">
                <a:latin typeface="Trebuchet MS"/>
                <a:cs typeface="Trebuchet MS"/>
              </a:rPr>
              <a:t> </a:t>
            </a:r>
            <a:r>
              <a:rPr b="0" dirty="0" sz="2400" spc="-50">
                <a:latin typeface="Trebuchet MS"/>
                <a:cs typeface="Trebuchet MS"/>
              </a:rPr>
              <a:t>A</a:t>
            </a:r>
            <a:r>
              <a:rPr b="0" dirty="0" sz="2400" spc="-45">
                <a:latin typeface="Trebuchet MS"/>
                <a:cs typeface="Trebuchet MS"/>
              </a:rPr>
              <a:t>r</a:t>
            </a:r>
            <a:r>
              <a:rPr b="0" dirty="0" sz="2400" spc="-50">
                <a:latin typeface="Trebuchet MS"/>
                <a:cs typeface="Trebuchet MS"/>
              </a:rPr>
              <a:t>c</a:t>
            </a:r>
            <a:r>
              <a:rPr b="0" dirty="0" sz="2400" spc="-55">
                <a:latin typeface="Trebuchet MS"/>
                <a:cs typeface="Trebuchet MS"/>
              </a:rPr>
              <a:t>h</a:t>
            </a:r>
            <a:r>
              <a:rPr b="0" dirty="0" sz="2400" spc="-50">
                <a:latin typeface="Trebuchet MS"/>
                <a:cs typeface="Trebuchet MS"/>
              </a:rPr>
              <a:t>i</a:t>
            </a:r>
            <a:r>
              <a:rPr b="0" dirty="0" sz="2400" spc="-55">
                <a:latin typeface="Trebuchet MS"/>
                <a:cs typeface="Trebuchet MS"/>
              </a:rPr>
              <a:t>t</a:t>
            </a:r>
            <a:r>
              <a:rPr b="0" dirty="0" sz="2400" spc="-50">
                <a:latin typeface="Trebuchet MS"/>
                <a:cs typeface="Trebuchet MS"/>
              </a:rPr>
              <a:t>ec</a:t>
            </a:r>
            <a:r>
              <a:rPr b="0" dirty="0" sz="2400" spc="-55">
                <a:latin typeface="Trebuchet MS"/>
                <a:cs typeface="Trebuchet MS"/>
              </a:rPr>
              <a:t>tu</a:t>
            </a:r>
            <a:r>
              <a:rPr b="0" dirty="0" sz="2400" spc="-45">
                <a:latin typeface="Trebuchet MS"/>
                <a:cs typeface="Trebuchet MS"/>
              </a:rPr>
              <a:t>r</a:t>
            </a:r>
            <a:r>
              <a:rPr b="0" dirty="0" sz="2400">
                <a:latin typeface="Trebuchet MS"/>
                <a:cs typeface="Trebuchet MS"/>
              </a:rPr>
              <a:t>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48699" name="object 7"/>
          <p:cNvSpPr txBox="1"/>
          <p:nvPr/>
        </p:nvSpPr>
        <p:spPr>
          <a:xfrm>
            <a:off x="739851" y="6475600"/>
            <a:ext cx="1788160" cy="188595"/>
          </a:xfrm>
          <a:prstGeom prst="rect"/>
        </p:spPr>
        <p:txBody>
          <a:bodyPr bIns="0" lIns="0" rIns="0" rtlCol="0" tIns="4445" vert="horz" wrap="square">
            <a:spAutoFit/>
          </a:bodyPr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4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b="1" dirty="0" sz="1100" spc="5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b="1" dirty="0" sz="1100" spc="-10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5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 spc="10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b="1" dirty="0" sz="1100" spc="-45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70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8600" y="1354836"/>
            <a:ext cx="5001768" cy="3983736"/>
          </a:xfrm>
          <a:prstGeom prst="rect"/>
        </p:spPr>
      </p:pic>
      <p:sp>
        <p:nvSpPr>
          <p:cNvPr id="1048701" name="object 3"/>
          <p:cNvSpPr/>
          <p:nvPr/>
        </p:nvSpPr>
        <p:spPr>
          <a:xfrm>
            <a:off x="8670035" y="607771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702" name="object 4"/>
          <p:cNvSpPr/>
          <p:nvPr/>
        </p:nvSpPr>
        <p:spPr>
          <a:xfrm>
            <a:off x="8685276" y="440436"/>
            <a:ext cx="314325" cy="325120"/>
          </a:xfrm>
          <a:custGeom>
            <a:avLst/>
            <a:ahLst/>
            <a:rect l="l" t="t" r="r" b="b"/>
            <a:pathLst>
              <a:path w="314325" h="325120">
                <a:moveTo>
                  <a:pt x="313944" y="0"/>
                </a:moveTo>
                <a:lnTo>
                  <a:pt x="0" y="0"/>
                </a:lnTo>
                <a:lnTo>
                  <a:pt x="0" y="324612"/>
                </a:lnTo>
                <a:lnTo>
                  <a:pt x="313944" y="324612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703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ah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704" name="object 6"/>
          <p:cNvSpPr txBox="1">
            <a:spLocks noGrp="1"/>
          </p:cNvSpPr>
          <p:nvPr>
            <p:ph type="title"/>
          </p:nvPr>
        </p:nvSpPr>
        <p:spPr>
          <a:xfrm>
            <a:off x="754786" y="368046"/>
            <a:ext cx="2432050" cy="7569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</a:t>
            </a:r>
            <a:r>
              <a:rPr dirty="0" spc="-35"/>
              <a:t>E</a:t>
            </a:r>
            <a:r>
              <a:rPr dirty="0" spc="5"/>
              <a:t>S</a:t>
            </a:r>
            <a:r>
              <a:rPr dirty="0" spc="-40"/>
              <a:t>U</a:t>
            </a:r>
            <a:r>
              <a:rPr dirty="0" spc="-409"/>
              <a:t>L</a:t>
            </a:r>
            <a:r>
              <a:rPr dirty="0"/>
              <a:t>TS</a:t>
            </a:r>
          </a:p>
        </p:txBody>
      </p:sp>
      <p:pic>
        <p:nvPicPr>
          <p:cNvPr id="209716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5334000" y="1368552"/>
            <a:ext cx="4953000" cy="3971544"/>
          </a:xfrm>
          <a:prstGeom prst="rect"/>
        </p:spPr>
      </p:pic>
      <p:sp>
        <p:nvSpPr>
          <p:cNvPr id="1048705" name="object 8"/>
          <p:cNvSpPr txBox="1"/>
          <p:nvPr/>
        </p:nvSpPr>
        <p:spPr>
          <a:xfrm>
            <a:off x="739851" y="6475600"/>
            <a:ext cx="1788160" cy="188595"/>
          </a:xfrm>
          <a:prstGeom prst="rect"/>
        </p:spPr>
        <p:txBody>
          <a:bodyPr bIns="0" lIns="0" rIns="0" rtlCol="0" tIns="4445" vert="horz" wrap="square">
            <a:spAutoFit/>
          </a:bodyPr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2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4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b="1" dirty="0" sz="1100" spc="5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b="1" dirty="0" sz="1100" spc="-10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5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 spc="10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b="1" dirty="0" sz="1100" spc="-45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70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bIns="0" lIns="0" rIns="0" rtlCol="0" tIns="0" wrap="square"/>
          <a:p/>
        </p:txBody>
      </p:sp>
      <p:grpSp>
        <p:nvGrpSpPr>
          <p:cNvPr id="23" name="object 3"/>
          <p:cNvGrpSpPr/>
          <p:nvPr/>
        </p:nvGrpSpPr>
        <p:grpSpPr>
          <a:xfrm>
            <a:off x="7444549" y="0"/>
            <a:ext cx="4752340" cy="6863080"/>
            <a:chOff x="7444549" y="0"/>
            <a:chExt cx="4752340" cy="6863080"/>
          </a:xfrm>
        </p:grpSpPr>
        <p:sp>
          <p:nvSpPr>
            <p:cNvPr id="1048613" name="object 4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ah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ah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ah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ah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2"/>
          <p:cNvSpPr/>
          <p:nvPr/>
        </p:nvSpPr>
        <p:spPr>
          <a:xfrm>
            <a:off x="0" y="4009644"/>
            <a:ext cx="448309" cy="2848610"/>
          </a:xfrm>
          <a:custGeom>
            <a:avLst/>
            <a:ah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3"/>
          <p:cNvSpPr/>
          <p:nvPr/>
        </p:nvSpPr>
        <p:spPr>
          <a:xfrm>
            <a:off x="9354311" y="536295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/>
          <p:nvPr/>
        </p:nvSpPr>
        <p:spPr>
          <a:xfrm>
            <a:off x="6696456" y="1696211"/>
            <a:ext cx="314325" cy="323215"/>
          </a:xfrm>
          <a:custGeom>
            <a:avLst/>
            <a:ah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5"/>
          <p:cNvSpPr/>
          <p:nvPr/>
        </p:nvSpPr>
        <p:spPr>
          <a:xfrm>
            <a:off x="9354311" y="5896355"/>
            <a:ext cx="180340" cy="181610"/>
          </a:xfrm>
          <a:custGeom>
            <a:avLst/>
            <a:ah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 txBox="1"/>
          <p:nvPr/>
        </p:nvSpPr>
        <p:spPr>
          <a:xfrm>
            <a:off x="739241" y="818514"/>
            <a:ext cx="3890645" cy="5454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4250" spc="-5">
                <a:latin typeface="Trebuchet MS"/>
                <a:cs typeface="Trebuchet MS"/>
              </a:rPr>
              <a:t>PROJECT</a:t>
            </a:r>
            <a:r>
              <a:rPr b="1" dirty="0" sz="4250" spc="-114">
                <a:latin typeface="Trebuchet MS"/>
                <a:cs typeface="Trebuchet MS"/>
              </a:rPr>
              <a:t> </a:t>
            </a:r>
            <a:r>
              <a:rPr b="1" dirty="0" sz="4250" spc="15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24" name="object 17"/>
          <p:cNvGrpSpPr/>
          <p:nvPr/>
        </p:nvGrpSpPr>
        <p:grpSpPr>
          <a:xfrm>
            <a:off x="466344" y="6409944"/>
            <a:ext cx="3706495" cy="295910"/>
            <a:chOff x="466344" y="6409944"/>
            <a:chExt cx="3706495" cy="295910"/>
          </a:xfrm>
        </p:grpSpPr>
        <p:pic>
          <p:nvPicPr>
            <p:cNvPr id="2097153" name="object 18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/>
          </p:spPr>
        </p:pic>
        <p:pic>
          <p:nvPicPr>
            <p:cNvPr id="2097154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/>
          </p:spPr>
        </p:pic>
      </p:grpSp>
      <p:sp>
        <p:nvSpPr>
          <p:cNvPr id="1048626" name="object 20"/>
          <p:cNvSpPr txBox="1"/>
          <p:nvPr/>
        </p:nvSpPr>
        <p:spPr>
          <a:xfrm>
            <a:off x="1424177" y="2731388"/>
            <a:ext cx="6597015" cy="113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1" dirty="0" sz="4400" spc="-5">
                <a:solidFill>
                  <a:srgbClr val="244060"/>
                </a:solidFill>
                <a:latin typeface="Trebuchet MS"/>
                <a:cs typeface="Trebuchet MS"/>
              </a:rPr>
              <a:t>FACE </a:t>
            </a:r>
            <a:r>
              <a:rPr b="1" dirty="0" sz="4400">
                <a:solidFill>
                  <a:srgbClr val="244060"/>
                </a:solidFill>
                <a:latin typeface="Trebuchet MS"/>
                <a:cs typeface="Trebuchet MS"/>
              </a:rPr>
              <a:t>EXPRESSION </a:t>
            </a:r>
            <a:r>
              <a:rPr b="1" dirty="0" sz="4400" spc="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b="1" dirty="0" sz="4400">
                <a:solidFill>
                  <a:srgbClr val="244060"/>
                </a:solidFill>
                <a:latin typeface="Trebuchet MS"/>
                <a:cs typeface="Trebuchet MS"/>
              </a:rPr>
              <a:t>RECOGNITION</a:t>
            </a:r>
            <a:r>
              <a:rPr b="1" dirty="0" sz="4400" spc="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b="1" dirty="0" sz="4400">
                <a:solidFill>
                  <a:srgbClr val="244060"/>
                </a:solidFill>
                <a:latin typeface="Trebuchet MS"/>
                <a:cs typeface="Trebuchet MS"/>
              </a:rPr>
              <a:t>USING CNN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1048627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739241" y="6473162"/>
            <a:ext cx="1788160" cy="144145"/>
          </a:xfrm>
          <a:prstGeom prst="rect"/>
        </p:spPr>
        <p:txBody>
          <a:bodyPr bIns="0" lIns="0" rIns="0" rtlCol="0" tIns="4445" vert="horz" wrap="square">
            <a:spAutoFit/>
          </a:bodyPr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dirty="0" spc="20">
                <a:latin typeface="Trebuchet MS"/>
                <a:cs typeface="Trebuchet MS"/>
              </a:rPr>
              <a:t>3/21/202</a:t>
            </a:r>
            <a:r>
              <a:rPr b="0" dirty="0">
                <a:latin typeface="Trebuchet MS"/>
                <a:cs typeface="Trebuchet MS"/>
              </a:rPr>
              <a:t>4</a:t>
            </a:r>
            <a:r>
              <a:rPr b="0" dirty="0">
                <a:latin typeface="Trebuchet MS"/>
                <a:cs typeface="Trebuchet MS"/>
              </a:rPr>
              <a:t> </a:t>
            </a:r>
            <a:r>
              <a:rPr b="0" dirty="0" spc="100">
                <a:latin typeface="Trebuchet MS"/>
                <a:cs typeface="Trebuchet MS"/>
              </a:rPr>
              <a:t> </a:t>
            </a:r>
            <a:r>
              <a:rPr dirty="0" spc="40"/>
              <a:t>A</a:t>
            </a:r>
            <a:r>
              <a:rPr dirty="0" spc="5"/>
              <a:t>nnu</a:t>
            </a:r>
            <a:r>
              <a:rPr dirty="0" spc="10"/>
              <a:t>a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5"/>
              <a:t>R</a:t>
            </a:r>
            <a:r>
              <a:rPr dirty="0" spc="35"/>
              <a:t>e</a:t>
            </a:r>
            <a:r>
              <a:rPr dirty="0" spc="100"/>
              <a:t>v</a:t>
            </a:r>
            <a:r>
              <a:rPr dirty="0" spc="-45"/>
              <a:t>i</a:t>
            </a:r>
            <a:r>
              <a:rPr dirty="0" spc="35"/>
              <a:t>e</a:t>
            </a:r>
            <a:r>
              <a:rPr dirty="0"/>
              <a:t>w</a:t>
            </a:r>
          </a:p>
        </p:txBody>
      </p:sp>
      <p:sp>
        <p:nvSpPr>
          <p:cNvPr id="1048628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278489" y="6473162"/>
            <a:ext cx="226059" cy="144145"/>
          </a:xfrm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bIns="0" lIns="0" rIns="0" rtlCol="0" tIns="0" wrap="square"/>
          <a:p/>
        </p:txBody>
      </p:sp>
      <p:grpSp>
        <p:nvGrpSpPr>
          <p:cNvPr id="27" name="object 3"/>
          <p:cNvGrpSpPr/>
          <p:nvPr/>
        </p:nvGrpSpPr>
        <p:grpSpPr>
          <a:xfrm>
            <a:off x="7444549" y="0"/>
            <a:ext cx="4752340" cy="6863080"/>
            <a:chOff x="7444549" y="0"/>
            <a:chExt cx="4752340" cy="6863080"/>
          </a:xfrm>
        </p:grpSpPr>
        <p:sp>
          <p:nvSpPr>
            <p:cNvPr id="1048635" name="object 4"/>
            <p:cNvSpPr/>
            <p:nvPr/>
          </p:nvSpPr>
          <p:spPr>
            <a:xfrm>
              <a:off x="7449311" y="4572"/>
              <a:ext cx="4742815" cy="6853555"/>
            </a:xfrm>
            <a:custGeom>
              <a:avLst/>
              <a:ahLst/>
              <a:rect l="l" t="t" r="r" b="b"/>
              <a:pathLst>
                <a:path w="4742815" h="6853555">
                  <a:moveTo>
                    <a:pt x="1927860" y="0"/>
                  </a:moveTo>
                  <a:lnTo>
                    <a:pt x="3146806" y="6853043"/>
                  </a:lnTo>
                </a:path>
                <a:path w="4742815" h="6853555">
                  <a:moveTo>
                    <a:pt x="4742561" y="3689604"/>
                  </a:moveTo>
                  <a:lnTo>
                    <a:pt x="0" y="6852958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6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6"/>
            <p:cNvSpPr/>
            <p:nvPr/>
          </p:nvSpPr>
          <p:spPr>
            <a:xfrm>
              <a:off x="9602723" y="0"/>
              <a:ext cx="2588895" cy="6858000"/>
            </a:xfrm>
            <a:custGeom>
              <a:avLst/>
              <a:ahLst/>
              <a:rect l="l" t="t" r="r" b="b"/>
              <a:pathLst>
                <a:path w="2588895" h="6858000">
                  <a:moveTo>
                    <a:pt x="2588895" y="0"/>
                  </a:moveTo>
                  <a:lnTo>
                    <a:pt x="0" y="0"/>
                  </a:lnTo>
                  <a:lnTo>
                    <a:pt x="1208785" y="6857995"/>
                  </a:lnTo>
                  <a:lnTo>
                    <a:pt x="2588895" y="6857995"/>
                  </a:lnTo>
                  <a:lnTo>
                    <a:pt x="2588895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7"/>
            <p:cNvSpPr/>
            <p:nvPr/>
          </p:nvSpPr>
          <p:spPr>
            <a:xfrm>
              <a:off x="8935211" y="3047999"/>
              <a:ext cx="3256915" cy="3810000"/>
            </a:xfrm>
            <a:custGeom>
              <a:avLst/>
              <a:ahLst/>
              <a:rect l="l" t="t" r="r" b="b"/>
              <a:pathLst>
                <a:path w="3256915" h="3810000">
                  <a:moveTo>
                    <a:pt x="3256788" y="0"/>
                  </a:moveTo>
                  <a:lnTo>
                    <a:pt x="0" y="3809999"/>
                  </a:lnTo>
                  <a:lnTo>
                    <a:pt x="3256788" y="3809999"/>
                  </a:lnTo>
                  <a:lnTo>
                    <a:pt x="32567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8"/>
            <p:cNvSpPr/>
            <p:nvPr/>
          </p:nvSpPr>
          <p:spPr>
            <a:xfrm>
              <a:off x="9337547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198" y="0"/>
                  </a:moveTo>
                  <a:lnTo>
                    <a:pt x="0" y="0"/>
                  </a:lnTo>
                  <a:lnTo>
                    <a:pt x="2470150" y="6857995"/>
                  </a:lnTo>
                  <a:lnTo>
                    <a:pt x="2854198" y="6857995"/>
                  </a:lnTo>
                  <a:lnTo>
                    <a:pt x="2854198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1"/>
            <p:cNvSpPr/>
            <p:nvPr/>
          </p:nvSpPr>
          <p:spPr>
            <a:xfrm>
              <a:off x="10372344" y="3590543"/>
              <a:ext cx="1819910" cy="3267710"/>
            </a:xfrm>
            <a:custGeom>
              <a:avLst/>
              <a:ah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3" name="object 12"/>
          <p:cNvSpPr/>
          <p:nvPr/>
        </p:nvSpPr>
        <p:spPr>
          <a:xfrm>
            <a:off x="0" y="4009644"/>
            <a:ext cx="448309" cy="2848610"/>
          </a:xfrm>
          <a:custGeom>
            <a:avLst/>
            <a:ahLst/>
            <a:rect l="l" t="t" r="r" b="b"/>
            <a:pathLst>
              <a:path w="448309" h="2848609">
                <a:moveTo>
                  <a:pt x="0" y="0"/>
                </a:moveTo>
                <a:lnTo>
                  <a:pt x="0" y="2848355"/>
                </a:lnTo>
                <a:lnTo>
                  <a:pt x="448056" y="284835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4" name="object 13"/>
          <p:cNvSpPr txBox="1"/>
          <p:nvPr/>
        </p:nvSpPr>
        <p:spPr>
          <a:xfrm>
            <a:off x="752551" y="6488300"/>
            <a:ext cx="1762760" cy="16319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55"/>
              </a:lnSpc>
            </a:pPr>
            <a:r>
              <a:rPr dirty="0" sz="1100" spc="2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4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b="1" dirty="0" sz="1100" spc="5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b="1" dirty="0" sz="1100" spc="-10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5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 spc="10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b="1" dirty="0" sz="1100" spc="-45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5" name="object 14"/>
          <p:cNvSpPr/>
          <p:nvPr/>
        </p:nvSpPr>
        <p:spPr>
          <a:xfrm>
            <a:off x="7362443" y="448055"/>
            <a:ext cx="363220" cy="361315"/>
          </a:xfrm>
          <a:custGeom>
            <a:avLst/>
            <a:ahLst/>
            <a:rect l="l" t="t" r="r" b="b"/>
            <a:pathLst>
              <a:path w="363220" h="361315">
                <a:moveTo>
                  <a:pt x="181355" y="0"/>
                </a:moveTo>
                <a:lnTo>
                  <a:pt x="133096" y="6477"/>
                </a:lnTo>
                <a:lnTo>
                  <a:pt x="89788" y="24638"/>
                </a:lnTo>
                <a:lnTo>
                  <a:pt x="53085" y="52832"/>
                </a:lnTo>
                <a:lnTo>
                  <a:pt x="24764" y="89408"/>
                </a:lnTo>
                <a:lnTo>
                  <a:pt x="6476" y="132588"/>
                </a:lnTo>
                <a:lnTo>
                  <a:pt x="0" y="180594"/>
                </a:lnTo>
                <a:lnTo>
                  <a:pt x="6476" y="228600"/>
                </a:lnTo>
                <a:lnTo>
                  <a:pt x="24764" y="271780"/>
                </a:lnTo>
                <a:lnTo>
                  <a:pt x="53085" y="308229"/>
                </a:lnTo>
                <a:lnTo>
                  <a:pt x="89788" y="336550"/>
                </a:lnTo>
                <a:lnTo>
                  <a:pt x="133096" y="354711"/>
                </a:lnTo>
                <a:lnTo>
                  <a:pt x="181355" y="361188"/>
                </a:lnTo>
                <a:lnTo>
                  <a:pt x="229615" y="354711"/>
                </a:lnTo>
                <a:lnTo>
                  <a:pt x="272923" y="336550"/>
                </a:lnTo>
                <a:lnTo>
                  <a:pt x="309625" y="308229"/>
                </a:lnTo>
                <a:lnTo>
                  <a:pt x="337947" y="271780"/>
                </a:lnTo>
                <a:lnTo>
                  <a:pt x="356234" y="228600"/>
                </a:lnTo>
                <a:lnTo>
                  <a:pt x="362711" y="180594"/>
                </a:lnTo>
                <a:lnTo>
                  <a:pt x="356234" y="132588"/>
                </a:lnTo>
                <a:lnTo>
                  <a:pt x="337947" y="89408"/>
                </a:lnTo>
                <a:lnTo>
                  <a:pt x="309625" y="52832"/>
                </a:lnTo>
                <a:lnTo>
                  <a:pt x="272923" y="24638"/>
                </a:lnTo>
                <a:lnTo>
                  <a:pt x="229615" y="6477"/>
                </a:lnTo>
                <a:lnTo>
                  <a:pt x="18135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6" name="object 15"/>
          <p:cNvSpPr/>
          <p:nvPr/>
        </p:nvSpPr>
        <p:spPr>
          <a:xfrm>
            <a:off x="11010900" y="5609844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8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4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49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4"/>
                </a:lnTo>
                <a:lnTo>
                  <a:pt x="52197" y="500189"/>
                </a:lnTo>
                <a:lnTo>
                  <a:pt x="79501" y="536320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0"/>
                </a:lnTo>
                <a:lnTo>
                  <a:pt x="230377" y="633983"/>
                </a:lnTo>
                <a:lnTo>
                  <a:pt x="275971" y="644182"/>
                </a:lnTo>
                <a:lnTo>
                  <a:pt x="323850" y="647699"/>
                </a:lnTo>
                <a:lnTo>
                  <a:pt x="371728" y="644182"/>
                </a:lnTo>
                <a:lnTo>
                  <a:pt x="417322" y="633983"/>
                </a:lnTo>
                <a:lnTo>
                  <a:pt x="460375" y="617600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0"/>
                </a:lnTo>
                <a:lnTo>
                  <a:pt x="595502" y="500189"/>
                </a:lnTo>
                <a:lnTo>
                  <a:pt x="617601" y="460374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49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4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8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811" y="6134100"/>
            <a:ext cx="246888" cy="248412"/>
          </a:xfrm>
          <a:prstGeom prst="rect"/>
        </p:spPr>
      </p:pic>
      <p:grpSp>
        <p:nvGrpSpPr>
          <p:cNvPr id="28" name="object 17"/>
          <p:cNvGrpSpPr/>
          <p:nvPr/>
        </p:nvGrpSpPr>
        <p:grpSpPr>
          <a:xfrm>
            <a:off x="47244" y="3819142"/>
            <a:ext cx="4125595" cy="3009900"/>
            <a:chOff x="47244" y="3819142"/>
            <a:chExt cx="4125595" cy="3009900"/>
          </a:xfrm>
        </p:grpSpPr>
        <p:pic>
          <p:nvPicPr>
            <p:cNvPr id="2097156" name="object 18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/>
          </p:spPr>
        </p:pic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244" y="3819142"/>
              <a:ext cx="1734312" cy="3009898"/>
            </a:xfrm>
            <a:prstGeom prst="rect"/>
          </p:spPr>
        </p:pic>
      </p:grpSp>
      <p:sp>
        <p:nvSpPr>
          <p:cNvPr id="1048647" name="object 20"/>
          <p:cNvSpPr txBox="1">
            <a:spLocks noGrp="1"/>
          </p:cNvSpPr>
          <p:nvPr>
            <p:ph type="title"/>
          </p:nvPr>
        </p:nvSpPr>
        <p:spPr>
          <a:xfrm>
            <a:off x="739241" y="427990"/>
            <a:ext cx="2353310" cy="622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"/>
              <a:t>A</a:t>
            </a:r>
            <a:r>
              <a:rPr dirty="0" spc="5"/>
              <a:t>G</a:t>
            </a:r>
            <a:r>
              <a:rPr dirty="0" spc="-35"/>
              <a:t>E</a:t>
            </a:r>
            <a:r>
              <a:rPr dirty="0" spc="10"/>
              <a:t>N</a:t>
            </a:r>
            <a:r>
              <a:rPr dirty="0" spc="-5"/>
              <a:t>DA</a:t>
            </a:r>
          </a:p>
        </p:txBody>
      </p:sp>
      <p:sp>
        <p:nvSpPr>
          <p:cNvPr id="1048648" name="object 21"/>
          <p:cNvSpPr txBox="1"/>
          <p:nvPr/>
        </p:nvSpPr>
        <p:spPr>
          <a:xfrm>
            <a:off x="11380089" y="6464604"/>
            <a:ext cx="99060" cy="1524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9" name="object 22"/>
          <p:cNvSpPr txBox="1"/>
          <p:nvPr/>
        </p:nvSpPr>
        <p:spPr>
          <a:xfrm>
            <a:off x="2550032" y="1893519"/>
            <a:ext cx="4585335" cy="335407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686435" marL="6985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algn="l" pos="698500"/>
                <a:tab algn="l" pos="699135"/>
              </a:tabLst>
            </a:pPr>
            <a:r>
              <a:rPr b="1" dirty="0" sz="3200" spc="15">
                <a:solidFill>
                  <a:srgbClr val="244060"/>
                </a:solidFill>
                <a:latin typeface="Trebuchet MS"/>
                <a:cs typeface="Trebuchet MS"/>
              </a:rPr>
              <a:t>Problem</a:t>
            </a:r>
            <a:r>
              <a:rPr b="1" dirty="0" sz="3200" spc="-1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b="1" dirty="0" sz="3200" spc="15">
                <a:solidFill>
                  <a:srgbClr val="244060"/>
                </a:solidFill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  <a:p>
            <a:pPr indent="-686435" marL="6985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algn="l" pos="698500"/>
                <a:tab algn="l" pos="699135"/>
              </a:tabLst>
            </a:pPr>
            <a:r>
              <a:rPr b="1" dirty="0" sz="3200" spc="15">
                <a:solidFill>
                  <a:srgbClr val="244060"/>
                </a:solidFill>
                <a:latin typeface="Trebuchet MS"/>
                <a:cs typeface="Trebuchet MS"/>
              </a:rPr>
              <a:t>Project</a:t>
            </a:r>
            <a:r>
              <a:rPr b="1" dirty="0" sz="3200" spc="-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b="1" dirty="0" sz="3200" spc="15">
                <a:solidFill>
                  <a:srgbClr val="244060"/>
                </a:solidFill>
                <a:latin typeface="Trebuchet MS"/>
                <a:cs typeface="Trebuchet MS"/>
              </a:rPr>
              <a:t>Overview</a:t>
            </a:r>
            <a:endParaRPr sz="3200">
              <a:latin typeface="Trebuchet MS"/>
              <a:cs typeface="Trebuchet MS"/>
            </a:endParaRPr>
          </a:p>
          <a:p>
            <a:pPr indent="-686435" marL="6985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algn="l" pos="698500"/>
                <a:tab algn="l" pos="699135"/>
              </a:tabLst>
            </a:pPr>
            <a:r>
              <a:rPr b="1" dirty="0" sz="3200" spc="15">
                <a:solidFill>
                  <a:srgbClr val="244060"/>
                </a:solidFill>
                <a:latin typeface="Trebuchet MS"/>
                <a:cs typeface="Trebuchet MS"/>
              </a:rPr>
              <a:t>End</a:t>
            </a:r>
            <a:r>
              <a:rPr b="1" dirty="0" sz="3200" spc="-1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b="1" dirty="0" sz="3200" spc="15">
                <a:solidFill>
                  <a:srgbClr val="244060"/>
                </a:solidFill>
                <a:latin typeface="Trebuchet MS"/>
                <a:cs typeface="Trebuchet MS"/>
              </a:rPr>
              <a:t>Users</a:t>
            </a:r>
            <a:endParaRPr sz="3200">
              <a:latin typeface="Trebuchet MS"/>
              <a:cs typeface="Trebuchet MS"/>
            </a:endParaRPr>
          </a:p>
          <a:p>
            <a:pPr indent="-686435" marL="6985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algn="l" pos="698500"/>
                <a:tab algn="l" pos="699135"/>
              </a:tabLst>
            </a:pPr>
            <a:r>
              <a:rPr b="1" dirty="0" sz="3200" spc="15">
                <a:solidFill>
                  <a:srgbClr val="244060"/>
                </a:solidFill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indent="-686435" marL="6985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algn="l" pos="698500"/>
                <a:tab algn="l" pos="699135"/>
              </a:tabLst>
            </a:pPr>
            <a:r>
              <a:rPr b="1" dirty="0" sz="3200" spc="15">
                <a:solidFill>
                  <a:srgbClr val="244060"/>
                </a:solidFill>
                <a:latin typeface="Trebuchet MS"/>
                <a:cs typeface="Trebuchet MS"/>
              </a:rPr>
              <a:t>Value</a:t>
            </a:r>
            <a:r>
              <a:rPr b="1" dirty="0" sz="3200" spc="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b="1" dirty="0" sz="3200" spc="15">
                <a:solidFill>
                  <a:srgbClr val="244060"/>
                </a:solidFill>
                <a:latin typeface="Trebuchet MS"/>
                <a:cs typeface="Trebuchet MS"/>
              </a:rPr>
              <a:t>Proposition</a:t>
            </a:r>
            <a:endParaRPr sz="3200">
              <a:latin typeface="Trebuchet MS"/>
              <a:cs typeface="Trebuchet MS"/>
            </a:endParaRPr>
          </a:p>
          <a:p>
            <a:pPr indent="-686435" marL="69850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algn="l" pos="698500"/>
                <a:tab algn="l" pos="699135"/>
              </a:tabLst>
            </a:pPr>
            <a:r>
              <a:rPr b="1" dirty="0" sz="3200" spc="10">
                <a:solidFill>
                  <a:srgbClr val="244060"/>
                </a:solidFill>
                <a:latin typeface="Trebuchet MS"/>
                <a:cs typeface="Trebuchet MS"/>
              </a:rPr>
              <a:t>Wow in</a:t>
            </a:r>
            <a:r>
              <a:rPr b="1" dirty="0" sz="320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b="1" dirty="0" sz="3200" spc="15">
                <a:solidFill>
                  <a:srgbClr val="244060"/>
                </a:solidFill>
                <a:latin typeface="Trebuchet MS"/>
                <a:cs typeface="Trebuchet MS"/>
              </a:rPr>
              <a:t>the</a:t>
            </a:r>
            <a:r>
              <a:rPr b="1" dirty="0" sz="3200" spc="3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b="1" dirty="0" sz="3200" spc="15">
                <a:solidFill>
                  <a:srgbClr val="244060"/>
                </a:solidFill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indent="-686435" marL="698500">
              <a:lnSpc>
                <a:spcPct val="100000"/>
              </a:lnSpc>
              <a:spcBef>
                <a:spcPts val="110"/>
              </a:spcBef>
              <a:buFont typeface="Wingdings"/>
              <a:buChar char=""/>
              <a:tabLst>
                <a:tab algn="l" pos="698500"/>
                <a:tab algn="l" pos="699135"/>
              </a:tabLst>
            </a:pPr>
            <a:r>
              <a:rPr b="1" dirty="0" sz="3200" spc="15">
                <a:solidFill>
                  <a:srgbClr val="244060"/>
                </a:solidFill>
                <a:latin typeface="Trebuchet MS"/>
                <a:cs typeface="Trebuchet MS"/>
              </a:rPr>
              <a:t>Modelling</a:t>
            </a:r>
            <a:endParaRPr sz="3200">
              <a:latin typeface="Trebuchet MS"/>
              <a:cs typeface="Trebuchet MS"/>
            </a:endParaRPr>
          </a:p>
          <a:p>
            <a:pPr indent="-686435" marL="6985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algn="l" pos="698500"/>
                <a:tab algn="l" pos="699135"/>
              </a:tabLst>
            </a:pPr>
            <a:r>
              <a:rPr b="1" dirty="0" sz="3200" spc="15">
                <a:solidFill>
                  <a:srgbClr val="244060"/>
                </a:solidFill>
                <a:latin typeface="Trebuchet MS"/>
                <a:cs typeface="Trebuchet MS"/>
              </a:rPr>
              <a:t>Result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9515856" y="540105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grpSp>
        <p:nvGrpSpPr>
          <p:cNvPr id="30" name="object 3"/>
          <p:cNvGrpSpPr/>
          <p:nvPr/>
        </p:nvGrpSpPr>
        <p:grpSpPr>
          <a:xfrm>
            <a:off x="8153400" y="2971800"/>
            <a:ext cx="2763520" cy="3258820"/>
            <a:chOff x="8153400" y="2971800"/>
            <a:chExt cx="2763520" cy="3258820"/>
          </a:xfrm>
        </p:grpSpPr>
        <p:sp>
          <p:nvSpPr>
            <p:cNvPr id="1048651" name="object 4"/>
            <p:cNvSpPr/>
            <p:nvPr/>
          </p:nvSpPr>
          <p:spPr>
            <a:xfrm>
              <a:off x="9515855" y="5934455"/>
              <a:ext cx="181610" cy="181610"/>
            </a:xfrm>
            <a:custGeom>
              <a:avLst/>
              <a:ahLst/>
              <a:rect l="l" t="t" r="r" b="b"/>
              <a:pathLst>
                <a:path w="181609" h="181610">
                  <a:moveTo>
                    <a:pt x="181355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81355" y="181356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153400" y="2971800"/>
              <a:ext cx="2763011" cy="3258312"/>
            </a:xfrm>
            <a:prstGeom prst="rect"/>
          </p:spPr>
        </p:pic>
      </p:grpSp>
      <p:sp>
        <p:nvSpPr>
          <p:cNvPr id="1048652" name="object 6"/>
          <p:cNvSpPr txBox="1">
            <a:spLocks noGrp="1"/>
          </p:cNvSpPr>
          <p:nvPr>
            <p:ph type="title"/>
          </p:nvPr>
        </p:nvSpPr>
        <p:spPr>
          <a:xfrm>
            <a:off x="833729" y="564007"/>
            <a:ext cx="5629275" cy="5454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algn="l" pos="2728595"/>
              </a:tabLst>
            </a:pPr>
            <a:r>
              <a:rPr dirty="0" sz="4250"/>
              <a:t>PROBLEM	</a:t>
            </a:r>
            <a:r>
              <a:rPr dirty="0" sz="4250" spc="-90"/>
              <a:t>STATEMENT</a:t>
            </a:r>
            <a:endParaRPr sz="4250"/>
          </a:p>
        </p:txBody>
      </p:sp>
      <p:pic>
        <p:nvPicPr>
          <p:cNvPr id="209715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/>
        </p:spPr>
      </p:pic>
      <p:sp>
        <p:nvSpPr>
          <p:cNvPr id="1048653" name="object 8"/>
          <p:cNvSpPr txBox="1"/>
          <p:nvPr/>
        </p:nvSpPr>
        <p:spPr>
          <a:xfrm>
            <a:off x="913891" y="1825498"/>
            <a:ext cx="7266940" cy="25266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244060"/>
                </a:solidFill>
                <a:latin typeface="Trebuchet MS"/>
                <a:cs typeface="Trebuchet MS"/>
              </a:rPr>
              <a:t>Traditional</a:t>
            </a:r>
            <a:r>
              <a:rPr dirty="0" sz="2200" spc="-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methods</a:t>
            </a:r>
            <a:r>
              <a:rPr dirty="0" sz="2200" spc="-1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often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struggle</a:t>
            </a:r>
            <a:r>
              <a:rPr dirty="0" sz="2200" spc="-1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with</a:t>
            </a:r>
            <a:r>
              <a:rPr dirty="0" sz="2200" spc="-1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30">
                <a:solidFill>
                  <a:srgbClr val="244060"/>
                </a:solidFill>
                <a:latin typeface="Trebuchet MS"/>
                <a:cs typeface="Trebuchet MS"/>
              </a:rPr>
              <a:t>variations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 in</a:t>
            </a:r>
            <a:r>
              <a:rPr dirty="0" sz="2200" spc="-1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facial </a:t>
            </a:r>
            <a:r>
              <a:rPr dirty="0" sz="2200" spc="-65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30">
                <a:solidFill>
                  <a:srgbClr val="244060"/>
                </a:solidFill>
                <a:latin typeface="Trebuchet MS"/>
                <a:cs typeface="Trebuchet MS"/>
              </a:rPr>
              <a:t>expressions,</a:t>
            </a:r>
            <a:r>
              <a:rPr dirty="0" sz="2200" spc="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lighting</a:t>
            </a:r>
            <a:r>
              <a:rPr dirty="0" sz="2200" spc="-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30">
                <a:solidFill>
                  <a:srgbClr val="244060"/>
                </a:solidFill>
                <a:latin typeface="Trebuchet MS"/>
                <a:cs typeface="Trebuchet MS"/>
              </a:rPr>
              <a:t>conditions,</a:t>
            </a:r>
            <a:r>
              <a:rPr dirty="0" sz="2200" spc="-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and</a:t>
            </a:r>
            <a:r>
              <a:rPr dirty="0" sz="2200" spc="-30">
                <a:solidFill>
                  <a:srgbClr val="244060"/>
                </a:solidFill>
                <a:latin typeface="Trebuchet MS"/>
                <a:cs typeface="Trebuchet MS"/>
              </a:rPr>
              <a:t> occlusions,</a:t>
            </a:r>
            <a:r>
              <a:rPr dirty="0" sz="2200" spc="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leading</a:t>
            </a:r>
            <a:r>
              <a:rPr dirty="0" sz="2200" spc="-15">
                <a:solidFill>
                  <a:srgbClr val="244060"/>
                </a:solidFill>
                <a:latin typeface="Trebuchet MS"/>
                <a:cs typeface="Trebuchet MS"/>
              </a:rPr>
              <a:t> to </a:t>
            </a:r>
            <a:r>
              <a:rPr dirty="0" sz="2200" spc="-65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reduced</a:t>
            </a:r>
            <a:r>
              <a:rPr dirty="0" sz="2200" spc="-3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accuracy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 and</a:t>
            </a:r>
            <a:r>
              <a:rPr dirty="0" sz="2200" spc="-4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30">
                <a:solidFill>
                  <a:srgbClr val="244060"/>
                </a:solidFill>
                <a:latin typeface="Trebuchet MS"/>
                <a:cs typeface="Trebuchet MS"/>
              </a:rPr>
              <a:t>reliability.</a:t>
            </a:r>
            <a:r>
              <a:rPr dirty="0" sz="220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Additionally,</a:t>
            </a:r>
            <a:r>
              <a:rPr dirty="0" sz="220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manual 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30">
                <a:solidFill>
                  <a:srgbClr val="244060"/>
                </a:solidFill>
                <a:latin typeface="Trebuchet MS"/>
                <a:cs typeface="Trebuchet MS"/>
              </a:rPr>
              <a:t>analysis</a:t>
            </a:r>
            <a:r>
              <a:rPr dirty="0" sz="2200" spc="-1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of</a:t>
            </a:r>
            <a:r>
              <a:rPr dirty="0" sz="2200" spc="-4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facial </a:t>
            </a:r>
            <a:r>
              <a:rPr dirty="0" sz="2200" spc="-30">
                <a:solidFill>
                  <a:srgbClr val="244060"/>
                </a:solidFill>
                <a:latin typeface="Trebuchet MS"/>
                <a:cs typeface="Trebuchet MS"/>
              </a:rPr>
              <a:t>expressions</a:t>
            </a:r>
            <a:r>
              <a:rPr dirty="0" sz="2200" spc="-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is</a:t>
            </a:r>
            <a:r>
              <a:rPr dirty="0" sz="2200" spc="-4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30">
                <a:solidFill>
                  <a:srgbClr val="244060"/>
                </a:solidFill>
                <a:latin typeface="Trebuchet MS"/>
                <a:cs typeface="Trebuchet MS"/>
              </a:rPr>
              <a:t>labor-intensive</a:t>
            </a:r>
            <a:r>
              <a:rPr dirty="0" sz="2200" spc="2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and </a:t>
            </a:r>
            <a:r>
              <a:rPr dirty="0" sz="2200" spc="-1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subjective. </a:t>
            </a:r>
            <a:r>
              <a:rPr dirty="0" sz="2200" spc="-30">
                <a:solidFill>
                  <a:srgbClr val="244060"/>
                </a:solidFill>
                <a:latin typeface="Trebuchet MS"/>
                <a:cs typeface="Trebuchet MS"/>
              </a:rPr>
              <a:t>Consequently,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there 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is </a:t>
            </a:r>
            <a:r>
              <a:rPr dirty="0" sz="2200" spc="-5">
                <a:solidFill>
                  <a:srgbClr val="244060"/>
                </a:solidFill>
                <a:latin typeface="Trebuchet MS"/>
                <a:cs typeface="Trebuchet MS"/>
              </a:rPr>
              <a:t>a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demand 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for </a:t>
            </a:r>
            <a:r>
              <a:rPr dirty="0" sz="2200" spc="-15">
                <a:solidFill>
                  <a:srgbClr val="244060"/>
                </a:solidFill>
                <a:latin typeface="Trebuchet MS"/>
                <a:cs typeface="Trebuchet MS"/>
              </a:rPr>
              <a:t>an </a:t>
            </a:r>
            <a:r>
              <a:rPr dirty="0" sz="2200" spc="-1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automated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facial </a:t>
            </a:r>
            <a:r>
              <a:rPr dirty="0" sz="2200" spc="-30">
                <a:solidFill>
                  <a:srgbClr val="244060"/>
                </a:solidFill>
                <a:latin typeface="Trebuchet MS"/>
                <a:cs typeface="Trebuchet MS"/>
              </a:rPr>
              <a:t>expression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30">
                <a:solidFill>
                  <a:srgbClr val="244060"/>
                </a:solidFill>
                <a:latin typeface="Trebuchet MS"/>
                <a:cs typeface="Trebuchet MS"/>
              </a:rPr>
              <a:t>recognition</a:t>
            </a:r>
            <a:r>
              <a:rPr dirty="0" sz="220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system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 that</a:t>
            </a:r>
            <a:r>
              <a:rPr dirty="0" sz="2200" spc="-3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can </a:t>
            </a:r>
            <a:r>
              <a:rPr dirty="0" sz="2200" spc="-1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efficiently</a:t>
            </a:r>
            <a:r>
              <a:rPr dirty="0" sz="2200" spc="-1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detect and</a:t>
            </a:r>
            <a:r>
              <a:rPr dirty="0" sz="2200" spc="-3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classify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30">
                <a:solidFill>
                  <a:srgbClr val="244060"/>
                </a:solidFill>
                <a:latin typeface="Trebuchet MS"/>
                <a:cs typeface="Trebuchet MS"/>
              </a:rPr>
              <a:t>emotions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 in</a:t>
            </a:r>
            <a:r>
              <a:rPr dirty="0" sz="2200" spc="-4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real-time, 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enabling</a:t>
            </a:r>
            <a:r>
              <a:rPr dirty="0" sz="2200" spc="-1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various</a:t>
            </a:r>
            <a:r>
              <a:rPr dirty="0" sz="2200" spc="-30">
                <a:solidFill>
                  <a:srgbClr val="244060"/>
                </a:solidFill>
                <a:latin typeface="Trebuchet MS"/>
                <a:cs typeface="Trebuchet MS"/>
              </a:rPr>
              <a:t> applications</a:t>
            </a:r>
            <a:r>
              <a:rPr dirty="0" sz="2200" spc="-1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in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 fields</a:t>
            </a:r>
            <a:r>
              <a:rPr dirty="0" sz="2200" spc="-3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such 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as </a:t>
            </a:r>
            <a:r>
              <a:rPr dirty="0" sz="2200" spc="-1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entertainment,</a:t>
            </a:r>
            <a:r>
              <a:rPr dirty="0" sz="2200" spc="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market </a:t>
            </a:r>
            <a:r>
              <a:rPr dirty="0" sz="2200" spc="-30">
                <a:solidFill>
                  <a:srgbClr val="244060"/>
                </a:solidFill>
                <a:latin typeface="Trebuchet MS"/>
                <a:cs typeface="Trebuchet MS"/>
              </a:rPr>
              <a:t>research,</a:t>
            </a:r>
            <a:r>
              <a:rPr dirty="0" sz="2200" spc="-1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education,</a:t>
            </a:r>
            <a:r>
              <a:rPr dirty="0" sz="2200" spc="-1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healthcare, 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gaming, retail,</a:t>
            </a:r>
            <a:r>
              <a:rPr dirty="0" sz="2200" spc="-20">
                <a:solidFill>
                  <a:srgbClr val="244060"/>
                </a:solidFill>
                <a:latin typeface="Trebuchet MS"/>
                <a:cs typeface="Trebuchet MS"/>
              </a:rPr>
              <a:t> and</a:t>
            </a:r>
            <a:r>
              <a:rPr dirty="0" sz="2200" spc="-3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automotive</a:t>
            </a:r>
            <a:r>
              <a:rPr dirty="0" sz="2200" spc="-1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244060"/>
                </a:solidFill>
                <a:latin typeface="Trebuchet MS"/>
                <a:cs typeface="Trebuchet MS"/>
              </a:rPr>
              <a:t>sectors.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48654" name="object 9"/>
          <p:cNvSpPr txBox="1">
            <a:spLocks noGrp="1"/>
          </p:cNvSpPr>
          <p:nvPr>
            <p:ph type="ftr" sz="quarter" idx="5"/>
          </p:nvPr>
        </p:nvSpPr>
        <p:spPr>
          <a:xfrm>
            <a:off x="739241" y="6473162"/>
            <a:ext cx="1788160" cy="144145"/>
          </a:xfrm>
          <a:prstGeom prst="rect"/>
        </p:spPr>
        <p:txBody>
          <a:bodyPr bIns="0" lIns="0" rIns="0" rtlCol="0" tIns="4445" vert="horz" wrap="square">
            <a:spAutoFit/>
          </a:bodyPr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dirty="0" spc="20">
                <a:latin typeface="Trebuchet MS"/>
                <a:cs typeface="Trebuchet MS"/>
              </a:rPr>
              <a:t>3/21/202</a:t>
            </a:r>
            <a:r>
              <a:rPr b="0" dirty="0">
                <a:latin typeface="Trebuchet MS"/>
                <a:cs typeface="Trebuchet MS"/>
              </a:rPr>
              <a:t>4</a:t>
            </a:r>
            <a:r>
              <a:rPr b="0" dirty="0">
                <a:latin typeface="Trebuchet MS"/>
                <a:cs typeface="Trebuchet MS"/>
              </a:rPr>
              <a:t> </a:t>
            </a:r>
            <a:r>
              <a:rPr b="0" dirty="0" spc="100">
                <a:latin typeface="Trebuchet MS"/>
                <a:cs typeface="Trebuchet MS"/>
              </a:rPr>
              <a:t> </a:t>
            </a:r>
            <a:r>
              <a:rPr dirty="0" spc="40"/>
              <a:t>A</a:t>
            </a:r>
            <a:r>
              <a:rPr dirty="0" spc="5"/>
              <a:t>nnu</a:t>
            </a:r>
            <a:r>
              <a:rPr dirty="0" spc="10"/>
              <a:t>a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5"/>
              <a:t>R</a:t>
            </a:r>
            <a:r>
              <a:rPr dirty="0" spc="35"/>
              <a:t>e</a:t>
            </a:r>
            <a:r>
              <a:rPr dirty="0" spc="100"/>
              <a:t>v</a:t>
            </a:r>
            <a:r>
              <a:rPr dirty="0" spc="-45"/>
              <a:t>i</a:t>
            </a:r>
            <a:r>
              <a:rPr dirty="0" spc="35"/>
              <a:t>e</a:t>
            </a:r>
            <a:r>
              <a:rPr dirty="0"/>
              <a:t>w</a:t>
            </a:r>
          </a:p>
        </p:txBody>
      </p:sp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278489" y="6473162"/>
            <a:ext cx="226059" cy="144145"/>
          </a:xfrm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grpSp>
        <p:nvGrpSpPr>
          <p:cNvPr id="32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1048657" name="object 4"/>
            <p:cNvSpPr/>
            <p:nvPr/>
          </p:nvSpPr>
          <p:spPr>
            <a:xfrm>
              <a:off x="9354311" y="5896355"/>
              <a:ext cx="180340" cy="181610"/>
            </a:xfrm>
            <a:custGeom>
              <a:avLst/>
              <a:ahLst/>
              <a:rect l="l" t="t" r="r" b="b"/>
              <a:pathLst>
                <a:path w="180340" h="181610">
                  <a:moveTo>
                    <a:pt x="179831" y="0"/>
                  </a:moveTo>
                  <a:lnTo>
                    <a:pt x="0" y="0"/>
                  </a:lnTo>
                  <a:lnTo>
                    <a:pt x="0" y="181356"/>
                  </a:lnTo>
                  <a:lnTo>
                    <a:pt x="179831" y="181356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/>
          </p:spPr>
        </p:pic>
      </p:grpSp>
      <p:sp>
        <p:nvSpPr>
          <p:cNvPr id="1048658" name="object 6"/>
          <p:cNvSpPr/>
          <p:nvPr/>
        </p:nvSpPr>
        <p:spPr>
          <a:xfrm>
            <a:off x="7924800" y="515112"/>
            <a:ext cx="314325" cy="325120"/>
          </a:xfrm>
          <a:custGeom>
            <a:avLst/>
            <a:ahLst/>
            <a:rect l="l" t="t" r="r" b="b"/>
            <a:pathLst>
              <a:path w="314325" h="325119">
                <a:moveTo>
                  <a:pt x="313944" y="0"/>
                </a:moveTo>
                <a:lnTo>
                  <a:pt x="0" y="0"/>
                </a:lnTo>
                <a:lnTo>
                  <a:pt x="0" y="324612"/>
                </a:lnTo>
                <a:lnTo>
                  <a:pt x="313944" y="324612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7"/>
          <p:cNvSpPr txBox="1">
            <a:spLocks noGrp="1"/>
          </p:cNvSpPr>
          <p:nvPr>
            <p:ph type="title"/>
          </p:nvPr>
        </p:nvSpPr>
        <p:spPr>
          <a:xfrm>
            <a:off x="685291" y="368554"/>
            <a:ext cx="5810250" cy="6216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850" spc="-5"/>
              <a:t>PROJECT</a:t>
            </a:r>
            <a:r>
              <a:rPr dirty="0" sz="4850" spc="5"/>
              <a:t> </a:t>
            </a:r>
            <a:r>
              <a:rPr dirty="0" sz="4850" spc="-10"/>
              <a:t>OVERVIEW</a:t>
            </a:r>
            <a:endParaRPr sz="48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/>
        </p:spPr>
      </p:pic>
      <p:sp>
        <p:nvSpPr>
          <p:cNvPr id="1048660" name="object 9"/>
          <p:cNvSpPr txBox="1"/>
          <p:nvPr/>
        </p:nvSpPr>
        <p:spPr>
          <a:xfrm>
            <a:off x="675843" y="1977593"/>
            <a:ext cx="8129270" cy="20580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Developing</a:t>
            </a:r>
            <a:r>
              <a:rPr dirty="0" sz="2300" spc="6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a</a:t>
            </a:r>
            <a:r>
              <a:rPr dirty="0" sz="2300" spc="5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CNN-based</a:t>
            </a:r>
            <a:r>
              <a:rPr dirty="0" sz="2300" spc="5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system</a:t>
            </a:r>
            <a:r>
              <a:rPr dirty="0" sz="2300" spc="5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to</a:t>
            </a:r>
            <a:r>
              <a:rPr dirty="0" sz="2300" spc="5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accurately</a:t>
            </a:r>
            <a:r>
              <a:rPr dirty="0" sz="2300" spc="8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recognize </a:t>
            </a:r>
            <a:r>
              <a:rPr dirty="0" sz="2300" spc="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facial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expressions,</a:t>
            </a:r>
            <a:r>
              <a:rPr dirty="0" sz="2300" spc="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leveraging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deep</a:t>
            </a:r>
            <a:r>
              <a:rPr dirty="0" sz="2300" spc="1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learning</a:t>
            </a:r>
            <a:r>
              <a:rPr dirty="0" sz="2300" spc="1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to</a:t>
            </a:r>
            <a:r>
              <a:rPr dirty="0" sz="2300" spc="-1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classify </a:t>
            </a:r>
            <a:r>
              <a:rPr dirty="0" sz="2300" spc="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emotions</a:t>
            </a:r>
            <a:r>
              <a:rPr dirty="0" sz="2300" spc="1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like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 happiness,</a:t>
            </a:r>
            <a:r>
              <a:rPr dirty="0" sz="2300" spc="2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sadness,</a:t>
            </a:r>
            <a:r>
              <a:rPr dirty="0" sz="2300" spc="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5">
                <a:solidFill>
                  <a:srgbClr val="244060"/>
                </a:solidFill>
                <a:latin typeface="Trebuchet MS"/>
                <a:cs typeface="Trebuchet MS"/>
              </a:rPr>
              <a:t>anger,</a:t>
            </a:r>
            <a:r>
              <a:rPr dirty="0" sz="2300" spc="2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surprise,</a:t>
            </a:r>
            <a:r>
              <a:rPr dirty="0" sz="2300" spc="1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65">
                <a:solidFill>
                  <a:srgbClr val="244060"/>
                </a:solidFill>
                <a:latin typeface="Trebuchet MS"/>
                <a:cs typeface="Trebuchet MS"/>
              </a:rPr>
              <a:t>fear, </a:t>
            </a:r>
            <a:r>
              <a:rPr dirty="0" sz="2300" spc="-6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disgust,</a:t>
            </a:r>
            <a:r>
              <a:rPr dirty="0" sz="2300" spc="2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and</a:t>
            </a:r>
            <a:r>
              <a:rPr dirty="0" sz="2300" spc="2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30">
                <a:solidFill>
                  <a:srgbClr val="244060"/>
                </a:solidFill>
                <a:latin typeface="Trebuchet MS"/>
                <a:cs typeface="Trebuchet MS"/>
              </a:rPr>
              <a:t>neutrality.</a:t>
            </a:r>
            <a:r>
              <a:rPr dirty="0" sz="2300" spc="-1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The</a:t>
            </a:r>
            <a:r>
              <a:rPr dirty="0" sz="2300" spc="1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trained</a:t>
            </a:r>
            <a:r>
              <a:rPr dirty="0" sz="2300" spc="3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model</a:t>
            </a:r>
            <a:r>
              <a:rPr dirty="0" sz="2300" spc="2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enables</a:t>
            </a:r>
            <a:r>
              <a:rPr dirty="0" sz="2300" spc="1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real-time </a:t>
            </a:r>
            <a:r>
              <a:rPr dirty="0" sz="2300" spc="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emotion</a:t>
            </a:r>
            <a:r>
              <a:rPr dirty="0" sz="2300" spc="4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detection</a:t>
            </a:r>
            <a:r>
              <a:rPr dirty="0" sz="2300" spc="3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for</a:t>
            </a:r>
            <a:r>
              <a:rPr dirty="0" sz="2300" spc="3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applications</a:t>
            </a:r>
            <a:r>
              <a:rPr dirty="0" sz="2300" spc="4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in</a:t>
            </a:r>
            <a:r>
              <a:rPr dirty="0" sz="2300" spc="1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entertainment,</a:t>
            </a:r>
            <a:r>
              <a:rPr dirty="0" sz="2300" spc="7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market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 research,</a:t>
            </a:r>
            <a:r>
              <a:rPr dirty="0" sz="2300" spc="1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education,</a:t>
            </a:r>
            <a:r>
              <a:rPr dirty="0" sz="2300" spc="4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healthcare,</a:t>
            </a:r>
            <a:r>
              <a:rPr dirty="0" sz="2300" spc="2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gaming,</a:t>
            </a:r>
            <a:r>
              <a:rPr dirty="0" sz="2300" spc="1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retail,</a:t>
            </a:r>
            <a:r>
              <a:rPr dirty="0" sz="2300" spc="1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and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automotive</a:t>
            </a:r>
            <a:r>
              <a:rPr dirty="0" sz="2300" spc="4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sectors,</a:t>
            </a:r>
            <a:r>
              <a:rPr dirty="0" sz="2300" spc="1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enhancing</a:t>
            </a:r>
            <a:r>
              <a:rPr dirty="0" sz="2300" spc="2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user</a:t>
            </a:r>
            <a:r>
              <a:rPr dirty="0" sz="2300" spc="1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experiences</a:t>
            </a:r>
            <a:r>
              <a:rPr dirty="0" sz="2300" spc="1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and</a:t>
            </a:r>
            <a:r>
              <a:rPr dirty="0" sz="2300" spc="2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enabling </a:t>
            </a:r>
            <a:r>
              <a:rPr dirty="0" sz="2300" spc="-68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innovative</a:t>
            </a:r>
            <a:r>
              <a:rPr dirty="0" sz="2300" spc="2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applications</a:t>
            </a:r>
            <a:r>
              <a:rPr dirty="0" sz="2300" spc="40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across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 diverse</a:t>
            </a:r>
            <a:r>
              <a:rPr dirty="0" sz="2300" spc="-5">
                <a:solidFill>
                  <a:srgbClr val="244060"/>
                </a:solidFill>
                <a:latin typeface="Trebuchet MS"/>
                <a:cs typeface="Trebuchet MS"/>
              </a:rPr>
              <a:t> </a:t>
            </a:r>
            <a:r>
              <a:rPr dirty="0" sz="2300">
                <a:solidFill>
                  <a:srgbClr val="244060"/>
                </a:solidFill>
                <a:latin typeface="Trebuchet MS"/>
                <a:cs typeface="Trebuchet MS"/>
              </a:rPr>
              <a:t>industries.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048661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739241" y="6473162"/>
            <a:ext cx="1788160" cy="144145"/>
          </a:xfrm>
          <a:prstGeom prst="rect"/>
        </p:spPr>
        <p:txBody>
          <a:bodyPr bIns="0" lIns="0" rIns="0" rtlCol="0" tIns="4445" vert="horz" wrap="square">
            <a:spAutoFit/>
          </a:bodyPr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dirty="0" spc="20">
                <a:latin typeface="Trebuchet MS"/>
                <a:cs typeface="Trebuchet MS"/>
              </a:rPr>
              <a:t>3/21/202</a:t>
            </a:r>
            <a:r>
              <a:rPr b="0" dirty="0">
                <a:latin typeface="Trebuchet MS"/>
                <a:cs typeface="Trebuchet MS"/>
              </a:rPr>
              <a:t>4</a:t>
            </a:r>
            <a:r>
              <a:rPr b="0" dirty="0">
                <a:latin typeface="Trebuchet MS"/>
                <a:cs typeface="Trebuchet MS"/>
              </a:rPr>
              <a:t> </a:t>
            </a:r>
            <a:r>
              <a:rPr b="0" dirty="0" spc="100">
                <a:latin typeface="Trebuchet MS"/>
                <a:cs typeface="Trebuchet MS"/>
              </a:rPr>
              <a:t> </a:t>
            </a:r>
            <a:r>
              <a:rPr dirty="0" spc="40"/>
              <a:t>A</a:t>
            </a:r>
            <a:r>
              <a:rPr dirty="0" spc="5"/>
              <a:t>nnu</a:t>
            </a:r>
            <a:r>
              <a:rPr dirty="0" spc="10"/>
              <a:t>a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5"/>
              <a:t>R</a:t>
            </a:r>
            <a:r>
              <a:rPr dirty="0" spc="35"/>
              <a:t>e</a:t>
            </a:r>
            <a:r>
              <a:rPr dirty="0" spc="100"/>
              <a:t>v</a:t>
            </a:r>
            <a:r>
              <a:rPr dirty="0" spc="-45"/>
              <a:t>i</a:t>
            </a:r>
            <a:r>
              <a:rPr dirty="0" spc="35"/>
              <a:t>e</a:t>
            </a:r>
            <a:r>
              <a:rPr dirty="0"/>
              <a:t>w</a:t>
            </a:r>
          </a:p>
        </p:txBody>
      </p:sp>
      <p:sp>
        <p:nvSpPr>
          <p:cNvPr id="1048662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278489" y="6473162"/>
            <a:ext cx="226059" cy="144145"/>
          </a:xfrm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8845295" y="228600"/>
            <a:ext cx="314325" cy="325120"/>
          </a:xfrm>
          <a:custGeom>
            <a:avLst/>
            <a:ahLst/>
            <a:rect l="l" t="t" r="r" b="b"/>
            <a:pathLst>
              <a:path w="314325" h="325120">
                <a:moveTo>
                  <a:pt x="313944" y="0"/>
                </a:moveTo>
                <a:lnTo>
                  <a:pt x="0" y="0"/>
                </a:lnTo>
                <a:lnTo>
                  <a:pt x="0" y="324612"/>
                </a:lnTo>
                <a:lnTo>
                  <a:pt x="313944" y="324612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ah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525272" y="382270"/>
            <a:ext cx="5003165" cy="419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WHO</a:t>
            </a:r>
            <a:r>
              <a:rPr dirty="0" sz="3200" spc="-240"/>
              <a:t> </a:t>
            </a:r>
            <a:r>
              <a:rPr dirty="0" sz="3200" spc="-10"/>
              <a:t>ARE</a:t>
            </a:r>
            <a:r>
              <a:rPr dirty="0" sz="3200" spc="-35"/>
              <a:t> </a:t>
            </a:r>
            <a:r>
              <a:rPr dirty="0" sz="3200" spc="-10"/>
              <a:t>THE</a:t>
            </a:r>
            <a:r>
              <a:rPr dirty="0" sz="3200" spc="-25"/>
              <a:t> </a:t>
            </a:r>
            <a:r>
              <a:rPr dirty="0" sz="3200"/>
              <a:t>END</a:t>
            </a:r>
            <a:r>
              <a:rPr dirty="0" sz="3200" spc="-50"/>
              <a:t> </a:t>
            </a:r>
            <a:r>
              <a:rPr dirty="0" sz="3200" spc="-10"/>
              <a:t>USERS?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/>
        </p:spPr>
      </p:pic>
      <p:sp>
        <p:nvSpPr>
          <p:cNvPr id="1048667" name="object 7"/>
          <p:cNvSpPr txBox="1"/>
          <p:nvPr/>
        </p:nvSpPr>
        <p:spPr>
          <a:xfrm>
            <a:off x="837691" y="1251915"/>
            <a:ext cx="8322309" cy="32302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spc="-25">
                <a:solidFill>
                  <a:srgbClr val="17375E"/>
                </a:solidFill>
                <a:latin typeface="Trebuchet MS"/>
                <a:cs typeface="Trebuchet MS"/>
              </a:rPr>
              <a:t>Entertainment</a:t>
            </a:r>
            <a:r>
              <a:rPr b="1" dirty="0" sz="2400" spc="-3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2400" spc="-25">
                <a:solidFill>
                  <a:srgbClr val="17375E"/>
                </a:solidFill>
                <a:latin typeface="Trebuchet MS"/>
                <a:cs typeface="Trebuchet MS"/>
              </a:rPr>
              <a:t>Industry:</a:t>
            </a:r>
            <a:r>
              <a:rPr b="1" dirty="0" sz="240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Analyzing</a:t>
            </a:r>
            <a:r>
              <a:rPr dirty="0" sz="2000" spc="-5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audience</a:t>
            </a:r>
            <a:r>
              <a:rPr dirty="0" sz="2000" spc="-5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reactions</a:t>
            </a:r>
            <a:r>
              <a:rPr dirty="0" sz="2000" spc="-5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17375E"/>
                </a:solidFill>
                <a:latin typeface="Trebuchet MS"/>
                <a:cs typeface="Trebuchet MS"/>
              </a:rPr>
              <a:t>in</a:t>
            </a:r>
            <a:r>
              <a:rPr dirty="0" sz="2000" spc="-4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17375E"/>
                </a:solidFill>
                <a:latin typeface="Trebuchet MS"/>
                <a:cs typeface="Trebuchet MS"/>
              </a:rPr>
              <a:t>media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content.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600"/>
              </a:lnSpc>
              <a:spcBef>
                <a:spcPts val="60"/>
              </a:spcBef>
            </a:pPr>
            <a:r>
              <a:rPr b="1" dirty="0" sz="2400" spc="-20">
                <a:solidFill>
                  <a:srgbClr val="17375E"/>
                </a:solidFill>
                <a:latin typeface="Trebuchet MS"/>
                <a:cs typeface="Trebuchet MS"/>
              </a:rPr>
              <a:t>Market </a:t>
            </a:r>
            <a:r>
              <a:rPr b="1" dirty="0" sz="2400" spc="-25">
                <a:solidFill>
                  <a:srgbClr val="17375E"/>
                </a:solidFill>
                <a:latin typeface="Trebuchet MS"/>
                <a:cs typeface="Trebuchet MS"/>
              </a:rPr>
              <a:t>Research Firms: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Gauging </a:t>
            </a:r>
            <a:r>
              <a:rPr dirty="0" sz="2000" spc="-20">
                <a:solidFill>
                  <a:srgbClr val="17375E"/>
                </a:solidFill>
                <a:latin typeface="Trebuchet MS"/>
                <a:cs typeface="Trebuchet MS"/>
              </a:rPr>
              <a:t>consumer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sentiment </a:t>
            </a:r>
            <a:r>
              <a:rPr dirty="0" sz="2000" spc="-20">
                <a:solidFill>
                  <a:srgbClr val="17375E"/>
                </a:solidFill>
                <a:latin typeface="Trebuchet MS"/>
                <a:cs typeface="Trebuchet MS"/>
              </a:rPr>
              <a:t>and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emotional </a:t>
            </a:r>
            <a:r>
              <a:rPr dirty="0" sz="2000" spc="-59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17375E"/>
                </a:solidFill>
                <a:latin typeface="Trebuchet MS"/>
                <a:cs typeface="Trebuchet MS"/>
              </a:rPr>
              <a:t>responses.</a:t>
            </a:r>
            <a:endParaRPr sz="2000">
              <a:latin typeface="Trebuchet MS"/>
              <a:cs typeface="Trebuchet MS"/>
            </a:endParaRPr>
          </a:p>
          <a:p>
            <a:pPr marL="12700" marR="142240">
              <a:lnSpc>
                <a:spcPct val="102000"/>
              </a:lnSpc>
              <a:spcBef>
                <a:spcPts val="35"/>
              </a:spcBef>
            </a:pPr>
            <a:r>
              <a:rPr b="1" dirty="0" sz="2400" spc="-25">
                <a:solidFill>
                  <a:srgbClr val="17375E"/>
                </a:solidFill>
                <a:latin typeface="Trebuchet MS"/>
                <a:cs typeface="Trebuchet MS"/>
              </a:rPr>
              <a:t>Education Sector: </a:t>
            </a:r>
            <a:r>
              <a:rPr dirty="0" sz="2000" spc="-20">
                <a:solidFill>
                  <a:srgbClr val="17375E"/>
                </a:solidFill>
                <a:latin typeface="Trebuchet MS"/>
                <a:cs typeface="Trebuchet MS"/>
              </a:rPr>
              <a:t>Assessing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student engagement </a:t>
            </a:r>
            <a:r>
              <a:rPr dirty="0" sz="2000" spc="-20">
                <a:solidFill>
                  <a:srgbClr val="17375E"/>
                </a:solidFill>
                <a:latin typeface="Trebuchet MS"/>
                <a:cs typeface="Trebuchet MS"/>
              </a:rPr>
              <a:t>and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understanding. </a:t>
            </a:r>
            <a:r>
              <a:rPr dirty="0" sz="2000" spc="-59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2400" spc="-25">
                <a:solidFill>
                  <a:srgbClr val="17375E"/>
                </a:solidFill>
                <a:latin typeface="Trebuchet MS"/>
                <a:cs typeface="Trebuchet MS"/>
              </a:rPr>
              <a:t>Healthcare Providers: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Diagnosing </a:t>
            </a:r>
            <a:r>
              <a:rPr dirty="0" sz="2000" spc="-20">
                <a:solidFill>
                  <a:srgbClr val="17375E"/>
                </a:solidFill>
                <a:latin typeface="Trebuchet MS"/>
                <a:cs typeface="Trebuchet MS"/>
              </a:rPr>
              <a:t>and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monitoring mental health </a:t>
            </a:r>
            <a:r>
              <a:rPr dirty="0" sz="2000" spc="-2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conditions.</a:t>
            </a:r>
            <a:endParaRPr sz="2000">
              <a:latin typeface="Trebuchet MS"/>
              <a:cs typeface="Trebuchet MS"/>
            </a:endParaRPr>
          </a:p>
          <a:p>
            <a:pPr marL="12700" marR="168275">
              <a:lnSpc>
                <a:spcPct val="100600"/>
              </a:lnSpc>
              <a:spcBef>
                <a:spcPts val="65"/>
              </a:spcBef>
            </a:pPr>
            <a:r>
              <a:rPr b="1" dirty="0" sz="2400" spc="-25">
                <a:solidFill>
                  <a:srgbClr val="17375E"/>
                </a:solidFill>
                <a:latin typeface="Trebuchet MS"/>
                <a:cs typeface="Trebuchet MS"/>
              </a:rPr>
              <a:t>Human-Computer</a:t>
            </a:r>
            <a:r>
              <a:rPr b="1" dirty="0" sz="2400" spc="-1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2400" spc="-25">
                <a:solidFill>
                  <a:srgbClr val="17375E"/>
                </a:solidFill>
                <a:latin typeface="Trebuchet MS"/>
                <a:cs typeface="Trebuchet MS"/>
              </a:rPr>
              <a:t>Interaction:</a:t>
            </a:r>
            <a:r>
              <a:rPr b="1" dirty="0" sz="240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Developing</a:t>
            </a:r>
            <a:r>
              <a:rPr dirty="0" sz="2000" spc="-4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emotionally</a:t>
            </a:r>
            <a:r>
              <a:rPr dirty="0" sz="2000" spc="-4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intelligent </a:t>
            </a:r>
            <a:r>
              <a:rPr dirty="0" sz="2000" spc="-58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interfaces.</a:t>
            </a:r>
            <a:endParaRPr sz="2000">
              <a:latin typeface="Trebuchet MS"/>
              <a:cs typeface="Trebuchet MS"/>
            </a:endParaRPr>
          </a:p>
          <a:p>
            <a:pPr marL="12700" marR="1024890">
              <a:lnSpc>
                <a:spcPct val="102000"/>
              </a:lnSpc>
              <a:spcBef>
                <a:spcPts val="35"/>
              </a:spcBef>
            </a:pPr>
            <a:r>
              <a:rPr b="1" dirty="0" sz="2400" spc="-25">
                <a:solidFill>
                  <a:srgbClr val="17375E"/>
                </a:solidFill>
                <a:latin typeface="Trebuchet MS"/>
                <a:cs typeface="Trebuchet MS"/>
              </a:rPr>
              <a:t>Gaming Industry: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Creating </a:t>
            </a:r>
            <a:r>
              <a:rPr dirty="0" sz="2000" spc="-20">
                <a:solidFill>
                  <a:srgbClr val="17375E"/>
                </a:solidFill>
                <a:latin typeface="Trebuchet MS"/>
                <a:cs typeface="Trebuchet MS"/>
              </a:rPr>
              <a:t>immersive gaming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experiences. </a:t>
            </a:r>
            <a:r>
              <a:rPr dirty="0" sz="2000" spc="-2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2400" spc="-25">
                <a:solidFill>
                  <a:srgbClr val="17375E"/>
                </a:solidFill>
                <a:latin typeface="Trebuchet MS"/>
                <a:cs typeface="Trebuchet MS"/>
              </a:rPr>
              <a:t>Retail Industry: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Personalizing </a:t>
            </a:r>
            <a:r>
              <a:rPr dirty="0" sz="2000" spc="-20">
                <a:solidFill>
                  <a:srgbClr val="17375E"/>
                </a:solidFill>
                <a:latin typeface="Trebuchet MS"/>
                <a:cs typeface="Trebuchet MS"/>
              </a:rPr>
              <a:t>customer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experiences </a:t>
            </a:r>
            <a:r>
              <a:rPr dirty="0" sz="2000" spc="-20">
                <a:solidFill>
                  <a:srgbClr val="17375E"/>
                </a:solidFill>
                <a:latin typeface="Trebuchet MS"/>
                <a:cs typeface="Trebuchet MS"/>
              </a:rPr>
              <a:t>based </a:t>
            </a:r>
            <a:r>
              <a:rPr dirty="0" sz="2000" spc="-10">
                <a:solidFill>
                  <a:srgbClr val="17375E"/>
                </a:solidFill>
                <a:latin typeface="Trebuchet MS"/>
                <a:cs typeface="Trebuchet MS"/>
              </a:rPr>
              <a:t>on </a:t>
            </a:r>
            <a:r>
              <a:rPr dirty="0" sz="2000" spc="-59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emotional</a:t>
            </a:r>
            <a:r>
              <a:rPr dirty="0" sz="2000" spc="-6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17375E"/>
                </a:solidFill>
                <a:latin typeface="Trebuchet MS"/>
                <a:cs typeface="Trebuchet MS"/>
              </a:rPr>
              <a:t>cues.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b="1" dirty="0" sz="2400" spc="-25">
                <a:solidFill>
                  <a:srgbClr val="17375E"/>
                </a:solidFill>
                <a:latin typeface="Trebuchet MS"/>
                <a:cs typeface="Trebuchet MS"/>
              </a:rPr>
              <a:t>Automotive</a:t>
            </a:r>
            <a:r>
              <a:rPr b="1" dirty="0" sz="2400" spc="-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2400" spc="-25">
                <a:solidFill>
                  <a:srgbClr val="17375E"/>
                </a:solidFill>
                <a:latin typeface="Trebuchet MS"/>
                <a:cs typeface="Trebuchet MS"/>
              </a:rPr>
              <a:t>Sector:</a:t>
            </a:r>
            <a:r>
              <a:rPr b="1" dirty="0" sz="2400" spc="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Designing</a:t>
            </a:r>
            <a:r>
              <a:rPr dirty="0" sz="2000" spc="-4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vehicles</a:t>
            </a:r>
            <a:r>
              <a:rPr dirty="0" sz="2000" spc="-5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17375E"/>
                </a:solidFill>
                <a:latin typeface="Trebuchet MS"/>
                <a:cs typeface="Trebuchet MS"/>
              </a:rPr>
              <a:t>that</a:t>
            </a:r>
            <a:r>
              <a:rPr dirty="0" sz="2000" spc="-5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17375E"/>
                </a:solidFill>
                <a:latin typeface="Trebuchet MS"/>
                <a:cs typeface="Trebuchet MS"/>
              </a:rPr>
              <a:t>respond</a:t>
            </a:r>
            <a:r>
              <a:rPr dirty="0" sz="2000" spc="-5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17375E"/>
                </a:solidFill>
                <a:latin typeface="Trebuchet MS"/>
                <a:cs typeface="Trebuchet MS"/>
              </a:rPr>
              <a:t>to</a:t>
            </a:r>
            <a:r>
              <a:rPr dirty="0" sz="2000" spc="-5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17375E"/>
                </a:solidFill>
                <a:latin typeface="Trebuchet MS"/>
                <a:cs typeface="Trebuchet MS"/>
              </a:rPr>
              <a:t>driver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000" spc="-25">
                <a:solidFill>
                  <a:srgbClr val="17375E"/>
                </a:solidFill>
                <a:latin typeface="Trebuchet MS"/>
                <a:cs typeface="Trebuchet MS"/>
              </a:rPr>
              <a:t>emotions.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4866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739241" y="6473162"/>
            <a:ext cx="1788160" cy="144145"/>
          </a:xfrm>
          <a:prstGeom prst="rect"/>
        </p:spPr>
        <p:txBody>
          <a:bodyPr bIns="0" lIns="0" rIns="0" rtlCol="0" tIns="4445" vert="horz" wrap="square">
            <a:spAutoFit/>
          </a:bodyPr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dirty="0" spc="20">
                <a:latin typeface="Trebuchet MS"/>
                <a:cs typeface="Trebuchet MS"/>
              </a:rPr>
              <a:t>3/21/202</a:t>
            </a:r>
            <a:r>
              <a:rPr b="0" dirty="0">
                <a:latin typeface="Trebuchet MS"/>
                <a:cs typeface="Trebuchet MS"/>
              </a:rPr>
              <a:t>4</a:t>
            </a:r>
            <a:r>
              <a:rPr b="0" dirty="0">
                <a:latin typeface="Trebuchet MS"/>
                <a:cs typeface="Trebuchet MS"/>
              </a:rPr>
              <a:t> </a:t>
            </a:r>
            <a:r>
              <a:rPr b="0" dirty="0" spc="100">
                <a:latin typeface="Trebuchet MS"/>
                <a:cs typeface="Trebuchet MS"/>
              </a:rPr>
              <a:t> </a:t>
            </a:r>
            <a:r>
              <a:rPr dirty="0" spc="40"/>
              <a:t>A</a:t>
            </a:r>
            <a:r>
              <a:rPr dirty="0" spc="5"/>
              <a:t>nnu</a:t>
            </a:r>
            <a:r>
              <a:rPr dirty="0" spc="10"/>
              <a:t>a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5"/>
              <a:t>R</a:t>
            </a:r>
            <a:r>
              <a:rPr dirty="0" spc="35"/>
              <a:t>e</a:t>
            </a:r>
            <a:r>
              <a:rPr dirty="0" spc="100"/>
              <a:t>v</a:t>
            </a:r>
            <a:r>
              <a:rPr dirty="0" spc="-45"/>
              <a:t>i</a:t>
            </a:r>
            <a:r>
              <a:rPr dirty="0" spc="35"/>
              <a:t>e</a:t>
            </a:r>
            <a:r>
              <a:rPr dirty="0"/>
              <a:t>w</a:t>
            </a:r>
          </a:p>
        </p:txBody>
      </p:sp>
      <p:sp>
        <p:nvSpPr>
          <p:cNvPr id="104866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278489" y="6473162"/>
            <a:ext cx="226059" cy="144145"/>
          </a:xfrm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755"/>
            <a:ext cx="2695955" cy="3247644"/>
          </a:xfrm>
          <a:prstGeom prst="rect"/>
        </p:spPr>
      </p:pic>
      <p:sp>
        <p:nvSpPr>
          <p:cNvPr id="1048670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1434083" y="5362955"/>
            <a:ext cx="314325" cy="323215"/>
          </a:xfrm>
          <a:custGeom>
            <a:avLst/>
            <a:ahLst/>
            <a:rect l="l" t="t" r="r" b="b"/>
            <a:pathLst>
              <a:path w="314325" h="323214">
                <a:moveTo>
                  <a:pt x="313943" y="0"/>
                </a:moveTo>
                <a:lnTo>
                  <a:pt x="0" y="0"/>
                </a:lnTo>
                <a:lnTo>
                  <a:pt x="0" y="323088"/>
                </a:lnTo>
                <a:lnTo>
                  <a:pt x="313943" y="323088"/>
                </a:lnTo>
                <a:lnTo>
                  <a:pt x="313943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ah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73" name="object 6"/>
          <p:cNvSpPr txBox="1">
            <a:spLocks noGrp="1"/>
          </p:cNvSpPr>
          <p:nvPr>
            <p:ph type="title"/>
          </p:nvPr>
        </p:nvSpPr>
        <p:spPr>
          <a:xfrm>
            <a:off x="456691" y="209803"/>
            <a:ext cx="2179955" cy="5740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SOLUTION</a:t>
            </a: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/>
        </p:spPr>
      </p:pic>
      <p:sp>
        <p:nvSpPr>
          <p:cNvPr id="1048674" name="object 8"/>
          <p:cNvSpPr txBox="1"/>
          <p:nvPr/>
        </p:nvSpPr>
        <p:spPr>
          <a:xfrm>
            <a:off x="3033522" y="1259204"/>
            <a:ext cx="6409055" cy="414147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The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solution involves developing </a:t>
            </a:r>
            <a:r>
              <a:rPr b="1" dirty="0" sz="1800">
                <a:solidFill>
                  <a:srgbClr val="17375E"/>
                </a:solidFill>
                <a:latin typeface="Trebuchet MS"/>
                <a:cs typeface="Trebuchet MS"/>
              </a:rPr>
              <a:t>a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facial expression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recognition system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using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convolutional neural networks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(CNNs)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and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deep learning techniques. </a:t>
            </a:r>
            <a:r>
              <a:rPr b="1" dirty="0" sz="1800" spc="-15">
                <a:solidFill>
                  <a:srgbClr val="17375E"/>
                </a:solidFill>
                <a:latin typeface="Trebuchet MS"/>
                <a:cs typeface="Trebuchet MS"/>
              </a:rPr>
              <a:t>By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leveraging CNNs,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 known for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their effectiveness </a:t>
            </a:r>
            <a:r>
              <a:rPr b="1" dirty="0" sz="1800" spc="-15">
                <a:solidFill>
                  <a:srgbClr val="17375E"/>
                </a:solidFill>
                <a:latin typeface="Trebuchet MS"/>
                <a:cs typeface="Trebuchet MS"/>
              </a:rPr>
              <a:t>in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image recognition tasks,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the </a:t>
            </a:r>
            <a:r>
              <a:rPr b="1" dirty="0" sz="1800" spc="-53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system</a:t>
            </a:r>
            <a:r>
              <a:rPr b="1" dirty="0" sz="1800" spc="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will</a:t>
            </a:r>
            <a:r>
              <a:rPr b="1" dirty="0" sz="1800" spc="-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15">
                <a:solidFill>
                  <a:srgbClr val="17375E"/>
                </a:solidFill>
                <a:latin typeface="Trebuchet MS"/>
                <a:cs typeface="Trebuchet MS"/>
              </a:rPr>
              <a:t>be</a:t>
            </a:r>
            <a:r>
              <a:rPr b="1" dirty="0" sz="1800" spc="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able</a:t>
            </a:r>
            <a:r>
              <a:rPr b="1" dirty="0" sz="180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to</a:t>
            </a:r>
            <a:r>
              <a:rPr b="1" dirty="0" sz="1800" spc="-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analyze</a:t>
            </a:r>
            <a:r>
              <a:rPr b="1" dirty="0" sz="1800" spc="1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facial</a:t>
            </a:r>
            <a:r>
              <a:rPr b="1" dirty="0" sz="180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features</a:t>
            </a:r>
            <a:r>
              <a:rPr b="1" dirty="0" sz="1800" spc="3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15">
                <a:solidFill>
                  <a:srgbClr val="17375E"/>
                </a:solidFill>
                <a:latin typeface="Trebuchet MS"/>
                <a:cs typeface="Trebuchet MS"/>
              </a:rPr>
              <a:t>and </a:t>
            </a:r>
            <a:r>
              <a:rPr b="1" dirty="0" sz="1800" spc="-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expressions </a:t>
            </a:r>
            <a:r>
              <a:rPr b="1" dirty="0" sz="1800" spc="-15">
                <a:solidFill>
                  <a:srgbClr val="17375E"/>
                </a:solidFill>
                <a:latin typeface="Trebuchet MS"/>
                <a:cs typeface="Trebuchet MS"/>
              </a:rPr>
              <a:t>to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accurately classify emotions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such </a:t>
            </a:r>
            <a:r>
              <a:rPr b="1" dirty="0" sz="1800" spc="-15">
                <a:solidFill>
                  <a:srgbClr val="17375E"/>
                </a:solidFill>
                <a:latin typeface="Trebuchet MS"/>
                <a:cs typeface="Trebuchet MS"/>
              </a:rPr>
              <a:t>as </a:t>
            </a:r>
            <a:r>
              <a:rPr b="1" dirty="0" sz="1800" spc="-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happiness,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 sadness,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anger,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surprise,</a:t>
            </a:r>
            <a:r>
              <a:rPr b="1" dirty="0" sz="1800" spc="-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fear,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disgust,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15">
                <a:solidFill>
                  <a:srgbClr val="17375E"/>
                </a:solidFill>
                <a:latin typeface="Trebuchet MS"/>
                <a:cs typeface="Trebuchet MS"/>
              </a:rPr>
              <a:t>and </a:t>
            </a:r>
            <a:r>
              <a:rPr b="1" dirty="0" sz="1800" spc="-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neutrality. Through training </a:t>
            </a:r>
            <a:r>
              <a:rPr b="1" dirty="0" sz="1800" spc="-15">
                <a:solidFill>
                  <a:srgbClr val="17375E"/>
                </a:solidFill>
                <a:latin typeface="Trebuchet MS"/>
                <a:cs typeface="Trebuchet MS"/>
              </a:rPr>
              <a:t>on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labeled datasets,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the CNN </a:t>
            </a:r>
            <a:r>
              <a:rPr b="1" dirty="0" sz="1800" spc="-1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model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will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learn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to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identify subtle facial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cues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indicative </a:t>
            </a:r>
            <a:r>
              <a:rPr b="1" dirty="0" sz="1800" spc="-15">
                <a:solidFill>
                  <a:srgbClr val="17375E"/>
                </a:solidFill>
                <a:latin typeface="Trebuchet MS"/>
                <a:cs typeface="Trebuchet MS"/>
              </a:rPr>
              <a:t>of </a:t>
            </a:r>
            <a:r>
              <a:rPr b="1" dirty="0" sz="1800" spc="-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different</a:t>
            </a:r>
            <a:r>
              <a:rPr b="1" dirty="0" sz="180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emotions,</a:t>
            </a:r>
            <a:r>
              <a:rPr b="1" dirty="0" sz="1800" spc="-3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enabling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robust</a:t>
            </a:r>
            <a:r>
              <a:rPr b="1" dirty="0" sz="1800" spc="-3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15">
                <a:solidFill>
                  <a:srgbClr val="17375E"/>
                </a:solidFill>
                <a:latin typeface="Trebuchet MS"/>
                <a:cs typeface="Trebuchet MS"/>
              </a:rPr>
              <a:t>and</a:t>
            </a:r>
            <a:r>
              <a:rPr b="1" dirty="0" sz="1800" spc="-4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real-time</a:t>
            </a:r>
            <a:r>
              <a:rPr b="1" dirty="0" sz="1800" spc="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emotion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detection.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This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solution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will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address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the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challenges posed </a:t>
            </a:r>
            <a:r>
              <a:rPr b="1" dirty="0" sz="1800" spc="-15">
                <a:solidFill>
                  <a:srgbClr val="17375E"/>
                </a:solidFill>
                <a:latin typeface="Trebuchet MS"/>
                <a:cs typeface="Trebuchet MS"/>
              </a:rPr>
              <a:t>by </a:t>
            </a:r>
            <a:r>
              <a:rPr b="1" dirty="0" sz="1800" spc="-53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traditional methods </a:t>
            </a:r>
            <a:r>
              <a:rPr b="1" dirty="0" sz="1800" spc="-15">
                <a:solidFill>
                  <a:srgbClr val="17375E"/>
                </a:solidFill>
                <a:latin typeface="Trebuchet MS"/>
                <a:cs typeface="Trebuchet MS"/>
              </a:rPr>
              <a:t>by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providing </a:t>
            </a:r>
            <a:r>
              <a:rPr b="1" dirty="0" sz="1800">
                <a:solidFill>
                  <a:srgbClr val="17375E"/>
                </a:solidFill>
                <a:latin typeface="Trebuchet MS"/>
                <a:cs typeface="Trebuchet MS"/>
              </a:rPr>
              <a:t>a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reliable </a:t>
            </a:r>
            <a:r>
              <a:rPr b="1" dirty="0" sz="1800" spc="-15">
                <a:solidFill>
                  <a:srgbClr val="17375E"/>
                </a:solidFill>
                <a:latin typeface="Trebuchet MS"/>
                <a:cs typeface="Trebuchet MS"/>
              </a:rPr>
              <a:t>and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automated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system</a:t>
            </a:r>
            <a:r>
              <a:rPr b="1" dirty="0" sz="1800" spc="-3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for</a:t>
            </a:r>
            <a:r>
              <a:rPr b="1" dirty="0" sz="1800" spc="-3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facial</a:t>
            </a:r>
            <a:r>
              <a:rPr b="1" dirty="0" sz="1800" spc="-3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expression</a:t>
            </a:r>
            <a:r>
              <a:rPr b="1" dirty="0" sz="180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recognition, facilitating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applications </a:t>
            </a:r>
            <a:r>
              <a:rPr b="1" dirty="0" sz="1800" spc="-15">
                <a:solidFill>
                  <a:srgbClr val="17375E"/>
                </a:solidFill>
                <a:latin typeface="Trebuchet MS"/>
                <a:cs typeface="Trebuchet MS"/>
              </a:rPr>
              <a:t>in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various domains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and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enhancing 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user </a:t>
            </a:r>
            <a:r>
              <a:rPr b="1" dirty="0" sz="1800" spc="-1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experiences</a:t>
            </a:r>
            <a:r>
              <a:rPr b="1" dirty="0" sz="1800" spc="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across</a:t>
            </a:r>
            <a:r>
              <a:rPr b="1" dirty="0" sz="1800" spc="-2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diverse</a:t>
            </a:r>
            <a:r>
              <a:rPr b="1" dirty="0" sz="1800" spc="-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1800" spc="-25">
                <a:solidFill>
                  <a:srgbClr val="17375E"/>
                </a:solidFill>
                <a:latin typeface="Trebuchet MS"/>
                <a:cs typeface="Trebuchet MS"/>
              </a:rPr>
              <a:t>industries.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48675" name="object 9"/>
          <p:cNvSpPr txBox="1">
            <a:spLocks noGrp="1"/>
          </p:cNvSpPr>
          <p:nvPr>
            <p:ph type="ftr" sz="quarter" idx="5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dirty="0" spc="20">
                <a:latin typeface="Trebuchet MS"/>
                <a:cs typeface="Trebuchet MS"/>
              </a:rPr>
              <a:t>3/21/202</a:t>
            </a:r>
            <a:r>
              <a:rPr b="0" dirty="0">
                <a:latin typeface="Trebuchet MS"/>
                <a:cs typeface="Trebuchet MS"/>
              </a:rPr>
              <a:t>4</a:t>
            </a:r>
            <a:r>
              <a:rPr b="0" dirty="0">
                <a:latin typeface="Trebuchet MS"/>
                <a:cs typeface="Trebuchet MS"/>
              </a:rPr>
              <a:t> </a:t>
            </a:r>
            <a:r>
              <a:rPr b="0" dirty="0" spc="100">
                <a:latin typeface="Trebuchet MS"/>
                <a:cs typeface="Trebuchet MS"/>
              </a:rPr>
              <a:t> </a:t>
            </a:r>
            <a:r>
              <a:rPr dirty="0" spc="40"/>
              <a:t>A</a:t>
            </a:r>
            <a:r>
              <a:rPr dirty="0" spc="5"/>
              <a:t>nnu</a:t>
            </a:r>
            <a:r>
              <a:rPr dirty="0" spc="10"/>
              <a:t>a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5"/>
              <a:t>R</a:t>
            </a:r>
            <a:r>
              <a:rPr dirty="0" spc="35"/>
              <a:t>e</a:t>
            </a:r>
            <a:r>
              <a:rPr dirty="0" spc="100"/>
              <a:t>v</a:t>
            </a:r>
            <a:r>
              <a:rPr dirty="0" spc="-45"/>
              <a:t>i</a:t>
            </a:r>
            <a:r>
              <a:rPr dirty="0" spc="35"/>
              <a:t>e</a:t>
            </a:r>
            <a:r>
              <a:rPr dirty="0"/>
              <a:t>w</a:t>
            </a:r>
          </a:p>
        </p:txBody>
      </p:sp>
      <p:sp>
        <p:nvSpPr>
          <p:cNvPr id="104867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/>
          <p:nvPr/>
        </p:nvSpPr>
        <p:spPr>
          <a:xfrm>
            <a:off x="9354311" y="536295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78" name="object 3"/>
          <p:cNvSpPr/>
          <p:nvPr/>
        </p:nvSpPr>
        <p:spPr>
          <a:xfrm>
            <a:off x="8935211" y="707136"/>
            <a:ext cx="314325" cy="325120"/>
          </a:xfrm>
          <a:custGeom>
            <a:avLst/>
            <a:ahLst/>
            <a:rect l="l" t="t" r="r" b="b"/>
            <a:pathLst>
              <a:path w="314325" h="325119">
                <a:moveTo>
                  <a:pt x="313944" y="0"/>
                </a:moveTo>
                <a:lnTo>
                  <a:pt x="0" y="0"/>
                </a:lnTo>
                <a:lnTo>
                  <a:pt x="0" y="324612"/>
                </a:lnTo>
                <a:lnTo>
                  <a:pt x="313944" y="324612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9354311" y="5896355"/>
            <a:ext cx="180340" cy="181610"/>
          </a:xfrm>
          <a:custGeom>
            <a:avLst/>
            <a:ah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 txBox="1">
            <a:spLocks noGrp="1"/>
          </p:cNvSpPr>
          <p:nvPr>
            <p:ph type="title"/>
          </p:nvPr>
        </p:nvSpPr>
        <p:spPr>
          <a:xfrm>
            <a:off x="456691" y="209803"/>
            <a:ext cx="4353560" cy="5740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5"/>
              <a:t>VALUE</a:t>
            </a:r>
            <a:r>
              <a:rPr dirty="0" sz="3600" spc="-130"/>
              <a:t> </a:t>
            </a:r>
            <a:r>
              <a:rPr dirty="0" sz="3600" spc="-15"/>
              <a:t>PROPOSITION</a:t>
            </a:r>
            <a:endParaRPr sz="36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/>
        </p:spPr>
      </p:pic>
      <p:sp>
        <p:nvSpPr>
          <p:cNvPr id="1048681" name="object 7"/>
          <p:cNvSpPr txBox="1"/>
          <p:nvPr/>
        </p:nvSpPr>
        <p:spPr>
          <a:xfrm>
            <a:off x="675843" y="937717"/>
            <a:ext cx="8343265" cy="521970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000" spc="-25">
                <a:solidFill>
                  <a:srgbClr val="17375E"/>
                </a:solidFill>
                <a:latin typeface="Trebuchet MS"/>
                <a:cs typeface="Trebuchet MS"/>
              </a:rPr>
              <a:t>Accuracy:</a:t>
            </a:r>
            <a:r>
              <a:rPr b="1" dirty="0" sz="2000" spc="-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The CNN</a:t>
            </a:r>
            <a:r>
              <a:rPr dirty="0" sz="1800" spc="-3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model</a:t>
            </a:r>
            <a:r>
              <a:rPr dirty="0" sz="1800" spc="-4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can</a:t>
            </a:r>
            <a:r>
              <a:rPr dirty="0" sz="1800" spc="-1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17375E"/>
                </a:solidFill>
                <a:latin typeface="Trebuchet MS"/>
                <a:cs typeface="Trebuchet MS"/>
              </a:rPr>
              <a:t>effectively</a:t>
            </a:r>
            <a:r>
              <a:rPr dirty="0" sz="1800" spc="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analyze</a:t>
            </a:r>
            <a:r>
              <a:rPr dirty="0" sz="1800" spc="-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facial features</a:t>
            </a:r>
            <a:r>
              <a:rPr dirty="0" sz="1800" spc="2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and</a:t>
            </a:r>
            <a:r>
              <a:rPr dirty="0" sz="1800" spc="-3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expressions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15">
                <a:solidFill>
                  <a:srgbClr val="17375E"/>
                </a:solidFill>
                <a:latin typeface="Trebuchet MS"/>
                <a:cs typeface="Trebuchet MS"/>
              </a:rPr>
              <a:t>to</a:t>
            </a:r>
            <a:r>
              <a:rPr dirty="0" sz="1800" spc="-5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classify emotions</a:t>
            </a:r>
            <a:r>
              <a:rPr dirty="0" sz="1800" spc="-1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with</a:t>
            </a:r>
            <a:r>
              <a:rPr dirty="0" sz="1800" spc="-4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high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 accuracy,</a:t>
            </a:r>
            <a:r>
              <a:rPr dirty="0" sz="1800" spc="-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surpassing</a:t>
            </a:r>
            <a:r>
              <a:rPr dirty="0" sz="1800" spc="-3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traditional</a:t>
            </a:r>
            <a:r>
              <a:rPr dirty="0" sz="1800" spc="-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methods.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rebuchet MS"/>
              <a:cs typeface="Trebuchet MS"/>
            </a:endParaRPr>
          </a:p>
          <a:p>
            <a:pPr algn="just" marL="12700" marR="252729">
              <a:lnSpc>
                <a:spcPct val="100000"/>
              </a:lnSpc>
            </a:pPr>
            <a:r>
              <a:rPr b="1" dirty="0" sz="2000" spc="-25">
                <a:solidFill>
                  <a:srgbClr val="17375E"/>
                </a:solidFill>
                <a:latin typeface="Trebuchet MS"/>
                <a:cs typeface="Trebuchet MS"/>
              </a:rPr>
              <a:t>Efficiency: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Automated facial expression </a:t>
            </a:r>
            <a:r>
              <a:rPr dirty="0" sz="1800" spc="-30">
                <a:solidFill>
                  <a:srgbClr val="17375E"/>
                </a:solidFill>
                <a:latin typeface="Trebuchet MS"/>
                <a:cs typeface="Trebuchet MS"/>
              </a:rPr>
              <a:t>recognition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enables real-time emotion </a:t>
            </a:r>
            <a:r>
              <a:rPr dirty="0" sz="1800" spc="-53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detection, streamlining processes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and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enhancing efficiency compared </a:t>
            </a:r>
            <a:r>
              <a:rPr dirty="0" sz="1800" spc="-15">
                <a:solidFill>
                  <a:srgbClr val="17375E"/>
                </a:solidFill>
                <a:latin typeface="Trebuchet MS"/>
                <a:cs typeface="Trebuchet MS"/>
              </a:rPr>
              <a:t>to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manual </a:t>
            </a:r>
            <a:r>
              <a:rPr dirty="0" sz="1800" spc="-53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analysis.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73660">
              <a:lnSpc>
                <a:spcPct val="100000"/>
              </a:lnSpc>
            </a:pPr>
            <a:r>
              <a:rPr b="1" dirty="0" sz="2000" spc="-25">
                <a:solidFill>
                  <a:srgbClr val="17375E"/>
                </a:solidFill>
                <a:latin typeface="Trebuchet MS"/>
                <a:cs typeface="Trebuchet MS"/>
              </a:rPr>
              <a:t>Versatility: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The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system's adaptability allows </a:t>
            </a:r>
            <a:r>
              <a:rPr dirty="0" sz="1800" spc="-15">
                <a:solidFill>
                  <a:srgbClr val="17375E"/>
                </a:solidFill>
                <a:latin typeface="Trebuchet MS"/>
                <a:cs typeface="Trebuchet MS"/>
              </a:rPr>
              <a:t>it to </a:t>
            </a:r>
            <a:r>
              <a:rPr dirty="0" sz="1800" spc="-10">
                <a:solidFill>
                  <a:srgbClr val="17375E"/>
                </a:solidFill>
                <a:latin typeface="Trebuchet MS"/>
                <a:cs typeface="Trebuchet MS"/>
              </a:rPr>
              <a:t>be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deployed across various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industries</a:t>
            </a:r>
            <a:r>
              <a:rPr dirty="0" sz="1800" spc="-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and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 applications,</a:t>
            </a:r>
            <a:r>
              <a:rPr dirty="0" sz="1800" spc="-1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including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entertainment,</a:t>
            </a:r>
            <a:r>
              <a:rPr dirty="0" sz="1800" spc="1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market</a:t>
            </a:r>
            <a:r>
              <a:rPr dirty="0" sz="1800" spc="-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research,</a:t>
            </a:r>
            <a:r>
              <a:rPr dirty="0" sz="180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education, </a:t>
            </a:r>
            <a:r>
              <a:rPr dirty="0" sz="1800" spc="-52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healthcare,</a:t>
            </a:r>
            <a:r>
              <a:rPr dirty="0" sz="180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gaming,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retail,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 and</a:t>
            </a:r>
            <a:r>
              <a:rPr dirty="0" sz="1800" spc="-3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automotive</a:t>
            </a:r>
            <a:r>
              <a:rPr dirty="0" sz="1800" spc="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sectors.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482600">
              <a:lnSpc>
                <a:spcPct val="100000"/>
              </a:lnSpc>
            </a:pPr>
            <a:r>
              <a:rPr b="1" dirty="0" sz="2000" spc="-20">
                <a:solidFill>
                  <a:srgbClr val="17375E"/>
                </a:solidFill>
                <a:latin typeface="Trebuchet MS"/>
                <a:cs typeface="Trebuchet MS"/>
              </a:rPr>
              <a:t>Enhanced User </a:t>
            </a:r>
            <a:r>
              <a:rPr b="1" dirty="0" sz="2000" spc="-25">
                <a:solidFill>
                  <a:srgbClr val="17375E"/>
                </a:solidFill>
                <a:latin typeface="Trebuchet MS"/>
                <a:cs typeface="Trebuchet MS"/>
              </a:rPr>
              <a:t>Experiences: </a:t>
            </a:r>
            <a:r>
              <a:rPr dirty="0" sz="1800" spc="-15">
                <a:solidFill>
                  <a:srgbClr val="17375E"/>
                </a:solidFill>
                <a:latin typeface="Trebuchet MS"/>
                <a:cs typeface="Trebuchet MS"/>
              </a:rPr>
              <a:t>By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interpreting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human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emotions,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the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system </a:t>
            </a:r>
            <a:r>
              <a:rPr dirty="0" sz="1800" spc="-53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facilitates</a:t>
            </a:r>
            <a:r>
              <a:rPr dirty="0" sz="1800" spc="-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personalized</a:t>
            </a:r>
            <a:r>
              <a:rPr dirty="0" sz="1800" spc="-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and</a:t>
            </a:r>
            <a:r>
              <a:rPr dirty="0" sz="1800" spc="-4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emotionally</a:t>
            </a:r>
            <a:r>
              <a:rPr dirty="0" sz="1800" spc="-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intelligent</a:t>
            </a:r>
            <a:r>
              <a:rPr dirty="0" sz="1800" spc="-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interactions,</a:t>
            </a:r>
            <a:r>
              <a:rPr dirty="0" sz="1800" spc="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leading</a:t>
            </a:r>
            <a:r>
              <a:rPr dirty="0" sz="1800" spc="-3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to </a:t>
            </a:r>
            <a:r>
              <a:rPr dirty="0" sz="1800" spc="-1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improved</a:t>
            </a:r>
            <a:r>
              <a:rPr dirty="0" sz="1800" spc="-1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user</a:t>
            </a:r>
            <a:r>
              <a:rPr dirty="0" sz="1800" spc="-3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experiences</a:t>
            </a:r>
            <a:r>
              <a:rPr dirty="0" sz="1800" spc="-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and</a:t>
            </a:r>
            <a:r>
              <a:rPr dirty="0" sz="1800" spc="-3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satisfaction.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717550">
              <a:lnSpc>
                <a:spcPct val="100200"/>
              </a:lnSpc>
            </a:pPr>
            <a:r>
              <a:rPr b="1" dirty="0" sz="2000" spc="-25">
                <a:solidFill>
                  <a:srgbClr val="17375E"/>
                </a:solidFill>
                <a:latin typeface="Trebuchet MS"/>
                <a:cs typeface="Trebuchet MS"/>
              </a:rPr>
              <a:t>Innovation:</a:t>
            </a:r>
            <a:r>
              <a:rPr b="1" dirty="0" sz="2000" spc="-4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The</a:t>
            </a:r>
            <a:r>
              <a:rPr dirty="0" sz="1800" spc="-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project</a:t>
            </a:r>
            <a:r>
              <a:rPr dirty="0" sz="1800" spc="-1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drives</a:t>
            </a:r>
            <a:r>
              <a:rPr dirty="0" sz="1800" spc="-1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17375E"/>
                </a:solidFill>
                <a:latin typeface="Trebuchet MS"/>
                <a:cs typeface="Trebuchet MS"/>
              </a:rPr>
              <a:t>innovation</a:t>
            </a:r>
            <a:r>
              <a:rPr dirty="0" sz="1800" spc="2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17375E"/>
                </a:solidFill>
                <a:latin typeface="Trebuchet MS"/>
                <a:cs typeface="Trebuchet MS"/>
              </a:rPr>
              <a:t>by</a:t>
            </a:r>
            <a:r>
              <a:rPr dirty="0" sz="1800" spc="-4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enabling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 the</a:t>
            </a:r>
            <a:r>
              <a:rPr dirty="0" sz="1800" spc="-1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development</a:t>
            </a:r>
            <a:r>
              <a:rPr dirty="0" sz="1800" spc="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of </a:t>
            </a:r>
            <a:r>
              <a:rPr dirty="0" sz="1800" spc="-53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emotion-aware</a:t>
            </a:r>
            <a:r>
              <a:rPr dirty="0" sz="1800" spc="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17375E"/>
                </a:solidFill>
                <a:latin typeface="Trebuchet MS"/>
                <a:cs typeface="Trebuchet MS"/>
              </a:rPr>
              <a:t>technologies</a:t>
            </a:r>
            <a:r>
              <a:rPr dirty="0" sz="1800" spc="1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and</a:t>
            </a:r>
            <a:r>
              <a:rPr dirty="0" sz="1800" spc="-3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services,</a:t>
            </a:r>
            <a:r>
              <a:rPr dirty="0" sz="1800" spc="-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opening </a:t>
            </a:r>
            <a:r>
              <a:rPr dirty="0" sz="1800" spc="-15">
                <a:solidFill>
                  <a:srgbClr val="17375E"/>
                </a:solidFill>
                <a:latin typeface="Trebuchet MS"/>
                <a:cs typeface="Trebuchet MS"/>
              </a:rPr>
              <a:t>up</a:t>
            </a:r>
            <a:r>
              <a:rPr dirty="0" sz="1800" spc="-3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new</a:t>
            </a:r>
            <a:r>
              <a:rPr dirty="0" sz="1800" spc="-3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possibilities</a:t>
            </a:r>
            <a:r>
              <a:rPr dirty="0" sz="1800" spc="-3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for </a:t>
            </a:r>
            <a:r>
              <a:rPr dirty="0" sz="1800" spc="-1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enhancing</a:t>
            </a:r>
            <a:r>
              <a:rPr dirty="0" sz="1800" spc="-1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human-computer</a:t>
            </a:r>
            <a:r>
              <a:rPr dirty="0" sz="180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interaction</a:t>
            </a:r>
            <a:r>
              <a:rPr dirty="0" sz="1800" spc="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and</a:t>
            </a:r>
            <a:r>
              <a:rPr dirty="0" sz="1800" spc="-3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17375E"/>
                </a:solidFill>
                <a:latin typeface="Trebuchet MS"/>
                <a:cs typeface="Trebuchet MS"/>
              </a:rPr>
              <a:t>user</a:t>
            </a:r>
            <a:r>
              <a:rPr dirty="0" sz="1800" spc="-4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17375E"/>
                </a:solidFill>
                <a:latin typeface="Trebuchet MS"/>
                <a:cs typeface="Trebuchet MS"/>
              </a:rPr>
              <a:t>engagement.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>
            <a:spLocks noGrp="1"/>
          </p:cNvSpPr>
          <p:nvPr>
            <p:ph type="ftr" sz="quarter" idx="5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b="0" dirty="0" spc="20">
                <a:latin typeface="Trebuchet MS"/>
                <a:cs typeface="Trebuchet MS"/>
              </a:rPr>
              <a:t>3/21/202</a:t>
            </a:r>
            <a:r>
              <a:rPr b="0" dirty="0">
                <a:latin typeface="Trebuchet MS"/>
                <a:cs typeface="Trebuchet MS"/>
              </a:rPr>
              <a:t>4</a:t>
            </a:r>
            <a:r>
              <a:rPr b="0" dirty="0">
                <a:latin typeface="Trebuchet MS"/>
                <a:cs typeface="Trebuchet MS"/>
              </a:rPr>
              <a:t> </a:t>
            </a:r>
            <a:r>
              <a:rPr b="0" dirty="0" spc="100">
                <a:latin typeface="Trebuchet MS"/>
                <a:cs typeface="Trebuchet MS"/>
              </a:rPr>
              <a:t> </a:t>
            </a:r>
            <a:r>
              <a:rPr dirty="0" spc="40"/>
              <a:t>A</a:t>
            </a:r>
            <a:r>
              <a:rPr dirty="0" spc="5"/>
              <a:t>nnu</a:t>
            </a:r>
            <a:r>
              <a:rPr dirty="0" spc="10"/>
              <a:t>a</a:t>
            </a:r>
            <a:r>
              <a:rPr dirty="0"/>
              <a:t>l</a:t>
            </a:r>
            <a:r>
              <a:rPr dirty="0" spc="-105"/>
              <a:t> </a:t>
            </a:r>
            <a:r>
              <a:rPr dirty="0" spc="-5"/>
              <a:t>R</a:t>
            </a:r>
            <a:r>
              <a:rPr dirty="0" spc="35"/>
              <a:t>e</a:t>
            </a:r>
            <a:r>
              <a:rPr dirty="0" spc="100"/>
              <a:t>v</a:t>
            </a:r>
            <a:r>
              <a:rPr dirty="0" spc="-45"/>
              <a:t>i</a:t>
            </a:r>
            <a:r>
              <a:rPr dirty="0" spc="35"/>
              <a:t>e</a:t>
            </a:r>
            <a:r>
              <a:rPr dirty="0"/>
              <a:t>w</a:t>
            </a:r>
          </a:p>
        </p:txBody>
      </p:sp>
      <p:sp>
        <p:nvSpPr>
          <p:cNvPr id="104868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4445" vert="horz" wrap="square">
            <a:spAutoFit/>
          </a:bodyPr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 txBox="1"/>
          <p:nvPr/>
        </p:nvSpPr>
        <p:spPr>
          <a:xfrm>
            <a:off x="752551" y="6488300"/>
            <a:ext cx="1762760" cy="163195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55"/>
              </a:lnSpc>
            </a:pPr>
            <a:r>
              <a:rPr dirty="0" sz="1100" spc="2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4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b="1" dirty="0" sz="1100" spc="5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b="1" dirty="0" sz="1100" spc="-10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-5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 spc="10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b="1" dirty="0" sz="1100" spc="-45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9354311" y="536295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456" y="1696211"/>
            <a:ext cx="314325" cy="323215"/>
          </a:xfrm>
          <a:custGeom>
            <a:avLst/>
            <a:ahLst/>
            <a:rect l="l" t="t" r="r" b="b"/>
            <a:pathLst>
              <a:path w="314325" h="323214">
                <a:moveTo>
                  <a:pt x="313944" y="0"/>
                </a:moveTo>
                <a:lnTo>
                  <a:pt x="0" y="0"/>
                </a:lnTo>
                <a:lnTo>
                  <a:pt x="0" y="323088"/>
                </a:lnTo>
                <a:lnTo>
                  <a:pt x="313944" y="323088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4311" y="5896355"/>
            <a:ext cx="180340" cy="181610"/>
          </a:xfrm>
          <a:custGeom>
            <a:avLst/>
            <a:ahLst/>
            <a:rect l="l" t="t" r="r" b="b"/>
            <a:pathLst>
              <a:path w="180340" h="181610">
                <a:moveTo>
                  <a:pt x="179831" y="0"/>
                </a:moveTo>
                <a:lnTo>
                  <a:pt x="0" y="0"/>
                </a:lnTo>
                <a:lnTo>
                  <a:pt x="0" y="181356"/>
                </a:lnTo>
                <a:lnTo>
                  <a:pt x="179831" y="181356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056" y="3381754"/>
            <a:ext cx="2467356" cy="3418330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241" y="643889"/>
            <a:ext cx="7518400" cy="67310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spc="5"/>
              <a:t>THE</a:t>
            </a:r>
            <a:r>
              <a:rPr dirty="0" sz="4250" spc="10"/>
              <a:t> </a:t>
            </a:r>
            <a:r>
              <a:rPr dirty="0" sz="4250" spc="5"/>
              <a:t>WOW</a:t>
            </a:r>
            <a:r>
              <a:rPr dirty="0" sz="4250" spc="60"/>
              <a:t> </a:t>
            </a:r>
            <a:r>
              <a:rPr dirty="0" sz="4250" spc="5"/>
              <a:t>IN</a:t>
            </a:r>
            <a:r>
              <a:rPr dirty="0" sz="4250" spc="-20"/>
              <a:t> </a:t>
            </a:r>
            <a:r>
              <a:rPr dirty="0" sz="4250"/>
              <a:t>YOUR</a:t>
            </a:r>
            <a:r>
              <a:rPr dirty="0" sz="4250" spc="10"/>
              <a:t> </a:t>
            </a:r>
            <a:r>
              <a:rPr dirty="0" sz="4250" spc="15"/>
              <a:t>SOLUTION</a:t>
            </a:r>
            <a:endParaRPr sz="4250"/>
          </a:p>
        </p:txBody>
      </p:sp>
      <p:sp>
        <p:nvSpPr>
          <p:cNvPr id="1048689" name="object 8"/>
          <p:cNvSpPr txBox="1"/>
          <p:nvPr/>
        </p:nvSpPr>
        <p:spPr>
          <a:xfrm>
            <a:off x="11303889" y="6464604"/>
            <a:ext cx="99060" cy="1936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9"/>
          <p:cNvSpPr txBox="1"/>
          <p:nvPr/>
        </p:nvSpPr>
        <p:spPr>
          <a:xfrm>
            <a:off x="2789301" y="2309622"/>
            <a:ext cx="6210300" cy="28308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1" dirty="0" sz="2300" spc="-20">
                <a:solidFill>
                  <a:srgbClr val="17375E"/>
                </a:solidFill>
                <a:latin typeface="Trebuchet MS"/>
                <a:cs typeface="Trebuchet MS"/>
              </a:rPr>
              <a:t>The </a:t>
            </a:r>
            <a:r>
              <a:rPr b="1" dirty="0" sz="2300" spc="-25">
                <a:solidFill>
                  <a:srgbClr val="17375E"/>
                </a:solidFill>
                <a:latin typeface="Trebuchet MS"/>
                <a:cs typeface="Trebuchet MS"/>
              </a:rPr>
              <a:t>integration </a:t>
            </a:r>
            <a:r>
              <a:rPr b="1" dirty="0" sz="2300" spc="-15">
                <a:solidFill>
                  <a:srgbClr val="17375E"/>
                </a:solidFill>
                <a:latin typeface="Trebuchet MS"/>
                <a:cs typeface="Trebuchet MS"/>
              </a:rPr>
              <a:t>of </a:t>
            </a:r>
            <a:r>
              <a:rPr b="1" dirty="0" sz="2300" spc="-25">
                <a:solidFill>
                  <a:srgbClr val="17375E"/>
                </a:solidFill>
                <a:latin typeface="Trebuchet MS"/>
                <a:cs typeface="Trebuchet MS"/>
              </a:rPr>
              <a:t>multimodal data </a:t>
            </a:r>
            <a:r>
              <a:rPr b="1" dirty="0" sz="2300" spc="-20">
                <a:solidFill>
                  <a:srgbClr val="17375E"/>
                </a:solidFill>
                <a:latin typeface="Trebuchet MS"/>
                <a:cs typeface="Trebuchet MS"/>
              </a:rPr>
              <a:t>fusion </a:t>
            </a:r>
            <a:r>
              <a:rPr b="1" dirty="0" sz="2300" spc="-1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2300" spc="-25">
                <a:solidFill>
                  <a:srgbClr val="17375E"/>
                </a:solidFill>
                <a:latin typeface="Trebuchet MS"/>
                <a:cs typeface="Trebuchet MS"/>
              </a:rPr>
              <a:t>techniques </a:t>
            </a:r>
            <a:r>
              <a:rPr b="1" dirty="0" sz="2300" spc="-15">
                <a:solidFill>
                  <a:srgbClr val="17375E"/>
                </a:solidFill>
                <a:latin typeface="Trebuchet MS"/>
                <a:cs typeface="Trebuchet MS"/>
              </a:rPr>
              <a:t>to </a:t>
            </a:r>
            <a:r>
              <a:rPr b="1" dirty="0" sz="2300" spc="-25">
                <a:solidFill>
                  <a:srgbClr val="17375E"/>
                </a:solidFill>
                <a:latin typeface="Trebuchet MS"/>
                <a:cs typeface="Trebuchet MS"/>
              </a:rPr>
              <a:t>enhance </a:t>
            </a:r>
            <a:r>
              <a:rPr b="1" dirty="0" sz="2300" spc="-20">
                <a:solidFill>
                  <a:srgbClr val="17375E"/>
                </a:solidFill>
                <a:latin typeface="Trebuchet MS"/>
                <a:cs typeface="Trebuchet MS"/>
              </a:rPr>
              <a:t>the </a:t>
            </a:r>
            <a:r>
              <a:rPr b="1" dirty="0" sz="2300" spc="-25">
                <a:solidFill>
                  <a:srgbClr val="17375E"/>
                </a:solidFill>
                <a:latin typeface="Trebuchet MS"/>
                <a:cs typeface="Trebuchet MS"/>
              </a:rPr>
              <a:t>accuracy </a:t>
            </a:r>
            <a:r>
              <a:rPr b="1" dirty="0" sz="2300" spc="-20">
                <a:solidFill>
                  <a:srgbClr val="17375E"/>
                </a:solidFill>
                <a:latin typeface="Trebuchet MS"/>
                <a:cs typeface="Trebuchet MS"/>
              </a:rPr>
              <a:t>and </a:t>
            </a:r>
            <a:r>
              <a:rPr b="1" dirty="0" sz="2300" spc="-1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2300" spc="-25">
                <a:solidFill>
                  <a:srgbClr val="17375E"/>
                </a:solidFill>
                <a:latin typeface="Trebuchet MS"/>
                <a:cs typeface="Trebuchet MS"/>
              </a:rPr>
              <a:t>robustness </a:t>
            </a:r>
            <a:r>
              <a:rPr b="1" dirty="0" sz="2300" spc="-10">
                <a:solidFill>
                  <a:srgbClr val="17375E"/>
                </a:solidFill>
                <a:latin typeface="Trebuchet MS"/>
                <a:cs typeface="Trebuchet MS"/>
              </a:rPr>
              <a:t>of </a:t>
            </a:r>
            <a:r>
              <a:rPr b="1" dirty="0" sz="2300" spc="-25">
                <a:solidFill>
                  <a:srgbClr val="17375E"/>
                </a:solidFill>
                <a:latin typeface="Trebuchet MS"/>
                <a:cs typeface="Trebuchet MS"/>
              </a:rPr>
              <a:t>facial expression recognition. </a:t>
            </a:r>
            <a:r>
              <a:rPr b="1" dirty="0" sz="2300" spc="-20">
                <a:solidFill>
                  <a:srgbClr val="17375E"/>
                </a:solidFill>
                <a:latin typeface="Trebuchet MS"/>
                <a:cs typeface="Trebuchet MS"/>
              </a:rPr>
              <a:t> This </a:t>
            </a:r>
            <a:r>
              <a:rPr b="1" dirty="0" sz="2300" spc="-25">
                <a:solidFill>
                  <a:srgbClr val="17375E"/>
                </a:solidFill>
                <a:latin typeface="Trebuchet MS"/>
                <a:cs typeface="Trebuchet MS"/>
              </a:rPr>
              <a:t>approach involves combining information </a:t>
            </a:r>
            <a:r>
              <a:rPr b="1" dirty="0" sz="2300" spc="-68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2300" spc="-20">
                <a:solidFill>
                  <a:srgbClr val="17375E"/>
                </a:solidFill>
                <a:latin typeface="Trebuchet MS"/>
                <a:cs typeface="Trebuchet MS"/>
              </a:rPr>
              <a:t>from </a:t>
            </a:r>
            <a:r>
              <a:rPr b="1" dirty="0" sz="2300" spc="-25">
                <a:solidFill>
                  <a:srgbClr val="17375E"/>
                </a:solidFill>
                <a:latin typeface="Trebuchet MS"/>
                <a:cs typeface="Trebuchet MS"/>
              </a:rPr>
              <a:t>multiple sources, </a:t>
            </a:r>
            <a:r>
              <a:rPr b="1" dirty="0" sz="2300" spc="-20">
                <a:solidFill>
                  <a:srgbClr val="17375E"/>
                </a:solidFill>
                <a:latin typeface="Trebuchet MS"/>
                <a:cs typeface="Trebuchet MS"/>
              </a:rPr>
              <a:t>such </a:t>
            </a:r>
            <a:r>
              <a:rPr b="1" dirty="0" sz="2300" spc="-15">
                <a:solidFill>
                  <a:srgbClr val="17375E"/>
                </a:solidFill>
                <a:latin typeface="Trebuchet MS"/>
                <a:cs typeface="Trebuchet MS"/>
              </a:rPr>
              <a:t>as </a:t>
            </a:r>
            <a:r>
              <a:rPr b="1" dirty="0" sz="2300" spc="-25">
                <a:solidFill>
                  <a:srgbClr val="17375E"/>
                </a:solidFill>
                <a:latin typeface="Trebuchet MS"/>
                <a:cs typeface="Trebuchet MS"/>
              </a:rPr>
              <a:t>facial images, </a:t>
            </a:r>
            <a:r>
              <a:rPr b="1" dirty="0" sz="2300" spc="-2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2300" spc="-25">
                <a:solidFill>
                  <a:srgbClr val="17375E"/>
                </a:solidFill>
                <a:latin typeface="Trebuchet MS"/>
                <a:cs typeface="Trebuchet MS"/>
              </a:rPr>
              <a:t>audio signals, </a:t>
            </a:r>
            <a:r>
              <a:rPr b="1" dirty="0" sz="2300" spc="-20">
                <a:solidFill>
                  <a:srgbClr val="17375E"/>
                </a:solidFill>
                <a:latin typeface="Trebuchet MS"/>
                <a:cs typeface="Trebuchet MS"/>
              </a:rPr>
              <a:t>and </a:t>
            </a:r>
            <a:r>
              <a:rPr b="1" dirty="0" sz="2300" spc="-25">
                <a:solidFill>
                  <a:srgbClr val="17375E"/>
                </a:solidFill>
                <a:latin typeface="Trebuchet MS"/>
                <a:cs typeface="Trebuchet MS"/>
              </a:rPr>
              <a:t>contextual data, </a:t>
            </a:r>
            <a:r>
              <a:rPr b="1" dirty="0" sz="2300" spc="-15">
                <a:solidFill>
                  <a:srgbClr val="17375E"/>
                </a:solidFill>
                <a:latin typeface="Trebuchet MS"/>
                <a:cs typeface="Trebuchet MS"/>
              </a:rPr>
              <a:t>to </a:t>
            </a:r>
            <a:r>
              <a:rPr b="1" dirty="0" sz="2300" spc="-25">
                <a:solidFill>
                  <a:srgbClr val="17375E"/>
                </a:solidFill>
                <a:latin typeface="Trebuchet MS"/>
                <a:cs typeface="Trebuchet MS"/>
              </a:rPr>
              <a:t>provide </a:t>
            </a:r>
            <a:r>
              <a:rPr b="1" dirty="0" sz="2300" spc="-680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2300">
                <a:solidFill>
                  <a:srgbClr val="17375E"/>
                </a:solidFill>
                <a:latin typeface="Trebuchet MS"/>
                <a:cs typeface="Trebuchet MS"/>
              </a:rPr>
              <a:t>a </a:t>
            </a:r>
            <a:r>
              <a:rPr b="1" dirty="0" sz="2300" spc="-20">
                <a:solidFill>
                  <a:srgbClr val="17375E"/>
                </a:solidFill>
                <a:latin typeface="Trebuchet MS"/>
                <a:cs typeface="Trebuchet MS"/>
              </a:rPr>
              <a:t>more </a:t>
            </a:r>
            <a:r>
              <a:rPr b="1" dirty="0" sz="2300" spc="-25">
                <a:solidFill>
                  <a:srgbClr val="17375E"/>
                </a:solidFill>
                <a:latin typeface="Trebuchet MS"/>
                <a:cs typeface="Trebuchet MS"/>
              </a:rPr>
              <a:t>comprehensive understanding </a:t>
            </a:r>
            <a:r>
              <a:rPr b="1" dirty="0" sz="2300" spc="-10">
                <a:solidFill>
                  <a:srgbClr val="17375E"/>
                </a:solidFill>
                <a:latin typeface="Trebuchet MS"/>
                <a:cs typeface="Trebuchet MS"/>
              </a:rPr>
              <a:t>of </a:t>
            </a:r>
            <a:r>
              <a:rPr b="1" dirty="0" sz="2300" spc="-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2300" spc="-20">
                <a:solidFill>
                  <a:srgbClr val="17375E"/>
                </a:solidFill>
                <a:latin typeface="Trebuchet MS"/>
                <a:cs typeface="Trebuchet MS"/>
              </a:rPr>
              <a:t>human</a:t>
            </a:r>
            <a:r>
              <a:rPr b="1" dirty="0" sz="2300" spc="-35">
                <a:solidFill>
                  <a:srgbClr val="17375E"/>
                </a:solidFill>
                <a:latin typeface="Trebuchet MS"/>
                <a:cs typeface="Trebuchet MS"/>
              </a:rPr>
              <a:t> </a:t>
            </a:r>
            <a:r>
              <a:rPr b="1" dirty="0" sz="2300" spc="-25">
                <a:solidFill>
                  <a:srgbClr val="17375E"/>
                </a:solidFill>
                <a:latin typeface="Trebuchet MS"/>
                <a:cs typeface="Trebuchet MS"/>
              </a:rPr>
              <a:t>emotions.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Aswin R C 962821205016 B.Tech-IT</dc:title>
  <dc:creator>Aswin R C</dc:creator>
  <dcterms:created xsi:type="dcterms:W3CDTF">2024-04-24T05:15:51Z</dcterms:created>
  <dcterms:modified xsi:type="dcterms:W3CDTF">2024-04-24T16:18:53Z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2024-04-24T00:00:00Z</vt:filetime>
  </property>
  <property fmtid="{D5CDD505-2E9C-101B-9397-08002B2CF9AE}" pid="5" name="ICV">
    <vt:lpwstr>dc7f0008c04c40a5a2bd680e85fff200</vt:lpwstr>
  </property>
</Properties>
</file>