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4437DE7-392E-4ED9-896E-0BE0EBB9B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10AA3272-313E-4666-9974-44282AC8A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FCB5FA6-4D70-4973-BEC6-4821D499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E89B-8ECA-41B9-A4B6-9A40223DD8E9}" type="datetimeFigureOut">
              <a:rPr lang="ar-SA" smtClean="0"/>
              <a:t>08/11/46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5058C993-47B4-41EA-881B-9ADD2E08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408D649-978C-474C-91E1-E2AD11A9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6210-B2EA-4375-8F5C-50DEB262697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175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C2EE51D-94E6-4368-ABF7-89EFB9BA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B1905EC1-5D12-40BE-8E10-089BC9E86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F295C20-722B-4BDB-AC83-EBF11CED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E89B-8ECA-41B9-A4B6-9A40223DD8E9}" type="datetimeFigureOut">
              <a:rPr lang="ar-SA" smtClean="0"/>
              <a:t>08/11/46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C68CC2F0-8289-4766-B3CB-DCEDC9ED6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DE1D228-4A07-4E20-AE49-2D02FDA6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6210-B2EA-4375-8F5C-50DEB262697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0627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85E59904-F443-4F7B-87DA-36CE1BC9E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50E5131C-5739-407B-BEBE-36E1EBDEC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C18B35D-1DEE-428A-AE72-E88704DC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E89B-8ECA-41B9-A4B6-9A40223DD8E9}" type="datetimeFigureOut">
              <a:rPr lang="ar-SA" smtClean="0"/>
              <a:t>08/11/46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8FFABE8-5B36-4797-8CD7-52C5D2C54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870D383-1AAC-4263-8285-1CEE055D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6210-B2EA-4375-8F5C-50DEB262697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1152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F713AEC-93DC-4F01-8036-40C3056A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5EE8DCB-5CB3-4308-A9E6-791B03A5E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F5C9980-78C6-42D1-97BD-98CC75BE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E89B-8ECA-41B9-A4B6-9A40223DD8E9}" type="datetimeFigureOut">
              <a:rPr lang="ar-SA" smtClean="0"/>
              <a:t>08/11/46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E979B8F-D0DF-4F31-A951-7913CDFA9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A6F8424-9CF2-4D06-B0A1-EBB13F9F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6210-B2EA-4375-8F5C-50DEB262697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9376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FA4E565-42E0-425B-8D54-D7FE0B88C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EA75C2D3-AC05-4DD9-A70F-96A4CCB97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FF867F13-4D36-4B52-814A-D8955D395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E89B-8ECA-41B9-A4B6-9A40223DD8E9}" type="datetimeFigureOut">
              <a:rPr lang="ar-SA" smtClean="0"/>
              <a:t>08/11/46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5DF59322-3D95-40AA-B43C-5AD3D9B1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362C20C-9E66-43FB-BC18-9BCC3A76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6210-B2EA-4375-8F5C-50DEB262697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6076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3F9E8C7-E6F9-4CAC-8D99-F4522E42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32BD6CA-A022-426F-97EC-DD37C2AA4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6AC5FA4B-1A00-4C66-AE97-8A0329DDE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D1DF7064-6091-44A8-AC14-86E93BD1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E89B-8ECA-41B9-A4B6-9A40223DD8E9}" type="datetimeFigureOut">
              <a:rPr lang="ar-SA" smtClean="0"/>
              <a:t>08/11/46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7932D9DF-E241-4DCB-B63C-ABD8467E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4C296952-5F44-4AF2-99F0-838D7459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6210-B2EA-4375-8F5C-50DEB262697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9038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F32C1D3-9478-4CCE-8977-82F57D70A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BB106879-6559-461B-9F50-F458F3DB2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1F47EEEB-0BAD-4A52-A4CE-4B3BDE7D5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74A7C395-75EF-46E8-A6BF-8A72B06C1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F9187E97-95FA-4EE1-8255-158999AA2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4B655C2E-B668-43A8-9D17-835DAC11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E89B-8ECA-41B9-A4B6-9A40223DD8E9}" type="datetimeFigureOut">
              <a:rPr lang="ar-SA" smtClean="0"/>
              <a:t>08/11/46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0F29EF1A-2257-4F51-A41E-93CA7255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0F2F4DAB-9B1D-4701-BE13-D938F035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6210-B2EA-4375-8F5C-50DEB262697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8421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9BC4288-1A8F-4633-83CB-F70C91F9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22EA5005-A33D-4070-9B9B-E98147F0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E89B-8ECA-41B9-A4B6-9A40223DD8E9}" type="datetimeFigureOut">
              <a:rPr lang="ar-SA" smtClean="0"/>
              <a:t>08/11/46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86EAEA37-BF7C-416B-8F40-267D979E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46D23958-BE25-4005-9808-C1C205D7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6210-B2EA-4375-8F5C-50DEB262697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5753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C6D318DD-F17A-45BD-B89A-9DF14CFD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E89B-8ECA-41B9-A4B6-9A40223DD8E9}" type="datetimeFigureOut">
              <a:rPr lang="ar-SA" smtClean="0"/>
              <a:t>08/11/46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31E33539-1234-41C5-B819-7C035BA2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7EB59362-C512-41C4-8159-2E2B279C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6210-B2EA-4375-8F5C-50DEB262697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3336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1444CA4-80D6-4AAE-8DDD-D4CB8539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4E650E4-5138-451A-8737-A6CA01D42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9A8754C1-D070-43A2-A137-6C4F2ED6A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D699F749-1429-4C55-B846-E9E0C049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E89B-8ECA-41B9-A4B6-9A40223DD8E9}" type="datetimeFigureOut">
              <a:rPr lang="ar-SA" smtClean="0"/>
              <a:t>08/11/46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56C4DBD7-F278-4D62-B804-D5E50D86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7B27CB58-973B-497A-9E1A-5459DDBB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6210-B2EA-4375-8F5C-50DEB262697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0754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DF77D29-3A62-4909-A47E-13E013A07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611578A3-2194-47E4-870A-7080F2CF6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E735C884-2E0F-42F8-BC51-6E281C8EA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20E3199C-1B70-4FAC-A2DF-9ECAE282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E89B-8ECA-41B9-A4B6-9A40223DD8E9}" type="datetimeFigureOut">
              <a:rPr lang="ar-SA" smtClean="0"/>
              <a:t>08/11/46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A04ECC02-EABF-4BD4-AB6C-FBD079D5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0F1FFC5E-5BE1-41CF-8671-D3BD1F59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6210-B2EA-4375-8F5C-50DEB262697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3234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C2350B62-3D9F-4422-837D-BF89EF323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7D0DEB69-1FAC-4A94-BAB4-8A69DAECC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6C83689-4D2C-4C10-82BC-11C4F0306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BE89B-8ECA-41B9-A4B6-9A40223DD8E9}" type="datetimeFigureOut">
              <a:rPr lang="ar-SA" smtClean="0"/>
              <a:t>08/11/46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B205CB9-DBF3-4126-B1B8-4C458F3BD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3505AC5-B466-4E52-B658-FA0FD765F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26210-B2EA-4375-8F5C-50DEB262697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7243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EB12B30-7F22-44FC-8AF4-450BBB41A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71AFBE1C-3343-4DCC-9591-5CF80FBD36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85140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4E9BF23-1FD7-4188-BC48-A76A87AE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>
                <a:solidFill>
                  <a:srgbClr val="FF0000"/>
                </a:solidFill>
              </a:rPr>
              <a:t>الواجهه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7AC9324-6672-422C-AF06-7B79FABD9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/>
              <a:t>واجهة أولية باستخدام </a:t>
            </a:r>
            <a:r>
              <a:rPr lang="en-US" b="1"/>
              <a:t>Flask</a:t>
            </a:r>
            <a:r>
              <a:rPr lang="en-US"/>
              <a:t> )</a:t>
            </a:r>
            <a:r>
              <a:rPr lang="ar-SA"/>
              <a:t>بسيطة وقابلة للتوسعة لاحقاً)، تدعم: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r-SA"/>
              <a:t>تسجيل دخول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r-SA"/>
              <a:t>إدخال بيانات يدوي (نموذج)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r-SA"/>
              <a:t>رفع ملفات </a:t>
            </a:r>
            <a:r>
              <a:rPr lang="en-US"/>
              <a:t>CSV/Excel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r-SA"/>
              <a:t>صفحة عرض أولية للبيانات المدخلة</a:t>
            </a:r>
          </a:p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74879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99D91F1-A509-40CA-AEA7-35D6C3AAB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>
                <a:solidFill>
                  <a:srgbClr val="FF0000"/>
                </a:solidFill>
              </a:rPr>
              <a:t>المخرجات المتوقعة من هذه المرحلة:</a:t>
            </a:r>
            <a:endParaRPr lang="ar-SA">
              <a:solidFill>
                <a:srgbClr val="FF00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27BAAD-1442-4B27-9757-2BE7187251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15353" y="2783407"/>
            <a:ext cx="763844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هيكل المشروع الأساسي</a:t>
            </a: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واجهات </a:t>
            </a:r>
            <a:r>
              <a:rPr kumimoji="0" lang="ar-SA" altLang="ar-S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login</a:t>
            </a:r>
            <a:r>
              <a:rPr kumimoji="0" lang="ar-SA" altLang="ar-SA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ar-SA" altLang="ar-S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submit</a:t>
            </a:r>
            <a:r>
              <a:rPr kumimoji="0" lang="ar-SA" altLang="ar-SA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ar-SA" altLang="ar-S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upload</a:t>
            </a:r>
            <a:r>
              <a:rPr kumimoji="0" lang="ar-SA" altLang="ar-SA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ar-SA" altLang="ar-S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view</a:t>
            </a:r>
            <a:endParaRPr kumimoji="0" lang="ar-SA" altLang="ar-SA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نموذج بيانات أولي</a:t>
            </a: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خزن البيانات مبدئياً في قاعدة بيانات SQLite أو PostgreSQL (حسب ما تختار لاحقاً)</a:t>
            </a: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67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7FEAE1C-7A0D-4342-AC49-C02FC821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1AD00EF-CE49-455F-9EE9-7A026A529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ar-SA"/>
              <a:t>الهدف: منصة تجمع بيانات من مصادر مختلفة (يدوية، </a:t>
            </a:r>
            <a:r>
              <a:rPr lang="en-US"/>
              <a:t>APIs، </a:t>
            </a:r>
            <a:r>
              <a:rPr lang="ar-SA"/>
              <a:t>ملفات)، تنظفها، تحللها، وتخزنها في مستودع بيانات مركزي.</a:t>
            </a:r>
          </a:p>
          <a:p>
            <a:endParaRPr lang="ar-SA"/>
          </a:p>
          <a:p>
            <a:r>
              <a:rPr lang="ar-SA"/>
              <a:t>الوظائف:</a:t>
            </a:r>
          </a:p>
          <a:p>
            <a:r>
              <a:rPr lang="ar-SA"/>
              <a:t>واجهة لجمع البيانات </a:t>
            </a:r>
            <a:r>
              <a:rPr lang="en-US"/>
              <a:t>Forms + Uploads + APIs)</a:t>
            </a:r>
            <a:r>
              <a:rPr lang="ar-SA"/>
              <a:t>)</a:t>
            </a:r>
          </a:p>
          <a:p>
            <a:r>
              <a:rPr lang="ar-SA"/>
              <a:t>نظام معالجة وتحويل البيانات </a:t>
            </a:r>
            <a:r>
              <a:rPr lang="en-US"/>
              <a:t>ETL)</a:t>
            </a:r>
            <a:r>
              <a:rPr lang="ar-SA"/>
              <a:t>)</a:t>
            </a:r>
          </a:p>
          <a:p>
            <a:r>
              <a:rPr lang="ar-SA"/>
              <a:t>قاعدة بيانات تشغيلية + مستودع بيانات</a:t>
            </a:r>
          </a:p>
          <a:p>
            <a:r>
              <a:rPr lang="ar-SA"/>
              <a:t>واجهة إدارة وتحليل البيانات (</a:t>
            </a:r>
            <a:r>
              <a:rPr lang="en-US"/>
              <a:t>Dashboards + </a:t>
            </a:r>
            <a:r>
              <a:rPr lang="ar-SA"/>
              <a:t> تصدير تقارير)</a:t>
            </a:r>
          </a:p>
          <a:p>
            <a:r>
              <a:rPr lang="ar-SA"/>
              <a:t>صلاحيات مستخدمين</a:t>
            </a:r>
          </a:p>
        </p:txBody>
      </p:sp>
    </p:spTree>
    <p:extLst>
      <p:ext uri="{BB962C8B-B14F-4D97-AF65-F5344CB8AC3E}">
        <p14:creationId xmlns:p14="http://schemas.microsoft.com/office/powerpoint/2010/main" val="261021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9FD220C-16C2-4109-85A8-E679538C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C095E0C9-189A-4953-AB7F-AA62B6F53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414" y="1873751"/>
            <a:ext cx="8736939" cy="4351338"/>
          </a:xfrm>
        </p:spPr>
      </p:pic>
    </p:spTree>
    <p:extLst>
      <p:ext uri="{BB962C8B-B14F-4D97-AF65-F5344CB8AC3E}">
        <p14:creationId xmlns:p14="http://schemas.microsoft.com/office/powerpoint/2010/main" val="374216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877BB48-BBBD-449A-B609-10F0B1D8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altLang="ar-SA" sz="4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ar-SA" altLang="ar-SA" sz="4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تقسيم النظام إلى وحدات ومهام</a:t>
            </a:r>
            <a:endParaRPr lang="ar-SA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CEF8192-989E-46D5-BEFC-7924B1B218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08884" y="2421439"/>
            <a:ext cx="6444916" cy="3885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sz="105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ar-SA" altLang="ar-SA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ar-SA" altLang="ar-SA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واجهة جمع البيانات</a:t>
            </a:r>
            <a:endParaRPr kumimoji="0" lang="ar-SA" altLang="ar-SA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المهام</a:t>
            </a:r>
            <a:endParaRPr kumimoji="0" lang="ar-SA" altLang="ar-SA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SA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نموذج إدخال يدوي (Web Form)</a:t>
            </a:r>
            <a:endParaRPr kumimoji="0" lang="ar-SA" altLang="ar-SA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SA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رفع ملفات Excel/CSV</a:t>
            </a:r>
            <a:endParaRPr kumimoji="0" lang="ar-SA" altLang="ar-SA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SA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سحب بيانات من API خارجي</a:t>
            </a:r>
            <a:endParaRPr kumimoji="0" lang="ar-SA" altLang="ar-SA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SA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التحقق من صحة البيانات (Validation)</a:t>
            </a:r>
            <a:endParaRPr kumimoji="0" lang="ar-SA" altLang="ar-SA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SA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تسجيل الدخول (Auth)</a:t>
            </a:r>
            <a:endParaRPr kumimoji="0" lang="ar-SA" altLang="ar-SA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الواجهات</a:t>
            </a:r>
            <a:r>
              <a:rPr kumimoji="0" lang="ar-SA" altLang="ar-SA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SA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/login</a:t>
            </a:r>
            <a:endParaRPr kumimoji="0" lang="ar-SA" altLang="ar-SA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SA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/submit-data</a:t>
            </a:r>
            <a:endParaRPr kumimoji="0" lang="ar-SA" altLang="ar-SA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SA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/upload</a:t>
            </a:r>
            <a:endParaRPr kumimoji="0" lang="ar-SA" altLang="ar-SA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SA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/api/fetch</a:t>
            </a:r>
            <a:endParaRPr kumimoji="0" lang="ar-SA" altLang="ar-SA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82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1990A5E-8AB0-431B-BC08-2A7855F9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2627CD8-AC3D-420F-B050-EA06C34A3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/>
              <a:t>B. ETL (Extract – Transform – Load)</a:t>
            </a:r>
          </a:p>
          <a:p>
            <a:r>
              <a:rPr lang="ar-SA" b="1"/>
              <a:t>المهام</a:t>
            </a:r>
            <a:r>
              <a:rPr lang="ar-SA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Extract</a:t>
            </a:r>
            <a:r>
              <a:rPr lang="en-US"/>
              <a:t>: </a:t>
            </a:r>
            <a:r>
              <a:rPr lang="ar-SA"/>
              <a:t>قراءة البيانات من النموذج، الملف، أو </a:t>
            </a:r>
            <a:r>
              <a:rPr lang="en-US"/>
              <a:t>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Transform</a:t>
            </a:r>
            <a:r>
              <a:rPr lang="en-US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ar-SA"/>
              <a:t>تنظيف القيم (</a:t>
            </a:r>
            <a:r>
              <a:rPr lang="en-US"/>
              <a:t>nulls, types, formats)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ar-SA"/>
              <a:t>تحويل الأسماء، التنسيق، التواريخ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ar-SA"/>
              <a:t>فحص التكرار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Load</a:t>
            </a:r>
            <a:r>
              <a:rPr lang="en-US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ar-SA"/>
              <a:t>تخزين مبدئي في قاعدة تشغيلية (</a:t>
            </a:r>
            <a:r>
              <a:rPr lang="en-US"/>
              <a:t>staging)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ar-SA"/>
              <a:t>نقل إلى مستودع البيانات (</a:t>
            </a:r>
            <a:r>
              <a:rPr lang="en-US"/>
              <a:t>normalized/star schema)</a:t>
            </a:r>
          </a:p>
          <a:p>
            <a:r>
              <a:rPr lang="ar-SA" b="1"/>
              <a:t>التقنيات</a:t>
            </a:r>
            <a:r>
              <a:rPr lang="ar-SA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Pandas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SQLAlchemy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r-SA"/>
              <a:t>سكربتات مجدولة أو </a:t>
            </a:r>
            <a:r>
              <a:rPr lang="en-US"/>
              <a:t>Airflow </a:t>
            </a:r>
            <a:r>
              <a:rPr lang="ar-SA"/>
              <a:t>للـ </a:t>
            </a:r>
            <a:r>
              <a:rPr lang="en-US"/>
              <a:t>ETL</a:t>
            </a:r>
          </a:p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27221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763ED45-E3B3-422D-9DCC-4B54D27D5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0381F6C-7063-4069-8C0E-0801FF5C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/>
              <a:t>C. </a:t>
            </a:r>
            <a:r>
              <a:rPr lang="ar-SA" b="1"/>
              <a:t>مستودع البيانات (</a:t>
            </a:r>
            <a:r>
              <a:rPr lang="en-US" b="1"/>
              <a:t>Data Warehouse)</a:t>
            </a:r>
          </a:p>
          <a:p>
            <a:r>
              <a:rPr lang="ar-SA" b="1"/>
              <a:t>المهام</a:t>
            </a:r>
            <a:r>
              <a:rPr lang="ar-SA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r-SA"/>
              <a:t>تصميم مخطط نجمي (</a:t>
            </a:r>
            <a:r>
              <a:rPr lang="en-US"/>
              <a:t>Star Schema): </a:t>
            </a:r>
            <a:r>
              <a:rPr lang="ar-SA"/>
              <a:t>جداول الأبعاد (</a:t>
            </a:r>
            <a:r>
              <a:rPr lang="en-US"/>
              <a:t>Dimensions) + </a:t>
            </a:r>
            <a:r>
              <a:rPr lang="ar-SA"/>
              <a:t>الوقائع (</a:t>
            </a:r>
            <a:r>
              <a:rPr lang="en-US"/>
              <a:t>Facts)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r-SA"/>
              <a:t>تحديث مستودع البيانات تلقائيًا من الـ </a:t>
            </a:r>
            <a:r>
              <a:rPr lang="en-US"/>
              <a:t>ETL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r-SA"/>
              <a:t>دعم الاستعلامات المعقدة</a:t>
            </a:r>
          </a:p>
          <a:p>
            <a:r>
              <a:rPr lang="ar-SA" b="1"/>
              <a:t>جداول ممكنة</a:t>
            </a:r>
            <a:r>
              <a:rPr lang="ar-SA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dim_users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dim_sources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dim_time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fact_submissions</a:t>
            </a:r>
          </a:p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1202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448D713-4CE9-431B-89BF-C53853A735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40963" y="1331335"/>
            <a:ext cx="4512837" cy="533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D. </a:t>
            </a:r>
            <a:r>
              <a:rPr kumimoji="0" lang="ar-SA" altLang="ar-SA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واجهة الإدارة والتحليلات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المهام</a:t>
            </a:r>
            <a:endParaRPr kumimoji="0" lang="ar-SA" altLang="ar-SA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S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عرض الإحصائيات والرسوم</a:t>
            </a:r>
            <a:endParaRPr kumimoji="0" lang="ar-SA" altLang="ar-S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S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فلترة حسب التواريخ، المصدر، المستخدم</a:t>
            </a:r>
            <a:endParaRPr kumimoji="0" lang="ar-SA" altLang="ar-S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S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تصدير Excel/CSV</a:t>
            </a:r>
            <a:endParaRPr kumimoji="0" lang="ar-SA" altLang="ar-S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S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تقارير دورية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ar-SA" altLang="ar-S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الواجهات</a:t>
            </a:r>
            <a:r>
              <a:rPr kumimoji="0" lang="ar-SA" altLang="ar-S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SA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/dashboard</a:t>
            </a:r>
            <a:endParaRPr kumimoji="0" lang="ar-SA" altLang="ar-SA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SA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/reports</a:t>
            </a:r>
            <a:endParaRPr kumimoji="0" lang="ar-SA" altLang="ar-SA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SA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/export</a:t>
            </a:r>
            <a:endParaRPr kumimoji="0" lang="ar-SA" altLang="ar-SA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الأدوات</a:t>
            </a:r>
            <a:r>
              <a:rPr kumimoji="0" lang="ar-SA" altLang="ar-S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S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 </a:t>
            </a:r>
            <a:r>
              <a:rPr kumimoji="0" lang="ar-SA" altLang="ar-S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أو</a:t>
            </a:r>
            <a:r>
              <a:rPr kumimoji="0" lang="ar-SA" altLang="ar-S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Dash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S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جافاسكربت + Chart.js لو تريدها مدمجة</a:t>
            </a:r>
            <a:endParaRPr kumimoji="0" lang="ar-SA" altLang="ar-S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48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1886DBC-184B-47D6-A1A4-35731A337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56BAB81-01A0-4BFC-AB89-0583FAEC4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E. </a:t>
            </a:r>
            <a:r>
              <a:rPr lang="ar-SA" b="1"/>
              <a:t>إدارة المستخدمين والصلاحيات</a:t>
            </a:r>
          </a:p>
          <a:p>
            <a:r>
              <a:rPr lang="ar-SA" b="1"/>
              <a:t>المهام</a:t>
            </a:r>
            <a:r>
              <a:rPr lang="ar-SA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r-SA"/>
              <a:t>تسجيل الدخول والخروج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r-SA"/>
              <a:t>أدوار وصلاحيات (مشرف، مدخل بيانات، مشاهد)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r-SA"/>
              <a:t>سجلات الأنشطة</a:t>
            </a:r>
          </a:p>
          <a:p>
            <a:r>
              <a:rPr lang="ar-SA" b="1"/>
              <a:t>المكتبات</a:t>
            </a:r>
            <a:r>
              <a:rPr lang="ar-SA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Flask-Login / OAuth2</a:t>
            </a:r>
          </a:p>
          <a:p>
            <a:pPr marL="0" indent="0">
              <a:buNone/>
            </a:pP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1282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6D1FD01-1997-4A12-A6EE-D18C2057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8261"/>
            <a:ext cx="10515600" cy="1325563"/>
          </a:xfrm>
        </p:spPr>
        <p:txBody>
          <a:bodyPr/>
          <a:lstStyle/>
          <a:p>
            <a:r>
              <a:rPr lang="ar-SA"/>
              <a:t>خطة التطوير بالخطوات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B675E7-1115-4466-A64D-E303B6B2CA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51360" y="2847132"/>
            <a:ext cx="540244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SA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التخطيط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وضع تصور الجداول، الواجهات، ومصادر البيانات</a:t>
            </a: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SA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بناء قاعدة البيانات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تصميم قاعدة البيانات التشغيلية + مستودع البيانات</a:t>
            </a: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SA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تطوير الواجهات الأولية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إدخال البيانات + رفع الملفات</a:t>
            </a: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SA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برمجة ETL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سكربتات معالجة البيانات</a:t>
            </a: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SA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تحميل البيانات في الـ DWH</a:t>
            </a: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SA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بناء الواجهات التحليلية</a:t>
            </a: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SA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نظام المستخدمين</a:t>
            </a: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SA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اختبار، تحسين، نشر</a:t>
            </a: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535356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430</Words>
  <Application>Microsoft Office PowerPoint</Application>
  <PresentationFormat>شاشة عريضة</PresentationFormat>
  <Paragraphs>89</Paragraphs>
  <Slides>11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11</vt:i4>
      </vt:variant>
    </vt:vector>
  </HeadingPairs>
  <TitlesOfParts>
    <vt:vector size="16" baseType="lpstr">
      <vt:lpstr>Arial</vt:lpstr>
      <vt:lpstr>Arial Unicode MS</vt:lpstr>
      <vt:lpstr>Calibri</vt:lpstr>
      <vt:lpstr>Calibri Light</vt:lpstr>
      <vt:lpstr>نسق Office</vt:lpstr>
      <vt:lpstr>عرض تقديمي في PowerPoint</vt:lpstr>
      <vt:lpstr>عرض تقديمي في PowerPoint</vt:lpstr>
      <vt:lpstr>عرض تقديمي في PowerPoint</vt:lpstr>
      <vt:lpstr>2. تقسيم النظام إلى وحدات ومهام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خطة التطوير بالخطوات</vt:lpstr>
      <vt:lpstr>الواجهه</vt:lpstr>
      <vt:lpstr>المخرجات المتوقعة من هذه المرحلة: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ماجده الرويلي</dc:creator>
  <cp:lastModifiedBy>ماجده الرويلي</cp:lastModifiedBy>
  <cp:revision>3</cp:revision>
  <dcterms:created xsi:type="dcterms:W3CDTF">2025-05-05T10:41:06Z</dcterms:created>
  <dcterms:modified xsi:type="dcterms:W3CDTF">2025-05-05T11:11:30Z</dcterms:modified>
</cp:coreProperties>
</file>