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410" r:id="rId5"/>
    <p:sldId id="383" r:id="rId6"/>
    <p:sldId id="391" r:id="rId7"/>
    <p:sldId id="408" r:id="rId8"/>
    <p:sldId id="407" r:id="rId9"/>
    <p:sldId id="404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id-ID" dirty="0"/>
              <a:t>KECERDASAN BUATAN (UAS)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25FA70D-5340-488E-B92B-E6C2AE446241}"/>
              </a:ext>
            </a:extLst>
          </p:cNvPr>
          <p:cNvSpPr txBox="1">
            <a:spLocks/>
          </p:cNvSpPr>
          <p:nvPr/>
        </p:nvSpPr>
        <p:spPr>
          <a:xfrm>
            <a:off x="6309904" y="1783080"/>
            <a:ext cx="5486400" cy="329184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sz="3000" b="0" dirty="0">
                <a:latin typeface="Bahnschrift" panose="020B0502040204020203" pitchFamily="34" charset="0"/>
              </a:rPr>
              <a:t>MUHAMAD FARHAN ARIFIN</a:t>
            </a:r>
          </a:p>
          <a:p>
            <a:r>
              <a:rPr lang="id-ID" sz="3000" b="0" dirty="0">
                <a:latin typeface="Bahnschrift" panose="020B0502040204020203" pitchFamily="34" charset="0"/>
              </a:rPr>
              <a:t>221011401938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28" y="330974"/>
            <a:ext cx="6787747" cy="1593507"/>
          </a:xfrm>
        </p:spPr>
        <p:txBody>
          <a:bodyPr/>
          <a:lstStyle/>
          <a:p>
            <a:r>
              <a:rPr lang="en-US" sz="2800" b="1" dirty="0" err="1"/>
              <a:t>Sistem</a:t>
            </a:r>
            <a:r>
              <a:rPr lang="en-US" sz="2800" b="1" dirty="0"/>
              <a:t> </a:t>
            </a:r>
            <a:r>
              <a:rPr lang="en-US" sz="2800" b="1" dirty="0" err="1"/>
              <a:t>Penilaian</a:t>
            </a:r>
            <a:r>
              <a:rPr lang="en-US" sz="2800" b="1" dirty="0"/>
              <a:t> </a:t>
            </a:r>
            <a:r>
              <a:rPr lang="en-US" sz="2800" b="1" dirty="0" err="1"/>
              <a:t>Kredit</a:t>
            </a:r>
            <a:r>
              <a:rPr lang="en-US" sz="2800" b="1" dirty="0"/>
              <a:t> </a:t>
            </a:r>
            <a:r>
              <a:rPr lang="en-US" sz="2800" b="1" dirty="0" err="1"/>
              <a:t>Menggunakan</a:t>
            </a:r>
            <a:r>
              <a:rPr lang="en-US" sz="2800" b="1" dirty="0"/>
              <a:t> </a:t>
            </a:r>
            <a:r>
              <a:rPr lang="en-US" sz="2800" b="1" dirty="0" err="1"/>
              <a:t>Logika</a:t>
            </a:r>
            <a:r>
              <a:rPr lang="en-US" sz="2800" b="1" dirty="0"/>
              <a:t> Fuzzy</a:t>
            </a:r>
            <a:br>
              <a:rPr lang="id-ID" sz="2800" b="1" dirty="0"/>
            </a:br>
            <a:br>
              <a:rPr lang="en-US" sz="2800" dirty="0"/>
            </a:br>
            <a:r>
              <a:rPr lang="id-ID" sz="2000" b="0" i="1" dirty="0"/>
              <a:t>(I</a:t>
            </a:r>
            <a:r>
              <a:rPr lang="en-US" sz="2000" b="0" i="1" dirty="0" err="1"/>
              <a:t>mplementasi</a:t>
            </a:r>
            <a:r>
              <a:rPr lang="en-US" sz="2000" b="0" i="1" dirty="0"/>
              <a:t> </a:t>
            </a:r>
            <a:r>
              <a:rPr lang="en-US" sz="2000" b="0" i="1" dirty="0" err="1"/>
              <a:t>Menggunakan</a:t>
            </a:r>
            <a:r>
              <a:rPr lang="en-US" sz="2000" b="0" i="1" dirty="0"/>
              <a:t> Python</a:t>
            </a:r>
            <a:r>
              <a:rPr lang="id-ID" sz="2000" b="0" i="1" dirty="0"/>
              <a:t>)</a:t>
            </a:r>
            <a:endParaRPr lang="en-US" sz="28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128" y="2354075"/>
            <a:ext cx="11004953" cy="1840853"/>
          </a:xfrm>
        </p:spPr>
        <p:txBody>
          <a:bodyPr tIns="457200">
            <a:normAutofit/>
          </a:bodyPr>
          <a:lstStyle/>
          <a:p>
            <a:r>
              <a:rPr lang="en-US" dirty="0" err="1">
                <a:latin typeface="Bahnschrift" panose="020B0502040204020203" pitchFamily="34" charset="0"/>
              </a:rPr>
              <a:t>Apa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itu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logika</a:t>
            </a:r>
            <a:r>
              <a:rPr lang="en-US" dirty="0">
                <a:latin typeface="Bahnschrift" panose="020B0502040204020203" pitchFamily="34" charset="0"/>
              </a:rPr>
              <a:t> fuzzy?</a:t>
            </a:r>
            <a:endParaRPr lang="id-ID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br>
              <a:rPr lang="en-US" sz="1600" dirty="0">
                <a:latin typeface="Bahnschrift" panose="020B0502040204020203" pitchFamily="34" charset="0"/>
              </a:rPr>
            </a:br>
            <a:r>
              <a:rPr lang="en-US" sz="1800" dirty="0" err="1">
                <a:latin typeface="Bahnschrift" panose="020B0502040204020203" pitchFamily="34" charset="0"/>
              </a:rPr>
              <a:t>Logika</a:t>
            </a:r>
            <a:r>
              <a:rPr lang="en-US" sz="1800" dirty="0">
                <a:latin typeface="Bahnschrift" panose="020B0502040204020203" pitchFamily="34" charset="0"/>
              </a:rPr>
              <a:t> fuzzy </a:t>
            </a:r>
            <a:r>
              <a:rPr lang="en-US" sz="1800" dirty="0" err="1">
                <a:latin typeface="Bahnschrift" panose="020B0502040204020203" pitchFamily="34" charset="0"/>
              </a:rPr>
              <a:t>adalah</a:t>
            </a:r>
            <a:r>
              <a:rPr lang="en-US" sz="1800" dirty="0">
                <a:latin typeface="Bahnschrift" panose="020B0502040204020203" pitchFamily="34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</a:rPr>
              <a:t>metode</a:t>
            </a:r>
            <a:r>
              <a:rPr lang="en-US" sz="1800" dirty="0">
                <a:latin typeface="Bahnschrift" panose="020B0502040204020203" pitchFamily="34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</a:rPr>
              <a:t>komputasi</a:t>
            </a:r>
            <a:r>
              <a:rPr lang="en-US" sz="1800" dirty="0">
                <a:latin typeface="Bahnschrift" panose="020B0502040204020203" pitchFamily="34" charset="0"/>
              </a:rPr>
              <a:t> yang </a:t>
            </a:r>
            <a:r>
              <a:rPr lang="en-US" sz="1800" dirty="0" err="1">
                <a:latin typeface="Bahnschrift" panose="020B0502040204020203" pitchFamily="34" charset="0"/>
              </a:rPr>
              <a:t>meniru</a:t>
            </a:r>
            <a:r>
              <a:rPr lang="en-US" sz="1800" dirty="0">
                <a:latin typeface="Bahnschrift" panose="020B0502040204020203" pitchFamily="34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</a:rPr>
              <a:t>cara</a:t>
            </a:r>
            <a:r>
              <a:rPr lang="en-US" sz="1800" dirty="0">
                <a:latin typeface="Bahnschrift" panose="020B0502040204020203" pitchFamily="34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</a:rPr>
              <a:t>manusia</a:t>
            </a:r>
            <a:r>
              <a:rPr lang="en-US" sz="1800" dirty="0">
                <a:latin typeface="Bahnschrift" panose="020B0502040204020203" pitchFamily="34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</a:rPr>
              <a:t>berpikir</a:t>
            </a:r>
            <a:r>
              <a:rPr lang="en-US" sz="1800" dirty="0">
                <a:latin typeface="Bahnschrift" panose="020B0502040204020203" pitchFamily="34" charset="0"/>
              </a:rPr>
              <a:t> dan </a:t>
            </a:r>
            <a:r>
              <a:rPr lang="en-US" sz="1800" dirty="0" err="1">
                <a:latin typeface="Bahnschrift" panose="020B0502040204020203" pitchFamily="34" charset="0"/>
              </a:rPr>
              <a:t>mengambil</a:t>
            </a:r>
            <a:r>
              <a:rPr lang="en-US" sz="1800" dirty="0">
                <a:latin typeface="Bahnschrift" panose="020B0502040204020203" pitchFamily="34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</a:rPr>
              <a:t>keputusan</a:t>
            </a:r>
            <a:r>
              <a:rPr lang="en-US" sz="1800" dirty="0">
                <a:latin typeface="Bahnschrift" panose="020B0502040204020203" pitchFamily="34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</a:rPr>
              <a:t>dengan</a:t>
            </a:r>
            <a:r>
              <a:rPr lang="en-US" sz="1800" dirty="0">
                <a:latin typeface="Bahnschrift" panose="020B0502040204020203" pitchFamily="34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</a:rPr>
              <a:t>ketidakpastian</a:t>
            </a:r>
            <a:r>
              <a:rPr lang="en-US" sz="1800" dirty="0">
                <a:latin typeface="Bahnschrift" panose="020B0502040204020203" pitchFamily="34" charset="0"/>
              </a:rPr>
              <a:t>.</a:t>
            </a:r>
            <a:r>
              <a:rPr lang="id-ID" sz="1800" dirty="0">
                <a:latin typeface="Bahnschrift" panose="020B0502040204020203" pitchFamily="34" charset="0"/>
              </a:rPr>
              <a:t> </a:t>
            </a:r>
            <a:endParaRPr lang="en-US" sz="18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Bahnschrift" panose="020B0502040204020203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A08C284-D2D0-43B2-81B9-5ED498D82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29" y="3923664"/>
            <a:ext cx="986986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Tujuan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:</a:t>
            </a:r>
            <a:endParaRPr kumimoji="0" lang="id-ID" altLang="en-US" sz="2400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Membantu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bank/fintech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menilai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kelayakan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kredit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calon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peminjam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dengan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mempertimbangkan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faktor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Pendapatan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(Income)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Utang (Debt)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Riwayat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Kredit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(Credit History)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75A12F28-B570-467C-B583-BEB905FF5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D92DA332-44CD-4899-A436-D20BEABAE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id-ID" dirty="0"/>
              <a:t>Variable Fuzzy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62953" y="2281238"/>
            <a:ext cx="7810500" cy="3700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A.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Variabel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Income 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Pendapatan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): 0 - 10.000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Debt (Utang): 0 - 10.000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Credit History (Riwayat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Kredit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): 0 - 10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id-ID" sz="28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B.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Variabel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Output: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Creditworthiness 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Kelayakan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Kredit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): 0 - 100</a:t>
            </a:r>
          </a:p>
          <a:p>
            <a:pPr marL="0" indent="0"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96983"/>
            <a:ext cx="9778365" cy="1494596"/>
          </a:xfrm>
        </p:spPr>
        <p:txBody>
          <a:bodyPr/>
          <a:lstStyle/>
          <a:p>
            <a:r>
              <a:rPr lang="id-ID" dirty="0"/>
              <a:t>Fungsi Keanggotaan</a:t>
            </a:r>
            <a:br>
              <a:rPr lang="id-ID" dirty="0"/>
            </a:br>
            <a:r>
              <a:rPr lang="id-ID" sz="3200" b="0" dirty="0"/>
              <a:t>(Membership Functions)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22689"/>
            <a:ext cx="4298151" cy="42514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Income 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Pendapatan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Low (0, 0, 3000)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Medium (2000, 5000, 8000)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High (5000, 10000, 10000)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Debt (Utang):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Low (0, 0, 3000)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Medium (2000, 5000, 8000)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High (5000, 10000, 10000)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EBAC21-6844-4725-BD0E-C36890199FCF}"/>
              </a:ext>
            </a:extLst>
          </p:cNvPr>
          <p:cNvSpPr txBox="1">
            <a:spLocks/>
          </p:cNvSpPr>
          <p:nvPr/>
        </p:nvSpPr>
        <p:spPr>
          <a:xfrm>
            <a:off x="5483542" y="2422689"/>
            <a:ext cx="5696648" cy="4251488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Credit History (Riwayat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Kredit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Poor (0, 0, 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Average (3, 5, 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Good (6, 10, 10)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Creditworthiness 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Kelayakan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Kredit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Low (0, 0, 50)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Medium (30, 50, 70)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High (50, 100, 100)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105" y="4933008"/>
            <a:ext cx="3707876" cy="1197100"/>
          </a:xfrm>
        </p:spPr>
        <p:txBody>
          <a:bodyPr/>
          <a:lstStyle/>
          <a:p>
            <a:r>
              <a:rPr lang="id-ID" dirty="0"/>
              <a:t>Aturan Fuzzy</a:t>
            </a:r>
            <a:br>
              <a:rPr lang="id-ID" dirty="0"/>
            </a:br>
            <a:r>
              <a:rPr lang="id-ID" sz="3200" b="0" dirty="0"/>
              <a:t>(Fuzzy Rules)</a:t>
            </a:r>
            <a:endParaRPr lang="en-US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63951" y="424206"/>
            <a:ext cx="5759777" cy="63253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Rule 1: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Jika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pendapatan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rendah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, utang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tinggi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, dan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riwayat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kredit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buruk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→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kelayakan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kredit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rendah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Rule 2: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Jika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pendapatan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sedang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, utang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sedang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, dan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riwayat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kredit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rata-rata →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kelayakan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kredit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sedang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Rule 3: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Jika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pendapatan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tinggi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, utang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rendah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, dan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riwayat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kredit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baik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→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kelayakan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kredit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tinggi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Rule 4: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Jika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pendapatan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sedang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, utang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rendah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, dan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riwayat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kredit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baik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→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kelayakan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kredit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tinggi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Rule 5: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Jika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pendapatan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rendah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, utang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sedang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, dan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riwayat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kredit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rata-rata →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kelayakan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kredit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sedang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8981"/>
            <a:ext cx="10972800" cy="1574317"/>
          </a:xfrm>
        </p:spPr>
        <p:txBody>
          <a:bodyPr/>
          <a:lstStyle/>
          <a:p>
            <a:r>
              <a:rPr lang="id-ID" dirty="0"/>
              <a:t>Kesimpulan</a:t>
            </a:r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5A5E80B-F6DE-4207-81F0-FE24AFAAF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41" y="2340050"/>
            <a:ext cx="1107451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Logika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fuzzy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memberikan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cara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yang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fleksibel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dan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manusiawi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dalam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menilai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kelayakan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kredit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.</a:t>
            </a:r>
            <a:endParaRPr kumimoji="0" lang="id-ID" altLang="en-US" sz="2800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Sistem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ini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dapat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diadaptasi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dan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diperluas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sesuai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kebutuhan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kebijakan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kredit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lembaga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keuangan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.</a:t>
            </a:r>
            <a:endParaRPr kumimoji="0" lang="id-ID" altLang="en-US" sz="2800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Implementasi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Python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menggunakan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skfuzzy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dan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numpy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memungkinkan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otomatisasi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dan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visualisasi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yang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mudah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  <a:r>
              <a:rPr lang="id-ID" dirty="0"/>
              <a:t>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304454"/>
            <a:ext cx="7965178" cy="19360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Bahnschrift" panose="020B0502040204020203" pitchFamily="34" charset="0"/>
              </a:rPr>
              <a:t>Lotfi</a:t>
            </a:r>
            <a:r>
              <a:rPr lang="en-US" dirty="0">
                <a:latin typeface="Bahnschrift" panose="020B0502040204020203" pitchFamily="34" charset="0"/>
              </a:rPr>
              <a:t> A. Zadeh (1965). "Fuzzy Sets." Information and Control, Vol. 8, No. 3, pp. 338-353.</a:t>
            </a:r>
            <a:endParaRPr lang="id-ID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Ross, T. J. (2010). "Fuzzy Logic with Engineering Applications." John Wiley &amp; Sons.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35</TotalTime>
  <Words>440</Words>
  <Application>Microsoft Office PowerPoint</Application>
  <PresentationFormat>Widescreen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</vt:lpstr>
      <vt:lpstr>Calibri</vt:lpstr>
      <vt:lpstr>Franklin Gothic Book</vt:lpstr>
      <vt:lpstr>Franklin Gothic Demi</vt:lpstr>
      <vt:lpstr>Custom</vt:lpstr>
      <vt:lpstr>KECERDASAN BUATAN (UAS)</vt:lpstr>
      <vt:lpstr>Sistem Penilaian Kredit Menggunakan Logika Fuzzy  (Implementasi Menggunakan Python)</vt:lpstr>
      <vt:lpstr>Variable Fuzzy</vt:lpstr>
      <vt:lpstr>Fungsi Keanggotaan (Membership Functions)</vt:lpstr>
      <vt:lpstr>Aturan Fuzzy (Fuzzy Rules)</vt:lpstr>
      <vt:lpstr>Kesimpulan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KECERDASAN BUATAN (UAS)</dc:title>
  <dc:creator>parhanaripin123@gmail.com</dc:creator>
  <cp:lastModifiedBy>parhanaripin123@gmail.com</cp:lastModifiedBy>
  <cp:revision>1</cp:revision>
  <dcterms:created xsi:type="dcterms:W3CDTF">2025-01-08T09:43:13Z</dcterms:created>
  <dcterms:modified xsi:type="dcterms:W3CDTF">2025-01-08T10:18:26Z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