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46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Rinaldi</a:t>
            </a:r>
            <a:r>
              <a:rPr spc="-40" dirty="0"/>
              <a:t> </a:t>
            </a:r>
            <a:r>
              <a:rPr dirty="0"/>
              <a:t>Munir</a:t>
            </a:r>
            <a:r>
              <a:rPr spc="-3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5" dirty="0"/>
              <a:t>Topik</a:t>
            </a:r>
            <a:r>
              <a:rPr spc="-5" dirty="0"/>
              <a:t> </a:t>
            </a:r>
            <a:r>
              <a:rPr dirty="0"/>
              <a:t>Khusus</a:t>
            </a:r>
            <a:r>
              <a:rPr spc="-30" dirty="0"/>
              <a:t> </a:t>
            </a:r>
            <a:r>
              <a:rPr spc="-10" dirty="0"/>
              <a:t>Informatika </a:t>
            </a:r>
            <a:r>
              <a:rPr dirty="0"/>
              <a:t>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Rinaldi</a:t>
            </a:r>
            <a:r>
              <a:rPr spc="-40" dirty="0"/>
              <a:t> </a:t>
            </a:r>
            <a:r>
              <a:rPr dirty="0"/>
              <a:t>Munir</a:t>
            </a:r>
            <a:r>
              <a:rPr spc="-3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5" dirty="0"/>
              <a:t>Topik</a:t>
            </a:r>
            <a:r>
              <a:rPr spc="-5" dirty="0"/>
              <a:t> </a:t>
            </a:r>
            <a:r>
              <a:rPr dirty="0"/>
              <a:t>Khusus</a:t>
            </a:r>
            <a:r>
              <a:rPr spc="-30" dirty="0"/>
              <a:t> </a:t>
            </a:r>
            <a:r>
              <a:rPr spc="-10" dirty="0"/>
              <a:t>Informatika </a:t>
            </a:r>
            <a:r>
              <a:rPr dirty="0"/>
              <a:t>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Rinaldi</a:t>
            </a:r>
            <a:r>
              <a:rPr spc="-40" dirty="0"/>
              <a:t> </a:t>
            </a:r>
            <a:r>
              <a:rPr dirty="0"/>
              <a:t>Munir</a:t>
            </a:r>
            <a:r>
              <a:rPr spc="-3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5" dirty="0"/>
              <a:t>Topik</a:t>
            </a:r>
            <a:r>
              <a:rPr spc="-5" dirty="0"/>
              <a:t> </a:t>
            </a:r>
            <a:r>
              <a:rPr dirty="0"/>
              <a:t>Khusus</a:t>
            </a:r>
            <a:r>
              <a:rPr spc="-30" dirty="0"/>
              <a:t> </a:t>
            </a:r>
            <a:r>
              <a:rPr spc="-10" dirty="0"/>
              <a:t>Informatika </a:t>
            </a:r>
            <a:r>
              <a:rPr dirty="0"/>
              <a:t>I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Rinaldi</a:t>
            </a:r>
            <a:r>
              <a:rPr spc="-40" dirty="0"/>
              <a:t> </a:t>
            </a:r>
            <a:r>
              <a:rPr dirty="0"/>
              <a:t>Munir</a:t>
            </a:r>
            <a:r>
              <a:rPr spc="-3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5" dirty="0"/>
              <a:t>Topik</a:t>
            </a:r>
            <a:r>
              <a:rPr spc="-5" dirty="0"/>
              <a:t> </a:t>
            </a:r>
            <a:r>
              <a:rPr dirty="0"/>
              <a:t>Khusus</a:t>
            </a:r>
            <a:r>
              <a:rPr spc="-30" dirty="0"/>
              <a:t> </a:t>
            </a:r>
            <a:r>
              <a:rPr spc="-10" dirty="0"/>
              <a:t>Informatika </a:t>
            </a:r>
            <a:r>
              <a:rPr dirty="0"/>
              <a:t>I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Rinaldi</a:t>
            </a:r>
            <a:r>
              <a:rPr spc="-40" dirty="0"/>
              <a:t> </a:t>
            </a:r>
            <a:r>
              <a:rPr dirty="0"/>
              <a:t>Munir</a:t>
            </a:r>
            <a:r>
              <a:rPr spc="-3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5" dirty="0"/>
              <a:t>Topik</a:t>
            </a:r>
            <a:r>
              <a:rPr spc="-5" dirty="0"/>
              <a:t> </a:t>
            </a:r>
            <a:r>
              <a:rPr dirty="0"/>
              <a:t>Khusus</a:t>
            </a:r>
            <a:r>
              <a:rPr spc="-30" dirty="0"/>
              <a:t> </a:t>
            </a:r>
            <a:r>
              <a:rPr spc="-10" dirty="0"/>
              <a:t>Informatika </a:t>
            </a:r>
            <a:r>
              <a:rPr dirty="0"/>
              <a:t>I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80433" y="1076959"/>
            <a:ext cx="6099809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44521" y="2600698"/>
            <a:ext cx="4274185" cy="2575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733290" y="6921496"/>
            <a:ext cx="259016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Rinaldi</a:t>
            </a:r>
            <a:r>
              <a:rPr spc="-40" dirty="0"/>
              <a:t> </a:t>
            </a:r>
            <a:r>
              <a:rPr dirty="0"/>
              <a:t>Munir</a:t>
            </a:r>
            <a:r>
              <a:rPr spc="-3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5" dirty="0"/>
              <a:t>Topik</a:t>
            </a:r>
            <a:r>
              <a:rPr spc="-5" dirty="0"/>
              <a:t> </a:t>
            </a:r>
            <a:r>
              <a:rPr dirty="0"/>
              <a:t>Khusus</a:t>
            </a:r>
            <a:r>
              <a:rPr spc="-30" dirty="0"/>
              <a:t> </a:t>
            </a:r>
            <a:r>
              <a:rPr spc="-10" dirty="0"/>
              <a:t>Informatika </a:t>
            </a:r>
            <a:r>
              <a:rPr dirty="0"/>
              <a:t>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57484" y="6921496"/>
            <a:ext cx="2317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2235" y="2937762"/>
            <a:ext cx="607631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Solusi</a:t>
            </a:r>
            <a:r>
              <a:rPr sz="4400" spc="-40" dirty="0"/>
              <a:t> </a:t>
            </a:r>
            <a:r>
              <a:rPr sz="4400" spc="-15" dirty="0"/>
              <a:t>Persamaan</a:t>
            </a:r>
            <a:r>
              <a:rPr sz="4400" spc="-45" dirty="0"/>
              <a:t> </a:t>
            </a:r>
            <a:r>
              <a:rPr sz="4400" spc="-5" dirty="0"/>
              <a:t>Nirlanjar</a:t>
            </a:r>
            <a:endParaRPr sz="44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967733" y="720337"/>
            <a:ext cx="8044180" cy="60198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80365" marR="43180" indent="-342900">
              <a:lnSpc>
                <a:spcPct val="80000"/>
              </a:lnSpc>
              <a:spcBef>
                <a:spcPts val="600"/>
              </a:spcBef>
              <a:buFont typeface="Arial MT"/>
              <a:buChar char="•"/>
              <a:tabLst>
                <a:tab pos="380365" algn="l"/>
                <a:tab pos="381000" algn="l"/>
              </a:tabLst>
            </a:pPr>
            <a:r>
              <a:rPr sz="2100" spc="5" dirty="0">
                <a:latin typeface="Calibri"/>
                <a:cs typeface="Calibri"/>
              </a:rPr>
              <a:t>Contoh:</a:t>
            </a:r>
            <a:r>
              <a:rPr sz="2100" spc="-30" dirty="0">
                <a:latin typeface="Calibri"/>
                <a:cs typeface="Calibri"/>
              </a:rPr>
              <a:t> </a:t>
            </a:r>
            <a:r>
              <a:rPr sz="2100" spc="-40" dirty="0">
                <a:latin typeface="Calibri"/>
                <a:cs typeface="Calibri"/>
              </a:rPr>
              <a:t>Tabel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nilai-nilai</a:t>
            </a:r>
            <a:r>
              <a:rPr sz="2100" spc="15" dirty="0">
                <a:latin typeface="Calibri"/>
                <a:cs typeface="Calibri"/>
              </a:rPr>
              <a:t> </a:t>
            </a:r>
            <a:r>
              <a:rPr sz="2100" i="1" spc="-5" dirty="0">
                <a:latin typeface="Calibri"/>
                <a:cs typeface="Calibri"/>
              </a:rPr>
              <a:t>f</a:t>
            </a:r>
            <a:r>
              <a:rPr sz="2100" spc="-5" dirty="0">
                <a:latin typeface="Calibri"/>
                <a:cs typeface="Calibri"/>
              </a:rPr>
              <a:t>(</a:t>
            </a:r>
            <a:r>
              <a:rPr sz="2100" i="1" spc="-5" dirty="0">
                <a:latin typeface="Calibri"/>
                <a:cs typeface="Calibri"/>
              </a:rPr>
              <a:t>x</a:t>
            </a:r>
            <a:r>
              <a:rPr sz="2100" spc="-5" dirty="0">
                <a:latin typeface="Calibri"/>
                <a:cs typeface="Calibri"/>
              </a:rPr>
              <a:t>)</a:t>
            </a:r>
            <a:r>
              <a:rPr sz="2100" dirty="0">
                <a:latin typeface="Calibri"/>
                <a:cs typeface="Calibri"/>
              </a:rPr>
              <a:t> =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e</a:t>
            </a:r>
            <a:r>
              <a:rPr sz="2100" i="1" baseline="25793" dirty="0">
                <a:latin typeface="Calibri"/>
                <a:cs typeface="Calibri"/>
              </a:rPr>
              <a:t>x</a:t>
            </a:r>
            <a:r>
              <a:rPr sz="2100" i="1" spc="247" baseline="25793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- 5</a:t>
            </a:r>
            <a:r>
              <a:rPr sz="2100" i="1" dirty="0">
                <a:latin typeface="Calibri"/>
                <a:cs typeface="Calibri"/>
              </a:rPr>
              <a:t>x</a:t>
            </a:r>
            <a:r>
              <a:rPr sz="2100" baseline="25793" dirty="0">
                <a:latin typeface="Calibri"/>
                <a:cs typeface="Calibri"/>
              </a:rPr>
              <a:t>2</a:t>
            </a:r>
            <a:r>
              <a:rPr sz="2100" spc="240" baseline="25793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mulai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dari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i="1" dirty="0">
                <a:latin typeface="Calibri"/>
                <a:cs typeface="Calibri"/>
              </a:rPr>
              <a:t>a</a:t>
            </a:r>
            <a:r>
              <a:rPr sz="2100" i="1" spc="-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= </a:t>
            </a:r>
            <a:r>
              <a:rPr sz="2100" spc="-5" dirty="0">
                <a:latin typeface="Calibri"/>
                <a:cs typeface="Calibri"/>
              </a:rPr>
              <a:t>-0.5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sampai</a:t>
            </a:r>
            <a:r>
              <a:rPr sz="2100" spc="-20" dirty="0">
                <a:latin typeface="Calibri"/>
                <a:cs typeface="Calibri"/>
              </a:rPr>
              <a:t> </a:t>
            </a:r>
            <a:r>
              <a:rPr sz="2100" i="1" dirty="0">
                <a:latin typeface="Calibri"/>
                <a:cs typeface="Calibri"/>
              </a:rPr>
              <a:t>b</a:t>
            </a:r>
            <a:r>
              <a:rPr sz="2100" i="1" spc="1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= </a:t>
            </a:r>
            <a:r>
              <a:rPr sz="2100" spc="-5" dirty="0">
                <a:latin typeface="Calibri"/>
                <a:cs typeface="Calibri"/>
              </a:rPr>
              <a:t>1.4 </a:t>
            </a:r>
            <a:r>
              <a:rPr sz="2100" spc="-459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dengan</a:t>
            </a:r>
            <a:r>
              <a:rPr sz="2100" spc="-40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kenaikan</a:t>
            </a:r>
            <a:r>
              <a:rPr sz="2100" spc="-2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absis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sebesar</a:t>
            </a:r>
            <a:r>
              <a:rPr sz="2100" spc="15" dirty="0">
                <a:latin typeface="Calibri"/>
                <a:cs typeface="Calibri"/>
              </a:rPr>
              <a:t> </a:t>
            </a:r>
            <a:r>
              <a:rPr sz="2100" i="1" dirty="0">
                <a:latin typeface="Calibri"/>
                <a:cs typeface="Calibri"/>
              </a:rPr>
              <a:t>h</a:t>
            </a:r>
            <a:r>
              <a:rPr sz="2100" i="1" spc="-1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=</a:t>
            </a:r>
            <a:r>
              <a:rPr sz="2100" spc="1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0.1</a:t>
            </a:r>
            <a:endParaRPr sz="21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48733" y="1614152"/>
          <a:ext cx="2418080" cy="49072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8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8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7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67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i="1" dirty="0">
                          <a:latin typeface="Calibri"/>
                          <a:cs typeface="Calibri"/>
                        </a:rPr>
                        <a:t>x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937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469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i="1" spc="-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400" i="1" spc="-5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937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4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-0.50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937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01600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-0.643469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937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147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-0.40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1600" algn="r">
                        <a:lnSpc>
                          <a:spcPts val="1470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-0.129680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3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147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-0.30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8110" algn="r">
                        <a:lnSpc>
                          <a:spcPts val="1470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0.290818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3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147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-0.20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8110" algn="r">
                        <a:lnSpc>
                          <a:spcPts val="1470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0.618731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3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147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-0.10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8110" algn="r">
                        <a:lnSpc>
                          <a:spcPts val="1470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0.854837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33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147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0.00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8110" algn="r">
                        <a:lnSpc>
                          <a:spcPts val="1470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1.000000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33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147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0.10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8110" algn="r">
                        <a:lnSpc>
                          <a:spcPts val="1470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1.055171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33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147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0.20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8110" algn="r">
                        <a:lnSpc>
                          <a:spcPts val="1470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1.021403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33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147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0.30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8110" algn="r">
                        <a:lnSpc>
                          <a:spcPts val="1470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0.899859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33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147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0.40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8110" algn="r">
                        <a:lnSpc>
                          <a:spcPts val="1470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0.691825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33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147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0.50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8110" algn="r">
                        <a:lnSpc>
                          <a:spcPts val="1470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0.398721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33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147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0.60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8110" algn="r">
                        <a:lnSpc>
                          <a:spcPts val="1470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0.022119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33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147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0.70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1600" algn="r">
                        <a:lnSpc>
                          <a:spcPts val="1470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-0.436247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33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147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0.80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1600" algn="r">
                        <a:lnSpc>
                          <a:spcPts val="1470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-0.974459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33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147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0.90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1600" algn="r">
                        <a:lnSpc>
                          <a:spcPts val="1470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-1.590397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33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147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1.00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1600" algn="r">
                        <a:lnSpc>
                          <a:spcPts val="1470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-2.281718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33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147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1.10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1600" algn="r">
                        <a:lnSpc>
                          <a:spcPts val="1470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-3.045834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33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147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1.20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1600" algn="r">
                        <a:lnSpc>
                          <a:spcPts val="1470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-3.879883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33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147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1.30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1600" algn="r">
                        <a:lnSpc>
                          <a:spcPts val="1470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-4.780703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3206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147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1.40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0" algn="r">
                        <a:lnSpc>
                          <a:spcPts val="1470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-5.744800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888738" y="3978654"/>
            <a:ext cx="5185410" cy="2026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310" marR="5080" indent="-55244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libri"/>
                <a:cs typeface="Calibri"/>
              </a:rPr>
              <a:t>Selang-selang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yang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dapat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dipilih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dan </a:t>
            </a:r>
            <a:r>
              <a:rPr sz="2000" spc="-5" dirty="0">
                <a:latin typeface="Calibri"/>
                <a:cs typeface="Calibri"/>
              </a:rPr>
              <a:t>mengandung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akar:</a:t>
            </a:r>
            <a:endParaRPr sz="20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1350"/>
              </a:spcBef>
            </a:pPr>
            <a:r>
              <a:rPr sz="1600" spc="-5" dirty="0">
                <a:latin typeface="Arial MT"/>
                <a:cs typeface="Arial MT"/>
              </a:rPr>
              <a:t>[-0.40,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-0.30]</a:t>
            </a:r>
            <a:endParaRPr sz="1600">
              <a:latin typeface="Arial MT"/>
              <a:cs typeface="Arial MT"/>
            </a:endParaRPr>
          </a:p>
          <a:p>
            <a:pPr marL="469265">
              <a:lnSpc>
                <a:spcPct val="100000"/>
              </a:lnSpc>
            </a:pPr>
            <a:r>
              <a:rPr sz="1600" spc="-5" dirty="0">
                <a:latin typeface="Arial MT"/>
                <a:cs typeface="Arial MT"/>
              </a:rPr>
              <a:t>[0.60,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0.70]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Arial MT"/>
              <a:cs typeface="Arial MT"/>
            </a:endParaRPr>
          </a:p>
          <a:p>
            <a:pPr marL="469265" marR="55499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Arial MT"/>
                <a:cs typeface="Arial MT"/>
              </a:rPr>
              <a:t>[0.50,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0.70]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760" dirty="0">
                <a:latin typeface="Wingdings"/>
                <a:cs typeface="Wingdings"/>
              </a:rPr>
              <a:t>🡪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 MT"/>
                <a:cs typeface="Arial MT"/>
              </a:rPr>
              <a:t>Bisa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dipilih,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tetapi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cukup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lebar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[-0.50,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-0.20]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760" dirty="0">
                <a:latin typeface="Wingdings"/>
                <a:cs typeface="Wingdings"/>
              </a:rPr>
              <a:t>🡪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 MT"/>
                <a:cs typeface="Arial MT"/>
              </a:rPr>
              <a:t>Bisa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dipilih,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tetapi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cukup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lebar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993133" y="1053185"/>
            <a:ext cx="4366260" cy="178117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3200" spc="-10" dirty="0">
                <a:latin typeface="Calibri"/>
                <a:cs typeface="Calibri"/>
              </a:rPr>
              <a:t>Metode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40" dirty="0">
                <a:latin typeface="Calibri"/>
                <a:cs typeface="Calibri"/>
              </a:rPr>
              <a:t>Tertutup</a:t>
            </a:r>
            <a:r>
              <a:rPr sz="3200" dirty="0">
                <a:latin typeface="Calibri"/>
                <a:cs typeface="Calibri"/>
              </a:rPr>
              <a:t> ada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dua:</a:t>
            </a:r>
            <a:endParaRPr sz="32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527050" algn="l"/>
                <a:tab pos="528320" algn="l"/>
              </a:tabLst>
            </a:pPr>
            <a:r>
              <a:rPr sz="3200" spc="-10" dirty="0">
                <a:latin typeface="Calibri"/>
                <a:cs typeface="Calibri"/>
              </a:rPr>
              <a:t>Metode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bagidua</a:t>
            </a:r>
            <a:endParaRPr sz="32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765"/>
              </a:spcBef>
              <a:buAutoNum type="arabicPeriod"/>
              <a:tabLst>
                <a:tab pos="527050" algn="l"/>
                <a:tab pos="528320" algn="l"/>
              </a:tabLst>
            </a:pPr>
            <a:r>
              <a:rPr sz="3200" spc="-10" dirty="0">
                <a:latin typeface="Calibri"/>
                <a:cs typeface="Calibri"/>
              </a:rPr>
              <a:t>Metode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regula-falsi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1467" y="953515"/>
            <a:ext cx="73939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Metode</a:t>
            </a:r>
            <a:r>
              <a:rPr sz="4000" spc="-40" dirty="0"/>
              <a:t> </a:t>
            </a:r>
            <a:r>
              <a:rPr sz="4000" spc="-5" dirty="0"/>
              <a:t>Bagidua</a:t>
            </a:r>
            <a:r>
              <a:rPr sz="4000" spc="-25" dirty="0"/>
              <a:t> </a:t>
            </a:r>
            <a:r>
              <a:rPr sz="4000" spc="-5" dirty="0"/>
              <a:t>(</a:t>
            </a:r>
            <a:r>
              <a:rPr sz="4000" i="1" spc="-5" dirty="0">
                <a:latin typeface="Calibri"/>
                <a:cs typeface="Calibri"/>
              </a:rPr>
              <a:t>bisection</a:t>
            </a:r>
            <a:r>
              <a:rPr sz="4000" i="1" spc="5" dirty="0">
                <a:latin typeface="Calibri"/>
                <a:cs typeface="Calibri"/>
              </a:rPr>
              <a:t> </a:t>
            </a:r>
            <a:r>
              <a:rPr sz="4000" i="1" spc="-10" dirty="0">
                <a:latin typeface="Calibri"/>
                <a:cs typeface="Calibri"/>
              </a:rPr>
              <a:t>method</a:t>
            </a:r>
            <a:r>
              <a:rPr sz="4000" spc="-10" dirty="0"/>
              <a:t>)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32915" y="1870344"/>
            <a:ext cx="1532890" cy="1046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6409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[</a:t>
            </a:r>
            <a:r>
              <a:rPr sz="1600" i="1" dirty="0">
                <a:latin typeface="Times New Roman"/>
                <a:cs typeface="Times New Roman"/>
              </a:rPr>
              <a:t>a</a:t>
            </a:r>
            <a:r>
              <a:rPr sz="1600" dirty="0">
                <a:latin typeface="Times New Roman"/>
                <a:cs typeface="Times New Roman"/>
              </a:rPr>
              <a:t>,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i="1" spc="-10" dirty="0">
                <a:latin typeface="Times New Roman"/>
                <a:cs typeface="Times New Roman"/>
              </a:rPr>
              <a:t>b</a:t>
            </a:r>
            <a:r>
              <a:rPr sz="1600" spc="-10" dirty="0">
                <a:latin typeface="Times New Roman"/>
                <a:cs typeface="Times New Roman"/>
              </a:rPr>
              <a:t>]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750" spc="10" dirty="0">
                <a:latin typeface="Times New Roman"/>
                <a:cs typeface="Times New Roman"/>
              </a:rPr>
              <a:t>bagi</a:t>
            </a:r>
            <a:r>
              <a:rPr sz="1750" spc="-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dua</a:t>
            </a:r>
            <a:r>
              <a:rPr sz="1750" spc="5" dirty="0">
                <a:latin typeface="Times New Roman"/>
                <a:cs typeface="Times New Roman"/>
              </a:rPr>
              <a:t> </a:t>
            </a:r>
            <a:r>
              <a:rPr sz="1750" spc="15" dirty="0">
                <a:latin typeface="Times New Roman"/>
                <a:cs typeface="Times New Roman"/>
              </a:rPr>
              <a:t>di</a:t>
            </a:r>
            <a:r>
              <a:rPr sz="1750" spc="-15" dirty="0">
                <a:latin typeface="Times New Roman"/>
                <a:cs typeface="Times New Roman"/>
              </a:rPr>
              <a:t> </a:t>
            </a:r>
            <a:r>
              <a:rPr sz="1750" i="1" spc="10" dirty="0">
                <a:latin typeface="Times New Roman"/>
                <a:cs typeface="Times New Roman"/>
              </a:rPr>
              <a:t>x</a:t>
            </a:r>
            <a:r>
              <a:rPr sz="1750" i="1" spc="5" dirty="0">
                <a:latin typeface="Times New Roman"/>
                <a:cs typeface="Times New Roman"/>
              </a:rPr>
              <a:t> </a:t>
            </a:r>
            <a:r>
              <a:rPr sz="1750" spc="15" dirty="0">
                <a:latin typeface="Times New Roman"/>
                <a:cs typeface="Times New Roman"/>
              </a:rPr>
              <a:t>=</a:t>
            </a:r>
            <a:r>
              <a:rPr sz="1750" spc="-5" dirty="0">
                <a:latin typeface="Times New Roman"/>
                <a:cs typeface="Times New Roman"/>
              </a:rPr>
              <a:t> </a:t>
            </a:r>
            <a:r>
              <a:rPr sz="1750" i="1" spc="10" dirty="0">
                <a:latin typeface="Times New Roman"/>
                <a:cs typeface="Times New Roman"/>
              </a:rPr>
              <a:t>c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13822" y="3398564"/>
            <a:ext cx="503555" cy="2959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50" spc="5" dirty="0">
                <a:latin typeface="Times New Roman"/>
                <a:cs typeface="Times New Roman"/>
              </a:rPr>
              <a:t>[</a:t>
            </a:r>
            <a:r>
              <a:rPr sz="1750" i="1" spc="5" dirty="0">
                <a:latin typeface="Times New Roman"/>
                <a:cs typeface="Times New Roman"/>
              </a:rPr>
              <a:t>a</a:t>
            </a:r>
            <a:r>
              <a:rPr sz="1750" spc="5" dirty="0">
                <a:latin typeface="Times New Roman"/>
                <a:cs typeface="Times New Roman"/>
              </a:rPr>
              <a:t>,</a:t>
            </a:r>
            <a:r>
              <a:rPr sz="1750" spc="-60" dirty="0">
                <a:latin typeface="Times New Roman"/>
                <a:cs typeface="Times New Roman"/>
              </a:rPr>
              <a:t> </a:t>
            </a:r>
            <a:r>
              <a:rPr sz="1750" i="1" spc="10" dirty="0">
                <a:latin typeface="Times New Roman"/>
                <a:cs typeface="Times New Roman"/>
              </a:rPr>
              <a:t>c</a:t>
            </a:r>
            <a:r>
              <a:rPr sz="1750" spc="10" dirty="0">
                <a:latin typeface="Times New Roman"/>
                <a:cs typeface="Times New Roman"/>
              </a:rPr>
              <a:t>]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94442" y="3398564"/>
            <a:ext cx="502920" cy="2959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50" spc="10" dirty="0">
                <a:latin typeface="Times New Roman"/>
                <a:cs typeface="Times New Roman"/>
              </a:rPr>
              <a:t>[</a:t>
            </a:r>
            <a:r>
              <a:rPr sz="1750" i="1" spc="10" dirty="0">
                <a:latin typeface="Times New Roman"/>
                <a:cs typeface="Times New Roman"/>
              </a:rPr>
              <a:t>c</a:t>
            </a:r>
            <a:r>
              <a:rPr sz="1750" spc="10" dirty="0">
                <a:latin typeface="Times New Roman"/>
                <a:cs typeface="Times New Roman"/>
              </a:rPr>
              <a:t>,</a:t>
            </a:r>
            <a:r>
              <a:rPr sz="1750" spc="-60" dirty="0">
                <a:latin typeface="Times New Roman"/>
                <a:cs typeface="Times New Roman"/>
              </a:rPr>
              <a:t> </a:t>
            </a:r>
            <a:r>
              <a:rPr sz="1750" i="1" dirty="0">
                <a:latin typeface="Times New Roman"/>
                <a:cs typeface="Times New Roman"/>
              </a:rPr>
              <a:t>b</a:t>
            </a:r>
            <a:r>
              <a:rPr sz="1750" dirty="0">
                <a:latin typeface="Times New Roman"/>
                <a:cs typeface="Times New Roman"/>
              </a:rPr>
              <a:t>]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45052" y="2904756"/>
            <a:ext cx="1632585" cy="501650"/>
          </a:xfrm>
          <a:custGeom>
            <a:avLst/>
            <a:gdLst/>
            <a:ahLst/>
            <a:cxnLst/>
            <a:rect l="l" t="t" r="r" b="b"/>
            <a:pathLst>
              <a:path w="1632585" h="501650">
                <a:moveTo>
                  <a:pt x="1632204" y="501396"/>
                </a:moveTo>
                <a:lnTo>
                  <a:pt x="1551432" y="373380"/>
                </a:lnTo>
                <a:lnTo>
                  <a:pt x="1522171" y="421703"/>
                </a:lnTo>
                <a:lnTo>
                  <a:pt x="824687" y="5003"/>
                </a:lnTo>
                <a:lnTo>
                  <a:pt x="822960" y="1524"/>
                </a:lnTo>
                <a:lnTo>
                  <a:pt x="817511" y="444"/>
                </a:lnTo>
                <a:lnTo>
                  <a:pt x="816864" y="0"/>
                </a:lnTo>
                <a:lnTo>
                  <a:pt x="816102" y="152"/>
                </a:lnTo>
                <a:lnTo>
                  <a:pt x="815340" y="0"/>
                </a:lnTo>
                <a:lnTo>
                  <a:pt x="814679" y="444"/>
                </a:lnTo>
                <a:lnTo>
                  <a:pt x="809244" y="1524"/>
                </a:lnTo>
                <a:lnTo>
                  <a:pt x="807504" y="5003"/>
                </a:lnTo>
                <a:lnTo>
                  <a:pt x="110020" y="421703"/>
                </a:lnTo>
                <a:lnTo>
                  <a:pt x="80772" y="373380"/>
                </a:lnTo>
                <a:lnTo>
                  <a:pt x="0" y="501396"/>
                </a:lnTo>
                <a:lnTo>
                  <a:pt x="83820" y="494614"/>
                </a:lnTo>
                <a:lnTo>
                  <a:pt x="150876" y="489204"/>
                </a:lnTo>
                <a:lnTo>
                  <a:pt x="121653" y="440931"/>
                </a:lnTo>
                <a:lnTo>
                  <a:pt x="816089" y="26047"/>
                </a:lnTo>
                <a:lnTo>
                  <a:pt x="1510538" y="440931"/>
                </a:lnTo>
                <a:lnTo>
                  <a:pt x="1481328" y="489204"/>
                </a:lnTo>
                <a:lnTo>
                  <a:pt x="1548384" y="494614"/>
                </a:lnTo>
                <a:lnTo>
                  <a:pt x="1632204" y="5013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3831336" y="3718560"/>
            <a:ext cx="1659889" cy="662940"/>
            <a:chOff x="3831336" y="3718560"/>
            <a:chExt cx="1659889" cy="66294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31336" y="3718560"/>
              <a:ext cx="226307" cy="16763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021466" y="3886199"/>
              <a:ext cx="639445" cy="495300"/>
            </a:xfrm>
            <a:custGeom>
              <a:avLst/>
              <a:gdLst/>
              <a:ahLst/>
              <a:cxnLst/>
              <a:rect l="l" t="t" r="r" b="b"/>
              <a:pathLst>
                <a:path w="639445" h="495300">
                  <a:moveTo>
                    <a:pt x="540718" y="402155"/>
                  </a:moveTo>
                  <a:lnTo>
                    <a:pt x="36176" y="0"/>
                  </a:lnTo>
                  <a:lnTo>
                    <a:pt x="0" y="0"/>
                  </a:lnTo>
                  <a:lnTo>
                    <a:pt x="527051" y="418995"/>
                  </a:lnTo>
                  <a:lnTo>
                    <a:pt x="540718" y="402155"/>
                  </a:lnTo>
                  <a:close/>
                </a:path>
                <a:path w="639445" h="495300">
                  <a:moveTo>
                    <a:pt x="564249" y="479133"/>
                  </a:moveTo>
                  <a:lnTo>
                    <a:pt x="564249" y="426720"/>
                  </a:lnTo>
                  <a:lnTo>
                    <a:pt x="559677" y="431292"/>
                  </a:lnTo>
                  <a:lnTo>
                    <a:pt x="556629" y="435864"/>
                  </a:lnTo>
                  <a:lnTo>
                    <a:pt x="549009" y="437388"/>
                  </a:lnTo>
                  <a:lnTo>
                    <a:pt x="544437" y="432816"/>
                  </a:lnTo>
                  <a:lnTo>
                    <a:pt x="527051" y="418995"/>
                  </a:lnTo>
                  <a:lnTo>
                    <a:pt x="491097" y="463296"/>
                  </a:lnTo>
                  <a:lnTo>
                    <a:pt x="564249" y="479133"/>
                  </a:lnTo>
                  <a:close/>
                </a:path>
                <a:path w="639445" h="495300">
                  <a:moveTo>
                    <a:pt x="564249" y="426720"/>
                  </a:moveTo>
                  <a:lnTo>
                    <a:pt x="562725" y="419100"/>
                  </a:lnTo>
                  <a:lnTo>
                    <a:pt x="558153" y="416052"/>
                  </a:lnTo>
                  <a:lnTo>
                    <a:pt x="540718" y="402155"/>
                  </a:lnTo>
                  <a:lnTo>
                    <a:pt x="527051" y="418995"/>
                  </a:lnTo>
                  <a:lnTo>
                    <a:pt x="544437" y="432816"/>
                  </a:lnTo>
                  <a:lnTo>
                    <a:pt x="549009" y="437388"/>
                  </a:lnTo>
                  <a:lnTo>
                    <a:pt x="556629" y="435864"/>
                  </a:lnTo>
                  <a:lnTo>
                    <a:pt x="559677" y="431292"/>
                  </a:lnTo>
                  <a:lnTo>
                    <a:pt x="564249" y="426720"/>
                  </a:lnTo>
                  <a:close/>
                </a:path>
                <a:path w="639445" h="495300">
                  <a:moveTo>
                    <a:pt x="638925" y="495300"/>
                  </a:moveTo>
                  <a:lnTo>
                    <a:pt x="576441" y="358140"/>
                  </a:lnTo>
                  <a:lnTo>
                    <a:pt x="540718" y="402155"/>
                  </a:lnTo>
                  <a:lnTo>
                    <a:pt x="558153" y="416052"/>
                  </a:lnTo>
                  <a:lnTo>
                    <a:pt x="562725" y="419100"/>
                  </a:lnTo>
                  <a:lnTo>
                    <a:pt x="564249" y="426720"/>
                  </a:lnTo>
                  <a:lnTo>
                    <a:pt x="564249" y="479133"/>
                  </a:lnTo>
                  <a:lnTo>
                    <a:pt x="638925" y="4953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64664" y="3718560"/>
              <a:ext cx="226307" cy="16763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660392" y="3886199"/>
              <a:ext cx="640715" cy="495300"/>
            </a:xfrm>
            <a:custGeom>
              <a:avLst/>
              <a:gdLst/>
              <a:ahLst/>
              <a:cxnLst/>
              <a:rect l="l" t="t" r="r" b="b"/>
              <a:pathLst>
                <a:path w="640714" h="495300">
                  <a:moveTo>
                    <a:pt x="99730" y="402155"/>
                  </a:moveTo>
                  <a:lnTo>
                    <a:pt x="64008" y="358140"/>
                  </a:lnTo>
                  <a:lnTo>
                    <a:pt x="0" y="495300"/>
                  </a:lnTo>
                  <a:lnTo>
                    <a:pt x="76200" y="478971"/>
                  </a:lnTo>
                  <a:lnTo>
                    <a:pt x="76200" y="426720"/>
                  </a:lnTo>
                  <a:lnTo>
                    <a:pt x="77724" y="419100"/>
                  </a:lnTo>
                  <a:lnTo>
                    <a:pt x="82296" y="416052"/>
                  </a:lnTo>
                  <a:lnTo>
                    <a:pt x="99730" y="402155"/>
                  </a:lnTo>
                  <a:close/>
                </a:path>
                <a:path w="640714" h="495300">
                  <a:moveTo>
                    <a:pt x="113397" y="418995"/>
                  </a:moveTo>
                  <a:lnTo>
                    <a:pt x="99730" y="402155"/>
                  </a:lnTo>
                  <a:lnTo>
                    <a:pt x="82296" y="416052"/>
                  </a:lnTo>
                  <a:lnTo>
                    <a:pt x="77724" y="419100"/>
                  </a:lnTo>
                  <a:lnTo>
                    <a:pt x="76200" y="426720"/>
                  </a:lnTo>
                  <a:lnTo>
                    <a:pt x="80772" y="431292"/>
                  </a:lnTo>
                  <a:lnTo>
                    <a:pt x="83820" y="435864"/>
                  </a:lnTo>
                  <a:lnTo>
                    <a:pt x="91440" y="437388"/>
                  </a:lnTo>
                  <a:lnTo>
                    <a:pt x="96012" y="432816"/>
                  </a:lnTo>
                  <a:lnTo>
                    <a:pt x="113397" y="418995"/>
                  </a:lnTo>
                  <a:close/>
                </a:path>
                <a:path w="640714" h="495300">
                  <a:moveTo>
                    <a:pt x="149352" y="463296"/>
                  </a:moveTo>
                  <a:lnTo>
                    <a:pt x="113397" y="418995"/>
                  </a:lnTo>
                  <a:lnTo>
                    <a:pt x="96012" y="432816"/>
                  </a:lnTo>
                  <a:lnTo>
                    <a:pt x="91440" y="437388"/>
                  </a:lnTo>
                  <a:lnTo>
                    <a:pt x="83820" y="435864"/>
                  </a:lnTo>
                  <a:lnTo>
                    <a:pt x="80772" y="431292"/>
                  </a:lnTo>
                  <a:lnTo>
                    <a:pt x="76200" y="426720"/>
                  </a:lnTo>
                  <a:lnTo>
                    <a:pt x="76200" y="478971"/>
                  </a:lnTo>
                  <a:lnTo>
                    <a:pt x="149352" y="463296"/>
                  </a:lnTo>
                  <a:close/>
                </a:path>
                <a:path w="640714" h="495300">
                  <a:moveTo>
                    <a:pt x="640449" y="0"/>
                  </a:moveTo>
                  <a:lnTo>
                    <a:pt x="604272" y="0"/>
                  </a:lnTo>
                  <a:lnTo>
                    <a:pt x="99730" y="402155"/>
                  </a:lnTo>
                  <a:lnTo>
                    <a:pt x="113397" y="418995"/>
                  </a:lnTo>
                  <a:lnTo>
                    <a:pt x="64044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4593336" y="2119883"/>
            <a:ext cx="135890" cy="498475"/>
          </a:xfrm>
          <a:custGeom>
            <a:avLst/>
            <a:gdLst/>
            <a:ahLst/>
            <a:cxnLst/>
            <a:rect l="l" t="t" r="r" b="b"/>
            <a:pathLst>
              <a:path w="135889" h="498475">
                <a:moveTo>
                  <a:pt x="135636" y="362712"/>
                </a:moveTo>
                <a:lnTo>
                  <a:pt x="0" y="362712"/>
                </a:lnTo>
                <a:lnTo>
                  <a:pt x="56388" y="476769"/>
                </a:lnTo>
                <a:lnTo>
                  <a:pt x="56388" y="391668"/>
                </a:lnTo>
                <a:lnTo>
                  <a:pt x="60960" y="396240"/>
                </a:lnTo>
                <a:lnTo>
                  <a:pt x="74676" y="396240"/>
                </a:lnTo>
                <a:lnTo>
                  <a:pt x="79248" y="391668"/>
                </a:lnTo>
                <a:lnTo>
                  <a:pt x="79248" y="474234"/>
                </a:lnTo>
                <a:lnTo>
                  <a:pt x="135636" y="362712"/>
                </a:lnTo>
                <a:close/>
              </a:path>
              <a:path w="135889" h="498475">
                <a:moveTo>
                  <a:pt x="79248" y="362712"/>
                </a:moveTo>
                <a:lnTo>
                  <a:pt x="79248" y="4572"/>
                </a:lnTo>
                <a:lnTo>
                  <a:pt x="74676" y="0"/>
                </a:lnTo>
                <a:lnTo>
                  <a:pt x="60960" y="0"/>
                </a:lnTo>
                <a:lnTo>
                  <a:pt x="56388" y="4572"/>
                </a:lnTo>
                <a:lnTo>
                  <a:pt x="56388" y="362712"/>
                </a:lnTo>
                <a:lnTo>
                  <a:pt x="79248" y="362712"/>
                </a:lnTo>
                <a:close/>
              </a:path>
              <a:path w="135889" h="498475">
                <a:moveTo>
                  <a:pt x="79248" y="474234"/>
                </a:moveTo>
                <a:lnTo>
                  <a:pt x="79248" y="391668"/>
                </a:lnTo>
                <a:lnTo>
                  <a:pt x="74676" y="396240"/>
                </a:lnTo>
                <a:lnTo>
                  <a:pt x="60960" y="396240"/>
                </a:lnTo>
                <a:lnTo>
                  <a:pt x="56388" y="391668"/>
                </a:lnTo>
                <a:lnTo>
                  <a:pt x="56388" y="476769"/>
                </a:lnTo>
                <a:lnTo>
                  <a:pt x="67056" y="498348"/>
                </a:lnTo>
                <a:lnTo>
                  <a:pt x="79248" y="4742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158478" y="4437931"/>
            <a:ext cx="1122680" cy="2959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50" i="1" spc="10" dirty="0">
                <a:latin typeface="Times New Roman"/>
                <a:cs typeface="Times New Roman"/>
              </a:rPr>
              <a:t>f</a:t>
            </a:r>
            <a:r>
              <a:rPr sz="1750" spc="10" dirty="0">
                <a:latin typeface="Times New Roman"/>
                <a:cs typeface="Times New Roman"/>
              </a:rPr>
              <a:t>(</a:t>
            </a:r>
            <a:r>
              <a:rPr sz="1750" i="1" spc="10" dirty="0">
                <a:latin typeface="Times New Roman"/>
                <a:cs typeface="Times New Roman"/>
              </a:rPr>
              <a:t>a</a:t>
            </a:r>
            <a:r>
              <a:rPr sz="1750" spc="10" dirty="0">
                <a:latin typeface="Times New Roman"/>
                <a:cs typeface="Times New Roman"/>
              </a:rPr>
              <a:t>)</a:t>
            </a:r>
            <a:r>
              <a:rPr sz="1750" i="1" spc="10" dirty="0">
                <a:latin typeface="Times New Roman"/>
                <a:cs typeface="Times New Roman"/>
              </a:rPr>
              <a:t>f</a:t>
            </a:r>
            <a:r>
              <a:rPr sz="1750" spc="10" dirty="0">
                <a:latin typeface="Times New Roman"/>
                <a:cs typeface="Times New Roman"/>
              </a:rPr>
              <a:t>(</a:t>
            </a:r>
            <a:r>
              <a:rPr sz="1750" i="1" spc="10" dirty="0">
                <a:latin typeface="Times New Roman"/>
                <a:cs typeface="Times New Roman"/>
              </a:rPr>
              <a:t>c</a:t>
            </a:r>
            <a:r>
              <a:rPr sz="1750" spc="10" dirty="0">
                <a:latin typeface="Times New Roman"/>
                <a:cs typeface="Times New Roman"/>
              </a:rPr>
              <a:t>)</a:t>
            </a:r>
            <a:r>
              <a:rPr sz="1750" spc="-35" dirty="0">
                <a:latin typeface="Times New Roman"/>
                <a:cs typeface="Times New Roman"/>
              </a:rPr>
              <a:t> </a:t>
            </a:r>
            <a:r>
              <a:rPr sz="1750" spc="15" dirty="0">
                <a:latin typeface="Times New Roman"/>
                <a:cs typeface="Times New Roman"/>
              </a:rPr>
              <a:t>&lt;</a:t>
            </a:r>
            <a:r>
              <a:rPr sz="1750" spc="-2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0?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97287" y="4957615"/>
            <a:ext cx="234315" cy="2959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50" spc="-30" dirty="0">
                <a:latin typeface="Times New Roman"/>
                <a:cs typeface="Times New Roman"/>
              </a:rPr>
              <a:t>y</a:t>
            </a:r>
            <a:r>
              <a:rPr sz="1750" spc="10" dirty="0">
                <a:latin typeface="Times New Roman"/>
                <a:cs typeface="Times New Roman"/>
              </a:rPr>
              <a:t>a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15182" y="4957615"/>
            <a:ext cx="478155" cy="2959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50" dirty="0">
                <a:latin typeface="Times New Roman"/>
                <a:cs typeface="Times New Roman"/>
              </a:rPr>
              <a:t>ti</a:t>
            </a:r>
            <a:r>
              <a:rPr sz="1750" spc="20" dirty="0">
                <a:latin typeface="Times New Roman"/>
                <a:cs typeface="Times New Roman"/>
              </a:rPr>
              <a:t>d</a:t>
            </a:r>
            <a:r>
              <a:rPr sz="1750" spc="10" dirty="0">
                <a:latin typeface="Times New Roman"/>
                <a:cs typeface="Times New Roman"/>
              </a:rPr>
              <a:t>ak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57829" y="5757715"/>
            <a:ext cx="2377440" cy="2959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50" spc="10" dirty="0">
                <a:latin typeface="Times New Roman"/>
                <a:cs typeface="Times New Roman"/>
              </a:rPr>
              <a:t>selang</a:t>
            </a:r>
            <a:r>
              <a:rPr sz="1750" spc="-10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baru:</a:t>
            </a:r>
            <a:r>
              <a:rPr sz="1750" dirty="0">
                <a:latin typeface="Times New Roman"/>
                <a:cs typeface="Times New Roman"/>
              </a:rPr>
              <a:t> </a:t>
            </a:r>
            <a:r>
              <a:rPr sz="1750" spc="15" dirty="0">
                <a:latin typeface="Times New Roman"/>
                <a:cs typeface="Times New Roman"/>
              </a:rPr>
              <a:t>[</a:t>
            </a:r>
            <a:r>
              <a:rPr sz="1750" i="1" spc="15" dirty="0">
                <a:latin typeface="Times New Roman"/>
                <a:cs typeface="Times New Roman"/>
              </a:rPr>
              <a:t>a</a:t>
            </a:r>
            <a:r>
              <a:rPr sz="1750" spc="15" dirty="0">
                <a:latin typeface="Times New Roman"/>
                <a:cs typeface="Times New Roman"/>
              </a:rPr>
              <a:t>,</a:t>
            </a:r>
            <a:r>
              <a:rPr sz="1750" dirty="0">
                <a:latin typeface="Times New Roman"/>
                <a:cs typeface="Times New Roman"/>
              </a:rPr>
              <a:t> </a:t>
            </a:r>
            <a:r>
              <a:rPr sz="1750" i="1" spc="15" dirty="0">
                <a:latin typeface="Times New Roman"/>
                <a:cs typeface="Times New Roman"/>
              </a:rPr>
              <a:t>b</a:t>
            </a:r>
            <a:r>
              <a:rPr sz="1750" spc="15" dirty="0">
                <a:latin typeface="Times New Roman"/>
                <a:cs typeface="Times New Roman"/>
              </a:rPr>
              <a:t>]</a:t>
            </a:r>
            <a:r>
              <a:rPr sz="1750" spc="15" dirty="0">
                <a:latin typeface="Symbol"/>
                <a:cs typeface="Symbol"/>
              </a:rPr>
              <a:t></a:t>
            </a:r>
            <a:r>
              <a:rPr sz="1750" spc="15" dirty="0">
                <a:latin typeface="Times New Roman"/>
                <a:cs typeface="Times New Roman"/>
              </a:rPr>
              <a:t>[</a:t>
            </a:r>
            <a:r>
              <a:rPr sz="1750" i="1" spc="15" dirty="0">
                <a:latin typeface="Times New Roman"/>
                <a:cs typeface="Times New Roman"/>
              </a:rPr>
              <a:t>a</a:t>
            </a:r>
            <a:r>
              <a:rPr sz="1750" spc="15" dirty="0">
                <a:latin typeface="Times New Roman"/>
                <a:cs typeface="Times New Roman"/>
              </a:rPr>
              <a:t>,</a:t>
            </a:r>
            <a:r>
              <a:rPr sz="1750" dirty="0">
                <a:latin typeface="Times New Roman"/>
                <a:cs typeface="Times New Roman"/>
              </a:rPr>
              <a:t> </a:t>
            </a:r>
            <a:r>
              <a:rPr sz="1750" i="1" spc="-5" dirty="0">
                <a:latin typeface="Times New Roman"/>
                <a:cs typeface="Times New Roman"/>
              </a:rPr>
              <a:t>c</a:t>
            </a:r>
            <a:r>
              <a:rPr sz="1750" spc="-5" dirty="0">
                <a:latin typeface="Times New Roman"/>
                <a:cs typeface="Times New Roman"/>
              </a:rPr>
              <a:t>]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34192" y="5757715"/>
            <a:ext cx="2379345" cy="2959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50" spc="5" dirty="0">
                <a:latin typeface="Times New Roman"/>
                <a:cs typeface="Times New Roman"/>
              </a:rPr>
              <a:t>selang</a:t>
            </a:r>
            <a:r>
              <a:rPr sz="1750" spc="-20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baru:</a:t>
            </a:r>
            <a:r>
              <a:rPr sz="1750" spc="-10" dirty="0">
                <a:latin typeface="Times New Roman"/>
                <a:cs typeface="Times New Roman"/>
              </a:rPr>
              <a:t> </a:t>
            </a:r>
            <a:r>
              <a:rPr sz="1750" spc="15" dirty="0">
                <a:latin typeface="Times New Roman"/>
                <a:cs typeface="Times New Roman"/>
              </a:rPr>
              <a:t>[</a:t>
            </a:r>
            <a:r>
              <a:rPr sz="1750" i="1" spc="15" dirty="0">
                <a:latin typeface="Times New Roman"/>
                <a:cs typeface="Times New Roman"/>
              </a:rPr>
              <a:t>a</a:t>
            </a:r>
            <a:r>
              <a:rPr sz="1750" spc="15" dirty="0">
                <a:latin typeface="Times New Roman"/>
                <a:cs typeface="Times New Roman"/>
              </a:rPr>
              <a:t>,</a:t>
            </a:r>
            <a:r>
              <a:rPr sz="1750" spc="5" dirty="0">
                <a:latin typeface="Times New Roman"/>
                <a:cs typeface="Times New Roman"/>
              </a:rPr>
              <a:t> </a:t>
            </a:r>
            <a:r>
              <a:rPr sz="1750" i="1" spc="15" dirty="0">
                <a:latin typeface="Times New Roman"/>
                <a:cs typeface="Times New Roman"/>
              </a:rPr>
              <a:t>b</a:t>
            </a:r>
            <a:r>
              <a:rPr sz="1750" spc="15" dirty="0">
                <a:latin typeface="Times New Roman"/>
                <a:cs typeface="Times New Roman"/>
              </a:rPr>
              <a:t>]</a:t>
            </a:r>
            <a:r>
              <a:rPr sz="1750" spc="15" dirty="0">
                <a:latin typeface="Symbol"/>
                <a:cs typeface="Symbol"/>
              </a:rPr>
              <a:t></a:t>
            </a:r>
            <a:r>
              <a:rPr sz="1750" spc="15" dirty="0">
                <a:latin typeface="Times New Roman"/>
                <a:cs typeface="Times New Roman"/>
              </a:rPr>
              <a:t>[</a:t>
            </a:r>
            <a:r>
              <a:rPr sz="1750" i="1" spc="15" dirty="0">
                <a:latin typeface="Times New Roman"/>
                <a:cs typeface="Times New Roman"/>
              </a:rPr>
              <a:t>c</a:t>
            </a:r>
            <a:r>
              <a:rPr sz="1750" spc="15" dirty="0">
                <a:latin typeface="Times New Roman"/>
                <a:cs typeface="Times New Roman"/>
              </a:rPr>
              <a:t>,</a:t>
            </a:r>
            <a:r>
              <a:rPr sz="1750" spc="5" dirty="0">
                <a:latin typeface="Times New Roman"/>
                <a:cs typeface="Times New Roman"/>
              </a:rPr>
              <a:t> </a:t>
            </a:r>
            <a:r>
              <a:rPr sz="1750" i="1" spc="15" dirty="0">
                <a:latin typeface="Times New Roman"/>
                <a:cs typeface="Times New Roman"/>
              </a:rPr>
              <a:t>b</a:t>
            </a:r>
            <a:r>
              <a:rPr sz="1750" spc="15" dirty="0">
                <a:latin typeface="Times New Roman"/>
                <a:cs typeface="Times New Roman"/>
              </a:rPr>
              <a:t>]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143755" y="4783835"/>
            <a:ext cx="1160145" cy="349250"/>
          </a:xfrm>
          <a:custGeom>
            <a:avLst/>
            <a:gdLst/>
            <a:ahLst/>
            <a:cxnLst/>
            <a:rect l="l" t="t" r="r" b="b"/>
            <a:pathLst>
              <a:path w="1160145" h="349250">
                <a:moveTo>
                  <a:pt x="557783" y="0"/>
                </a:moveTo>
                <a:lnTo>
                  <a:pt x="0" y="348995"/>
                </a:lnTo>
              </a:path>
              <a:path w="1160145" h="349250">
                <a:moveTo>
                  <a:pt x="556259" y="0"/>
                </a:moveTo>
                <a:lnTo>
                  <a:pt x="1159763" y="318515"/>
                </a:lnTo>
              </a:path>
            </a:pathLst>
          </a:custGeom>
          <a:ln w="226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54323" y="5344668"/>
            <a:ext cx="502920" cy="338455"/>
          </a:xfrm>
          <a:custGeom>
            <a:avLst/>
            <a:gdLst/>
            <a:ahLst/>
            <a:cxnLst/>
            <a:rect l="l" t="t" r="r" b="b"/>
            <a:pathLst>
              <a:path w="502920" h="338454">
                <a:moveTo>
                  <a:pt x="107281" y="252679"/>
                </a:moveTo>
                <a:lnTo>
                  <a:pt x="76200" y="205740"/>
                </a:lnTo>
                <a:lnTo>
                  <a:pt x="0" y="338328"/>
                </a:lnTo>
                <a:lnTo>
                  <a:pt x="82296" y="327521"/>
                </a:lnTo>
                <a:lnTo>
                  <a:pt x="82296" y="275844"/>
                </a:lnTo>
                <a:lnTo>
                  <a:pt x="83820" y="269748"/>
                </a:lnTo>
                <a:lnTo>
                  <a:pt x="88392" y="265176"/>
                </a:lnTo>
                <a:lnTo>
                  <a:pt x="107281" y="252679"/>
                </a:lnTo>
                <a:close/>
              </a:path>
              <a:path w="502920" h="338454">
                <a:moveTo>
                  <a:pt x="120086" y="272017"/>
                </a:moveTo>
                <a:lnTo>
                  <a:pt x="107281" y="252679"/>
                </a:lnTo>
                <a:lnTo>
                  <a:pt x="88392" y="265176"/>
                </a:lnTo>
                <a:lnTo>
                  <a:pt x="83820" y="269748"/>
                </a:lnTo>
                <a:lnTo>
                  <a:pt x="82296" y="275844"/>
                </a:lnTo>
                <a:lnTo>
                  <a:pt x="85344" y="281940"/>
                </a:lnTo>
                <a:lnTo>
                  <a:pt x="88392" y="286512"/>
                </a:lnTo>
                <a:lnTo>
                  <a:pt x="96012" y="288036"/>
                </a:lnTo>
                <a:lnTo>
                  <a:pt x="120086" y="272017"/>
                </a:lnTo>
                <a:close/>
              </a:path>
              <a:path w="502920" h="338454">
                <a:moveTo>
                  <a:pt x="150876" y="318516"/>
                </a:moveTo>
                <a:lnTo>
                  <a:pt x="120086" y="272017"/>
                </a:lnTo>
                <a:lnTo>
                  <a:pt x="96012" y="288036"/>
                </a:lnTo>
                <a:lnTo>
                  <a:pt x="88392" y="286512"/>
                </a:lnTo>
                <a:lnTo>
                  <a:pt x="85344" y="281940"/>
                </a:lnTo>
                <a:lnTo>
                  <a:pt x="82296" y="275844"/>
                </a:lnTo>
                <a:lnTo>
                  <a:pt x="82296" y="327521"/>
                </a:lnTo>
                <a:lnTo>
                  <a:pt x="150876" y="318516"/>
                </a:lnTo>
                <a:close/>
              </a:path>
              <a:path w="502920" h="338454">
                <a:moveTo>
                  <a:pt x="502920" y="10668"/>
                </a:moveTo>
                <a:lnTo>
                  <a:pt x="496824" y="1524"/>
                </a:lnTo>
                <a:lnTo>
                  <a:pt x="489204" y="0"/>
                </a:lnTo>
                <a:lnTo>
                  <a:pt x="484632" y="3048"/>
                </a:lnTo>
                <a:lnTo>
                  <a:pt x="107281" y="252679"/>
                </a:lnTo>
                <a:lnTo>
                  <a:pt x="120086" y="272017"/>
                </a:lnTo>
                <a:lnTo>
                  <a:pt x="501396" y="18288"/>
                </a:lnTo>
                <a:lnTo>
                  <a:pt x="502920" y="106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628132" y="5344668"/>
            <a:ext cx="666115" cy="338455"/>
          </a:xfrm>
          <a:custGeom>
            <a:avLst/>
            <a:gdLst/>
            <a:ahLst/>
            <a:cxnLst/>
            <a:rect l="l" t="t" r="r" b="b"/>
            <a:pathLst>
              <a:path w="666114" h="338454">
                <a:moveTo>
                  <a:pt x="549226" y="267050"/>
                </a:moveTo>
                <a:lnTo>
                  <a:pt x="18288" y="3048"/>
                </a:lnTo>
                <a:lnTo>
                  <a:pt x="12192" y="0"/>
                </a:lnTo>
                <a:lnTo>
                  <a:pt x="4572" y="1524"/>
                </a:lnTo>
                <a:lnTo>
                  <a:pt x="3048" y="7620"/>
                </a:lnTo>
                <a:lnTo>
                  <a:pt x="0" y="13716"/>
                </a:lnTo>
                <a:lnTo>
                  <a:pt x="1524" y="19812"/>
                </a:lnTo>
                <a:lnTo>
                  <a:pt x="7620" y="22860"/>
                </a:lnTo>
                <a:lnTo>
                  <a:pt x="539168" y="287166"/>
                </a:lnTo>
                <a:lnTo>
                  <a:pt x="549226" y="267050"/>
                </a:lnTo>
                <a:close/>
              </a:path>
              <a:path w="666114" h="338454">
                <a:moveTo>
                  <a:pt x="577596" y="338328"/>
                </a:moveTo>
                <a:lnTo>
                  <a:pt x="577596" y="286512"/>
                </a:lnTo>
                <a:lnTo>
                  <a:pt x="574548" y="292608"/>
                </a:lnTo>
                <a:lnTo>
                  <a:pt x="571500" y="297180"/>
                </a:lnTo>
                <a:lnTo>
                  <a:pt x="565404" y="300228"/>
                </a:lnTo>
                <a:lnTo>
                  <a:pt x="539168" y="287166"/>
                </a:lnTo>
                <a:lnTo>
                  <a:pt x="513588" y="338328"/>
                </a:lnTo>
                <a:lnTo>
                  <a:pt x="577596" y="338328"/>
                </a:lnTo>
                <a:close/>
              </a:path>
              <a:path w="666114" h="338454">
                <a:moveTo>
                  <a:pt x="577596" y="286512"/>
                </a:moveTo>
                <a:lnTo>
                  <a:pt x="574548" y="280416"/>
                </a:lnTo>
                <a:lnTo>
                  <a:pt x="569976" y="277368"/>
                </a:lnTo>
                <a:lnTo>
                  <a:pt x="549226" y="267050"/>
                </a:lnTo>
                <a:lnTo>
                  <a:pt x="539168" y="287166"/>
                </a:lnTo>
                <a:lnTo>
                  <a:pt x="565404" y="300228"/>
                </a:lnTo>
                <a:lnTo>
                  <a:pt x="571500" y="297180"/>
                </a:lnTo>
                <a:lnTo>
                  <a:pt x="574548" y="292608"/>
                </a:lnTo>
                <a:lnTo>
                  <a:pt x="577596" y="286512"/>
                </a:lnTo>
                <a:close/>
              </a:path>
              <a:path w="666114" h="338454">
                <a:moveTo>
                  <a:pt x="665988" y="338328"/>
                </a:moveTo>
                <a:lnTo>
                  <a:pt x="574548" y="216408"/>
                </a:lnTo>
                <a:lnTo>
                  <a:pt x="549226" y="267050"/>
                </a:lnTo>
                <a:lnTo>
                  <a:pt x="569976" y="277368"/>
                </a:lnTo>
                <a:lnTo>
                  <a:pt x="574548" y="280416"/>
                </a:lnTo>
                <a:lnTo>
                  <a:pt x="577596" y="286512"/>
                </a:lnTo>
                <a:lnTo>
                  <a:pt x="577596" y="338328"/>
                </a:lnTo>
                <a:lnTo>
                  <a:pt x="665988" y="3383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533322" y="2231008"/>
            <a:ext cx="363220" cy="1673860"/>
            <a:chOff x="6533322" y="2231008"/>
            <a:chExt cx="363220" cy="1673860"/>
          </a:xfrm>
        </p:grpSpPr>
        <p:sp>
          <p:nvSpPr>
            <p:cNvPr id="3" name="object 3"/>
            <p:cNvSpPr/>
            <p:nvPr/>
          </p:nvSpPr>
          <p:spPr>
            <a:xfrm>
              <a:off x="6551737" y="2249423"/>
              <a:ext cx="326390" cy="1637030"/>
            </a:xfrm>
            <a:custGeom>
              <a:avLst/>
              <a:gdLst/>
              <a:ahLst/>
              <a:cxnLst/>
              <a:rect l="l" t="t" r="r" b="b"/>
              <a:pathLst>
                <a:path w="326390" h="1637029">
                  <a:moveTo>
                    <a:pt x="326074" y="0"/>
                  </a:moveTo>
                  <a:lnTo>
                    <a:pt x="312358" y="252983"/>
                  </a:lnTo>
                  <a:lnTo>
                    <a:pt x="286450" y="498347"/>
                  </a:lnTo>
                  <a:lnTo>
                    <a:pt x="249874" y="733043"/>
                  </a:lnTo>
                  <a:lnTo>
                    <a:pt x="208726" y="957071"/>
                  </a:lnTo>
                  <a:lnTo>
                    <a:pt x="158434" y="1173479"/>
                  </a:lnTo>
                  <a:lnTo>
                    <a:pt x="95950" y="1377695"/>
                  </a:lnTo>
                  <a:lnTo>
                    <a:pt x="25846" y="1575815"/>
                  </a:lnTo>
                  <a:lnTo>
                    <a:pt x="0" y="1636775"/>
                  </a:lnTo>
                </a:path>
              </a:pathLst>
            </a:custGeom>
            <a:ln w="366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592824" y="3861816"/>
              <a:ext cx="0" cy="15240"/>
            </a:xfrm>
            <a:custGeom>
              <a:avLst/>
              <a:gdLst/>
              <a:ahLst/>
              <a:cxnLst/>
              <a:rect l="l" t="t" r="r" b="b"/>
              <a:pathLst>
                <a:path h="15239">
                  <a:moveTo>
                    <a:pt x="0" y="15239"/>
                  </a:moveTo>
                  <a:lnTo>
                    <a:pt x="0" y="0"/>
                  </a:lnTo>
                </a:path>
              </a:pathLst>
            </a:custGeom>
            <a:ln w="73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589163" y="3810761"/>
              <a:ext cx="7620" cy="29209"/>
            </a:xfrm>
            <a:custGeom>
              <a:avLst/>
              <a:gdLst/>
              <a:ahLst/>
              <a:cxnLst/>
              <a:rect l="l" t="t" r="r" b="b"/>
              <a:pathLst>
                <a:path w="7620" h="29210">
                  <a:moveTo>
                    <a:pt x="0" y="28955"/>
                  </a:moveTo>
                  <a:lnTo>
                    <a:pt x="7321" y="28955"/>
                  </a:lnTo>
                </a:path>
                <a:path w="7620" h="29210">
                  <a:moveTo>
                    <a:pt x="0" y="0"/>
                  </a:moveTo>
                  <a:lnTo>
                    <a:pt x="7321" y="0"/>
                  </a:lnTo>
                </a:path>
              </a:pathLst>
            </a:custGeom>
            <a:ln w="13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93133" y="924559"/>
            <a:ext cx="7194550" cy="1736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Calibri"/>
                <a:cs typeface="Calibri"/>
              </a:rPr>
              <a:t>Proses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pembagian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selang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[</a:t>
            </a:r>
            <a:r>
              <a:rPr sz="2800" i="1" spc="-5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,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b</a:t>
            </a:r>
            <a:r>
              <a:rPr sz="2800" spc="-5" dirty="0">
                <a:latin typeface="Calibri"/>
                <a:cs typeface="Calibri"/>
              </a:rPr>
              <a:t>]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dengan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metode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bagidua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50">
              <a:latin typeface="Calibri"/>
              <a:cs typeface="Calibri"/>
            </a:endParaRPr>
          </a:p>
          <a:p>
            <a:pPr marR="205104" algn="r">
              <a:lnSpc>
                <a:spcPct val="100000"/>
              </a:lnSpc>
            </a:pPr>
            <a:r>
              <a:rPr sz="2400" i="1" dirty="0">
                <a:latin typeface="Times New Roman"/>
                <a:cs typeface="Times New Roman"/>
              </a:rPr>
              <a:t>y</a:t>
            </a:r>
            <a:r>
              <a:rPr sz="2400" i="1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f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x</a:t>
            </a:r>
            <a:r>
              <a:rPr sz="240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57193" y="3867784"/>
            <a:ext cx="9144000" cy="3447415"/>
            <a:chOff x="457193" y="3867784"/>
            <a:chExt cx="9144000" cy="3447415"/>
          </a:xfrm>
        </p:grpSpPr>
        <p:sp>
          <p:nvSpPr>
            <p:cNvPr id="8" name="object 8"/>
            <p:cNvSpPr/>
            <p:nvPr/>
          </p:nvSpPr>
          <p:spPr>
            <a:xfrm>
              <a:off x="457193" y="3886199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4000" y="0"/>
                  </a:moveTo>
                  <a:lnTo>
                    <a:pt x="0" y="0"/>
                  </a:lnTo>
                  <a:lnTo>
                    <a:pt x="0" y="3428994"/>
                  </a:lnTo>
                  <a:lnTo>
                    <a:pt x="9144000" y="3428994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05227" y="4727447"/>
              <a:ext cx="5267325" cy="0"/>
            </a:xfrm>
            <a:custGeom>
              <a:avLst/>
              <a:gdLst/>
              <a:ahLst/>
              <a:cxnLst/>
              <a:rect l="l" t="t" r="r" b="b"/>
              <a:pathLst>
                <a:path w="5267325">
                  <a:moveTo>
                    <a:pt x="0" y="0"/>
                  </a:moveTo>
                  <a:lnTo>
                    <a:pt x="5266943" y="0"/>
                  </a:lnTo>
                </a:path>
              </a:pathLst>
            </a:custGeom>
            <a:ln w="73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449312" y="4642103"/>
              <a:ext cx="253365" cy="169545"/>
            </a:xfrm>
            <a:custGeom>
              <a:avLst/>
              <a:gdLst/>
              <a:ahLst/>
              <a:cxnLst/>
              <a:rect l="l" t="t" r="r" b="b"/>
              <a:pathLst>
                <a:path w="253365" h="169545">
                  <a:moveTo>
                    <a:pt x="252983" y="85343"/>
                  </a:moveTo>
                  <a:lnTo>
                    <a:pt x="0" y="0"/>
                  </a:lnTo>
                  <a:lnTo>
                    <a:pt x="0" y="169163"/>
                  </a:lnTo>
                  <a:lnTo>
                    <a:pt x="252983" y="853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755391" y="3886199"/>
              <a:ext cx="3796665" cy="1943100"/>
            </a:xfrm>
            <a:custGeom>
              <a:avLst/>
              <a:gdLst/>
              <a:ahLst/>
              <a:cxnLst/>
              <a:rect l="l" t="t" r="r" b="b"/>
              <a:pathLst>
                <a:path w="3796665" h="1943100">
                  <a:moveTo>
                    <a:pt x="3796345" y="0"/>
                  </a:moveTo>
                  <a:lnTo>
                    <a:pt x="3741419" y="129540"/>
                  </a:lnTo>
                  <a:lnTo>
                    <a:pt x="3653027" y="306324"/>
                  </a:lnTo>
                  <a:lnTo>
                    <a:pt x="3558539" y="478536"/>
                  </a:lnTo>
                  <a:lnTo>
                    <a:pt x="3451859" y="635508"/>
                  </a:lnTo>
                  <a:lnTo>
                    <a:pt x="3334511" y="789432"/>
                  </a:lnTo>
                  <a:lnTo>
                    <a:pt x="3214115" y="928116"/>
                  </a:lnTo>
                  <a:lnTo>
                    <a:pt x="3078479" y="1060704"/>
                  </a:lnTo>
                  <a:lnTo>
                    <a:pt x="2935223" y="1185672"/>
                  </a:lnTo>
                  <a:lnTo>
                    <a:pt x="2784347" y="1298448"/>
                  </a:lnTo>
                  <a:lnTo>
                    <a:pt x="2624327" y="1405128"/>
                  </a:lnTo>
                  <a:lnTo>
                    <a:pt x="2455163" y="1501140"/>
                  </a:lnTo>
                  <a:lnTo>
                    <a:pt x="2278379" y="1584960"/>
                  </a:lnTo>
                  <a:lnTo>
                    <a:pt x="2092451" y="1661160"/>
                  </a:lnTo>
                  <a:lnTo>
                    <a:pt x="1894331" y="1731264"/>
                  </a:lnTo>
                  <a:lnTo>
                    <a:pt x="1688591" y="1789176"/>
                  </a:lnTo>
                  <a:lnTo>
                    <a:pt x="1472183" y="1837944"/>
                  </a:lnTo>
                  <a:lnTo>
                    <a:pt x="1249679" y="1877568"/>
                  </a:lnTo>
                  <a:lnTo>
                    <a:pt x="1018031" y="1906524"/>
                  </a:lnTo>
                  <a:lnTo>
                    <a:pt x="775715" y="1929384"/>
                  </a:lnTo>
                  <a:lnTo>
                    <a:pt x="527303" y="1943100"/>
                  </a:lnTo>
                  <a:lnTo>
                    <a:pt x="266699" y="1943100"/>
                  </a:lnTo>
                  <a:lnTo>
                    <a:pt x="0" y="1940052"/>
                  </a:lnTo>
                </a:path>
              </a:pathLst>
            </a:custGeom>
            <a:ln w="366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212082" y="4256634"/>
            <a:ext cx="177800" cy="390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i="1" spc="-5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289426" y="3886961"/>
            <a:ext cx="3321050" cy="1885314"/>
            <a:chOff x="3289426" y="3886961"/>
            <a:chExt cx="3321050" cy="1885314"/>
          </a:xfrm>
        </p:grpSpPr>
        <p:sp>
          <p:nvSpPr>
            <p:cNvPr id="14" name="object 14"/>
            <p:cNvSpPr/>
            <p:nvPr/>
          </p:nvSpPr>
          <p:spPr>
            <a:xfrm>
              <a:off x="3300371" y="4734305"/>
              <a:ext cx="7620" cy="29209"/>
            </a:xfrm>
            <a:custGeom>
              <a:avLst/>
              <a:gdLst/>
              <a:ahLst/>
              <a:cxnLst/>
              <a:rect l="l" t="t" r="r" b="b"/>
              <a:pathLst>
                <a:path w="7620" h="29210">
                  <a:moveTo>
                    <a:pt x="0" y="0"/>
                  </a:moveTo>
                  <a:lnTo>
                    <a:pt x="7321" y="0"/>
                  </a:lnTo>
                </a:path>
                <a:path w="7620" h="29210">
                  <a:moveTo>
                    <a:pt x="0" y="28955"/>
                  </a:moveTo>
                  <a:lnTo>
                    <a:pt x="7321" y="28955"/>
                  </a:lnTo>
                </a:path>
              </a:pathLst>
            </a:custGeom>
            <a:ln w="13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304031" y="4785359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15239"/>
                  </a:lnTo>
                </a:path>
                <a:path h="44450">
                  <a:moveTo>
                    <a:pt x="0" y="28955"/>
                  </a:moveTo>
                  <a:lnTo>
                    <a:pt x="0" y="44195"/>
                  </a:lnTo>
                </a:path>
              </a:pathLst>
            </a:custGeom>
            <a:ln w="73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300371" y="4851653"/>
              <a:ext cx="7620" cy="29209"/>
            </a:xfrm>
            <a:custGeom>
              <a:avLst/>
              <a:gdLst/>
              <a:ahLst/>
              <a:cxnLst/>
              <a:rect l="l" t="t" r="r" b="b"/>
              <a:pathLst>
                <a:path w="7620" h="29210">
                  <a:moveTo>
                    <a:pt x="0" y="0"/>
                  </a:moveTo>
                  <a:lnTo>
                    <a:pt x="7321" y="0"/>
                  </a:lnTo>
                </a:path>
                <a:path w="7620" h="29210">
                  <a:moveTo>
                    <a:pt x="0" y="28955"/>
                  </a:moveTo>
                  <a:lnTo>
                    <a:pt x="7321" y="28955"/>
                  </a:lnTo>
                </a:path>
              </a:pathLst>
            </a:custGeom>
            <a:ln w="13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304031" y="4902707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15239"/>
                  </a:lnTo>
                </a:path>
                <a:path h="44450">
                  <a:moveTo>
                    <a:pt x="0" y="28955"/>
                  </a:moveTo>
                  <a:lnTo>
                    <a:pt x="0" y="44195"/>
                  </a:lnTo>
                </a:path>
              </a:pathLst>
            </a:custGeom>
            <a:ln w="73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304031" y="4962143"/>
              <a:ext cx="0" cy="13970"/>
            </a:xfrm>
            <a:custGeom>
              <a:avLst/>
              <a:gdLst/>
              <a:ahLst/>
              <a:cxnLst/>
              <a:rect l="l" t="t" r="r" b="b"/>
              <a:pathLst>
                <a:path h="13970">
                  <a:moveTo>
                    <a:pt x="-3660" y="6857"/>
                  </a:moveTo>
                  <a:lnTo>
                    <a:pt x="3660" y="6857"/>
                  </a:lnTo>
                </a:path>
              </a:pathLst>
            </a:custGeom>
            <a:ln w="13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300983" y="4991099"/>
              <a:ext cx="3175" cy="102235"/>
            </a:xfrm>
            <a:custGeom>
              <a:avLst/>
              <a:gdLst/>
              <a:ahLst/>
              <a:cxnLst/>
              <a:rect l="l" t="t" r="r" b="b"/>
              <a:pathLst>
                <a:path w="3175" h="102235">
                  <a:moveTo>
                    <a:pt x="3047" y="0"/>
                  </a:moveTo>
                  <a:lnTo>
                    <a:pt x="0" y="13715"/>
                  </a:lnTo>
                </a:path>
                <a:path w="3175" h="102235">
                  <a:moveTo>
                    <a:pt x="0" y="28955"/>
                  </a:moveTo>
                  <a:lnTo>
                    <a:pt x="0" y="44195"/>
                  </a:lnTo>
                </a:path>
                <a:path w="3175" h="102235">
                  <a:moveTo>
                    <a:pt x="0" y="57911"/>
                  </a:moveTo>
                  <a:lnTo>
                    <a:pt x="0" y="73151"/>
                  </a:lnTo>
                </a:path>
                <a:path w="3175" h="102235">
                  <a:moveTo>
                    <a:pt x="0" y="86867"/>
                  </a:moveTo>
                  <a:lnTo>
                    <a:pt x="0" y="102107"/>
                  </a:lnTo>
                </a:path>
              </a:pathLst>
            </a:custGeom>
            <a:ln w="73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300983" y="5108447"/>
              <a:ext cx="0" cy="13970"/>
            </a:xfrm>
            <a:custGeom>
              <a:avLst/>
              <a:gdLst/>
              <a:ahLst/>
              <a:cxnLst/>
              <a:rect l="l" t="t" r="r" b="b"/>
              <a:pathLst>
                <a:path h="13970">
                  <a:moveTo>
                    <a:pt x="-3660" y="6857"/>
                  </a:moveTo>
                  <a:lnTo>
                    <a:pt x="3660" y="6857"/>
                  </a:lnTo>
                </a:path>
              </a:pathLst>
            </a:custGeom>
            <a:ln w="13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300983" y="5137403"/>
              <a:ext cx="0" cy="73660"/>
            </a:xfrm>
            <a:custGeom>
              <a:avLst/>
              <a:gdLst/>
              <a:ahLst/>
              <a:cxnLst/>
              <a:rect l="l" t="t" r="r" b="b"/>
              <a:pathLst>
                <a:path h="73660">
                  <a:moveTo>
                    <a:pt x="0" y="0"/>
                  </a:moveTo>
                  <a:lnTo>
                    <a:pt x="0" y="15239"/>
                  </a:lnTo>
                </a:path>
                <a:path h="73660">
                  <a:moveTo>
                    <a:pt x="0" y="28955"/>
                  </a:moveTo>
                  <a:lnTo>
                    <a:pt x="0" y="44195"/>
                  </a:lnTo>
                </a:path>
                <a:path h="73660">
                  <a:moveTo>
                    <a:pt x="0" y="57911"/>
                  </a:moveTo>
                  <a:lnTo>
                    <a:pt x="0" y="73151"/>
                  </a:lnTo>
                </a:path>
              </a:pathLst>
            </a:custGeom>
            <a:ln w="73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300983" y="5225795"/>
              <a:ext cx="0" cy="13970"/>
            </a:xfrm>
            <a:custGeom>
              <a:avLst/>
              <a:gdLst/>
              <a:ahLst/>
              <a:cxnLst/>
              <a:rect l="l" t="t" r="r" b="b"/>
              <a:pathLst>
                <a:path h="13970">
                  <a:moveTo>
                    <a:pt x="-3660" y="6857"/>
                  </a:moveTo>
                  <a:lnTo>
                    <a:pt x="3660" y="6857"/>
                  </a:lnTo>
                </a:path>
              </a:pathLst>
            </a:custGeom>
            <a:ln w="13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300983" y="5254751"/>
              <a:ext cx="0" cy="73660"/>
            </a:xfrm>
            <a:custGeom>
              <a:avLst/>
              <a:gdLst/>
              <a:ahLst/>
              <a:cxnLst/>
              <a:rect l="l" t="t" r="r" b="b"/>
              <a:pathLst>
                <a:path h="73660">
                  <a:moveTo>
                    <a:pt x="0" y="0"/>
                  </a:moveTo>
                  <a:lnTo>
                    <a:pt x="0" y="15239"/>
                  </a:lnTo>
                </a:path>
                <a:path h="73660">
                  <a:moveTo>
                    <a:pt x="0" y="28955"/>
                  </a:moveTo>
                  <a:lnTo>
                    <a:pt x="0" y="44195"/>
                  </a:lnTo>
                </a:path>
                <a:path h="73660">
                  <a:moveTo>
                    <a:pt x="0" y="57911"/>
                  </a:moveTo>
                  <a:lnTo>
                    <a:pt x="0" y="73151"/>
                  </a:lnTo>
                </a:path>
              </a:pathLst>
            </a:custGeom>
            <a:ln w="73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300983" y="5343143"/>
              <a:ext cx="0" cy="13970"/>
            </a:xfrm>
            <a:custGeom>
              <a:avLst/>
              <a:gdLst/>
              <a:ahLst/>
              <a:cxnLst/>
              <a:rect l="l" t="t" r="r" b="b"/>
              <a:pathLst>
                <a:path h="13970">
                  <a:moveTo>
                    <a:pt x="-3660" y="6857"/>
                  </a:moveTo>
                  <a:lnTo>
                    <a:pt x="3660" y="6857"/>
                  </a:lnTo>
                </a:path>
              </a:pathLst>
            </a:custGeom>
            <a:ln w="13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300983" y="5372099"/>
              <a:ext cx="0" cy="73660"/>
            </a:xfrm>
            <a:custGeom>
              <a:avLst/>
              <a:gdLst/>
              <a:ahLst/>
              <a:cxnLst/>
              <a:rect l="l" t="t" r="r" b="b"/>
              <a:pathLst>
                <a:path h="73660">
                  <a:moveTo>
                    <a:pt x="0" y="0"/>
                  </a:moveTo>
                  <a:lnTo>
                    <a:pt x="0" y="15239"/>
                  </a:lnTo>
                </a:path>
                <a:path h="73660">
                  <a:moveTo>
                    <a:pt x="0" y="28955"/>
                  </a:moveTo>
                  <a:lnTo>
                    <a:pt x="0" y="44195"/>
                  </a:lnTo>
                </a:path>
                <a:path h="73660">
                  <a:moveTo>
                    <a:pt x="0" y="57911"/>
                  </a:moveTo>
                  <a:lnTo>
                    <a:pt x="0" y="73151"/>
                  </a:lnTo>
                </a:path>
              </a:pathLst>
            </a:custGeom>
            <a:ln w="73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297323" y="5467349"/>
              <a:ext cx="7620" cy="29209"/>
            </a:xfrm>
            <a:custGeom>
              <a:avLst/>
              <a:gdLst/>
              <a:ahLst/>
              <a:cxnLst/>
              <a:rect l="l" t="t" r="r" b="b"/>
              <a:pathLst>
                <a:path w="7620" h="29210">
                  <a:moveTo>
                    <a:pt x="0" y="0"/>
                  </a:moveTo>
                  <a:lnTo>
                    <a:pt x="7321" y="0"/>
                  </a:lnTo>
                </a:path>
                <a:path w="7620" h="29210">
                  <a:moveTo>
                    <a:pt x="0" y="28955"/>
                  </a:moveTo>
                  <a:lnTo>
                    <a:pt x="7321" y="28955"/>
                  </a:lnTo>
                </a:path>
              </a:pathLst>
            </a:custGeom>
            <a:ln w="13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296411" y="5518403"/>
              <a:ext cx="5080" cy="44450"/>
            </a:xfrm>
            <a:custGeom>
              <a:avLst/>
              <a:gdLst/>
              <a:ahLst/>
              <a:cxnLst/>
              <a:rect l="l" t="t" r="r" b="b"/>
              <a:pathLst>
                <a:path w="5079" h="44450">
                  <a:moveTo>
                    <a:pt x="4571" y="0"/>
                  </a:moveTo>
                  <a:lnTo>
                    <a:pt x="0" y="15239"/>
                  </a:lnTo>
                </a:path>
                <a:path w="5079" h="44450">
                  <a:moveTo>
                    <a:pt x="0" y="28955"/>
                  </a:moveTo>
                  <a:lnTo>
                    <a:pt x="0" y="44195"/>
                  </a:lnTo>
                </a:path>
              </a:pathLst>
            </a:custGeom>
            <a:ln w="73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292751" y="5584697"/>
              <a:ext cx="7620" cy="29209"/>
            </a:xfrm>
            <a:custGeom>
              <a:avLst/>
              <a:gdLst/>
              <a:ahLst/>
              <a:cxnLst/>
              <a:rect l="l" t="t" r="r" b="b"/>
              <a:pathLst>
                <a:path w="7620" h="29210">
                  <a:moveTo>
                    <a:pt x="0" y="0"/>
                  </a:moveTo>
                  <a:lnTo>
                    <a:pt x="7321" y="0"/>
                  </a:lnTo>
                </a:path>
                <a:path w="7620" h="29210">
                  <a:moveTo>
                    <a:pt x="0" y="28955"/>
                  </a:moveTo>
                  <a:lnTo>
                    <a:pt x="7321" y="28955"/>
                  </a:lnTo>
                </a:path>
              </a:pathLst>
            </a:custGeom>
            <a:ln w="13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296411" y="5635751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15239"/>
                  </a:lnTo>
                </a:path>
                <a:path h="44450">
                  <a:moveTo>
                    <a:pt x="0" y="28955"/>
                  </a:moveTo>
                  <a:lnTo>
                    <a:pt x="0" y="44195"/>
                  </a:lnTo>
                </a:path>
              </a:pathLst>
            </a:custGeom>
            <a:ln w="73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292751" y="5702045"/>
              <a:ext cx="7620" cy="29209"/>
            </a:xfrm>
            <a:custGeom>
              <a:avLst/>
              <a:gdLst/>
              <a:ahLst/>
              <a:cxnLst/>
              <a:rect l="l" t="t" r="r" b="b"/>
              <a:pathLst>
                <a:path w="7620" h="29210">
                  <a:moveTo>
                    <a:pt x="0" y="0"/>
                  </a:moveTo>
                  <a:lnTo>
                    <a:pt x="7321" y="0"/>
                  </a:lnTo>
                </a:path>
                <a:path w="7620" h="29210">
                  <a:moveTo>
                    <a:pt x="0" y="28955"/>
                  </a:moveTo>
                  <a:lnTo>
                    <a:pt x="7321" y="28955"/>
                  </a:lnTo>
                </a:path>
              </a:pathLst>
            </a:custGeom>
            <a:ln w="13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296411" y="5753100"/>
              <a:ext cx="0" cy="15240"/>
            </a:xfrm>
            <a:custGeom>
              <a:avLst/>
              <a:gdLst/>
              <a:ahLst/>
              <a:cxnLst/>
              <a:rect l="l" t="t" r="r" b="b"/>
              <a:pathLst>
                <a:path h="15239">
                  <a:moveTo>
                    <a:pt x="0" y="0"/>
                  </a:moveTo>
                  <a:lnTo>
                    <a:pt x="0" y="15239"/>
                  </a:lnTo>
                </a:path>
              </a:pathLst>
            </a:custGeom>
            <a:ln w="73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952237" y="4727447"/>
              <a:ext cx="0" cy="688975"/>
            </a:xfrm>
            <a:custGeom>
              <a:avLst/>
              <a:gdLst/>
              <a:ahLst/>
              <a:cxnLst/>
              <a:rect l="l" t="t" r="r" b="b"/>
              <a:pathLst>
                <a:path h="688975">
                  <a:moveTo>
                    <a:pt x="0" y="0"/>
                  </a:moveTo>
                  <a:lnTo>
                    <a:pt x="0" y="688847"/>
                  </a:lnTo>
                </a:path>
              </a:pathLst>
            </a:custGeom>
            <a:ln w="7321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603491" y="4712207"/>
              <a:ext cx="0" cy="15240"/>
            </a:xfrm>
            <a:custGeom>
              <a:avLst/>
              <a:gdLst/>
              <a:ahLst/>
              <a:cxnLst/>
              <a:rect l="l" t="t" r="r" b="b"/>
              <a:pathLst>
                <a:path h="15239">
                  <a:moveTo>
                    <a:pt x="0" y="15239"/>
                  </a:moveTo>
                  <a:lnTo>
                    <a:pt x="0" y="0"/>
                  </a:lnTo>
                </a:path>
              </a:pathLst>
            </a:custGeom>
            <a:ln w="73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599830" y="4661153"/>
              <a:ext cx="7620" cy="29209"/>
            </a:xfrm>
            <a:custGeom>
              <a:avLst/>
              <a:gdLst/>
              <a:ahLst/>
              <a:cxnLst/>
              <a:rect l="l" t="t" r="r" b="b"/>
              <a:pathLst>
                <a:path w="7620" h="29210">
                  <a:moveTo>
                    <a:pt x="0" y="28955"/>
                  </a:moveTo>
                  <a:lnTo>
                    <a:pt x="7321" y="28955"/>
                  </a:lnTo>
                </a:path>
                <a:path w="7620" h="29210">
                  <a:moveTo>
                    <a:pt x="0" y="0"/>
                  </a:moveTo>
                  <a:lnTo>
                    <a:pt x="7321" y="0"/>
                  </a:lnTo>
                </a:path>
              </a:pathLst>
            </a:custGeom>
            <a:ln w="13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598919" y="4565903"/>
              <a:ext cx="5080" cy="73660"/>
            </a:xfrm>
            <a:custGeom>
              <a:avLst/>
              <a:gdLst/>
              <a:ahLst/>
              <a:cxnLst/>
              <a:rect l="l" t="t" r="r" b="b"/>
              <a:pathLst>
                <a:path w="5079" h="73660">
                  <a:moveTo>
                    <a:pt x="4571" y="73151"/>
                  </a:moveTo>
                  <a:lnTo>
                    <a:pt x="4571" y="57911"/>
                  </a:lnTo>
                </a:path>
                <a:path w="5079" h="73660">
                  <a:moveTo>
                    <a:pt x="4571" y="44195"/>
                  </a:moveTo>
                  <a:lnTo>
                    <a:pt x="4571" y="28955"/>
                  </a:lnTo>
                </a:path>
                <a:path w="5079" h="73660">
                  <a:moveTo>
                    <a:pt x="4571" y="13715"/>
                  </a:moveTo>
                  <a:lnTo>
                    <a:pt x="0" y="0"/>
                  </a:lnTo>
                </a:path>
              </a:pathLst>
            </a:custGeom>
            <a:ln w="73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598919" y="4536947"/>
              <a:ext cx="0" cy="13970"/>
            </a:xfrm>
            <a:custGeom>
              <a:avLst/>
              <a:gdLst/>
              <a:ahLst/>
              <a:cxnLst/>
              <a:rect l="l" t="t" r="r" b="b"/>
              <a:pathLst>
                <a:path h="13970">
                  <a:moveTo>
                    <a:pt x="-3660" y="6857"/>
                  </a:moveTo>
                  <a:lnTo>
                    <a:pt x="3660" y="6857"/>
                  </a:lnTo>
                </a:path>
              </a:pathLst>
            </a:custGeom>
            <a:ln w="13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598919" y="4477511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44195"/>
                  </a:moveTo>
                  <a:lnTo>
                    <a:pt x="0" y="28955"/>
                  </a:lnTo>
                </a:path>
                <a:path h="44450">
                  <a:moveTo>
                    <a:pt x="0" y="15239"/>
                  </a:moveTo>
                  <a:lnTo>
                    <a:pt x="0" y="0"/>
                  </a:lnTo>
                </a:path>
              </a:pathLst>
            </a:custGeom>
            <a:ln w="73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595259" y="4426457"/>
              <a:ext cx="7620" cy="29209"/>
            </a:xfrm>
            <a:custGeom>
              <a:avLst/>
              <a:gdLst/>
              <a:ahLst/>
              <a:cxnLst/>
              <a:rect l="l" t="t" r="r" b="b"/>
              <a:pathLst>
                <a:path w="7620" h="29210">
                  <a:moveTo>
                    <a:pt x="0" y="28955"/>
                  </a:moveTo>
                  <a:lnTo>
                    <a:pt x="7321" y="28955"/>
                  </a:lnTo>
                </a:path>
                <a:path w="7620" h="29210">
                  <a:moveTo>
                    <a:pt x="0" y="0"/>
                  </a:moveTo>
                  <a:lnTo>
                    <a:pt x="7321" y="0"/>
                  </a:lnTo>
                </a:path>
              </a:pathLst>
            </a:custGeom>
            <a:ln w="13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598919" y="4331207"/>
              <a:ext cx="0" cy="73660"/>
            </a:xfrm>
            <a:custGeom>
              <a:avLst/>
              <a:gdLst/>
              <a:ahLst/>
              <a:cxnLst/>
              <a:rect l="l" t="t" r="r" b="b"/>
              <a:pathLst>
                <a:path h="73660">
                  <a:moveTo>
                    <a:pt x="0" y="73151"/>
                  </a:moveTo>
                  <a:lnTo>
                    <a:pt x="0" y="57911"/>
                  </a:lnTo>
                </a:path>
                <a:path h="73660">
                  <a:moveTo>
                    <a:pt x="0" y="44195"/>
                  </a:moveTo>
                  <a:lnTo>
                    <a:pt x="0" y="28955"/>
                  </a:lnTo>
                </a:path>
                <a:path h="73660">
                  <a:moveTo>
                    <a:pt x="0" y="15239"/>
                  </a:moveTo>
                  <a:lnTo>
                    <a:pt x="0" y="0"/>
                  </a:lnTo>
                </a:path>
              </a:pathLst>
            </a:custGeom>
            <a:ln w="73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598919" y="4302251"/>
              <a:ext cx="0" cy="13970"/>
            </a:xfrm>
            <a:custGeom>
              <a:avLst/>
              <a:gdLst/>
              <a:ahLst/>
              <a:cxnLst/>
              <a:rect l="l" t="t" r="r" b="b"/>
              <a:pathLst>
                <a:path h="13970">
                  <a:moveTo>
                    <a:pt x="-3660" y="6857"/>
                  </a:moveTo>
                  <a:lnTo>
                    <a:pt x="3660" y="6857"/>
                  </a:lnTo>
                </a:path>
              </a:pathLst>
            </a:custGeom>
            <a:ln w="13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595871" y="4213859"/>
              <a:ext cx="3175" cy="73660"/>
            </a:xfrm>
            <a:custGeom>
              <a:avLst/>
              <a:gdLst/>
              <a:ahLst/>
              <a:cxnLst/>
              <a:rect l="l" t="t" r="r" b="b"/>
              <a:pathLst>
                <a:path w="3175" h="73660">
                  <a:moveTo>
                    <a:pt x="3047" y="73151"/>
                  </a:moveTo>
                  <a:lnTo>
                    <a:pt x="3047" y="57911"/>
                  </a:lnTo>
                </a:path>
                <a:path w="3175" h="73660">
                  <a:moveTo>
                    <a:pt x="3047" y="44195"/>
                  </a:moveTo>
                  <a:lnTo>
                    <a:pt x="0" y="28955"/>
                  </a:lnTo>
                </a:path>
                <a:path w="3175" h="73660">
                  <a:moveTo>
                    <a:pt x="0" y="15239"/>
                  </a:moveTo>
                  <a:lnTo>
                    <a:pt x="0" y="0"/>
                  </a:lnTo>
                </a:path>
              </a:pathLst>
            </a:custGeom>
            <a:ln w="73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595871" y="4184903"/>
              <a:ext cx="0" cy="13970"/>
            </a:xfrm>
            <a:custGeom>
              <a:avLst/>
              <a:gdLst/>
              <a:ahLst/>
              <a:cxnLst/>
              <a:rect l="l" t="t" r="r" b="b"/>
              <a:pathLst>
                <a:path h="13970">
                  <a:moveTo>
                    <a:pt x="-3660" y="6857"/>
                  </a:moveTo>
                  <a:lnTo>
                    <a:pt x="3660" y="6857"/>
                  </a:lnTo>
                </a:path>
              </a:pathLst>
            </a:custGeom>
            <a:ln w="13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595871" y="4096511"/>
              <a:ext cx="0" cy="73660"/>
            </a:xfrm>
            <a:custGeom>
              <a:avLst/>
              <a:gdLst/>
              <a:ahLst/>
              <a:cxnLst/>
              <a:rect l="l" t="t" r="r" b="b"/>
              <a:pathLst>
                <a:path h="73660">
                  <a:moveTo>
                    <a:pt x="0" y="73151"/>
                  </a:moveTo>
                  <a:lnTo>
                    <a:pt x="0" y="57911"/>
                  </a:lnTo>
                </a:path>
                <a:path h="73660">
                  <a:moveTo>
                    <a:pt x="0" y="44195"/>
                  </a:moveTo>
                  <a:lnTo>
                    <a:pt x="0" y="28955"/>
                  </a:lnTo>
                </a:path>
                <a:path h="73660">
                  <a:moveTo>
                    <a:pt x="0" y="15239"/>
                  </a:moveTo>
                  <a:lnTo>
                    <a:pt x="0" y="0"/>
                  </a:lnTo>
                </a:path>
              </a:pathLst>
            </a:custGeom>
            <a:ln w="73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592211" y="4045457"/>
              <a:ext cx="7620" cy="29209"/>
            </a:xfrm>
            <a:custGeom>
              <a:avLst/>
              <a:gdLst/>
              <a:ahLst/>
              <a:cxnLst/>
              <a:rect l="l" t="t" r="r" b="b"/>
              <a:pathLst>
                <a:path w="7620" h="29210">
                  <a:moveTo>
                    <a:pt x="0" y="28955"/>
                  </a:moveTo>
                  <a:lnTo>
                    <a:pt x="7321" y="28955"/>
                  </a:lnTo>
                </a:path>
                <a:path w="7620" h="29210">
                  <a:moveTo>
                    <a:pt x="0" y="0"/>
                  </a:moveTo>
                  <a:lnTo>
                    <a:pt x="7321" y="0"/>
                  </a:lnTo>
                </a:path>
              </a:pathLst>
            </a:custGeom>
            <a:ln w="13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595871" y="3979163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44195"/>
                  </a:moveTo>
                  <a:lnTo>
                    <a:pt x="0" y="28955"/>
                  </a:lnTo>
                </a:path>
                <a:path h="44450">
                  <a:moveTo>
                    <a:pt x="0" y="15239"/>
                  </a:moveTo>
                  <a:lnTo>
                    <a:pt x="0" y="0"/>
                  </a:lnTo>
                </a:path>
              </a:pathLst>
            </a:custGeom>
            <a:ln w="73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589162" y="3928109"/>
              <a:ext cx="10795" cy="29209"/>
            </a:xfrm>
            <a:custGeom>
              <a:avLst/>
              <a:gdLst/>
              <a:ahLst/>
              <a:cxnLst/>
              <a:rect l="l" t="t" r="r" b="b"/>
              <a:pathLst>
                <a:path w="10795" h="29210">
                  <a:moveTo>
                    <a:pt x="3047" y="28955"/>
                  </a:moveTo>
                  <a:lnTo>
                    <a:pt x="10369" y="28955"/>
                  </a:lnTo>
                </a:path>
                <a:path w="10795" h="29210">
                  <a:moveTo>
                    <a:pt x="0" y="0"/>
                  </a:moveTo>
                  <a:lnTo>
                    <a:pt x="7321" y="0"/>
                  </a:lnTo>
                </a:path>
              </a:pathLst>
            </a:custGeom>
            <a:ln w="13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592823" y="3890771"/>
              <a:ext cx="0" cy="15240"/>
            </a:xfrm>
            <a:custGeom>
              <a:avLst/>
              <a:gdLst/>
              <a:ahLst/>
              <a:cxnLst/>
              <a:rect l="l" t="t" r="r" b="b"/>
              <a:pathLst>
                <a:path h="15239">
                  <a:moveTo>
                    <a:pt x="0" y="15239"/>
                  </a:moveTo>
                  <a:lnTo>
                    <a:pt x="0" y="0"/>
                  </a:lnTo>
                </a:path>
              </a:pathLst>
            </a:custGeom>
            <a:ln w="73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775347" y="4734305"/>
              <a:ext cx="7620" cy="29209"/>
            </a:xfrm>
            <a:custGeom>
              <a:avLst/>
              <a:gdLst/>
              <a:ahLst/>
              <a:cxnLst/>
              <a:rect l="l" t="t" r="r" b="b"/>
              <a:pathLst>
                <a:path w="7620" h="29210">
                  <a:moveTo>
                    <a:pt x="0" y="0"/>
                  </a:moveTo>
                  <a:lnTo>
                    <a:pt x="7321" y="0"/>
                  </a:lnTo>
                </a:path>
                <a:path w="7620" h="29210">
                  <a:moveTo>
                    <a:pt x="0" y="28955"/>
                  </a:moveTo>
                  <a:lnTo>
                    <a:pt x="7321" y="28955"/>
                  </a:lnTo>
                </a:path>
              </a:pathLst>
            </a:custGeom>
            <a:ln w="13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779007" y="4785359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15239"/>
                  </a:lnTo>
                </a:path>
                <a:path h="44450">
                  <a:moveTo>
                    <a:pt x="0" y="28955"/>
                  </a:moveTo>
                  <a:lnTo>
                    <a:pt x="0" y="44195"/>
                  </a:lnTo>
                </a:path>
              </a:pathLst>
            </a:custGeom>
            <a:ln w="73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775347" y="4851653"/>
              <a:ext cx="7620" cy="29209"/>
            </a:xfrm>
            <a:custGeom>
              <a:avLst/>
              <a:gdLst/>
              <a:ahLst/>
              <a:cxnLst/>
              <a:rect l="l" t="t" r="r" b="b"/>
              <a:pathLst>
                <a:path w="7620" h="29210">
                  <a:moveTo>
                    <a:pt x="0" y="0"/>
                  </a:moveTo>
                  <a:lnTo>
                    <a:pt x="7321" y="0"/>
                  </a:lnTo>
                </a:path>
                <a:path w="7620" h="29210">
                  <a:moveTo>
                    <a:pt x="0" y="28955"/>
                  </a:moveTo>
                  <a:lnTo>
                    <a:pt x="7321" y="28955"/>
                  </a:lnTo>
                </a:path>
              </a:pathLst>
            </a:custGeom>
            <a:ln w="13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779007" y="4902707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15239"/>
                  </a:lnTo>
                </a:path>
                <a:path h="44450">
                  <a:moveTo>
                    <a:pt x="0" y="28955"/>
                  </a:moveTo>
                  <a:lnTo>
                    <a:pt x="0" y="44195"/>
                  </a:lnTo>
                </a:path>
              </a:pathLst>
            </a:custGeom>
            <a:ln w="73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779007" y="4962143"/>
              <a:ext cx="0" cy="13970"/>
            </a:xfrm>
            <a:custGeom>
              <a:avLst/>
              <a:gdLst/>
              <a:ahLst/>
              <a:cxnLst/>
              <a:rect l="l" t="t" r="r" b="b"/>
              <a:pathLst>
                <a:path h="13970">
                  <a:moveTo>
                    <a:pt x="-3660" y="6857"/>
                  </a:moveTo>
                  <a:lnTo>
                    <a:pt x="3660" y="6857"/>
                  </a:lnTo>
                </a:path>
              </a:pathLst>
            </a:custGeom>
            <a:ln w="13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779007" y="4991099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h="7620">
                  <a:moveTo>
                    <a:pt x="-3660" y="3809"/>
                  </a:moveTo>
                  <a:lnTo>
                    <a:pt x="3660" y="3809"/>
                  </a:lnTo>
                </a:path>
              </a:pathLst>
            </a:custGeom>
            <a:ln w="76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4783326" y="4194150"/>
            <a:ext cx="1164590" cy="390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875030" algn="l"/>
              </a:tabLst>
            </a:pPr>
            <a:r>
              <a:rPr sz="2400" i="1" dirty="0">
                <a:latin typeface="Times New Roman"/>
                <a:cs typeface="Times New Roman"/>
              </a:rPr>
              <a:t>c</a:t>
            </a:r>
            <a:r>
              <a:rPr sz="2400" baseline="-27777" dirty="0">
                <a:latin typeface="Times New Roman"/>
                <a:cs typeface="Times New Roman"/>
              </a:rPr>
              <a:t>0	</a:t>
            </a:r>
            <a:r>
              <a:rPr sz="2400" i="1" dirty="0">
                <a:latin typeface="Times New Roman"/>
                <a:cs typeface="Times New Roman"/>
              </a:rPr>
              <a:t>c</a:t>
            </a:r>
            <a:r>
              <a:rPr sz="2400" baseline="-27777" dirty="0">
                <a:latin typeface="Times New Roman"/>
                <a:cs typeface="Times New Roman"/>
              </a:rPr>
              <a:t>1</a:t>
            </a:r>
            <a:endParaRPr sz="2400" baseline="-27777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650225" y="4806798"/>
            <a:ext cx="177800" cy="390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i="1" spc="-5" dirty="0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170673" y="4744314"/>
            <a:ext cx="314960" cy="390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400" i="1" dirty="0">
                <a:latin typeface="Times New Roman"/>
                <a:cs typeface="Times New Roman"/>
              </a:rPr>
              <a:t>c</a:t>
            </a:r>
            <a:r>
              <a:rPr sz="2400" baseline="-27777" dirty="0">
                <a:latin typeface="Times New Roman"/>
                <a:cs typeface="Times New Roman"/>
              </a:rPr>
              <a:t>2</a:t>
            </a:r>
            <a:endParaRPr sz="2400" baseline="-27777">
              <a:latin typeface="Times New Roman"/>
              <a:cs typeface="Times New Roman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6185303" y="4547615"/>
            <a:ext cx="7620" cy="180340"/>
            <a:chOff x="6185303" y="4547615"/>
            <a:chExt cx="7620" cy="180340"/>
          </a:xfrm>
        </p:grpSpPr>
        <p:sp>
          <p:nvSpPr>
            <p:cNvPr id="58" name="object 58"/>
            <p:cNvSpPr/>
            <p:nvPr/>
          </p:nvSpPr>
          <p:spPr>
            <a:xfrm>
              <a:off x="6188963" y="4712207"/>
              <a:ext cx="0" cy="15240"/>
            </a:xfrm>
            <a:custGeom>
              <a:avLst/>
              <a:gdLst/>
              <a:ahLst/>
              <a:cxnLst/>
              <a:rect l="l" t="t" r="r" b="b"/>
              <a:pathLst>
                <a:path h="15239">
                  <a:moveTo>
                    <a:pt x="0" y="15239"/>
                  </a:moveTo>
                  <a:lnTo>
                    <a:pt x="0" y="0"/>
                  </a:lnTo>
                </a:path>
              </a:pathLst>
            </a:custGeom>
            <a:ln w="73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185303" y="4661153"/>
              <a:ext cx="7620" cy="29209"/>
            </a:xfrm>
            <a:custGeom>
              <a:avLst/>
              <a:gdLst/>
              <a:ahLst/>
              <a:cxnLst/>
              <a:rect l="l" t="t" r="r" b="b"/>
              <a:pathLst>
                <a:path w="7620" h="29210">
                  <a:moveTo>
                    <a:pt x="0" y="28955"/>
                  </a:moveTo>
                  <a:lnTo>
                    <a:pt x="7321" y="28955"/>
                  </a:lnTo>
                </a:path>
                <a:path w="7620" h="29210">
                  <a:moveTo>
                    <a:pt x="0" y="0"/>
                  </a:moveTo>
                  <a:lnTo>
                    <a:pt x="7321" y="0"/>
                  </a:lnTo>
                </a:path>
              </a:pathLst>
            </a:custGeom>
            <a:ln w="13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188963" y="4594859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44195"/>
                  </a:moveTo>
                  <a:lnTo>
                    <a:pt x="0" y="28955"/>
                  </a:lnTo>
                </a:path>
                <a:path h="44450">
                  <a:moveTo>
                    <a:pt x="0" y="15239"/>
                  </a:moveTo>
                  <a:lnTo>
                    <a:pt x="0" y="0"/>
                  </a:lnTo>
                </a:path>
              </a:pathLst>
            </a:custGeom>
            <a:ln w="73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188963" y="4565903"/>
              <a:ext cx="0" cy="13970"/>
            </a:xfrm>
            <a:custGeom>
              <a:avLst/>
              <a:gdLst/>
              <a:ahLst/>
              <a:cxnLst/>
              <a:rect l="l" t="t" r="r" b="b"/>
              <a:pathLst>
                <a:path h="13970">
                  <a:moveTo>
                    <a:pt x="-3660" y="6857"/>
                  </a:moveTo>
                  <a:lnTo>
                    <a:pt x="3660" y="6857"/>
                  </a:lnTo>
                </a:path>
              </a:pathLst>
            </a:custGeom>
            <a:ln w="13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188963" y="4547615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h="3175">
                  <a:moveTo>
                    <a:pt x="-3660" y="1523"/>
                  </a:moveTo>
                  <a:lnTo>
                    <a:pt x="3660" y="152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7485377" y="4806798"/>
            <a:ext cx="161290" cy="390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i="1" dirty="0"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3" y="948943"/>
            <a:ext cx="7833359" cy="95313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5"/>
              </a:spcBef>
            </a:pPr>
            <a:r>
              <a:rPr sz="3200" spc="-15" dirty="0"/>
              <a:t>Kondisi</a:t>
            </a:r>
            <a:r>
              <a:rPr sz="3200" dirty="0"/>
              <a:t> </a:t>
            </a:r>
            <a:r>
              <a:rPr sz="3200" spc="-5" dirty="0"/>
              <a:t>berhenti</a:t>
            </a:r>
            <a:r>
              <a:rPr sz="3200" dirty="0"/>
              <a:t> </a:t>
            </a:r>
            <a:r>
              <a:rPr sz="3200" spc="-10" dirty="0"/>
              <a:t>lelaran</a:t>
            </a:r>
            <a:r>
              <a:rPr sz="3200" dirty="0"/>
              <a:t> </a:t>
            </a:r>
            <a:r>
              <a:rPr sz="3200" spc="-10" dirty="0"/>
              <a:t>dapat</a:t>
            </a:r>
            <a:r>
              <a:rPr sz="3200" spc="15" dirty="0"/>
              <a:t> </a:t>
            </a:r>
            <a:r>
              <a:rPr sz="3200" spc="-5" dirty="0"/>
              <a:t>dipilih</a:t>
            </a:r>
            <a:r>
              <a:rPr sz="3200" spc="45" dirty="0"/>
              <a:t> </a:t>
            </a:r>
            <a:r>
              <a:rPr sz="3200" spc="-5" dirty="0"/>
              <a:t>salah</a:t>
            </a:r>
            <a:r>
              <a:rPr sz="3200" spc="15" dirty="0"/>
              <a:t> </a:t>
            </a:r>
            <a:r>
              <a:rPr sz="3200" spc="-10" dirty="0"/>
              <a:t>satu </a:t>
            </a:r>
            <a:r>
              <a:rPr sz="3200" spc="-710" dirty="0"/>
              <a:t> </a:t>
            </a:r>
            <a:r>
              <a:rPr sz="3200" dirty="0"/>
              <a:t>dari</a:t>
            </a:r>
            <a:r>
              <a:rPr sz="3200" spc="-15" dirty="0"/>
              <a:t> </a:t>
            </a:r>
            <a:r>
              <a:rPr sz="3200" spc="-20" dirty="0"/>
              <a:t>tiga</a:t>
            </a:r>
            <a:r>
              <a:rPr sz="3200" spc="20" dirty="0"/>
              <a:t> </a:t>
            </a:r>
            <a:r>
              <a:rPr sz="3200" spc="-10" dirty="0"/>
              <a:t>kriteria</a:t>
            </a:r>
            <a:r>
              <a:rPr sz="3200" spc="5" dirty="0"/>
              <a:t> </a:t>
            </a:r>
            <a:r>
              <a:rPr sz="3200" spc="-10" dirty="0"/>
              <a:t>berikut: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457193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4000" y="0"/>
                </a:moveTo>
                <a:lnTo>
                  <a:pt x="0" y="0"/>
                </a:lnTo>
                <a:lnTo>
                  <a:pt x="0" y="3428994"/>
                </a:lnTo>
                <a:lnTo>
                  <a:pt x="9144000" y="3428994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5033" y="1903973"/>
            <a:ext cx="8090534" cy="3608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5785" indent="-516255">
              <a:lnSpc>
                <a:spcPts val="3115"/>
              </a:lnSpc>
              <a:spcBef>
                <a:spcPts val="100"/>
              </a:spcBef>
              <a:buAutoNum type="arabicPeriod"/>
              <a:tabLst>
                <a:tab pos="565150" algn="l"/>
                <a:tab pos="566420" algn="l"/>
              </a:tabLst>
            </a:pPr>
            <a:r>
              <a:rPr sz="2600" spc="-5" dirty="0">
                <a:latin typeface="Calibri"/>
                <a:cs typeface="Calibri"/>
              </a:rPr>
              <a:t>Lebar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selang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baru: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Symbol"/>
                <a:cs typeface="Symbol"/>
              </a:rPr>
              <a:t></a:t>
            </a:r>
            <a:r>
              <a:rPr sz="2600" i="1" dirty="0">
                <a:latin typeface="Calibri"/>
                <a:cs typeface="Calibri"/>
              </a:rPr>
              <a:t>a</a:t>
            </a:r>
            <a:r>
              <a:rPr sz="2600" i="1" spc="-10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-</a:t>
            </a:r>
            <a:r>
              <a:rPr sz="2600" i="1" spc="5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b</a:t>
            </a:r>
            <a:r>
              <a:rPr sz="2600" dirty="0">
                <a:latin typeface="Symbol"/>
                <a:cs typeface="Symbol"/>
              </a:rPr>
              <a:t>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Calibri"/>
                <a:cs typeface="Calibri"/>
              </a:rPr>
              <a:t>&lt;</a:t>
            </a:r>
            <a:r>
              <a:rPr sz="2600" i="1" spc="-5" dirty="0">
                <a:latin typeface="Calibri"/>
                <a:cs typeface="Calibri"/>
              </a:rPr>
              <a:t> </a:t>
            </a:r>
            <a:r>
              <a:rPr sz="2750" spc="-35" dirty="0">
                <a:latin typeface="Symbol"/>
                <a:cs typeface="Symbol"/>
              </a:rPr>
              <a:t></a:t>
            </a:r>
            <a:r>
              <a:rPr sz="2600" spc="-35" dirty="0">
                <a:latin typeface="Calibri"/>
                <a:cs typeface="Calibri"/>
              </a:rPr>
              <a:t>,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yang </a:t>
            </a:r>
            <a:r>
              <a:rPr sz="2600" dirty="0">
                <a:latin typeface="Calibri"/>
                <a:cs typeface="Calibri"/>
              </a:rPr>
              <a:t>dalam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hal </a:t>
            </a:r>
            <a:r>
              <a:rPr sz="2600" spc="-5" dirty="0">
                <a:latin typeface="Calibri"/>
                <a:cs typeface="Calibri"/>
              </a:rPr>
              <a:t>ini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750" spc="-65" dirty="0">
                <a:latin typeface="Symbol"/>
                <a:cs typeface="Symbol"/>
              </a:rPr>
              <a:t></a:t>
            </a:r>
            <a:endParaRPr sz="2750">
              <a:latin typeface="Symbol"/>
              <a:cs typeface="Symbol"/>
            </a:endParaRPr>
          </a:p>
          <a:p>
            <a:pPr marL="565785">
              <a:lnSpc>
                <a:spcPts val="2935"/>
              </a:lnSpc>
            </a:pPr>
            <a:r>
              <a:rPr sz="2600" dirty="0">
                <a:latin typeface="Calibri"/>
                <a:cs typeface="Calibri"/>
              </a:rPr>
              <a:t>adalah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nilai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toleransi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lebar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selang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yang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mengurung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60" dirty="0">
                <a:latin typeface="Calibri"/>
                <a:cs typeface="Calibri"/>
              </a:rPr>
              <a:t>akar.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50">
              <a:latin typeface="Calibri"/>
              <a:cs typeface="Calibri"/>
            </a:endParaRPr>
          </a:p>
          <a:p>
            <a:pPr marL="565785" indent="-515620">
              <a:lnSpc>
                <a:spcPts val="2965"/>
              </a:lnSpc>
              <a:buAutoNum type="arabicPeriod" startAt="2"/>
              <a:tabLst>
                <a:tab pos="565150" algn="l"/>
                <a:tab pos="566420" algn="l"/>
              </a:tabLst>
            </a:pPr>
            <a:r>
              <a:rPr sz="2600" dirty="0">
                <a:latin typeface="Calibri"/>
                <a:cs typeface="Calibri"/>
              </a:rPr>
              <a:t>Nilai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fungsi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di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hampiran akar: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i="1" spc="-5" dirty="0">
                <a:latin typeface="Calibri"/>
                <a:cs typeface="Calibri"/>
              </a:rPr>
              <a:t>f</a:t>
            </a:r>
            <a:r>
              <a:rPr sz="2600" spc="-5" dirty="0">
                <a:latin typeface="Calibri"/>
                <a:cs typeface="Calibri"/>
              </a:rPr>
              <a:t>(</a:t>
            </a:r>
            <a:r>
              <a:rPr sz="2600" i="1" spc="-5" dirty="0">
                <a:latin typeface="Calibri"/>
                <a:cs typeface="Calibri"/>
              </a:rPr>
              <a:t>c</a:t>
            </a:r>
            <a:r>
              <a:rPr sz="2600" spc="-5" dirty="0">
                <a:latin typeface="Calibri"/>
                <a:cs typeface="Calibri"/>
              </a:rPr>
              <a:t>)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&lt; </a:t>
            </a:r>
            <a:r>
              <a:rPr sz="2600" dirty="0">
                <a:latin typeface="Symbol"/>
                <a:cs typeface="Symbol"/>
              </a:rPr>
              <a:t></a:t>
            </a:r>
            <a:r>
              <a:rPr sz="2600" dirty="0">
                <a:latin typeface="Calibri"/>
                <a:cs typeface="Calibri"/>
              </a:rPr>
              <a:t>,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yang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dalam hal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ini</a:t>
            </a:r>
            <a:endParaRPr sz="2600">
              <a:latin typeface="Calibri"/>
              <a:cs typeface="Calibri"/>
            </a:endParaRPr>
          </a:p>
          <a:p>
            <a:pPr marL="565785">
              <a:lnSpc>
                <a:spcPts val="2965"/>
              </a:lnSpc>
            </a:pPr>
            <a:r>
              <a:rPr sz="2600" dirty="0">
                <a:latin typeface="Symbol"/>
                <a:cs typeface="Symbol"/>
              </a:rPr>
              <a:t>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adalah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nilai </a:t>
            </a:r>
            <a:r>
              <a:rPr sz="2600" spc="-10" dirty="0">
                <a:latin typeface="Calibri"/>
                <a:cs typeface="Calibri"/>
              </a:rPr>
              <a:t>yang </a:t>
            </a:r>
            <a:r>
              <a:rPr sz="2600" spc="-15" dirty="0">
                <a:latin typeface="Calibri"/>
                <a:cs typeface="Calibri"/>
              </a:rPr>
              <a:t>sangat kecil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mendekati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0.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>
              <a:latin typeface="Calibri"/>
              <a:cs typeface="Calibri"/>
            </a:endParaRPr>
          </a:p>
          <a:p>
            <a:pPr marL="565785" marR="226060" indent="-515620">
              <a:lnSpc>
                <a:spcPct val="86700"/>
              </a:lnSpc>
              <a:buAutoNum type="arabicPeriod" startAt="3"/>
              <a:tabLst>
                <a:tab pos="565150" algn="l"/>
                <a:tab pos="566420" algn="l"/>
              </a:tabLst>
            </a:pPr>
            <a:r>
              <a:rPr sz="2600" spc="-5" dirty="0">
                <a:latin typeface="Calibri"/>
                <a:cs typeface="Calibri"/>
              </a:rPr>
              <a:t>Galat </a:t>
            </a:r>
            <a:r>
              <a:rPr sz="2600" spc="-10" dirty="0">
                <a:latin typeface="Calibri"/>
                <a:cs typeface="Calibri"/>
              </a:rPr>
              <a:t>relatif hampiran akar: </a:t>
            </a:r>
            <a:r>
              <a:rPr sz="2600" spc="5" dirty="0">
                <a:latin typeface="Symbol"/>
                <a:cs typeface="Symbol"/>
              </a:rPr>
              <a:t></a:t>
            </a:r>
            <a:r>
              <a:rPr sz="2600" spc="5" dirty="0">
                <a:latin typeface="Calibri"/>
                <a:cs typeface="Calibri"/>
              </a:rPr>
              <a:t>(</a:t>
            </a:r>
            <a:r>
              <a:rPr sz="2600" i="1" spc="5" dirty="0">
                <a:latin typeface="Calibri"/>
                <a:cs typeface="Calibri"/>
              </a:rPr>
              <a:t>c</a:t>
            </a:r>
            <a:r>
              <a:rPr sz="2550" spc="7" baseline="-21241" dirty="0">
                <a:latin typeface="Calibri"/>
                <a:cs typeface="Calibri"/>
              </a:rPr>
              <a:t>baru</a:t>
            </a:r>
            <a:r>
              <a:rPr sz="2550" spc="15" baseline="-21241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- </a:t>
            </a:r>
            <a:r>
              <a:rPr sz="2600" i="1" spc="5" dirty="0">
                <a:latin typeface="Calibri"/>
                <a:cs typeface="Calibri"/>
              </a:rPr>
              <a:t>c</a:t>
            </a:r>
            <a:r>
              <a:rPr sz="2550" spc="7" baseline="-21241" dirty="0">
                <a:latin typeface="Calibri"/>
                <a:cs typeface="Calibri"/>
              </a:rPr>
              <a:t>lama</a:t>
            </a:r>
            <a:r>
              <a:rPr sz="2600" spc="5" dirty="0">
                <a:latin typeface="Calibri"/>
                <a:cs typeface="Calibri"/>
              </a:rPr>
              <a:t>)/</a:t>
            </a:r>
            <a:r>
              <a:rPr sz="2600" i="1" spc="5" dirty="0">
                <a:latin typeface="Calibri"/>
                <a:cs typeface="Calibri"/>
              </a:rPr>
              <a:t>c</a:t>
            </a:r>
            <a:r>
              <a:rPr sz="2550" spc="7" baseline="-21241" dirty="0">
                <a:latin typeface="Calibri"/>
                <a:cs typeface="Calibri"/>
              </a:rPr>
              <a:t>baru</a:t>
            </a:r>
            <a:r>
              <a:rPr sz="2600" spc="5" dirty="0">
                <a:latin typeface="Symbol"/>
                <a:cs typeface="Symbol"/>
              </a:rPr>
              <a:t>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&lt; </a:t>
            </a:r>
            <a:r>
              <a:rPr sz="2750" spc="-45" dirty="0">
                <a:latin typeface="Symbol"/>
                <a:cs typeface="Symbol"/>
              </a:rPr>
              <a:t></a:t>
            </a:r>
            <a:r>
              <a:rPr sz="2600" spc="-45" dirty="0">
                <a:latin typeface="Calibri"/>
                <a:cs typeface="Calibri"/>
              </a:rPr>
              <a:t>, 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yang </a:t>
            </a:r>
            <a:r>
              <a:rPr sz="2600" dirty="0">
                <a:latin typeface="Calibri"/>
                <a:cs typeface="Calibri"/>
              </a:rPr>
              <a:t>dalam hal </a:t>
            </a:r>
            <a:r>
              <a:rPr sz="2600" spc="-5" dirty="0">
                <a:latin typeface="Calibri"/>
                <a:cs typeface="Calibri"/>
              </a:rPr>
              <a:t>ini </a:t>
            </a:r>
            <a:r>
              <a:rPr sz="2750" spc="-75" dirty="0">
                <a:latin typeface="Symbol"/>
                <a:cs typeface="Symbol"/>
              </a:rPr>
              <a:t></a:t>
            </a:r>
            <a:r>
              <a:rPr sz="275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adalah </a:t>
            </a:r>
            <a:r>
              <a:rPr sz="2600" spc="-15" dirty="0">
                <a:latin typeface="Calibri"/>
                <a:cs typeface="Calibri"/>
              </a:rPr>
              <a:t>galat </a:t>
            </a:r>
            <a:r>
              <a:rPr sz="2600" spc="-10" dirty="0">
                <a:latin typeface="Calibri"/>
                <a:cs typeface="Calibri"/>
              </a:rPr>
              <a:t>relatif hampiran yang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diinginkan.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916933" y="878833"/>
            <a:ext cx="5076190" cy="793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procedure </a:t>
            </a:r>
            <a:r>
              <a:rPr sz="1800" spc="-10" dirty="0">
                <a:latin typeface="Courier New"/>
                <a:cs typeface="Courier New"/>
              </a:rPr>
              <a:t>BagiDua(a,b: </a:t>
            </a:r>
            <a:r>
              <a:rPr sz="1800" b="1" spc="-10" dirty="0">
                <a:latin typeface="Courier New"/>
                <a:cs typeface="Courier New"/>
              </a:rPr>
              <a:t>real</a:t>
            </a:r>
            <a:r>
              <a:rPr sz="1800" spc="-10" dirty="0"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 marL="354965" marR="5080" indent="-342900">
              <a:lnSpc>
                <a:spcPct val="80000"/>
              </a:lnSpc>
              <a:spcBef>
                <a:spcPts val="430"/>
              </a:spcBef>
            </a:pPr>
            <a:r>
              <a:rPr sz="1800" i="1" spc="-5" dirty="0">
                <a:latin typeface="Courier New"/>
                <a:cs typeface="Courier New"/>
              </a:rPr>
              <a:t>{</a:t>
            </a:r>
            <a:r>
              <a:rPr sz="1800" i="1" spc="-10" dirty="0">
                <a:latin typeface="Courier New"/>
                <a:cs typeface="Courier New"/>
              </a:rPr>
              <a:t> Mencari</a:t>
            </a:r>
            <a:r>
              <a:rPr sz="1800" i="1" spc="-15" dirty="0">
                <a:latin typeface="Courier New"/>
                <a:cs typeface="Courier New"/>
              </a:rPr>
              <a:t> </a:t>
            </a:r>
            <a:r>
              <a:rPr sz="1800" i="1" spc="-5" dirty="0">
                <a:latin typeface="Courier New"/>
                <a:cs typeface="Courier New"/>
              </a:rPr>
              <a:t>akar</a:t>
            </a:r>
            <a:r>
              <a:rPr sz="1800" i="1" spc="-15" dirty="0">
                <a:latin typeface="Courier New"/>
                <a:cs typeface="Courier New"/>
              </a:rPr>
              <a:t> </a:t>
            </a:r>
            <a:r>
              <a:rPr sz="1800" i="1" spc="-10" dirty="0">
                <a:latin typeface="Courier New"/>
                <a:cs typeface="Courier New"/>
              </a:rPr>
              <a:t>f(x)=0</a:t>
            </a:r>
            <a:r>
              <a:rPr sz="1800" i="1" spc="-25" dirty="0">
                <a:latin typeface="Courier New"/>
                <a:cs typeface="Courier New"/>
              </a:rPr>
              <a:t> </a:t>
            </a:r>
            <a:r>
              <a:rPr sz="1800" i="1" spc="-5" dirty="0">
                <a:latin typeface="Courier New"/>
                <a:cs typeface="Courier New"/>
              </a:rPr>
              <a:t>di</a:t>
            </a:r>
            <a:r>
              <a:rPr sz="1800" i="1" spc="-15" dirty="0">
                <a:latin typeface="Courier New"/>
                <a:cs typeface="Courier New"/>
              </a:rPr>
              <a:t> </a:t>
            </a:r>
            <a:r>
              <a:rPr sz="1800" i="1" spc="-5" dirty="0">
                <a:latin typeface="Courier New"/>
                <a:cs typeface="Courier New"/>
              </a:rPr>
              <a:t>dalam</a:t>
            </a:r>
            <a:r>
              <a:rPr sz="1800" i="1" spc="-20" dirty="0">
                <a:latin typeface="Courier New"/>
                <a:cs typeface="Courier New"/>
              </a:rPr>
              <a:t> </a:t>
            </a:r>
            <a:r>
              <a:rPr sz="1800" i="1" spc="-10" dirty="0">
                <a:latin typeface="Courier New"/>
                <a:cs typeface="Courier New"/>
              </a:rPr>
              <a:t>selang </a:t>
            </a:r>
            <a:r>
              <a:rPr sz="1800" i="1" spc="-1065" dirty="0">
                <a:latin typeface="Courier New"/>
                <a:cs typeface="Courier New"/>
              </a:rPr>
              <a:t> </a:t>
            </a:r>
            <a:r>
              <a:rPr sz="1800" i="1" spc="-5" dirty="0">
                <a:latin typeface="Courier New"/>
                <a:cs typeface="Courier New"/>
              </a:rPr>
              <a:t>bagidua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03103" y="1153153"/>
            <a:ext cx="2619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Courier New"/>
                <a:cs typeface="Courier New"/>
              </a:rPr>
              <a:t>[a,b]</a:t>
            </a:r>
            <a:r>
              <a:rPr sz="1800" i="1" spc="-50" dirty="0">
                <a:latin typeface="Courier New"/>
                <a:cs typeface="Courier New"/>
              </a:rPr>
              <a:t> </a:t>
            </a:r>
            <a:r>
              <a:rPr sz="1800" i="1" spc="-10" dirty="0">
                <a:latin typeface="Courier New"/>
                <a:cs typeface="Courier New"/>
              </a:rPr>
              <a:t>dengan</a:t>
            </a:r>
            <a:r>
              <a:rPr sz="1800" i="1" spc="-30" dirty="0">
                <a:latin typeface="Courier New"/>
                <a:cs typeface="Courier New"/>
              </a:rPr>
              <a:t> </a:t>
            </a:r>
            <a:r>
              <a:rPr sz="1800" i="1" spc="-10" dirty="0">
                <a:latin typeface="Courier New"/>
                <a:cs typeface="Courier New"/>
              </a:rPr>
              <a:t>metode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1253" y="1646928"/>
            <a:ext cx="3164840" cy="79375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315"/>
              </a:spcBef>
            </a:pPr>
            <a:r>
              <a:rPr sz="1800" i="1" spc="-10" dirty="0">
                <a:latin typeface="Courier New"/>
                <a:cs typeface="Courier New"/>
              </a:rPr>
              <a:t>K.Awal</a:t>
            </a:r>
            <a:r>
              <a:rPr sz="1800" i="1" spc="-20" dirty="0">
                <a:latin typeface="Courier New"/>
                <a:cs typeface="Courier New"/>
              </a:rPr>
              <a:t> </a:t>
            </a:r>
            <a:r>
              <a:rPr sz="1800" i="1" spc="-5" dirty="0">
                <a:latin typeface="Courier New"/>
                <a:cs typeface="Courier New"/>
              </a:rPr>
              <a:t>:</a:t>
            </a:r>
            <a:r>
              <a:rPr sz="1800" i="1" spc="-30" dirty="0">
                <a:latin typeface="Courier New"/>
                <a:cs typeface="Courier New"/>
              </a:rPr>
              <a:t> </a:t>
            </a:r>
            <a:r>
              <a:rPr sz="1800" i="1" spc="-5" dirty="0">
                <a:latin typeface="Courier New"/>
                <a:cs typeface="Courier New"/>
              </a:rPr>
              <a:t>a </a:t>
            </a:r>
            <a:r>
              <a:rPr sz="1800" i="1" spc="-10" dirty="0">
                <a:latin typeface="Courier New"/>
                <a:cs typeface="Courier New"/>
              </a:rPr>
              <a:t>dan</a:t>
            </a:r>
            <a:r>
              <a:rPr sz="1800" i="1" spc="-20" dirty="0">
                <a:latin typeface="Courier New"/>
                <a:cs typeface="Courier New"/>
              </a:rPr>
              <a:t> </a:t>
            </a:r>
            <a:r>
              <a:rPr sz="1800" i="1" spc="-5" dirty="0">
                <a:latin typeface="Courier New"/>
                <a:cs typeface="Courier New"/>
              </a:rPr>
              <a:t>b</a:t>
            </a:r>
            <a:r>
              <a:rPr sz="1800" i="1" spc="-15" dirty="0">
                <a:latin typeface="Courier New"/>
                <a:cs typeface="Courier New"/>
              </a:rPr>
              <a:t> </a:t>
            </a:r>
            <a:r>
              <a:rPr sz="1800" i="1" spc="-10" dirty="0">
                <a:latin typeface="Courier New"/>
                <a:cs typeface="Courier New"/>
              </a:rPr>
              <a:t>adalah </a:t>
            </a:r>
            <a:r>
              <a:rPr sz="1800" i="1" spc="-1070" dirty="0">
                <a:latin typeface="Courier New"/>
                <a:cs typeface="Courier New"/>
              </a:rPr>
              <a:t> </a:t>
            </a:r>
            <a:r>
              <a:rPr sz="1800" i="1" spc="-10" dirty="0">
                <a:latin typeface="Courier New"/>
                <a:cs typeface="Courier New"/>
              </a:rPr>
              <a:t>f(a)*f(b) </a:t>
            </a:r>
            <a:r>
              <a:rPr sz="1800" i="1" spc="-5" dirty="0">
                <a:latin typeface="Courier New"/>
                <a:cs typeface="Courier New"/>
              </a:rPr>
              <a:t>&lt; 0, </a:t>
            </a:r>
            <a:r>
              <a:rPr sz="1800" i="1" spc="-10" dirty="0">
                <a:latin typeface="Courier New"/>
                <a:cs typeface="Courier New"/>
              </a:rPr>
              <a:t>nilai </a:t>
            </a:r>
            <a:r>
              <a:rPr sz="1800" i="1" spc="-5" dirty="0">
                <a:latin typeface="Courier New"/>
                <a:cs typeface="Courier New"/>
              </a:rPr>
              <a:t>a </a:t>
            </a:r>
            <a:r>
              <a:rPr sz="1800" i="1" spc="-1070" dirty="0">
                <a:latin typeface="Courier New"/>
                <a:cs typeface="Courier New"/>
              </a:rPr>
              <a:t> </a:t>
            </a:r>
            <a:r>
              <a:rPr sz="1800" i="1" spc="-10" dirty="0">
                <a:latin typeface="Courier New"/>
                <a:cs typeface="Courier New"/>
              </a:rPr>
              <a:t>K.Akhir</a:t>
            </a:r>
            <a:r>
              <a:rPr sz="1800" i="1" spc="-30" dirty="0">
                <a:latin typeface="Courier New"/>
                <a:cs typeface="Courier New"/>
              </a:rPr>
              <a:t> </a:t>
            </a:r>
            <a:r>
              <a:rPr sz="1800" i="1" spc="-5" dirty="0">
                <a:latin typeface="Courier New"/>
                <a:cs typeface="Courier New"/>
              </a:rPr>
              <a:t>:</a:t>
            </a:r>
            <a:r>
              <a:rPr sz="1800" i="1" spc="-25" dirty="0">
                <a:latin typeface="Courier New"/>
                <a:cs typeface="Courier New"/>
              </a:rPr>
              <a:t> </a:t>
            </a:r>
            <a:r>
              <a:rPr sz="1800" i="1" spc="-10" dirty="0">
                <a:latin typeface="Courier New"/>
                <a:cs typeface="Courier New"/>
              </a:rPr>
              <a:t>Hampiran</a:t>
            </a:r>
            <a:r>
              <a:rPr sz="1800" i="1" spc="-25" dirty="0">
                <a:latin typeface="Courier New"/>
                <a:cs typeface="Courier New"/>
              </a:rPr>
              <a:t> </a:t>
            </a:r>
            <a:r>
              <a:rPr sz="1800" i="1" spc="-5" dirty="0">
                <a:latin typeface="Courier New"/>
                <a:cs typeface="Courier New"/>
              </a:rPr>
              <a:t>akar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99272" y="1646928"/>
            <a:ext cx="1593850" cy="79375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indent="66675" algn="just">
              <a:lnSpc>
                <a:spcPct val="90000"/>
              </a:lnSpc>
              <a:spcBef>
                <a:spcPts val="315"/>
              </a:spcBef>
            </a:pPr>
            <a:r>
              <a:rPr sz="1800" i="1" spc="-20" dirty="0">
                <a:latin typeface="Courier New"/>
                <a:cs typeface="Courier New"/>
              </a:rPr>
              <a:t>u</a:t>
            </a:r>
            <a:r>
              <a:rPr sz="1800" i="1" spc="-5" dirty="0">
                <a:latin typeface="Courier New"/>
                <a:cs typeface="Courier New"/>
              </a:rPr>
              <a:t>ju</a:t>
            </a:r>
            <a:r>
              <a:rPr sz="1800" i="1" spc="-20" dirty="0">
                <a:latin typeface="Courier New"/>
                <a:cs typeface="Courier New"/>
              </a:rPr>
              <a:t>n</a:t>
            </a:r>
            <a:r>
              <a:rPr sz="1800" i="1" spc="-5" dirty="0">
                <a:latin typeface="Courier New"/>
                <a:cs typeface="Courier New"/>
              </a:rPr>
              <a:t>g</a:t>
            </a:r>
            <a:r>
              <a:rPr sz="1800" i="1" spc="-20" dirty="0">
                <a:latin typeface="Courier New"/>
                <a:cs typeface="Courier New"/>
              </a:rPr>
              <a:t>-u</a:t>
            </a:r>
            <a:r>
              <a:rPr sz="1800" i="1" spc="-5" dirty="0">
                <a:latin typeface="Courier New"/>
                <a:cs typeface="Courier New"/>
              </a:rPr>
              <a:t>ju</a:t>
            </a:r>
            <a:r>
              <a:rPr sz="1800" i="1" spc="-20" dirty="0">
                <a:latin typeface="Courier New"/>
                <a:cs typeface="Courier New"/>
              </a:rPr>
              <a:t>n</a:t>
            </a:r>
            <a:r>
              <a:rPr sz="1800" i="1" spc="-5" dirty="0">
                <a:latin typeface="Courier New"/>
                <a:cs typeface="Courier New"/>
              </a:rPr>
              <a:t>g  </a:t>
            </a:r>
            <a:r>
              <a:rPr sz="1800" i="1" spc="-10" dirty="0">
                <a:latin typeface="Courier New"/>
                <a:cs typeface="Courier New"/>
              </a:rPr>
              <a:t>dan </a:t>
            </a:r>
            <a:r>
              <a:rPr sz="1800" i="1" spc="-5" dirty="0">
                <a:latin typeface="Courier New"/>
                <a:cs typeface="Courier New"/>
              </a:rPr>
              <a:t>b </a:t>
            </a:r>
            <a:r>
              <a:rPr sz="1800" i="1" spc="-10" dirty="0">
                <a:latin typeface="Courier New"/>
                <a:cs typeface="Courier New"/>
              </a:rPr>
              <a:t>sudah </a:t>
            </a:r>
            <a:r>
              <a:rPr sz="1800" i="1" spc="-1070" dirty="0">
                <a:latin typeface="Courier New"/>
                <a:cs typeface="Courier New"/>
              </a:rPr>
              <a:t> </a:t>
            </a:r>
            <a:r>
              <a:rPr sz="1800" i="1" spc="-10" dirty="0">
                <a:latin typeface="Courier New"/>
                <a:cs typeface="Courier New"/>
              </a:rPr>
              <a:t>tercetak</a:t>
            </a:r>
            <a:r>
              <a:rPr sz="1800" i="1" spc="-60" dirty="0">
                <a:latin typeface="Courier New"/>
                <a:cs typeface="Courier New"/>
              </a:rPr>
              <a:t> </a:t>
            </a:r>
            <a:r>
              <a:rPr sz="1800" i="1" spc="-10" dirty="0">
                <a:latin typeface="Courier New"/>
                <a:cs typeface="Courier New"/>
              </a:rPr>
              <a:t>di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37571" y="1646928"/>
            <a:ext cx="2139315" cy="79375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indent="65405">
              <a:lnSpc>
                <a:spcPct val="90000"/>
              </a:lnSpc>
              <a:spcBef>
                <a:spcPts val="315"/>
              </a:spcBef>
            </a:pPr>
            <a:r>
              <a:rPr sz="1800" i="1" spc="-10" dirty="0">
                <a:latin typeface="Courier New"/>
                <a:cs typeface="Courier New"/>
              </a:rPr>
              <a:t>selang</a:t>
            </a:r>
            <a:r>
              <a:rPr sz="1800" i="1" spc="-55" dirty="0">
                <a:latin typeface="Courier New"/>
                <a:cs typeface="Courier New"/>
              </a:rPr>
              <a:t> </a:t>
            </a:r>
            <a:r>
              <a:rPr sz="1800" i="1" spc="-10" dirty="0">
                <a:latin typeface="Courier New"/>
                <a:cs typeface="Courier New"/>
              </a:rPr>
              <a:t>sehingga </a:t>
            </a:r>
            <a:r>
              <a:rPr sz="1800" i="1" spc="-1065" dirty="0">
                <a:latin typeface="Courier New"/>
                <a:cs typeface="Courier New"/>
              </a:rPr>
              <a:t> </a:t>
            </a:r>
            <a:r>
              <a:rPr sz="1800" i="1" spc="-10" dirty="0">
                <a:latin typeface="Courier New"/>
                <a:cs typeface="Courier New"/>
              </a:rPr>
              <a:t>terdefinisi. </a:t>
            </a:r>
            <a:r>
              <a:rPr sz="1800" i="1" spc="-5" dirty="0">
                <a:latin typeface="Courier New"/>
                <a:cs typeface="Courier New"/>
              </a:rPr>
              <a:t> </a:t>
            </a:r>
            <a:r>
              <a:rPr sz="1800" i="1" spc="-10" dirty="0">
                <a:latin typeface="Courier New"/>
                <a:cs typeface="Courier New"/>
              </a:rPr>
              <a:t>layar.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6933" y="2415024"/>
            <a:ext cx="1598295" cy="1891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const</a:t>
            </a:r>
            <a:endParaRPr sz="1800">
              <a:latin typeface="Courier New"/>
              <a:cs typeface="Courier New"/>
            </a:endParaRPr>
          </a:p>
          <a:p>
            <a:pPr marL="354965" marR="5080" indent="66675" algn="just">
              <a:lnSpc>
                <a:spcPct val="90000"/>
              </a:lnSpc>
              <a:spcBef>
                <a:spcPts val="215"/>
              </a:spcBef>
            </a:pPr>
            <a:r>
              <a:rPr sz="1800" spc="-10" dirty="0">
                <a:latin typeface="Courier New"/>
                <a:cs typeface="Courier New"/>
              </a:rPr>
              <a:t>epsilon1 </a:t>
            </a:r>
            <a:r>
              <a:rPr sz="1800" spc="-107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epsilon2 </a:t>
            </a:r>
            <a:r>
              <a:rPr sz="1800" spc="-1070" dirty="0">
                <a:latin typeface="Courier New"/>
                <a:cs typeface="Courier New"/>
              </a:rPr>
              <a:t> </a:t>
            </a:r>
            <a:r>
              <a:rPr sz="1800" i="1" spc="-5" dirty="0">
                <a:latin typeface="Courier New"/>
                <a:cs typeface="Courier New"/>
              </a:rPr>
              <a:t>me</a:t>
            </a:r>
            <a:r>
              <a:rPr sz="1800" i="1" spc="-20" dirty="0">
                <a:latin typeface="Courier New"/>
                <a:cs typeface="Courier New"/>
              </a:rPr>
              <a:t>n</a:t>
            </a:r>
            <a:r>
              <a:rPr sz="1800" i="1" spc="-5" dirty="0">
                <a:latin typeface="Courier New"/>
                <a:cs typeface="Courier New"/>
              </a:rPr>
              <a:t>d</a:t>
            </a:r>
            <a:r>
              <a:rPr sz="1800" i="1" spc="-20" dirty="0">
                <a:latin typeface="Courier New"/>
                <a:cs typeface="Courier New"/>
              </a:rPr>
              <a:t>e</a:t>
            </a:r>
            <a:r>
              <a:rPr sz="1800" i="1" spc="-5" dirty="0">
                <a:latin typeface="Courier New"/>
                <a:cs typeface="Courier New"/>
              </a:rPr>
              <a:t>ka</a:t>
            </a:r>
            <a:r>
              <a:rPr sz="1800" i="1" spc="-20" dirty="0">
                <a:latin typeface="Courier New"/>
                <a:cs typeface="Courier New"/>
              </a:rPr>
              <a:t>t</a:t>
            </a:r>
            <a:r>
              <a:rPr sz="1800" i="1" spc="-5" dirty="0">
                <a:latin typeface="Courier New"/>
                <a:cs typeface="Courier New"/>
              </a:rPr>
              <a:t>i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begin</a:t>
            </a:r>
            <a:endParaRPr sz="1800">
              <a:latin typeface="Courier New"/>
              <a:cs typeface="Courier New"/>
            </a:endParaRPr>
          </a:p>
          <a:p>
            <a:pPr marL="286385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repeat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55232" y="2963664"/>
            <a:ext cx="6304280" cy="793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=</a:t>
            </a:r>
            <a:r>
              <a:rPr sz="1800" spc="-10" dirty="0">
                <a:latin typeface="Courier New"/>
                <a:cs typeface="Courier New"/>
              </a:rPr>
              <a:t> 0.000001;</a:t>
            </a:r>
            <a:r>
              <a:rPr sz="1800" spc="5" dirty="0">
                <a:latin typeface="Courier New"/>
                <a:cs typeface="Courier New"/>
              </a:rPr>
              <a:t> </a:t>
            </a:r>
            <a:r>
              <a:rPr sz="1800" i="1" spc="-10" dirty="0">
                <a:latin typeface="Courier New"/>
                <a:cs typeface="Courier New"/>
              </a:rPr>
              <a:t>{batas</a:t>
            </a:r>
            <a:r>
              <a:rPr sz="1800" i="1" spc="-5" dirty="0">
                <a:latin typeface="Courier New"/>
                <a:cs typeface="Courier New"/>
              </a:rPr>
              <a:t> </a:t>
            </a:r>
            <a:r>
              <a:rPr sz="1800" i="1" spc="-10" dirty="0">
                <a:latin typeface="Courier New"/>
                <a:cs typeface="Courier New"/>
              </a:rPr>
              <a:t>lebar selang</a:t>
            </a:r>
            <a:r>
              <a:rPr sz="1800" i="1" spc="-15" dirty="0">
                <a:latin typeface="Courier New"/>
                <a:cs typeface="Courier New"/>
              </a:rPr>
              <a:t> </a:t>
            </a:r>
            <a:r>
              <a:rPr sz="1800" i="1" spc="-5" dirty="0">
                <a:latin typeface="Courier New"/>
                <a:cs typeface="Courier New"/>
              </a:rPr>
              <a:t>akhir </a:t>
            </a:r>
            <a:r>
              <a:rPr sz="1800" i="1" spc="-10" dirty="0">
                <a:latin typeface="Courier New"/>
                <a:cs typeface="Courier New"/>
              </a:rPr>
              <a:t>lelaran}</a:t>
            </a:r>
            <a:endParaRPr sz="1800">
              <a:latin typeface="Courier New"/>
              <a:cs typeface="Courier New"/>
            </a:endParaRPr>
          </a:p>
          <a:p>
            <a:pPr marL="82550" marR="5080" indent="-70485">
              <a:lnSpc>
                <a:spcPct val="80000"/>
              </a:lnSpc>
              <a:spcBef>
                <a:spcPts val="430"/>
              </a:spcBef>
              <a:tabLst>
                <a:tab pos="2468880" algn="l"/>
              </a:tabLst>
            </a:pPr>
            <a:r>
              <a:rPr sz="1800" spc="-5" dirty="0">
                <a:latin typeface="Courier New"/>
                <a:cs typeface="Courier New"/>
              </a:rPr>
              <a:t>=</a:t>
            </a:r>
            <a:r>
              <a:rPr sz="1800" spc="1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0.00000001;	</a:t>
            </a:r>
            <a:r>
              <a:rPr sz="1800" i="1" spc="-10" dirty="0">
                <a:latin typeface="Courier New"/>
                <a:cs typeface="Courier New"/>
              </a:rPr>
              <a:t>{bilangan yang sangat kecil, </a:t>
            </a:r>
            <a:r>
              <a:rPr sz="1800" i="1" spc="-1065" dirty="0">
                <a:latin typeface="Courier New"/>
                <a:cs typeface="Courier New"/>
              </a:rPr>
              <a:t> </a:t>
            </a:r>
            <a:r>
              <a:rPr sz="1800" i="1" spc="-5" dirty="0">
                <a:latin typeface="Courier New"/>
                <a:cs typeface="Courier New"/>
              </a:rPr>
              <a:t>nol}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515103" y="4342953"/>
          <a:ext cx="5644515" cy="7798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7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2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09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782">
                <a:tc>
                  <a:txBody>
                    <a:bodyPr/>
                    <a:lstStyle/>
                    <a:p>
                      <a:pPr marL="31750">
                        <a:lnSpc>
                          <a:spcPts val="177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c:=(a+b)/2;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ts val="1770"/>
                        </a:lnSpc>
                      </a:pPr>
                      <a:r>
                        <a:rPr sz="1800" i="1" spc="-5" dirty="0">
                          <a:latin typeface="Courier New"/>
                          <a:cs typeface="Courier New"/>
                        </a:rPr>
                        <a:t>{</a:t>
                      </a:r>
                      <a:r>
                        <a:rPr sz="1800" i="1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i="1" spc="-10" dirty="0">
                          <a:latin typeface="Courier New"/>
                          <a:cs typeface="Courier New"/>
                        </a:rPr>
                        <a:t>titik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ts val="1770"/>
                        </a:lnSpc>
                      </a:pPr>
                      <a:r>
                        <a:rPr sz="1800" i="1" spc="-10" dirty="0">
                          <a:latin typeface="Courier New"/>
                          <a:cs typeface="Courier New"/>
                        </a:rPr>
                        <a:t>tengah</a:t>
                      </a:r>
                      <a:r>
                        <a:rPr sz="1800" i="1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i="1" spc="-10" dirty="0">
                          <a:latin typeface="Courier New"/>
                          <a:cs typeface="Courier New"/>
                        </a:rPr>
                        <a:t>[a,b]}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102">
                <a:tc>
                  <a:txBody>
                    <a:bodyPr/>
                    <a:lstStyle/>
                    <a:p>
                      <a:pPr marL="31750">
                        <a:lnSpc>
                          <a:spcPts val="1935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if</a:t>
                      </a:r>
                      <a:r>
                        <a:rPr sz="1800" b="1" spc="-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f(a)*f(c)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304165">
                        <a:lnSpc>
                          <a:spcPts val="2115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b:=c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35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&lt;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35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then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189230">
                        <a:lnSpc>
                          <a:spcPts val="2115"/>
                        </a:lnSpc>
                      </a:pPr>
                      <a:r>
                        <a:rPr sz="1800" i="1" spc="-10" dirty="0">
                          <a:latin typeface="Courier New"/>
                          <a:cs typeface="Courier New"/>
                        </a:rPr>
                        <a:t>{selang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88265">
                        <a:lnSpc>
                          <a:spcPts val="2115"/>
                        </a:lnSpc>
                        <a:spcBef>
                          <a:spcPts val="5"/>
                        </a:spcBef>
                      </a:pPr>
                      <a:r>
                        <a:rPr sz="1800" i="1" spc="-5" dirty="0">
                          <a:latin typeface="Courier New"/>
                          <a:cs typeface="Courier New"/>
                        </a:rPr>
                        <a:t>baru</a:t>
                      </a:r>
                      <a:r>
                        <a:rPr sz="1800" i="1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i="1" spc="-10" dirty="0">
                          <a:latin typeface="Courier New"/>
                          <a:cs typeface="Courier New"/>
                        </a:rPr>
                        <a:t>[a,b]=[a,c]}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444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916933" y="5103366"/>
            <a:ext cx="7124700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9285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else</a:t>
            </a:r>
            <a:endParaRPr sz="1800">
              <a:latin typeface="Courier New"/>
              <a:cs typeface="Courier New"/>
            </a:endParaRPr>
          </a:p>
          <a:p>
            <a:pPr marL="969644">
              <a:lnSpc>
                <a:spcPct val="100000"/>
              </a:lnSpc>
              <a:tabLst>
                <a:tab pos="2798445" algn="l"/>
              </a:tabLst>
            </a:pPr>
            <a:r>
              <a:rPr sz="1800" spc="-10" dirty="0">
                <a:latin typeface="Courier New"/>
                <a:cs typeface="Courier New"/>
              </a:rPr>
              <a:t>a:=c;	</a:t>
            </a:r>
            <a:r>
              <a:rPr sz="1800" i="1" spc="-10" dirty="0">
                <a:latin typeface="Courier New"/>
                <a:cs typeface="Courier New"/>
              </a:rPr>
              <a:t>{selang</a:t>
            </a:r>
            <a:r>
              <a:rPr sz="1800" i="1" spc="-30" dirty="0">
                <a:latin typeface="Courier New"/>
                <a:cs typeface="Courier New"/>
              </a:rPr>
              <a:t> </a:t>
            </a:r>
            <a:r>
              <a:rPr sz="1800" i="1" spc="-5" dirty="0">
                <a:latin typeface="Courier New"/>
                <a:cs typeface="Courier New"/>
              </a:rPr>
              <a:t>baru</a:t>
            </a:r>
            <a:r>
              <a:rPr sz="1800" i="1" spc="-25" dirty="0">
                <a:latin typeface="Courier New"/>
                <a:cs typeface="Courier New"/>
              </a:rPr>
              <a:t> </a:t>
            </a:r>
            <a:r>
              <a:rPr sz="1800" i="1" spc="-10" dirty="0">
                <a:latin typeface="Courier New"/>
                <a:cs typeface="Courier New"/>
              </a:rPr>
              <a:t>[a,b]=[c,b]}</a:t>
            </a:r>
            <a:endParaRPr sz="1800">
              <a:latin typeface="Courier New"/>
              <a:cs typeface="Courier New"/>
            </a:endParaRPr>
          </a:p>
          <a:p>
            <a:pPr marL="422275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until</a:t>
            </a:r>
            <a:r>
              <a:rPr sz="1800" b="1" spc="-1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(ABS(a-b)&lt;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epsilon1)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or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(f(c))</a:t>
            </a:r>
            <a:r>
              <a:rPr sz="1800" spc="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&lt; </a:t>
            </a:r>
            <a:r>
              <a:rPr sz="1800" spc="-10" dirty="0">
                <a:latin typeface="Courier New"/>
                <a:cs typeface="Courier New"/>
              </a:rPr>
              <a:t>epsilon2);</a:t>
            </a:r>
            <a:endParaRPr sz="1800">
              <a:latin typeface="Courier New"/>
              <a:cs typeface="Courier New"/>
            </a:endParaRPr>
          </a:p>
          <a:p>
            <a:pPr marL="422275">
              <a:lnSpc>
                <a:spcPct val="100000"/>
              </a:lnSpc>
            </a:pPr>
            <a:r>
              <a:rPr sz="1800" i="1" spc="-5" dirty="0">
                <a:latin typeface="Courier New"/>
                <a:cs typeface="Courier New"/>
              </a:rPr>
              <a:t>{</a:t>
            </a:r>
            <a:r>
              <a:rPr sz="1800" i="1" spc="-25" dirty="0">
                <a:latin typeface="Courier New"/>
                <a:cs typeface="Courier New"/>
              </a:rPr>
              <a:t> </a:t>
            </a:r>
            <a:r>
              <a:rPr sz="1800" i="1" spc="-5" dirty="0">
                <a:latin typeface="Courier New"/>
                <a:cs typeface="Courier New"/>
              </a:rPr>
              <a:t>c</a:t>
            </a:r>
            <a:r>
              <a:rPr sz="1800" i="1" spc="-10" dirty="0">
                <a:latin typeface="Courier New"/>
                <a:cs typeface="Courier New"/>
              </a:rPr>
              <a:t> adalah</a:t>
            </a:r>
            <a:r>
              <a:rPr sz="1800" i="1" spc="-25" dirty="0">
                <a:latin typeface="Courier New"/>
                <a:cs typeface="Courier New"/>
              </a:rPr>
              <a:t> </a:t>
            </a:r>
            <a:r>
              <a:rPr sz="1800" i="1" spc="-5" dirty="0">
                <a:latin typeface="Courier New"/>
                <a:cs typeface="Courier New"/>
              </a:rPr>
              <a:t>akar</a:t>
            </a:r>
            <a:r>
              <a:rPr sz="1800" i="1" spc="-20" dirty="0">
                <a:latin typeface="Courier New"/>
                <a:cs typeface="Courier New"/>
              </a:rPr>
              <a:t> </a:t>
            </a:r>
            <a:r>
              <a:rPr sz="1800" i="1" spc="-10" dirty="0">
                <a:latin typeface="Courier New"/>
                <a:cs typeface="Courier New"/>
              </a:rPr>
              <a:t>persamaan </a:t>
            </a:r>
            <a:r>
              <a:rPr sz="1800" i="1" spc="-5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422275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writeln</a:t>
            </a:r>
            <a:r>
              <a:rPr sz="1800" spc="-10" dirty="0">
                <a:latin typeface="Courier New"/>
                <a:cs typeface="Courier New"/>
              </a:rPr>
              <a:t>(‘Hampiran kar </a:t>
            </a:r>
            <a:r>
              <a:rPr sz="1800" spc="-5" dirty="0">
                <a:latin typeface="Courier New"/>
                <a:cs typeface="Courier New"/>
              </a:rPr>
              <a:t>=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‘,</a:t>
            </a:r>
            <a:r>
              <a:rPr sz="1800" spc="-10" dirty="0">
                <a:latin typeface="Courier New"/>
                <a:cs typeface="Courier New"/>
              </a:rPr>
              <a:t> x:10:6);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End</a:t>
            </a:r>
            <a:r>
              <a:rPr sz="1800" spc="-5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7733" y="927601"/>
            <a:ext cx="7746365" cy="11963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80365" marR="43180" indent="-342900">
              <a:lnSpc>
                <a:spcPts val="2900"/>
              </a:lnSpc>
              <a:spcBef>
                <a:spcPts val="180"/>
              </a:spcBef>
              <a:buFont typeface="Arial MT"/>
              <a:buChar char="•"/>
              <a:tabLst>
                <a:tab pos="380365" algn="l"/>
                <a:tab pos="381000" algn="l"/>
              </a:tabLst>
            </a:pPr>
            <a:r>
              <a:rPr sz="2400" spc="10" dirty="0">
                <a:latin typeface="Calibri"/>
                <a:cs typeface="Calibri"/>
              </a:rPr>
              <a:t>Contoh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1: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Temukan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akar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(</a:t>
            </a:r>
            <a:r>
              <a:rPr sz="2400" i="1" spc="-5" dirty="0">
                <a:latin typeface="Calibri"/>
                <a:cs typeface="Calibri"/>
              </a:rPr>
              <a:t>x</a:t>
            </a:r>
            <a:r>
              <a:rPr sz="2400" spc="-5" dirty="0">
                <a:latin typeface="Calibri"/>
                <a:cs typeface="Calibri"/>
              </a:rPr>
              <a:t>)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i="1" spc="-25" dirty="0">
                <a:latin typeface="Calibri"/>
                <a:cs typeface="Calibri"/>
              </a:rPr>
              <a:t>e</a:t>
            </a:r>
            <a:r>
              <a:rPr sz="2400" i="1" spc="-37" baseline="24305" dirty="0">
                <a:latin typeface="Calibri"/>
                <a:cs typeface="Calibri"/>
              </a:rPr>
              <a:t>x</a:t>
            </a:r>
            <a:r>
              <a:rPr sz="2400" i="1" spc="254" baseline="243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5</a:t>
            </a:r>
            <a:r>
              <a:rPr sz="2400" i="1" spc="-5" dirty="0">
                <a:latin typeface="Calibri"/>
                <a:cs typeface="Calibri"/>
              </a:rPr>
              <a:t>x</a:t>
            </a:r>
            <a:r>
              <a:rPr sz="2400" spc="-7" baseline="24305" dirty="0">
                <a:latin typeface="Calibri"/>
                <a:cs typeface="Calibri"/>
              </a:rPr>
              <a:t>2</a:t>
            </a:r>
            <a:r>
              <a:rPr sz="2400" spc="262" baseline="2430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 dalam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selang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[0, 1]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dan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500" spc="-45" dirty="0">
                <a:latin typeface="Symbol"/>
                <a:cs typeface="Symbol"/>
              </a:rPr>
              <a:t></a:t>
            </a:r>
            <a:r>
              <a:rPr sz="25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= </a:t>
            </a:r>
            <a:r>
              <a:rPr sz="2400" spc="-5" dirty="0">
                <a:latin typeface="Calibri"/>
                <a:cs typeface="Calibri"/>
              </a:rPr>
              <a:t>0.00001.</a:t>
            </a:r>
            <a:endParaRPr sz="240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455"/>
              </a:spcBef>
            </a:pP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Penyelesaian</a:t>
            </a:r>
            <a:r>
              <a:rPr sz="2400" spc="-10" dirty="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71599" y="2470395"/>
          <a:ext cx="7663178" cy="39181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9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93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0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58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55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855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91667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350" i="1" dirty="0">
                          <a:latin typeface="Arial"/>
                          <a:cs typeface="Arial"/>
                        </a:rPr>
                        <a:t>r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048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350" i="1" dirty="0">
                          <a:latin typeface="Arial"/>
                          <a:cs typeface="Arial"/>
                        </a:rPr>
                        <a:t>a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048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830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350" i="1" dirty="0">
                          <a:latin typeface="Arial"/>
                          <a:cs typeface="Arial"/>
                        </a:rPr>
                        <a:t>c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048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350" i="1" dirty="0">
                          <a:latin typeface="Arial"/>
                          <a:cs typeface="Arial"/>
                        </a:rPr>
                        <a:t>b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048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350" i="1" spc="-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350" spc="-5" dirty="0">
                          <a:latin typeface="Arial MT"/>
                          <a:cs typeface="Arial MT"/>
                        </a:rPr>
                        <a:t>(</a:t>
                      </a:r>
                      <a:r>
                        <a:rPr sz="1350" i="1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350" spc="-5" dirty="0">
                          <a:latin typeface="Arial MT"/>
                          <a:cs typeface="Arial MT"/>
                        </a:rPr>
                        <a:t>)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7048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686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350" i="1" spc="-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350" spc="-5" dirty="0">
                          <a:latin typeface="Arial MT"/>
                          <a:cs typeface="Arial MT"/>
                        </a:rPr>
                        <a:t>(</a:t>
                      </a:r>
                      <a:r>
                        <a:rPr sz="1350" i="1" spc="-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350" spc="-5" dirty="0">
                          <a:latin typeface="Arial MT"/>
                          <a:cs typeface="Arial MT"/>
                        </a:rPr>
                        <a:t>)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7048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527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350" i="1" spc="-1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350" spc="-10" dirty="0">
                          <a:latin typeface="Arial MT"/>
                          <a:cs typeface="Arial MT"/>
                        </a:rPr>
                        <a:t>(</a:t>
                      </a:r>
                      <a:r>
                        <a:rPr sz="1350" i="1" spc="-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350" spc="-10" dirty="0">
                          <a:latin typeface="Arial MT"/>
                          <a:cs typeface="Arial MT"/>
                        </a:rPr>
                        <a:t>)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7048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350" spc="-5" dirty="0">
                          <a:latin typeface="Arial MT"/>
                          <a:cs typeface="Arial MT"/>
                        </a:rPr>
                        <a:t>Selang</a:t>
                      </a:r>
                      <a:r>
                        <a:rPr sz="1350" spc="-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50" spc="-10" dirty="0">
                          <a:latin typeface="Arial MT"/>
                          <a:cs typeface="Arial MT"/>
                        </a:rPr>
                        <a:t>baru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7048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350" spc="-10" dirty="0">
                          <a:latin typeface="Arial MT"/>
                          <a:cs typeface="Arial MT"/>
                        </a:rPr>
                        <a:t>Lebarnya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7048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930"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350" dirty="0">
                          <a:latin typeface="Arial MT"/>
                          <a:cs typeface="Arial MT"/>
                        </a:rPr>
                        <a:t>0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66040" marB="0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350" spc="-10" dirty="0">
                          <a:latin typeface="Arial MT"/>
                          <a:cs typeface="Arial MT"/>
                        </a:rPr>
                        <a:t>0.000000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66040" marB="0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350" spc="-10" dirty="0">
                          <a:latin typeface="Arial MT"/>
                          <a:cs typeface="Arial MT"/>
                        </a:rPr>
                        <a:t>0.500000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66040" marB="0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R="42545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350" spc="-15" dirty="0">
                          <a:latin typeface="Arial MT"/>
                          <a:cs typeface="Arial MT"/>
                        </a:rPr>
                        <a:t>1.000000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66040" marB="0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350" spc="-10" dirty="0">
                          <a:latin typeface="Arial MT"/>
                          <a:cs typeface="Arial MT"/>
                        </a:rPr>
                        <a:t>1.000000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66040" marB="0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R="93980" algn="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350" spc="-10" dirty="0">
                          <a:latin typeface="Arial MT"/>
                          <a:cs typeface="Arial MT"/>
                        </a:rPr>
                        <a:t>0.398721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66040" marB="0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350" spc="-15" dirty="0">
                          <a:latin typeface="Arial MT"/>
                          <a:cs typeface="Arial MT"/>
                        </a:rPr>
                        <a:t>-2.281718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66040" marB="0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40322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350" spc="-5" dirty="0">
                          <a:latin typeface="Arial MT"/>
                          <a:cs typeface="Arial MT"/>
                        </a:rPr>
                        <a:t>[c,</a:t>
                      </a:r>
                      <a:r>
                        <a:rPr sz="135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50" spc="-10" dirty="0">
                          <a:latin typeface="Arial MT"/>
                          <a:cs typeface="Arial MT"/>
                        </a:rPr>
                        <a:t>b]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66040" marB="0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R="37465" algn="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350" spc="-10" dirty="0">
                          <a:latin typeface="Arial MT"/>
                          <a:cs typeface="Arial MT"/>
                        </a:rPr>
                        <a:t>0.500000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66040" marB="0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833">
                <a:tc>
                  <a:txBody>
                    <a:bodyPr/>
                    <a:lstStyle/>
                    <a:p>
                      <a:pPr marL="48260">
                        <a:lnSpc>
                          <a:spcPts val="1400"/>
                        </a:lnSpc>
                      </a:pPr>
                      <a:r>
                        <a:rPr sz="1350" dirty="0">
                          <a:latin typeface="Arial MT"/>
                          <a:cs typeface="Arial MT"/>
                        </a:rPr>
                        <a:t>1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ts val="1400"/>
                        </a:lnSpc>
                      </a:pPr>
                      <a:r>
                        <a:rPr sz="1350" spc="-10" dirty="0">
                          <a:latin typeface="Arial MT"/>
                          <a:cs typeface="Arial MT"/>
                        </a:rPr>
                        <a:t>0.500000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sz="1350" spc="-10" dirty="0">
                          <a:latin typeface="Arial MT"/>
                          <a:cs typeface="Arial MT"/>
                        </a:rPr>
                        <a:t>0.750000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2545" algn="ctr">
                        <a:lnSpc>
                          <a:spcPts val="1400"/>
                        </a:lnSpc>
                      </a:pPr>
                      <a:r>
                        <a:rPr sz="1350" spc="-15" dirty="0">
                          <a:latin typeface="Arial MT"/>
                          <a:cs typeface="Arial MT"/>
                        </a:rPr>
                        <a:t>1.000000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ts val="1400"/>
                        </a:lnSpc>
                      </a:pPr>
                      <a:r>
                        <a:rPr sz="1350" spc="-10" dirty="0">
                          <a:latin typeface="Arial MT"/>
                          <a:cs typeface="Arial MT"/>
                        </a:rPr>
                        <a:t>0.398721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ts val="1400"/>
                        </a:lnSpc>
                      </a:pPr>
                      <a:r>
                        <a:rPr sz="1350" spc="-10" dirty="0">
                          <a:latin typeface="Arial MT"/>
                          <a:cs typeface="Arial MT"/>
                        </a:rPr>
                        <a:t>-0.695500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1400"/>
                        </a:lnSpc>
                      </a:pPr>
                      <a:r>
                        <a:rPr sz="1350" spc="-10" dirty="0">
                          <a:latin typeface="Arial MT"/>
                          <a:cs typeface="Arial MT"/>
                        </a:rPr>
                        <a:t>-2.281718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0845">
                        <a:lnSpc>
                          <a:spcPts val="1400"/>
                        </a:lnSpc>
                      </a:pPr>
                      <a:r>
                        <a:rPr sz="1350" spc="-5" dirty="0">
                          <a:latin typeface="Arial MT"/>
                          <a:cs typeface="Arial MT"/>
                        </a:rPr>
                        <a:t>[a,</a:t>
                      </a:r>
                      <a:r>
                        <a:rPr sz="135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50" dirty="0">
                          <a:latin typeface="Arial MT"/>
                          <a:cs typeface="Arial MT"/>
                        </a:rPr>
                        <a:t>c]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7465" algn="r">
                        <a:lnSpc>
                          <a:spcPts val="1400"/>
                        </a:lnSpc>
                      </a:pPr>
                      <a:r>
                        <a:rPr sz="1350" spc="-10" dirty="0">
                          <a:latin typeface="Arial MT"/>
                          <a:cs typeface="Arial MT"/>
                        </a:rPr>
                        <a:t>0.250000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7357">
                <a:tc>
                  <a:txBody>
                    <a:bodyPr/>
                    <a:lstStyle/>
                    <a:p>
                      <a:pPr marL="48260">
                        <a:lnSpc>
                          <a:spcPts val="1420"/>
                        </a:lnSpc>
                      </a:pPr>
                      <a:r>
                        <a:rPr sz="1350" dirty="0">
                          <a:latin typeface="Arial MT"/>
                          <a:cs typeface="Arial MT"/>
                        </a:rPr>
                        <a:t>2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ts val="1420"/>
                        </a:lnSpc>
                      </a:pPr>
                      <a:r>
                        <a:rPr sz="1350" spc="-10" dirty="0">
                          <a:latin typeface="Arial MT"/>
                          <a:cs typeface="Arial MT"/>
                        </a:rPr>
                        <a:t>0.500000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20"/>
                        </a:lnSpc>
                      </a:pPr>
                      <a:r>
                        <a:rPr sz="1350" spc="-10" dirty="0">
                          <a:latin typeface="Arial MT"/>
                          <a:cs typeface="Arial MT"/>
                        </a:rPr>
                        <a:t>0.625000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2545" algn="ctr">
                        <a:lnSpc>
                          <a:spcPts val="1420"/>
                        </a:lnSpc>
                      </a:pPr>
                      <a:r>
                        <a:rPr sz="1350" spc="-15" dirty="0">
                          <a:latin typeface="Arial MT"/>
                          <a:cs typeface="Arial MT"/>
                        </a:rPr>
                        <a:t>0.750000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ts val="1420"/>
                        </a:lnSpc>
                      </a:pPr>
                      <a:r>
                        <a:rPr sz="1350" spc="-10" dirty="0">
                          <a:latin typeface="Arial MT"/>
                          <a:cs typeface="Arial MT"/>
                        </a:rPr>
                        <a:t>0.398721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ts val="1420"/>
                        </a:lnSpc>
                      </a:pPr>
                      <a:r>
                        <a:rPr sz="1350" spc="-10" dirty="0">
                          <a:latin typeface="Arial MT"/>
                          <a:cs typeface="Arial MT"/>
                        </a:rPr>
                        <a:t>-0.084879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1420"/>
                        </a:lnSpc>
                      </a:pPr>
                      <a:r>
                        <a:rPr sz="1350" spc="-10" dirty="0">
                          <a:latin typeface="Arial MT"/>
                          <a:cs typeface="Arial MT"/>
                        </a:rPr>
                        <a:t>-0.695500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0845">
                        <a:lnSpc>
                          <a:spcPts val="1420"/>
                        </a:lnSpc>
                      </a:pPr>
                      <a:r>
                        <a:rPr sz="1350" spc="-5" dirty="0">
                          <a:latin typeface="Arial MT"/>
                          <a:cs typeface="Arial MT"/>
                        </a:rPr>
                        <a:t>[a,</a:t>
                      </a:r>
                      <a:r>
                        <a:rPr sz="135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50" dirty="0">
                          <a:latin typeface="Arial MT"/>
                          <a:cs typeface="Arial MT"/>
                        </a:rPr>
                        <a:t>c]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7465" algn="r">
                        <a:lnSpc>
                          <a:spcPts val="1420"/>
                        </a:lnSpc>
                      </a:pPr>
                      <a:r>
                        <a:rPr sz="1350" spc="-10" dirty="0">
                          <a:latin typeface="Arial MT"/>
                          <a:cs typeface="Arial MT"/>
                        </a:rPr>
                        <a:t>0.125000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071">
                <a:tc>
                  <a:txBody>
                    <a:bodyPr/>
                    <a:lstStyle/>
                    <a:p>
                      <a:pPr marL="48260">
                        <a:lnSpc>
                          <a:spcPts val="1410"/>
                        </a:lnSpc>
                      </a:pPr>
                      <a:r>
                        <a:rPr sz="1350" dirty="0">
                          <a:latin typeface="Arial MT"/>
                          <a:cs typeface="Arial MT"/>
                        </a:rPr>
                        <a:t>3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ts val="1410"/>
                        </a:lnSpc>
                      </a:pPr>
                      <a:r>
                        <a:rPr sz="1350" spc="-10" dirty="0">
                          <a:latin typeface="Arial MT"/>
                          <a:cs typeface="Arial MT"/>
                        </a:rPr>
                        <a:t>0.500000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</a:pPr>
                      <a:r>
                        <a:rPr sz="1350" spc="-10" dirty="0">
                          <a:latin typeface="Arial MT"/>
                          <a:cs typeface="Arial MT"/>
                        </a:rPr>
                        <a:t>0.562500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2545" algn="ctr">
                        <a:lnSpc>
                          <a:spcPts val="1410"/>
                        </a:lnSpc>
                      </a:pPr>
                      <a:r>
                        <a:rPr sz="1350" spc="-15" dirty="0">
                          <a:latin typeface="Arial MT"/>
                          <a:cs typeface="Arial MT"/>
                        </a:rPr>
                        <a:t>0.625000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ts val="1410"/>
                        </a:lnSpc>
                      </a:pPr>
                      <a:r>
                        <a:rPr sz="1350" spc="-10" dirty="0">
                          <a:latin typeface="Arial MT"/>
                          <a:cs typeface="Arial MT"/>
                        </a:rPr>
                        <a:t>0.398721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3980" algn="r">
                        <a:lnSpc>
                          <a:spcPts val="1410"/>
                        </a:lnSpc>
                      </a:pPr>
                      <a:r>
                        <a:rPr sz="1350" spc="-10" dirty="0">
                          <a:latin typeface="Arial MT"/>
                          <a:cs typeface="Arial MT"/>
                        </a:rPr>
                        <a:t>0.173023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410"/>
                        </a:lnSpc>
                      </a:pPr>
                      <a:r>
                        <a:rPr sz="1350" spc="-15" dirty="0">
                          <a:latin typeface="Arial MT"/>
                          <a:cs typeface="Arial MT"/>
                        </a:rPr>
                        <a:t>-0.084879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3225">
                        <a:lnSpc>
                          <a:spcPts val="1410"/>
                        </a:lnSpc>
                      </a:pPr>
                      <a:r>
                        <a:rPr sz="1350" spc="-5" dirty="0">
                          <a:latin typeface="Arial MT"/>
                          <a:cs typeface="Arial MT"/>
                        </a:rPr>
                        <a:t>[c,</a:t>
                      </a:r>
                      <a:r>
                        <a:rPr sz="135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50" spc="-10" dirty="0">
                          <a:latin typeface="Arial MT"/>
                          <a:cs typeface="Arial MT"/>
                        </a:rPr>
                        <a:t>b]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7465" algn="r">
                        <a:lnSpc>
                          <a:spcPts val="1410"/>
                        </a:lnSpc>
                      </a:pPr>
                      <a:r>
                        <a:rPr sz="1350" spc="-10" dirty="0">
                          <a:latin typeface="Arial MT"/>
                          <a:cs typeface="Arial MT"/>
                        </a:rPr>
                        <a:t>0.062500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071">
                <a:tc>
                  <a:txBody>
                    <a:bodyPr/>
                    <a:lstStyle/>
                    <a:p>
                      <a:pPr marL="48260">
                        <a:lnSpc>
                          <a:spcPts val="1400"/>
                        </a:lnSpc>
                      </a:pPr>
                      <a:r>
                        <a:rPr sz="1350" dirty="0">
                          <a:latin typeface="Arial MT"/>
                          <a:cs typeface="Arial MT"/>
                        </a:rPr>
                        <a:t>4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ts val="1400"/>
                        </a:lnSpc>
                      </a:pPr>
                      <a:r>
                        <a:rPr sz="1350" spc="-10" dirty="0">
                          <a:latin typeface="Arial MT"/>
                          <a:cs typeface="Arial MT"/>
                        </a:rPr>
                        <a:t>0.562500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sz="1350" spc="-10" dirty="0">
                          <a:latin typeface="Arial MT"/>
                          <a:cs typeface="Arial MT"/>
                        </a:rPr>
                        <a:t>0.593750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2545" algn="ctr">
                        <a:lnSpc>
                          <a:spcPts val="1400"/>
                        </a:lnSpc>
                      </a:pPr>
                      <a:r>
                        <a:rPr sz="1350" spc="-15" dirty="0">
                          <a:latin typeface="Arial MT"/>
                          <a:cs typeface="Arial MT"/>
                        </a:rPr>
                        <a:t>0.625000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ts val="1400"/>
                        </a:lnSpc>
                      </a:pPr>
                      <a:r>
                        <a:rPr sz="1350" spc="-10" dirty="0">
                          <a:latin typeface="Arial MT"/>
                          <a:cs typeface="Arial MT"/>
                        </a:rPr>
                        <a:t>0.173023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3980" algn="r">
                        <a:lnSpc>
                          <a:spcPts val="1400"/>
                        </a:lnSpc>
                      </a:pPr>
                      <a:r>
                        <a:rPr sz="1350" spc="-10" dirty="0">
                          <a:latin typeface="Arial MT"/>
                          <a:cs typeface="Arial MT"/>
                        </a:rPr>
                        <a:t>0.048071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400"/>
                        </a:lnSpc>
                      </a:pPr>
                      <a:r>
                        <a:rPr sz="1350" spc="-15" dirty="0">
                          <a:latin typeface="Arial MT"/>
                          <a:cs typeface="Arial MT"/>
                        </a:rPr>
                        <a:t>-0.084879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3225">
                        <a:lnSpc>
                          <a:spcPts val="1400"/>
                        </a:lnSpc>
                      </a:pPr>
                      <a:r>
                        <a:rPr sz="1350" spc="-5" dirty="0">
                          <a:latin typeface="Arial MT"/>
                          <a:cs typeface="Arial MT"/>
                        </a:rPr>
                        <a:t>[c,</a:t>
                      </a:r>
                      <a:r>
                        <a:rPr sz="135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50" spc="-10" dirty="0">
                          <a:latin typeface="Arial MT"/>
                          <a:cs typeface="Arial MT"/>
                        </a:rPr>
                        <a:t>b]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7465" algn="r">
                        <a:lnSpc>
                          <a:spcPts val="1400"/>
                        </a:lnSpc>
                      </a:pPr>
                      <a:r>
                        <a:rPr sz="1350" spc="-10" dirty="0">
                          <a:latin typeface="Arial MT"/>
                          <a:cs typeface="Arial MT"/>
                        </a:rPr>
                        <a:t>0.031250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6595">
                <a:tc>
                  <a:txBody>
                    <a:bodyPr/>
                    <a:lstStyle/>
                    <a:p>
                      <a:pPr marL="48260">
                        <a:lnSpc>
                          <a:spcPts val="1410"/>
                        </a:lnSpc>
                      </a:pPr>
                      <a:r>
                        <a:rPr sz="1350" dirty="0">
                          <a:latin typeface="Arial MT"/>
                          <a:cs typeface="Arial MT"/>
                        </a:rPr>
                        <a:t>5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ts val="1410"/>
                        </a:lnSpc>
                      </a:pPr>
                      <a:r>
                        <a:rPr sz="1350" spc="-10" dirty="0">
                          <a:latin typeface="Arial MT"/>
                          <a:cs typeface="Arial MT"/>
                        </a:rPr>
                        <a:t>0.593750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</a:pPr>
                      <a:r>
                        <a:rPr sz="1350" spc="-10" dirty="0">
                          <a:latin typeface="Arial MT"/>
                          <a:cs typeface="Arial MT"/>
                        </a:rPr>
                        <a:t>0.609375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2545" algn="ctr">
                        <a:lnSpc>
                          <a:spcPts val="1410"/>
                        </a:lnSpc>
                      </a:pPr>
                      <a:r>
                        <a:rPr sz="1350" spc="-15" dirty="0">
                          <a:latin typeface="Arial MT"/>
                          <a:cs typeface="Arial MT"/>
                        </a:rPr>
                        <a:t>0.625000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ts val="1410"/>
                        </a:lnSpc>
                      </a:pPr>
                      <a:r>
                        <a:rPr sz="1350" spc="-10" dirty="0">
                          <a:latin typeface="Arial MT"/>
                          <a:cs typeface="Arial MT"/>
                        </a:rPr>
                        <a:t>0.048071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ts val="1410"/>
                        </a:lnSpc>
                      </a:pPr>
                      <a:r>
                        <a:rPr sz="1350" spc="-10" dirty="0">
                          <a:latin typeface="Arial MT"/>
                          <a:cs typeface="Arial MT"/>
                        </a:rPr>
                        <a:t>-0.017408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1410"/>
                        </a:lnSpc>
                      </a:pPr>
                      <a:r>
                        <a:rPr sz="1350" spc="-10" dirty="0">
                          <a:latin typeface="Arial MT"/>
                          <a:cs typeface="Arial MT"/>
                        </a:rPr>
                        <a:t>-0.084879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0845">
                        <a:lnSpc>
                          <a:spcPts val="1410"/>
                        </a:lnSpc>
                      </a:pPr>
                      <a:r>
                        <a:rPr sz="1350" spc="-5" dirty="0">
                          <a:latin typeface="Arial MT"/>
                          <a:cs typeface="Arial MT"/>
                        </a:rPr>
                        <a:t>[a,</a:t>
                      </a:r>
                      <a:r>
                        <a:rPr sz="135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50" dirty="0">
                          <a:latin typeface="Arial MT"/>
                          <a:cs typeface="Arial MT"/>
                        </a:rPr>
                        <a:t>c]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7465" algn="r">
                        <a:lnSpc>
                          <a:spcPts val="1410"/>
                        </a:lnSpc>
                      </a:pPr>
                      <a:r>
                        <a:rPr sz="1350" spc="-10" dirty="0">
                          <a:latin typeface="Arial MT"/>
                          <a:cs typeface="Arial MT"/>
                        </a:rPr>
                        <a:t>0.015625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5833">
                <a:tc>
                  <a:txBody>
                    <a:bodyPr/>
                    <a:lstStyle/>
                    <a:p>
                      <a:pPr marL="48260">
                        <a:lnSpc>
                          <a:spcPts val="1410"/>
                        </a:lnSpc>
                      </a:pPr>
                      <a:r>
                        <a:rPr sz="1350" dirty="0">
                          <a:latin typeface="Arial MT"/>
                          <a:cs typeface="Arial MT"/>
                        </a:rPr>
                        <a:t>6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ts val="1410"/>
                        </a:lnSpc>
                      </a:pPr>
                      <a:r>
                        <a:rPr sz="1350" spc="-10" dirty="0">
                          <a:latin typeface="Arial MT"/>
                          <a:cs typeface="Arial MT"/>
                        </a:rPr>
                        <a:t>0.593750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</a:pPr>
                      <a:r>
                        <a:rPr sz="1350" spc="-10" dirty="0">
                          <a:latin typeface="Arial MT"/>
                          <a:cs typeface="Arial MT"/>
                        </a:rPr>
                        <a:t>0.601563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2545" algn="ctr">
                        <a:lnSpc>
                          <a:spcPts val="1410"/>
                        </a:lnSpc>
                      </a:pPr>
                      <a:r>
                        <a:rPr sz="1350" spc="-15" dirty="0">
                          <a:latin typeface="Arial MT"/>
                          <a:cs typeface="Arial MT"/>
                        </a:rPr>
                        <a:t>0.609375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ts val="1410"/>
                        </a:lnSpc>
                      </a:pPr>
                      <a:r>
                        <a:rPr sz="1350" spc="-10" dirty="0">
                          <a:latin typeface="Arial MT"/>
                          <a:cs typeface="Arial MT"/>
                        </a:rPr>
                        <a:t>0.048071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3980" algn="r">
                        <a:lnSpc>
                          <a:spcPts val="1410"/>
                        </a:lnSpc>
                      </a:pPr>
                      <a:r>
                        <a:rPr sz="1350" spc="-10" dirty="0">
                          <a:latin typeface="Arial MT"/>
                          <a:cs typeface="Arial MT"/>
                        </a:rPr>
                        <a:t>0.015581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410"/>
                        </a:lnSpc>
                      </a:pPr>
                      <a:r>
                        <a:rPr sz="1350" spc="-15" dirty="0">
                          <a:latin typeface="Arial MT"/>
                          <a:cs typeface="Arial MT"/>
                        </a:rPr>
                        <a:t>-0.017408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3225">
                        <a:lnSpc>
                          <a:spcPts val="1410"/>
                        </a:lnSpc>
                      </a:pPr>
                      <a:r>
                        <a:rPr sz="1350" spc="-5" dirty="0">
                          <a:latin typeface="Arial MT"/>
                          <a:cs typeface="Arial MT"/>
                        </a:rPr>
                        <a:t>[c,</a:t>
                      </a:r>
                      <a:r>
                        <a:rPr sz="135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50" spc="-10" dirty="0">
                          <a:latin typeface="Arial MT"/>
                          <a:cs typeface="Arial MT"/>
                        </a:rPr>
                        <a:t>b]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7465" algn="r">
                        <a:lnSpc>
                          <a:spcPts val="1410"/>
                        </a:lnSpc>
                      </a:pPr>
                      <a:r>
                        <a:rPr sz="1350" spc="-10" dirty="0">
                          <a:latin typeface="Arial MT"/>
                          <a:cs typeface="Arial MT"/>
                        </a:rPr>
                        <a:t>0.007813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5833">
                <a:tc>
                  <a:txBody>
                    <a:bodyPr/>
                    <a:lstStyle/>
                    <a:p>
                      <a:pPr marL="48260">
                        <a:lnSpc>
                          <a:spcPts val="1405"/>
                        </a:lnSpc>
                      </a:pPr>
                      <a:r>
                        <a:rPr sz="1350" dirty="0">
                          <a:latin typeface="Arial MT"/>
                          <a:cs typeface="Arial MT"/>
                        </a:rPr>
                        <a:t>7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ts val="1405"/>
                        </a:lnSpc>
                      </a:pPr>
                      <a:r>
                        <a:rPr sz="1350" spc="-10" dirty="0">
                          <a:latin typeface="Arial MT"/>
                          <a:cs typeface="Arial MT"/>
                        </a:rPr>
                        <a:t>0.601563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350" spc="-10" dirty="0">
                          <a:latin typeface="Arial MT"/>
                          <a:cs typeface="Arial MT"/>
                        </a:rPr>
                        <a:t>0.605469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2545" algn="ctr">
                        <a:lnSpc>
                          <a:spcPts val="1405"/>
                        </a:lnSpc>
                      </a:pPr>
                      <a:r>
                        <a:rPr sz="1350" spc="-15" dirty="0">
                          <a:latin typeface="Arial MT"/>
                          <a:cs typeface="Arial MT"/>
                        </a:rPr>
                        <a:t>0.609375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ts val="1405"/>
                        </a:lnSpc>
                      </a:pPr>
                      <a:r>
                        <a:rPr sz="1350" spc="-10" dirty="0">
                          <a:latin typeface="Arial MT"/>
                          <a:cs typeface="Arial MT"/>
                        </a:rPr>
                        <a:t>0.015581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ts val="1405"/>
                        </a:lnSpc>
                      </a:pPr>
                      <a:r>
                        <a:rPr sz="1350" spc="-10" dirty="0">
                          <a:latin typeface="Arial MT"/>
                          <a:cs typeface="Arial MT"/>
                        </a:rPr>
                        <a:t>-0.000851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1405"/>
                        </a:lnSpc>
                      </a:pPr>
                      <a:r>
                        <a:rPr sz="1350" spc="-10" dirty="0">
                          <a:latin typeface="Arial MT"/>
                          <a:cs typeface="Arial MT"/>
                        </a:rPr>
                        <a:t>-0.017408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0845">
                        <a:lnSpc>
                          <a:spcPts val="1405"/>
                        </a:lnSpc>
                      </a:pPr>
                      <a:r>
                        <a:rPr sz="1350" spc="-5" dirty="0">
                          <a:latin typeface="Arial MT"/>
                          <a:cs typeface="Arial MT"/>
                        </a:rPr>
                        <a:t>[a,</a:t>
                      </a:r>
                      <a:r>
                        <a:rPr sz="135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50" dirty="0">
                          <a:latin typeface="Arial MT"/>
                          <a:cs typeface="Arial MT"/>
                        </a:rPr>
                        <a:t>c]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7465" algn="r">
                        <a:lnSpc>
                          <a:spcPts val="1405"/>
                        </a:lnSpc>
                      </a:pPr>
                      <a:r>
                        <a:rPr sz="1350" spc="-10" dirty="0">
                          <a:latin typeface="Arial MT"/>
                          <a:cs typeface="Arial MT"/>
                        </a:rPr>
                        <a:t>0.003906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6595">
                <a:tc>
                  <a:txBody>
                    <a:bodyPr/>
                    <a:lstStyle/>
                    <a:p>
                      <a:pPr marL="48260">
                        <a:lnSpc>
                          <a:spcPts val="1410"/>
                        </a:lnSpc>
                      </a:pPr>
                      <a:r>
                        <a:rPr sz="1350" dirty="0">
                          <a:latin typeface="Arial MT"/>
                          <a:cs typeface="Arial MT"/>
                        </a:rPr>
                        <a:t>8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ts val="1410"/>
                        </a:lnSpc>
                      </a:pPr>
                      <a:r>
                        <a:rPr sz="1350" spc="-10" dirty="0">
                          <a:latin typeface="Arial MT"/>
                          <a:cs typeface="Arial MT"/>
                        </a:rPr>
                        <a:t>0.601563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</a:pPr>
                      <a:r>
                        <a:rPr sz="1350" spc="-10" dirty="0">
                          <a:latin typeface="Arial MT"/>
                          <a:cs typeface="Arial MT"/>
                        </a:rPr>
                        <a:t>0.603516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2545" algn="ctr">
                        <a:lnSpc>
                          <a:spcPts val="1410"/>
                        </a:lnSpc>
                      </a:pPr>
                      <a:r>
                        <a:rPr sz="1350" spc="-15" dirty="0">
                          <a:latin typeface="Arial MT"/>
                          <a:cs typeface="Arial MT"/>
                        </a:rPr>
                        <a:t>0.605469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ts val="1410"/>
                        </a:lnSpc>
                      </a:pPr>
                      <a:r>
                        <a:rPr sz="1350" spc="-10" dirty="0">
                          <a:latin typeface="Arial MT"/>
                          <a:cs typeface="Arial MT"/>
                        </a:rPr>
                        <a:t>0.015581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3980" algn="r">
                        <a:lnSpc>
                          <a:spcPts val="1410"/>
                        </a:lnSpc>
                      </a:pPr>
                      <a:r>
                        <a:rPr sz="1350" spc="-10" dirty="0">
                          <a:latin typeface="Arial MT"/>
                          <a:cs typeface="Arial MT"/>
                        </a:rPr>
                        <a:t>0.007380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410"/>
                        </a:lnSpc>
                      </a:pPr>
                      <a:r>
                        <a:rPr sz="1350" spc="-15" dirty="0">
                          <a:latin typeface="Arial MT"/>
                          <a:cs typeface="Arial MT"/>
                        </a:rPr>
                        <a:t>-0.000851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3225">
                        <a:lnSpc>
                          <a:spcPts val="1410"/>
                        </a:lnSpc>
                      </a:pPr>
                      <a:r>
                        <a:rPr sz="1350" spc="-5" dirty="0">
                          <a:latin typeface="Arial MT"/>
                          <a:cs typeface="Arial MT"/>
                        </a:rPr>
                        <a:t>[c,</a:t>
                      </a:r>
                      <a:r>
                        <a:rPr sz="135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50" spc="-10" dirty="0">
                          <a:latin typeface="Arial MT"/>
                          <a:cs typeface="Arial MT"/>
                        </a:rPr>
                        <a:t>b]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7465" algn="r">
                        <a:lnSpc>
                          <a:spcPts val="1410"/>
                        </a:lnSpc>
                      </a:pPr>
                      <a:r>
                        <a:rPr sz="1350" spc="-10" dirty="0">
                          <a:latin typeface="Arial MT"/>
                          <a:cs typeface="Arial MT"/>
                        </a:rPr>
                        <a:t>0.001953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5833">
                <a:tc>
                  <a:txBody>
                    <a:bodyPr/>
                    <a:lstStyle/>
                    <a:p>
                      <a:pPr marL="48260">
                        <a:lnSpc>
                          <a:spcPts val="1410"/>
                        </a:lnSpc>
                      </a:pPr>
                      <a:r>
                        <a:rPr sz="1350" dirty="0">
                          <a:latin typeface="Arial MT"/>
                          <a:cs typeface="Arial MT"/>
                        </a:rPr>
                        <a:t>9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ts val="1410"/>
                        </a:lnSpc>
                      </a:pPr>
                      <a:r>
                        <a:rPr sz="1350" spc="-10" dirty="0">
                          <a:latin typeface="Arial MT"/>
                          <a:cs typeface="Arial MT"/>
                        </a:rPr>
                        <a:t>0.603516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</a:pPr>
                      <a:r>
                        <a:rPr sz="1350" spc="-10" dirty="0">
                          <a:latin typeface="Arial MT"/>
                          <a:cs typeface="Arial MT"/>
                        </a:rPr>
                        <a:t>0.604492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2545" algn="ctr">
                        <a:lnSpc>
                          <a:spcPts val="1410"/>
                        </a:lnSpc>
                      </a:pPr>
                      <a:r>
                        <a:rPr sz="1350" spc="-15" dirty="0">
                          <a:latin typeface="Arial MT"/>
                          <a:cs typeface="Arial MT"/>
                        </a:rPr>
                        <a:t>0.605469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ts val="1410"/>
                        </a:lnSpc>
                      </a:pPr>
                      <a:r>
                        <a:rPr sz="1350" spc="-10" dirty="0">
                          <a:latin typeface="Arial MT"/>
                          <a:cs typeface="Arial MT"/>
                        </a:rPr>
                        <a:t>0.007380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3980" algn="r">
                        <a:lnSpc>
                          <a:spcPts val="1410"/>
                        </a:lnSpc>
                      </a:pPr>
                      <a:r>
                        <a:rPr sz="1350" spc="-10" dirty="0">
                          <a:latin typeface="Arial MT"/>
                          <a:cs typeface="Arial MT"/>
                        </a:rPr>
                        <a:t>0.003268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410"/>
                        </a:lnSpc>
                      </a:pPr>
                      <a:r>
                        <a:rPr sz="1350" spc="-15" dirty="0">
                          <a:latin typeface="Arial MT"/>
                          <a:cs typeface="Arial MT"/>
                        </a:rPr>
                        <a:t>-0.000851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3225">
                        <a:lnSpc>
                          <a:spcPts val="1410"/>
                        </a:lnSpc>
                      </a:pPr>
                      <a:r>
                        <a:rPr sz="1350" spc="-5" dirty="0">
                          <a:latin typeface="Arial MT"/>
                          <a:cs typeface="Arial MT"/>
                        </a:rPr>
                        <a:t>[c,</a:t>
                      </a:r>
                      <a:r>
                        <a:rPr sz="135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50" spc="-10" dirty="0">
                          <a:latin typeface="Arial MT"/>
                          <a:cs typeface="Arial MT"/>
                        </a:rPr>
                        <a:t>b]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7465" algn="r">
                        <a:lnSpc>
                          <a:spcPts val="1410"/>
                        </a:lnSpc>
                      </a:pPr>
                      <a:r>
                        <a:rPr sz="1350" spc="-10" dirty="0">
                          <a:latin typeface="Arial MT"/>
                          <a:cs typeface="Arial MT"/>
                        </a:rPr>
                        <a:t>0.000977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5833">
                <a:tc>
                  <a:txBody>
                    <a:bodyPr/>
                    <a:lstStyle/>
                    <a:p>
                      <a:pPr marR="63500" algn="r">
                        <a:lnSpc>
                          <a:spcPts val="1405"/>
                        </a:lnSpc>
                      </a:pPr>
                      <a:r>
                        <a:rPr sz="1350" spc="-10" dirty="0">
                          <a:latin typeface="Arial MT"/>
                          <a:cs typeface="Arial MT"/>
                        </a:rPr>
                        <a:t>10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ts val="1405"/>
                        </a:lnSpc>
                      </a:pPr>
                      <a:r>
                        <a:rPr sz="1350" spc="-10" dirty="0">
                          <a:latin typeface="Arial MT"/>
                          <a:cs typeface="Arial MT"/>
                        </a:rPr>
                        <a:t>0.604492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350" spc="-10" dirty="0">
                          <a:latin typeface="Arial MT"/>
                          <a:cs typeface="Arial MT"/>
                        </a:rPr>
                        <a:t>0.604980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0" algn="ctr">
                        <a:lnSpc>
                          <a:spcPts val="1405"/>
                        </a:lnSpc>
                      </a:pPr>
                      <a:r>
                        <a:rPr sz="1350" spc="-10" dirty="0">
                          <a:latin typeface="Arial MT"/>
                          <a:cs typeface="Arial MT"/>
                        </a:rPr>
                        <a:t>0.605469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ts val="1405"/>
                        </a:lnSpc>
                      </a:pPr>
                      <a:r>
                        <a:rPr sz="1350" spc="-10" dirty="0">
                          <a:latin typeface="Arial MT"/>
                          <a:cs typeface="Arial MT"/>
                        </a:rPr>
                        <a:t>0.003268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2075" algn="r">
                        <a:lnSpc>
                          <a:spcPts val="1405"/>
                        </a:lnSpc>
                      </a:pPr>
                      <a:r>
                        <a:rPr sz="1350" spc="-10" dirty="0">
                          <a:latin typeface="Arial MT"/>
                          <a:cs typeface="Arial MT"/>
                        </a:rPr>
                        <a:t>0.001210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405"/>
                        </a:lnSpc>
                      </a:pPr>
                      <a:r>
                        <a:rPr sz="1350" spc="-10" dirty="0">
                          <a:latin typeface="Arial MT"/>
                          <a:cs typeface="Arial MT"/>
                        </a:rPr>
                        <a:t>-0.000851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6400">
                        <a:lnSpc>
                          <a:spcPts val="1405"/>
                        </a:lnSpc>
                      </a:pPr>
                      <a:r>
                        <a:rPr sz="1350" spc="-5" dirty="0">
                          <a:latin typeface="Arial MT"/>
                          <a:cs typeface="Arial MT"/>
                        </a:rPr>
                        <a:t>[c,</a:t>
                      </a:r>
                      <a:r>
                        <a:rPr sz="135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50" spc="-10" dirty="0">
                          <a:latin typeface="Arial MT"/>
                          <a:cs typeface="Arial MT"/>
                        </a:rPr>
                        <a:t>b]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7465" algn="r">
                        <a:lnSpc>
                          <a:spcPts val="1405"/>
                        </a:lnSpc>
                      </a:pPr>
                      <a:r>
                        <a:rPr sz="1350" spc="-10" dirty="0">
                          <a:latin typeface="Arial MT"/>
                          <a:cs typeface="Arial MT"/>
                        </a:rPr>
                        <a:t>0.000488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6595">
                <a:tc>
                  <a:txBody>
                    <a:bodyPr/>
                    <a:lstStyle/>
                    <a:p>
                      <a:pPr marR="63500" algn="r">
                        <a:lnSpc>
                          <a:spcPts val="1410"/>
                        </a:lnSpc>
                      </a:pPr>
                      <a:r>
                        <a:rPr sz="1350" spc="-10" dirty="0">
                          <a:latin typeface="Arial MT"/>
                          <a:cs typeface="Arial MT"/>
                        </a:rPr>
                        <a:t>11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ts val="1410"/>
                        </a:lnSpc>
                      </a:pPr>
                      <a:r>
                        <a:rPr sz="1350" spc="-10" dirty="0">
                          <a:latin typeface="Arial MT"/>
                          <a:cs typeface="Arial MT"/>
                        </a:rPr>
                        <a:t>0.604980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</a:pPr>
                      <a:r>
                        <a:rPr sz="1350" spc="-10" dirty="0">
                          <a:latin typeface="Arial MT"/>
                          <a:cs typeface="Arial MT"/>
                        </a:rPr>
                        <a:t>0.605225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0" algn="ctr">
                        <a:lnSpc>
                          <a:spcPts val="1410"/>
                        </a:lnSpc>
                      </a:pPr>
                      <a:r>
                        <a:rPr sz="1350" spc="-10" dirty="0">
                          <a:latin typeface="Arial MT"/>
                          <a:cs typeface="Arial MT"/>
                        </a:rPr>
                        <a:t>0.605469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ts val="1410"/>
                        </a:lnSpc>
                      </a:pPr>
                      <a:r>
                        <a:rPr sz="1350" spc="-10" dirty="0">
                          <a:latin typeface="Arial MT"/>
                          <a:cs typeface="Arial MT"/>
                        </a:rPr>
                        <a:t>0.001210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2075" algn="r">
                        <a:lnSpc>
                          <a:spcPts val="1410"/>
                        </a:lnSpc>
                      </a:pPr>
                      <a:r>
                        <a:rPr sz="1350" spc="-10" dirty="0">
                          <a:latin typeface="Arial MT"/>
                          <a:cs typeface="Arial MT"/>
                        </a:rPr>
                        <a:t>0.000179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410"/>
                        </a:lnSpc>
                      </a:pPr>
                      <a:r>
                        <a:rPr sz="1350" spc="-10" dirty="0">
                          <a:latin typeface="Arial MT"/>
                          <a:cs typeface="Arial MT"/>
                        </a:rPr>
                        <a:t>-0.000851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6400">
                        <a:lnSpc>
                          <a:spcPts val="1410"/>
                        </a:lnSpc>
                      </a:pPr>
                      <a:r>
                        <a:rPr sz="1350" spc="-5" dirty="0">
                          <a:latin typeface="Arial MT"/>
                          <a:cs typeface="Arial MT"/>
                        </a:rPr>
                        <a:t>[c,</a:t>
                      </a:r>
                      <a:r>
                        <a:rPr sz="135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50" spc="-10" dirty="0">
                          <a:latin typeface="Arial MT"/>
                          <a:cs typeface="Arial MT"/>
                        </a:rPr>
                        <a:t>b]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7465" algn="r">
                        <a:lnSpc>
                          <a:spcPts val="1410"/>
                        </a:lnSpc>
                      </a:pPr>
                      <a:r>
                        <a:rPr sz="1350" spc="-10" dirty="0">
                          <a:latin typeface="Arial MT"/>
                          <a:cs typeface="Arial MT"/>
                        </a:rPr>
                        <a:t>0.000244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5071">
                <a:tc>
                  <a:txBody>
                    <a:bodyPr/>
                    <a:lstStyle/>
                    <a:p>
                      <a:pPr marR="63500" algn="r">
                        <a:lnSpc>
                          <a:spcPts val="1410"/>
                        </a:lnSpc>
                      </a:pPr>
                      <a:r>
                        <a:rPr sz="1350" spc="-10" dirty="0">
                          <a:latin typeface="Arial MT"/>
                          <a:cs typeface="Arial MT"/>
                        </a:rPr>
                        <a:t>12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ts val="1410"/>
                        </a:lnSpc>
                      </a:pPr>
                      <a:r>
                        <a:rPr sz="1350" spc="-10" dirty="0">
                          <a:latin typeface="Arial MT"/>
                          <a:cs typeface="Arial MT"/>
                        </a:rPr>
                        <a:t>0.605225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</a:pPr>
                      <a:r>
                        <a:rPr sz="1350" spc="-10" dirty="0">
                          <a:latin typeface="Arial MT"/>
                          <a:cs typeface="Arial MT"/>
                        </a:rPr>
                        <a:t>0.605347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0" algn="ctr">
                        <a:lnSpc>
                          <a:spcPts val="1410"/>
                        </a:lnSpc>
                      </a:pPr>
                      <a:r>
                        <a:rPr sz="1350" spc="-10" dirty="0">
                          <a:latin typeface="Arial MT"/>
                          <a:cs typeface="Arial MT"/>
                        </a:rPr>
                        <a:t>0.605469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ts val="1410"/>
                        </a:lnSpc>
                      </a:pPr>
                      <a:r>
                        <a:rPr sz="1350" spc="-10" dirty="0">
                          <a:latin typeface="Arial MT"/>
                          <a:cs typeface="Arial MT"/>
                        </a:rPr>
                        <a:t>0.000179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1915" algn="r">
                        <a:lnSpc>
                          <a:spcPts val="1410"/>
                        </a:lnSpc>
                      </a:pPr>
                      <a:r>
                        <a:rPr sz="1350" spc="-10" dirty="0">
                          <a:latin typeface="Arial MT"/>
                          <a:cs typeface="Arial MT"/>
                        </a:rPr>
                        <a:t>-0.000336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1410"/>
                        </a:lnSpc>
                      </a:pPr>
                      <a:r>
                        <a:rPr sz="1350" spc="-10" dirty="0">
                          <a:latin typeface="Arial MT"/>
                          <a:cs typeface="Arial MT"/>
                        </a:rPr>
                        <a:t>-0.000851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4020">
                        <a:lnSpc>
                          <a:spcPts val="1410"/>
                        </a:lnSpc>
                      </a:pPr>
                      <a:r>
                        <a:rPr sz="1350" spc="-5" dirty="0">
                          <a:latin typeface="Arial MT"/>
                          <a:cs typeface="Arial MT"/>
                        </a:rPr>
                        <a:t>[a,</a:t>
                      </a:r>
                      <a:r>
                        <a:rPr sz="135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50" dirty="0">
                          <a:latin typeface="Arial MT"/>
                          <a:cs typeface="Arial MT"/>
                        </a:rPr>
                        <a:t>c]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7465" algn="r">
                        <a:lnSpc>
                          <a:spcPts val="1410"/>
                        </a:lnSpc>
                      </a:pPr>
                      <a:r>
                        <a:rPr sz="1350" spc="-10" dirty="0">
                          <a:latin typeface="Arial MT"/>
                          <a:cs typeface="Arial MT"/>
                        </a:rPr>
                        <a:t>0.000122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5071">
                <a:tc>
                  <a:txBody>
                    <a:bodyPr/>
                    <a:lstStyle/>
                    <a:p>
                      <a:pPr marR="63500" algn="r">
                        <a:lnSpc>
                          <a:spcPts val="1400"/>
                        </a:lnSpc>
                      </a:pPr>
                      <a:r>
                        <a:rPr sz="1350" spc="-10" dirty="0">
                          <a:latin typeface="Arial MT"/>
                          <a:cs typeface="Arial MT"/>
                        </a:rPr>
                        <a:t>13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ts val="1400"/>
                        </a:lnSpc>
                      </a:pPr>
                      <a:r>
                        <a:rPr sz="1350" spc="-10" dirty="0">
                          <a:latin typeface="Arial MT"/>
                          <a:cs typeface="Arial MT"/>
                        </a:rPr>
                        <a:t>0.605225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sz="1350" spc="-10" dirty="0">
                          <a:latin typeface="Arial MT"/>
                          <a:cs typeface="Arial MT"/>
                        </a:rPr>
                        <a:t>0.605286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0" algn="ctr">
                        <a:lnSpc>
                          <a:spcPts val="1400"/>
                        </a:lnSpc>
                      </a:pPr>
                      <a:r>
                        <a:rPr sz="1350" spc="-10" dirty="0">
                          <a:latin typeface="Arial MT"/>
                          <a:cs typeface="Arial MT"/>
                        </a:rPr>
                        <a:t>0.605347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ts val="1400"/>
                        </a:lnSpc>
                      </a:pPr>
                      <a:r>
                        <a:rPr sz="1350" spc="-10" dirty="0">
                          <a:latin typeface="Arial MT"/>
                          <a:cs typeface="Arial MT"/>
                        </a:rPr>
                        <a:t>0.000179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1915" algn="r">
                        <a:lnSpc>
                          <a:spcPts val="1400"/>
                        </a:lnSpc>
                      </a:pPr>
                      <a:r>
                        <a:rPr sz="1350" spc="-10" dirty="0">
                          <a:latin typeface="Arial MT"/>
                          <a:cs typeface="Arial MT"/>
                        </a:rPr>
                        <a:t>-0.000078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1400"/>
                        </a:lnSpc>
                      </a:pPr>
                      <a:r>
                        <a:rPr sz="1350" spc="-10" dirty="0">
                          <a:latin typeface="Arial MT"/>
                          <a:cs typeface="Arial MT"/>
                        </a:rPr>
                        <a:t>-0.000336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4020">
                        <a:lnSpc>
                          <a:spcPts val="1400"/>
                        </a:lnSpc>
                      </a:pPr>
                      <a:r>
                        <a:rPr sz="1350" spc="-5" dirty="0">
                          <a:latin typeface="Arial MT"/>
                          <a:cs typeface="Arial MT"/>
                        </a:rPr>
                        <a:t>[a,</a:t>
                      </a:r>
                      <a:r>
                        <a:rPr sz="135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50" dirty="0">
                          <a:latin typeface="Arial MT"/>
                          <a:cs typeface="Arial MT"/>
                        </a:rPr>
                        <a:t>c]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7465" algn="r">
                        <a:lnSpc>
                          <a:spcPts val="1400"/>
                        </a:lnSpc>
                      </a:pPr>
                      <a:r>
                        <a:rPr sz="1350" spc="-10" dirty="0">
                          <a:latin typeface="Arial MT"/>
                          <a:cs typeface="Arial MT"/>
                        </a:rPr>
                        <a:t>0.000061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7357">
                <a:tc>
                  <a:txBody>
                    <a:bodyPr/>
                    <a:lstStyle/>
                    <a:p>
                      <a:pPr marR="63500" algn="r">
                        <a:lnSpc>
                          <a:spcPts val="1410"/>
                        </a:lnSpc>
                      </a:pPr>
                      <a:r>
                        <a:rPr sz="1350" spc="-10" dirty="0">
                          <a:latin typeface="Arial MT"/>
                          <a:cs typeface="Arial MT"/>
                        </a:rPr>
                        <a:t>14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ts val="1410"/>
                        </a:lnSpc>
                      </a:pPr>
                      <a:r>
                        <a:rPr sz="1350" spc="-10" dirty="0">
                          <a:latin typeface="Arial MT"/>
                          <a:cs typeface="Arial MT"/>
                        </a:rPr>
                        <a:t>0.605225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</a:pPr>
                      <a:r>
                        <a:rPr sz="1350" spc="-10" dirty="0">
                          <a:latin typeface="Arial MT"/>
                          <a:cs typeface="Arial MT"/>
                        </a:rPr>
                        <a:t>0.605255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0" algn="ctr">
                        <a:lnSpc>
                          <a:spcPts val="1410"/>
                        </a:lnSpc>
                      </a:pPr>
                      <a:r>
                        <a:rPr sz="1350" spc="-10" dirty="0">
                          <a:latin typeface="Arial MT"/>
                          <a:cs typeface="Arial MT"/>
                        </a:rPr>
                        <a:t>0.605286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ts val="1410"/>
                        </a:lnSpc>
                      </a:pPr>
                      <a:r>
                        <a:rPr sz="1350" spc="-10" dirty="0">
                          <a:latin typeface="Arial MT"/>
                          <a:cs typeface="Arial MT"/>
                        </a:rPr>
                        <a:t>0.000179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2075" algn="r">
                        <a:lnSpc>
                          <a:spcPts val="1410"/>
                        </a:lnSpc>
                      </a:pPr>
                      <a:r>
                        <a:rPr sz="1350" spc="-10" dirty="0">
                          <a:latin typeface="Arial MT"/>
                          <a:cs typeface="Arial MT"/>
                        </a:rPr>
                        <a:t>0.000051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410"/>
                        </a:lnSpc>
                      </a:pPr>
                      <a:r>
                        <a:rPr sz="1350" spc="-10" dirty="0">
                          <a:latin typeface="Arial MT"/>
                          <a:cs typeface="Arial MT"/>
                        </a:rPr>
                        <a:t>-0.000078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6400">
                        <a:lnSpc>
                          <a:spcPts val="1410"/>
                        </a:lnSpc>
                      </a:pPr>
                      <a:r>
                        <a:rPr sz="1350" spc="-5" dirty="0">
                          <a:latin typeface="Arial MT"/>
                          <a:cs typeface="Arial MT"/>
                        </a:rPr>
                        <a:t>[c,</a:t>
                      </a:r>
                      <a:r>
                        <a:rPr sz="135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50" spc="-10" dirty="0">
                          <a:latin typeface="Arial MT"/>
                          <a:cs typeface="Arial MT"/>
                        </a:rPr>
                        <a:t>b]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7465" algn="r">
                        <a:lnSpc>
                          <a:spcPts val="1410"/>
                        </a:lnSpc>
                      </a:pPr>
                      <a:r>
                        <a:rPr sz="1350" spc="-10" dirty="0">
                          <a:latin typeface="Arial MT"/>
                          <a:cs typeface="Arial MT"/>
                        </a:rPr>
                        <a:t>0.000031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5833">
                <a:tc>
                  <a:txBody>
                    <a:bodyPr/>
                    <a:lstStyle/>
                    <a:p>
                      <a:pPr marR="63500" algn="r">
                        <a:lnSpc>
                          <a:spcPts val="1420"/>
                        </a:lnSpc>
                      </a:pPr>
                      <a:r>
                        <a:rPr sz="1350" spc="-10" dirty="0">
                          <a:latin typeface="Arial MT"/>
                          <a:cs typeface="Arial MT"/>
                        </a:rPr>
                        <a:t>15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ts val="1420"/>
                        </a:lnSpc>
                      </a:pPr>
                      <a:r>
                        <a:rPr sz="1350" spc="-10" dirty="0">
                          <a:latin typeface="Arial MT"/>
                          <a:cs typeface="Arial MT"/>
                        </a:rPr>
                        <a:t>0.605255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20"/>
                        </a:lnSpc>
                      </a:pPr>
                      <a:r>
                        <a:rPr sz="1350" spc="-10" dirty="0">
                          <a:latin typeface="Arial MT"/>
                          <a:cs typeface="Arial MT"/>
                        </a:rPr>
                        <a:t>0.605270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0" algn="ctr">
                        <a:lnSpc>
                          <a:spcPts val="1420"/>
                        </a:lnSpc>
                      </a:pPr>
                      <a:r>
                        <a:rPr sz="1350" spc="-10" dirty="0">
                          <a:latin typeface="Arial MT"/>
                          <a:cs typeface="Arial MT"/>
                        </a:rPr>
                        <a:t>0.605286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ts val="1420"/>
                        </a:lnSpc>
                      </a:pPr>
                      <a:r>
                        <a:rPr sz="1350" spc="-10" dirty="0">
                          <a:latin typeface="Arial MT"/>
                          <a:cs typeface="Arial MT"/>
                        </a:rPr>
                        <a:t>0.000051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1915" algn="r">
                        <a:lnSpc>
                          <a:spcPts val="1420"/>
                        </a:lnSpc>
                      </a:pPr>
                      <a:r>
                        <a:rPr sz="1350" spc="-10" dirty="0">
                          <a:latin typeface="Arial MT"/>
                          <a:cs typeface="Arial MT"/>
                        </a:rPr>
                        <a:t>-0.000014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1420"/>
                        </a:lnSpc>
                      </a:pPr>
                      <a:r>
                        <a:rPr sz="1350" spc="-10" dirty="0">
                          <a:latin typeface="Arial MT"/>
                          <a:cs typeface="Arial MT"/>
                        </a:rPr>
                        <a:t>-0.000078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4020">
                        <a:lnSpc>
                          <a:spcPts val="1420"/>
                        </a:lnSpc>
                      </a:pPr>
                      <a:r>
                        <a:rPr sz="1350" spc="-5" dirty="0">
                          <a:latin typeface="Arial MT"/>
                          <a:cs typeface="Arial MT"/>
                        </a:rPr>
                        <a:t>[a,</a:t>
                      </a:r>
                      <a:r>
                        <a:rPr sz="135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50" dirty="0">
                          <a:latin typeface="Arial MT"/>
                          <a:cs typeface="Arial MT"/>
                        </a:rPr>
                        <a:t>c]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7465" algn="r">
                        <a:lnSpc>
                          <a:spcPts val="1420"/>
                        </a:lnSpc>
                      </a:pPr>
                      <a:r>
                        <a:rPr sz="1350" spc="-10" dirty="0">
                          <a:latin typeface="Arial MT"/>
                          <a:cs typeface="Arial MT"/>
                        </a:rPr>
                        <a:t>0.000015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92809">
                <a:tc>
                  <a:txBody>
                    <a:bodyPr/>
                    <a:lstStyle/>
                    <a:p>
                      <a:pPr marR="63500" algn="r">
                        <a:lnSpc>
                          <a:spcPts val="1400"/>
                        </a:lnSpc>
                      </a:pPr>
                      <a:r>
                        <a:rPr sz="1350" dirty="0">
                          <a:latin typeface="Arial MT"/>
                          <a:cs typeface="Arial MT"/>
                        </a:rPr>
                        <a:t>1 6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ts val="1400"/>
                        </a:lnSpc>
                      </a:pPr>
                      <a:r>
                        <a:rPr sz="1350" spc="-10" dirty="0">
                          <a:latin typeface="Arial MT"/>
                          <a:cs typeface="Arial MT"/>
                        </a:rPr>
                        <a:t>0.605255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sz="1350" spc="-10" dirty="0">
                          <a:latin typeface="Arial MT"/>
                          <a:cs typeface="Arial MT"/>
                        </a:rPr>
                        <a:t>0.605263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735" algn="ctr">
                        <a:lnSpc>
                          <a:spcPts val="1400"/>
                        </a:lnSpc>
                      </a:pPr>
                      <a:r>
                        <a:rPr sz="1350" spc="-10" dirty="0">
                          <a:latin typeface="Arial MT"/>
                          <a:cs typeface="Arial MT"/>
                        </a:rPr>
                        <a:t>0.605270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ts val="1400"/>
                        </a:lnSpc>
                      </a:pPr>
                      <a:r>
                        <a:rPr sz="1350" spc="-10" dirty="0">
                          <a:latin typeface="Arial MT"/>
                          <a:cs typeface="Arial MT"/>
                        </a:rPr>
                        <a:t>0.000051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2075" algn="r">
                        <a:lnSpc>
                          <a:spcPts val="1400"/>
                        </a:lnSpc>
                      </a:pPr>
                      <a:r>
                        <a:rPr sz="1350" spc="-10" dirty="0">
                          <a:latin typeface="Arial MT"/>
                          <a:cs typeface="Arial MT"/>
                        </a:rPr>
                        <a:t>0.000018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400"/>
                        </a:lnSpc>
                      </a:pPr>
                      <a:r>
                        <a:rPr sz="1350" spc="-10" dirty="0">
                          <a:latin typeface="Arial MT"/>
                          <a:cs typeface="Arial MT"/>
                        </a:rPr>
                        <a:t>-0.000014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0">
                        <a:lnSpc>
                          <a:spcPts val="1400"/>
                        </a:lnSpc>
                      </a:pPr>
                      <a:r>
                        <a:rPr sz="1350" spc="-5" dirty="0">
                          <a:latin typeface="Arial MT"/>
                          <a:cs typeface="Arial MT"/>
                        </a:rPr>
                        <a:t>[c,</a:t>
                      </a:r>
                      <a:r>
                        <a:rPr sz="135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50" spc="-10" dirty="0">
                          <a:latin typeface="Arial MT"/>
                          <a:cs typeface="Arial MT"/>
                        </a:rPr>
                        <a:t>b]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465" algn="r">
                        <a:lnSpc>
                          <a:spcPts val="1400"/>
                        </a:lnSpc>
                      </a:pPr>
                      <a:r>
                        <a:rPr sz="1350" spc="-10" dirty="0">
                          <a:latin typeface="Arial MT"/>
                          <a:cs typeface="Arial MT"/>
                        </a:rPr>
                        <a:t>0.000008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450339" y="6570977"/>
            <a:ext cx="41738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Jadi,</a:t>
            </a:r>
            <a:r>
              <a:rPr sz="1800" spc="-10" dirty="0">
                <a:latin typeface="Calibri"/>
                <a:cs typeface="Calibri"/>
              </a:rPr>
              <a:t> hampiran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akarnya</a:t>
            </a:r>
            <a:r>
              <a:rPr sz="1800" spc="-5" dirty="0">
                <a:latin typeface="Calibri"/>
                <a:cs typeface="Calibri"/>
              </a:rPr>
              <a:t> adalah</a:t>
            </a:r>
            <a:r>
              <a:rPr sz="1800" spc="41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x</a:t>
            </a:r>
            <a:r>
              <a:rPr sz="1800" i="1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4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0.605263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3" y="930649"/>
            <a:ext cx="73342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20" dirty="0"/>
              <a:t>Kasus</a:t>
            </a:r>
            <a:r>
              <a:rPr sz="2200" spc="-10" dirty="0"/>
              <a:t> </a:t>
            </a:r>
            <a:r>
              <a:rPr sz="2200" spc="10" dirty="0"/>
              <a:t>yang</a:t>
            </a:r>
            <a:r>
              <a:rPr sz="2200" dirty="0"/>
              <a:t> </a:t>
            </a:r>
            <a:r>
              <a:rPr sz="2200" spc="25" dirty="0"/>
              <a:t>Mungkin</a:t>
            </a:r>
            <a:r>
              <a:rPr sz="2200" spc="-10" dirty="0"/>
              <a:t> Terjadi</a:t>
            </a:r>
            <a:r>
              <a:rPr sz="2200" spc="25" dirty="0"/>
              <a:t> </a:t>
            </a:r>
            <a:r>
              <a:rPr sz="2200" spc="20" dirty="0"/>
              <a:t>pada</a:t>
            </a:r>
            <a:r>
              <a:rPr sz="2200" dirty="0"/>
              <a:t> </a:t>
            </a:r>
            <a:r>
              <a:rPr sz="2200" spc="15" dirty="0"/>
              <a:t>Penggunaan</a:t>
            </a:r>
            <a:r>
              <a:rPr sz="2200" spc="20" dirty="0"/>
              <a:t> </a:t>
            </a:r>
            <a:r>
              <a:rPr sz="2200" spc="10" dirty="0"/>
              <a:t>Metode</a:t>
            </a:r>
            <a:r>
              <a:rPr sz="2200" spc="40" dirty="0"/>
              <a:t> </a:t>
            </a:r>
            <a:r>
              <a:rPr sz="2200" spc="20" dirty="0"/>
              <a:t>Bagidua</a:t>
            </a:r>
            <a:endParaRPr sz="2200"/>
          </a:p>
        </p:txBody>
      </p:sp>
      <p:grpSp>
        <p:nvGrpSpPr>
          <p:cNvPr id="3" name="object 3"/>
          <p:cNvGrpSpPr/>
          <p:nvPr/>
        </p:nvGrpSpPr>
        <p:grpSpPr>
          <a:xfrm>
            <a:off x="6645494" y="5346382"/>
            <a:ext cx="2355850" cy="1303020"/>
            <a:chOff x="6645494" y="5346382"/>
            <a:chExt cx="2355850" cy="1303020"/>
          </a:xfrm>
        </p:grpSpPr>
        <p:sp>
          <p:nvSpPr>
            <p:cNvPr id="4" name="object 4"/>
            <p:cNvSpPr/>
            <p:nvPr/>
          </p:nvSpPr>
          <p:spPr>
            <a:xfrm>
              <a:off x="6647716" y="6601956"/>
              <a:ext cx="2222500" cy="0"/>
            </a:xfrm>
            <a:custGeom>
              <a:avLst/>
              <a:gdLst/>
              <a:ahLst/>
              <a:cxnLst/>
              <a:rect l="l" t="t" r="r" b="b"/>
              <a:pathLst>
                <a:path w="2222500">
                  <a:moveTo>
                    <a:pt x="0" y="0"/>
                  </a:moveTo>
                  <a:lnTo>
                    <a:pt x="2222002" y="0"/>
                  </a:lnTo>
                </a:path>
              </a:pathLst>
            </a:custGeom>
            <a:ln w="41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855964" y="6553199"/>
              <a:ext cx="144780" cy="96520"/>
            </a:xfrm>
            <a:custGeom>
              <a:avLst/>
              <a:gdLst/>
              <a:ahLst/>
              <a:cxnLst/>
              <a:rect l="l" t="t" r="r" b="b"/>
              <a:pathLst>
                <a:path w="144779" h="96520">
                  <a:moveTo>
                    <a:pt x="144779" y="48767"/>
                  </a:moveTo>
                  <a:lnTo>
                    <a:pt x="0" y="0"/>
                  </a:lnTo>
                  <a:lnTo>
                    <a:pt x="0" y="96011"/>
                  </a:lnTo>
                  <a:lnTo>
                    <a:pt x="144779" y="487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04690" y="5356859"/>
              <a:ext cx="1569720" cy="1242060"/>
            </a:xfrm>
            <a:custGeom>
              <a:avLst/>
              <a:gdLst/>
              <a:ahLst/>
              <a:cxnLst/>
              <a:rect l="l" t="t" r="r" b="b"/>
              <a:pathLst>
                <a:path w="1569720" h="1242059">
                  <a:moveTo>
                    <a:pt x="1569723" y="0"/>
                  </a:moveTo>
                  <a:lnTo>
                    <a:pt x="1520954" y="134099"/>
                  </a:lnTo>
                  <a:lnTo>
                    <a:pt x="1473702" y="260596"/>
                  </a:lnTo>
                  <a:lnTo>
                    <a:pt x="1424933" y="379461"/>
                  </a:lnTo>
                  <a:lnTo>
                    <a:pt x="1377696" y="490725"/>
                  </a:lnTo>
                  <a:lnTo>
                    <a:pt x="1328927" y="594356"/>
                  </a:lnTo>
                  <a:lnTo>
                    <a:pt x="1283205" y="690371"/>
                  </a:lnTo>
                  <a:lnTo>
                    <a:pt x="1237483" y="777237"/>
                  </a:lnTo>
                  <a:lnTo>
                    <a:pt x="1188715" y="858003"/>
                  </a:lnTo>
                  <a:lnTo>
                    <a:pt x="1142993" y="931152"/>
                  </a:lnTo>
                  <a:lnTo>
                    <a:pt x="1097270" y="998216"/>
                  </a:lnTo>
                  <a:lnTo>
                    <a:pt x="1053079" y="1056117"/>
                  </a:lnTo>
                  <a:lnTo>
                    <a:pt x="1007357" y="1104898"/>
                  </a:lnTo>
                  <a:lnTo>
                    <a:pt x="961635" y="1147564"/>
                  </a:lnTo>
                  <a:lnTo>
                    <a:pt x="917443" y="1182614"/>
                  </a:lnTo>
                  <a:lnTo>
                    <a:pt x="873252" y="1208529"/>
                  </a:lnTo>
                  <a:lnTo>
                    <a:pt x="829045" y="1228330"/>
                  </a:lnTo>
                  <a:lnTo>
                    <a:pt x="783338" y="1238997"/>
                  </a:lnTo>
                  <a:lnTo>
                    <a:pt x="742177" y="1242047"/>
                  </a:lnTo>
                  <a:lnTo>
                    <a:pt x="697986" y="1238997"/>
                  </a:lnTo>
                  <a:lnTo>
                    <a:pt x="653794" y="1228330"/>
                  </a:lnTo>
                  <a:lnTo>
                    <a:pt x="612649" y="1208529"/>
                  </a:lnTo>
                  <a:lnTo>
                    <a:pt x="568442" y="1182614"/>
                  </a:lnTo>
                  <a:lnTo>
                    <a:pt x="525782" y="1147564"/>
                  </a:lnTo>
                  <a:lnTo>
                    <a:pt x="484621" y="1104898"/>
                  </a:lnTo>
                  <a:lnTo>
                    <a:pt x="443476" y="1056117"/>
                  </a:lnTo>
                  <a:lnTo>
                    <a:pt x="400799" y="998216"/>
                  </a:lnTo>
                  <a:lnTo>
                    <a:pt x="359654" y="931152"/>
                  </a:lnTo>
                  <a:lnTo>
                    <a:pt x="320039" y="858003"/>
                  </a:lnTo>
                  <a:lnTo>
                    <a:pt x="277363" y="777237"/>
                  </a:lnTo>
                  <a:lnTo>
                    <a:pt x="237733" y="690371"/>
                  </a:lnTo>
                  <a:lnTo>
                    <a:pt x="196588" y="594356"/>
                  </a:lnTo>
                  <a:lnTo>
                    <a:pt x="156958" y="490725"/>
                  </a:lnTo>
                  <a:lnTo>
                    <a:pt x="117343" y="379461"/>
                  </a:lnTo>
                  <a:lnTo>
                    <a:pt x="79244" y="260596"/>
                  </a:lnTo>
                  <a:lnTo>
                    <a:pt x="39614" y="134099"/>
                  </a:lnTo>
                  <a:lnTo>
                    <a:pt x="0" y="0"/>
                  </a:lnTo>
                </a:path>
              </a:pathLst>
            </a:custGeom>
            <a:ln w="207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792968" y="6644082"/>
            <a:ext cx="10223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i="1" dirty="0">
                <a:latin typeface="Times New Roman"/>
                <a:cs typeface="Times New Roman"/>
              </a:rPr>
              <a:t>x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29344" y="6025017"/>
            <a:ext cx="628650" cy="192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10" dirty="0">
                <a:latin typeface="Times New Roman"/>
                <a:cs typeface="Times New Roman"/>
              </a:rPr>
              <a:t>akar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ganda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516367" y="6211256"/>
            <a:ext cx="97790" cy="387985"/>
            <a:chOff x="7516367" y="6211256"/>
            <a:chExt cx="97790" cy="387985"/>
          </a:xfrm>
        </p:grpSpPr>
        <p:sp>
          <p:nvSpPr>
            <p:cNvPr id="10" name="object 10"/>
            <p:cNvSpPr/>
            <p:nvPr/>
          </p:nvSpPr>
          <p:spPr>
            <a:xfrm>
              <a:off x="7563644" y="6213345"/>
              <a:ext cx="24765" cy="254635"/>
            </a:xfrm>
            <a:custGeom>
              <a:avLst/>
              <a:gdLst/>
              <a:ahLst/>
              <a:cxnLst/>
              <a:rect l="l" t="t" r="r" b="b"/>
              <a:pathLst>
                <a:path w="24765" h="254635">
                  <a:moveTo>
                    <a:pt x="12192" y="-2089"/>
                  </a:moveTo>
                  <a:lnTo>
                    <a:pt x="12192" y="256586"/>
                  </a:lnTo>
                </a:path>
              </a:pathLst>
            </a:custGeom>
            <a:ln w="285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516367" y="6452616"/>
              <a:ext cx="97790" cy="146685"/>
            </a:xfrm>
            <a:custGeom>
              <a:avLst/>
              <a:gdLst/>
              <a:ahLst/>
              <a:cxnLst/>
              <a:rect l="l" t="t" r="r" b="b"/>
              <a:pathLst>
                <a:path w="97790" h="146684">
                  <a:moveTo>
                    <a:pt x="97535" y="9143"/>
                  </a:moveTo>
                  <a:lnTo>
                    <a:pt x="0" y="0"/>
                  </a:lnTo>
                  <a:lnTo>
                    <a:pt x="33527" y="146303"/>
                  </a:lnTo>
                  <a:lnTo>
                    <a:pt x="97535" y="91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942333" y="1667648"/>
            <a:ext cx="8133080" cy="427164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520065" indent="-457200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520065" algn="l"/>
                <a:tab pos="520700" algn="l"/>
              </a:tabLst>
            </a:pPr>
            <a:r>
              <a:rPr sz="22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Jumlah</a:t>
            </a:r>
            <a:r>
              <a:rPr sz="2200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akar</a:t>
            </a:r>
            <a:r>
              <a:rPr sz="2200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2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lebih</a:t>
            </a:r>
            <a:r>
              <a:rPr sz="2200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dari</a:t>
            </a:r>
            <a:r>
              <a:rPr sz="22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satu</a:t>
            </a:r>
            <a:endParaRPr sz="2200">
              <a:latin typeface="Calibri"/>
              <a:cs typeface="Calibri"/>
            </a:endParaRPr>
          </a:p>
          <a:p>
            <a:pPr marL="640715" marR="200025" lvl="1" indent="-241300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702945" algn="l"/>
                <a:tab pos="703580" algn="l"/>
              </a:tabLst>
            </a:pPr>
            <a:r>
              <a:rPr dirty="0"/>
              <a:t>	</a:t>
            </a:r>
            <a:r>
              <a:rPr sz="2200" spc="-5" dirty="0">
                <a:latin typeface="Calibri"/>
                <a:cs typeface="Calibri"/>
              </a:rPr>
              <a:t>Bila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dalam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selang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[</a:t>
            </a:r>
            <a:r>
              <a:rPr sz="2200" i="1" spc="-5" dirty="0">
                <a:latin typeface="Calibri"/>
                <a:cs typeface="Calibri"/>
              </a:rPr>
              <a:t>a</a:t>
            </a:r>
            <a:r>
              <a:rPr sz="2200" spc="-5" dirty="0">
                <a:latin typeface="Calibri"/>
                <a:cs typeface="Calibri"/>
              </a:rPr>
              <a:t>, </a:t>
            </a:r>
            <a:r>
              <a:rPr sz="2200" i="1" spc="-5" dirty="0">
                <a:latin typeface="Calibri"/>
                <a:cs typeface="Calibri"/>
              </a:rPr>
              <a:t>b</a:t>
            </a:r>
            <a:r>
              <a:rPr sz="2200" spc="-5" dirty="0">
                <a:latin typeface="Calibri"/>
                <a:cs typeface="Calibri"/>
              </a:rPr>
              <a:t>]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terdapat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lebih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dari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satu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akar </a:t>
            </a:r>
            <a:r>
              <a:rPr sz="2200" spc="-20" dirty="0">
                <a:latin typeface="Calibri"/>
                <a:cs typeface="Calibri"/>
              </a:rPr>
              <a:t>(banyaknya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akar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ganjil),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hanya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satu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buah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akar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yang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dapat </a:t>
            </a:r>
            <a:r>
              <a:rPr sz="2200" spc="-15" dirty="0">
                <a:latin typeface="Calibri"/>
                <a:cs typeface="Calibri"/>
              </a:rPr>
              <a:t>ditemukan.</a:t>
            </a:r>
            <a:endParaRPr sz="2200">
              <a:latin typeface="Calibri"/>
              <a:cs typeface="Calibri"/>
            </a:endParaRPr>
          </a:p>
          <a:p>
            <a:pPr marL="640715" marR="377190" lvl="1" indent="-241300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640715" algn="l"/>
                <a:tab pos="641350" algn="l"/>
              </a:tabLst>
            </a:pPr>
            <a:r>
              <a:rPr sz="2200" spc="-15" dirty="0">
                <a:latin typeface="Calibri"/>
                <a:cs typeface="Calibri"/>
              </a:rPr>
              <a:t>Cara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mengatasinya: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gunakan</a:t>
            </a:r>
            <a:r>
              <a:rPr sz="2200" spc="-5" dirty="0">
                <a:latin typeface="Calibri"/>
                <a:cs typeface="Calibri"/>
              </a:rPr>
              <a:t> selang [</a:t>
            </a:r>
            <a:r>
              <a:rPr sz="2200" i="1" spc="-5" dirty="0">
                <a:latin typeface="Calibri"/>
                <a:cs typeface="Calibri"/>
              </a:rPr>
              <a:t>a</a:t>
            </a:r>
            <a:r>
              <a:rPr sz="2200" spc="-5" dirty="0">
                <a:latin typeface="Calibri"/>
                <a:cs typeface="Calibri"/>
              </a:rPr>
              <a:t>,</a:t>
            </a:r>
            <a:r>
              <a:rPr sz="2200" i="1" spc="-5" dirty="0">
                <a:latin typeface="Calibri"/>
                <a:cs typeface="Calibri"/>
              </a:rPr>
              <a:t>b</a:t>
            </a:r>
            <a:r>
              <a:rPr sz="2200" spc="-5" dirty="0">
                <a:latin typeface="Calibri"/>
                <a:cs typeface="Calibri"/>
              </a:rPr>
              <a:t>]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yang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cukup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kecil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yang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memuat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hanya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satu </a:t>
            </a:r>
            <a:r>
              <a:rPr sz="2200" spc="-5" dirty="0">
                <a:latin typeface="Calibri"/>
                <a:cs typeface="Calibri"/>
              </a:rPr>
              <a:t>buah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5" dirty="0">
                <a:latin typeface="Calibri"/>
                <a:cs typeface="Calibri"/>
              </a:rPr>
              <a:t>akar.</a:t>
            </a:r>
            <a:endParaRPr sz="22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3000">
              <a:latin typeface="Calibri"/>
              <a:cs typeface="Calibri"/>
            </a:endParaRPr>
          </a:p>
          <a:p>
            <a:pPr marL="520065" indent="-457200">
              <a:lnSpc>
                <a:spcPct val="100000"/>
              </a:lnSpc>
              <a:buAutoNum type="arabicPeriod"/>
              <a:tabLst>
                <a:tab pos="520065" algn="l"/>
                <a:tab pos="520700" algn="l"/>
              </a:tabLst>
            </a:pPr>
            <a:r>
              <a:rPr sz="2200" spc="-15" dirty="0">
                <a:latin typeface="Calibri"/>
                <a:cs typeface="Calibri"/>
              </a:rPr>
              <a:t>Akar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ganda.</a:t>
            </a:r>
            <a:endParaRPr sz="2200">
              <a:latin typeface="Calibri"/>
              <a:cs typeface="Calibri"/>
            </a:endParaRPr>
          </a:p>
          <a:p>
            <a:pPr marL="687705" marR="360045" lvl="1" indent="-288290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687705" algn="l"/>
                <a:tab pos="688340" algn="l"/>
              </a:tabLst>
            </a:pPr>
            <a:r>
              <a:rPr sz="2200" spc="-15" dirty="0">
                <a:latin typeface="Calibri"/>
                <a:cs typeface="Calibri"/>
              </a:rPr>
              <a:t>Metode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bagidua </a:t>
            </a:r>
            <a:r>
              <a:rPr sz="2200" spc="-5" dirty="0">
                <a:latin typeface="Calibri"/>
                <a:cs typeface="Calibri"/>
              </a:rPr>
              <a:t>tidak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berhasil </a:t>
            </a:r>
            <a:r>
              <a:rPr sz="2200" spc="-10" dirty="0">
                <a:latin typeface="Calibri"/>
                <a:cs typeface="Calibri"/>
              </a:rPr>
              <a:t>menemukan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akar ganda.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Hal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ini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disebabkan </a:t>
            </a:r>
            <a:r>
              <a:rPr sz="2200" spc="-15" dirty="0">
                <a:latin typeface="Calibri"/>
                <a:cs typeface="Calibri"/>
              </a:rPr>
              <a:t>karena </a:t>
            </a:r>
            <a:r>
              <a:rPr sz="2200" spc="-5" dirty="0">
                <a:latin typeface="Calibri"/>
                <a:cs typeface="Calibri"/>
              </a:rPr>
              <a:t>tidak </a:t>
            </a:r>
            <a:r>
              <a:rPr sz="2200" spc="-15" dirty="0">
                <a:latin typeface="Calibri"/>
                <a:cs typeface="Calibri"/>
              </a:rPr>
              <a:t>terdapat </a:t>
            </a:r>
            <a:r>
              <a:rPr sz="2200" spc="-5" dirty="0">
                <a:latin typeface="Calibri"/>
                <a:cs typeface="Calibri"/>
              </a:rPr>
              <a:t>perbedaan </a:t>
            </a:r>
            <a:r>
              <a:rPr sz="2200" spc="-10" dirty="0">
                <a:latin typeface="Calibri"/>
                <a:cs typeface="Calibri"/>
              </a:rPr>
              <a:t>tanda </a:t>
            </a:r>
            <a:r>
              <a:rPr sz="2200" spc="-5" dirty="0">
                <a:latin typeface="Calibri"/>
                <a:cs typeface="Calibri"/>
              </a:rPr>
              <a:t>di </a:t>
            </a:r>
            <a:r>
              <a:rPr sz="2200" spc="-10" dirty="0">
                <a:latin typeface="Calibri"/>
                <a:cs typeface="Calibri"/>
              </a:rPr>
              <a:t>ujung- </a:t>
            </a:r>
            <a:r>
              <a:rPr sz="2200" spc="-5" dirty="0">
                <a:latin typeface="Calibri"/>
                <a:cs typeface="Calibri"/>
              </a:rPr>
              <a:t> ujung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selang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yang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baru</a:t>
            </a:r>
            <a:endParaRPr sz="2200">
              <a:latin typeface="Calibri"/>
              <a:cs typeface="Calibri"/>
            </a:endParaRPr>
          </a:p>
          <a:p>
            <a:pPr marR="68580" algn="r">
              <a:lnSpc>
                <a:spcPts val="1415"/>
              </a:lnSpc>
            </a:pPr>
            <a:r>
              <a:rPr sz="1350" i="1" dirty="0">
                <a:latin typeface="Times New Roman"/>
                <a:cs typeface="Times New Roman"/>
              </a:rPr>
              <a:t>y</a:t>
            </a:r>
            <a:r>
              <a:rPr sz="1350" i="1" spc="-15" dirty="0">
                <a:latin typeface="Times New Roman"/>
                <a:cs typeface="Times New Roman"/>
              </a:rPr>
              <a:t> </a:t>
            </a:r>
            <a:r>
              <a:rPr sz="1350" spc="5" dirty="0">
                <a:latin typeface="Times New Roman"/>
                <a:cs typeface="Times New Roman"/>
              </a:rPr>
              <a:t>=</a:t>
            </a:r>
            <a:r>
              <a:rPr sz="1350" spc="-20" dirty="0">
                <a:latin typeface="Times New Roman"/>
                <a:cs typeface="Times New Roman"/>
              </a:rPr>
              <a:t> </a:t>
            </a:r>
            <a:r>
              <a:rPr sz="1350" i="1" spc="5" dirty="0">
                <a:latin typeface="Times New Roman"/>
                <a:cs typeface="Times New Roman"/>
              </a:rPr>
              <a:t>f</a:t>
            </a:r>
            <a:r>
              <a:rPr sz="1350" spc="5" dirty="0">
                <a:latin typeface="Times New Roman"/>
                <a:cs typeface="Times New Roman"/>
              </a:rPr>
              <a:t>(</a:t>
            </a:r>
            <a:r>
              <a:rPr sz="1350" i="1" spc="5" dirty="0">
                <a:latin typeface="Times New Roman"/>
                <a:cs typeface="Times New Roman"/>
              </a:rPr>
              <a:t>x</a:t>
            </a:r>
            <a:r>
              <a:rPr sz="1350" spc="5" dirty="0">
                <a:latin typeface="Times New Roman"/>
                <a:cs typeface="Times New Roman"/>
              </a:rPr>
              <a:t>)</a:t>
            </a:r>
            <a:endParaRPr sz="1350">
              <a:latin typeface="Times New Roman"/>
              <a:cs typeface="Times New Roman"/>
            </a:endParaRPr>
          </a:p>
          <a:p>
            <a:pPr marL="673100">
              <a:lnSpc>
                <a:spcPct val="100000"/>
              </a:lnSpc>
              <a:spcBef>
                <a:spcPts val="530"/>
              </a:spcBef>
            </a:pPr>
            <a:r>
              <a:rPr sz="1600" spc="-5" dirty="0">
                <a:latin typeface="Arial MT"/>
                <a:cs typeface="Arial MT"/>
              </a:rPr>
              <a:t>Contoh:</a:t>
            </a:r>
            <a:r>
              <a:rPr sz="1600" spc="254" dirty="0">
                <a:latin typeface="Arial MT"/>
                <a:cs typeface="Arial MT"/>
              </a:rPr>
              <a:t> </a:t>
            </a:r>
            <a:r>
              <a:rPr sz="1600" i="1" dirty="0">
                <a:latin typeface="Arial"/>
                <a:cs typeface="Arial"/>
              </a:rPr>
              <a:t>f</a:t>
            </a:r>
            <a:r>
              <a:rPr sz="1600" dirty="0">
                <a:latin typeface="Arial MT"/>
                <a:cs typeface="Arial MT"/>
              </a:rPr>
              <a:t>(</a:t>
            </a:r>
            <a:r>
              <a:rPr sz="1600" i="1" dirty="0">
                <a:latin typeface="Arial"/>
                <a:cs typeface="Arial"/>
              </a:rPr>
              <a:t>x</a:t>
            </a:r>
            <a:r>
              <a:rPr sz="1600" dirty="0">
                <a:latin typeface="Arial MT"/>
                <a:cs typeface="Arial MT"/>
              </a:rPr>
              <a:t>)</a:t>
            </a:r>
            <a:r>
              <a:rPr sz="1600" spc="260" dirty="0">
                <a:latin typeface="Arial MT"/>
                <a:cs typeface="Arial MT"/>
              </a:rPr>
              <a:t> </a:t>
            </a:r>
            <a:r>
              <a:rPr sz="1600" i="1" spc="-5" dirty="0">
                <a:latin typeface="Arial"/>
                <a:cs typeface="Arial"/>
              </a:rPr>
              <a:t>=</a:t>
            </a:r>
            <a:r>
              <a:rPr sz="1600" i="1" spc="265" dirty="0">
                <a:latin typeface="Arial"/>
                <a:cs typeface="Arial"/>
              </a:rPr>
              <a:t> </a:t>
            </a:r>
            <a:r>
              <a:rPr sz="1600" dirty="0">
                <a:latin typeface="Arial MT"/>
                <a:cs typeface="Arial MT"/>
              </a:rPr>
              <a:t>(</a:t>
            </a:r>
            <a:r>
              <a:rPr sz="1600" i="1" dirty="0">
                <a:latin typeface="Arial"/>
                <a:cs typeface="Arial"/>
              </a:rPr>
              <a:t>x</a:t>
            </a:r>
            <a:r>
              <a:rPr sz="1600" i="1" spc="254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-</a:t>
            </a:r>
            <a:r>
              <a:rPr sz="1600" i="1" spc="260" dirty="0">
                <a:latin typeface="Arial"/>
                <a:cs typeface="Arial"/>
              </a:rPr>
              <a:t> </a:t>
            </a:r>
            <a:r>
              <a:rPr sz="1600" dirty="0">
                <a:latin typeface="Arial MT"/>
                <a:cs typeface="Arial MT"/>
              </a:rPr>
              <a:t>3)</a:t>
            </a:r>
            <a:r>
              <a:rPr sz="1575" i="1" baseline="26455" dirty="0">
                <a:latin typeface="Arial"/>
                <a:cs typeface="Arial"/>
              </a:rPr>
              <a:t>2</a:t>
            </a:r>
            <a:r>
              <a:rPr sz="1575" i="1" spc="195" baseline="26455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=</a:t>
            </a:r>
            <a:r>
              <a:rPr sz="1600" i="1" spc="275" dirty="0">
                <a:latin typeface="Arial"/>
                <a:cs typeface="Arial"/>
              </a:rPr>
              <a:t> </a:t>
            </a:r>
            <a:r>
              <a:rPr sz="1600" spc="-5" dirty="0">
                <a:latin typeface="Arial MT"/>
                <a:cs typeface="Arial MT"/>
              </a:rPr>
              <a:t>(</a:t>
            </a:r>
            <a:r>
              <a:rPr sz="1600" i="1" spc="-5" dirty="0">
                <a:latin typeface="Arial"/>
                <a:cs typeface="Arial"/>
              </a:rPr>
              <a:t>x</a:t>
            </a:r>
            <a:r>
              <a:rPr sz="1600" i="1" spc="265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-</a:t>
            </a:r>
            <a:r>
              <a:rPr sz="1600" i="1" spc="245" dirty="0">
                <a:latin typeface="Arial"/>
                <a:cs typeface="Arial"/>
              </a:rPr>
              <a:t> </a:t>
            </a:r>
            <a:r>
              <a:rPr sz="1600" dirty="0">
                <a:latin typeface="Arial MT"/>
                <a:cs typeface="Arial MT"/>
              </a:rPr>
              <a:t>3)(</a:t>
            </a:r>
            <a:r>
              <a:rPr sz="1600" i="1" dirty="0">
                <a:latin typeface="Arial"/>
                <a:cs typeface="Arial"/>
              </a:rPr>
              <a:t>x</a:t>
            </a:r>
            <a:r>
              <a:rPr sz="1600" i="1" spc="254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-</a:t>
            </a:r>
            <a:r>
              <a:rPr sz="1600" i="1" spc="260" dirty="0">
                <a:latin typeface="Arial"/>
                <a:cs typeface="Arial"/>
              </a:rPr>
              <a:t> </a:t>
            </a:r>
            <a:r>
              <a:rPr sz="1600" dirty="0">
                <a:latin typeface="Arial MT"/>
                <a:cs typeface="Arial MT"/>
              </a:rPr>
              <a:t>3)</a:t>
            </a:r>
            <a:r>
              <a:rPr sz="1600" i="1" dirty="0">
                <a:latin typeface="Arial"/>
                <a:cs typeface="Arial"/>
              </a:rPr>
              <a:t>,</a:t>
            </a:r>
            <a:r>
              <a:rPr sz="1600" i="1" spc="260" dirty="0">
                <a:latin typeface="Arial"/>
                <a:cs typeface="Arial"/>
              </a:rPr>
              <a:t> </a:t>
            </a:r>
            <a:r>
              <a:rPr sz="1600" spc="-5" dirty="0">
                <a:latin typeface="Arial MT"/>
                <a:cs typeface="Arial MT"/>
              </a:rPr>
              <a:t>mempunyai</a:t>
            </a:r>
            <a:r>
              <a:rPr sz="1600" spc="254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dua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13" name="object 13"/>
          <p:cNvSpPr txBox="1"/>
          <p:nvPr/>
        </p:nvSpPr>
        <p:spPr>
          <a:xfrm>
            <a:off x="1602739" y="5914133"/>
            <a:ext cx="26720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71700" algn="l"/>
              </a:tabLst>
            </a:pPr>
            <a:r>
              <a:rPr sz="1600" spc="-5" dirty="0">
                <a:latin typeface="Arial MT"/>
                <a:cs typeface="Arial MT"/>
              </a:rPr>
              <a:t>akar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yang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sama,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yaitu	</a:t>
            </a:r>
            <a:r>
              <a:rPr sz="1600" i="1" spc="-5" dirty="0">
                <a:latin typeface="Arial"/>
                <a:cs typeface="Arial"/>
              </a:rPr>
              <a:t>x</a:t>
            </a:r>
            <a:r>
              <a:rPr sz="1600" i="1" spc="-35" dirty="0">
                <a:latin typeface="Arial"/>
                <a:cs typeface="Arial"/>
              </a:rPr>
              <a:t> </a:t>
            </a:r>
            <a:r>
              <a:rPr sz="1600" spc="-5" dirty="0">
                <a:latin typeface="Arial MT"/>
                <a:cs typeface="Arial MT"/>
              </a:rPr>
              <a:t>=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3</a:t>
            </a:r>
            <a:r>
              <a:rPr sz="1100" spc="-5" dirty="0">
                <a:latin typeface="Arial MT"/>
                <a:cs typeface="Arial MT"/>
              </a:rPr>
              <a:t>.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3" y="1080007"/>
            <a:ext cx="2047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7050" algn="l"/>
              </a:tabLst>
            </a:pPr>
            <a:r>
              <a:rPr sz="2400" spc="-5" dirty="0"/>
              <a:t>3.	Singularitas.</a:t>
            </a:r>
            <a:endParaRPr sz="2400"/>
          </a:p>
        </p:txBody>
      </p:sp>
      <p:grpSp>
        <p:nvGrpSpPr>
          <p:cNvPr id="3" name="object 3"/>
          <p:cNvGrpSpPr/>
          <p:nvPr/>
        </p:nvGrpSpPr>
        <p:grpSpPr>
          <a:xfrm>
            <a:off x="5711560" y="4187951"/>
            <a:ext cx="3596004" cy="2760345"/>
            <a:chOff x="5711560" y="4187951"/>
            <a:chExt cx="3596004" cy="2760345"/>
          </a:xfrm>
        </p:grpSpPr>
        <p:sp>
          <p:nvSpPr>
            <p:cNvPr id="4" name="object 4"/>
            <p:cNvSpPr/>
            <p:nvPr/>
          </p:nvSpPr>
          <p:spPr>
            <a:xfrm>
              <a:off x="5989309" y="4303767"/>
              <a:ext cx="0" cy="2642870"/>
            </a:xfrm>
            <a:custGeom>
              <a:avLst/>
              <a:gdLst/>
              <a:ahLst/>
              <a:cxnLst/>
              <a:rect l="l" t="t" r="r" b="b"/>
              <a:pathLst>
                <a:path h="2642870">
                  <a:moveTo>
                    <a:pt x="0" y="0"/>
                  </a:moveTo>
                  <a:lnTo>
                    <a:pt x="0" y="2642611"/>
                  </a:lnTo>
                </a:path>
              </a:pathLst>
            </a:custGeom>
            <a:ln w="36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946648" y="4187951"/>
              <a:ext cx="85725" cy="128270"/>
            </a:xfrm>
            <a:custGeom>
              <a:avLst/>
              <a:gdLst/>
              <a:ahLst/>
              <a:cxnLst/>
              <a:rect l="l" t="t" r="r" b="b"/>
              <a:pathLst>
                <a:path w="85725" h="128270">
                  <a:moveTo>
                    <a:pt x="85343" y="128015"/>
                  </a:moveTo>
                  <a:lnTo>
                    <a:pt x="42671" y="0"/>
                  </a:lnTo>
                  <a:lnTo>
                    <a:pt x="0" y="128015"/>
                  </a:lnTo>
                  <a:lnTo>
                    <a:pt x="85343" y="1280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13465" y="5705847"/>
              <a:ext cx="3476625" cy="0"/>
            </a:xfrm>
            <a:custGeom>
              <a:avLst/>
              <a:gdLst/>
              <a:ahLst/>
              <a:cxnLst/>
              <a:rect l="l" t="t" r="r" b="b"/>
              <a:pathLst>
                <a:path w="3476625">
                  <a:moveTo>
                    <a:pt x="0" y="0"/>
                  </a:moveTo>
                  <a:lnTo>
                    <a:pt x="3476244" y="0"/>
                  </a:lnTo>
                </a:path>
              </a:pathLst>
            </a:custGeom>
            <a:ln w="36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180576" y="5663183"/>
              <a:ext cx="127000" cy="85725"/>
            </a:xfrm>
            <a:custGeom>
              <a:avLst/>
              <a:gdLst/>
              <a:ahLst/>
              <a:cxnLst/>
              <a:rect l="l" t="t" r="r" b="b"/>
              <a:pathLst>
                <a:path w="127000" h="85725">
                  <a:moveTo>
                    <a:pt x="126491" y="42671"/>
                  </a:moveTo>
                  <a:lnTo>
                    <a:pt x="0" y="0"/>
                  </a:lnTo>
                  <a:lnTo>
                    <a:pt x="0" y="85343"/>
                  </a:lnTo>
                  <a:lnTo>
                    <a:pt x="126491" y="426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508741" y="4326634"/>
              <a:ext cx="0" cy="2620010"/>
            </a:xfrm>
            <a:custGeom>
              <a:avLst/>
              <a:gdLst/>
              <a:ahLst/>
              <a:cxnLst/>
              <a:rect l="l" t="t" r="r" b="b"/>
              <a:pathLst>
                <a:path h="2620009">
                  <a:moveTo>
                    <a:pt x="0" y="0"/>
                  </a:moveTo>
                  <a:lnTo>
                    <a:pt x="0" y="2619743"/>
                  </a:lnTo>
                </a:path>
              </a:pathLst>
            </a:custGeom>
            <a:ln w="3678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403838" y="4326634"/>
              <a:ext cx="2627630" cy="2552700"/>
            </a:xfrm>
            <a:custGeom>
              <a:avLst/>
              <a:gdLst/>
              <a:ahLst/>
              <a:cxnLst/>
              <a:rect l="l" t="t" r="r" b="b"/>
              <a:pathLst>
                <a:path w="2627629" h="2552700">
                  <a:moveTo>
                    <a:pt x="1037841" y="0"/>
                  </a:moveTo>
                  <a:lnTo>
                    <a:pt x="1031751" y="108191"/>
                  </a:lnTo>
                  <a:lnTo>
                    <a:pt x="1022607" y="211834"/>
                  </a:lnTo>
                  <a:lnTo>
                    <a:pt x="1010410" y="310897"/>
                  </a:lnTo>
                  <a:lnTo>
                    <a:pt x="990611" y="403859"/>
                  </a:lnTo>
                  <a:lnTo>
                    <a:pt x="970796" y="492241"/>
                  </a:lnTo>
                  <a:lnTo>
                    <a:pt x="944891" y="576059"/>
                  </a:lnTo>
                  <a:lnTo>
                    <a:pt x="915933" y="655312"/>
                  </a:lnTo>
                  <a:lnTo>
                    <a:pt x="882395" y="728464"/>
                  </a:lnTo>
                  <a:lnTo>
                    <a:pt x="845819" y="798574"/>
                  </a:lnTo>
                  <a:lnTo>
                    <a:pt x="804679" y="861060"/>
                  </a:lnTo>
                  <a:lnTo>
                    <a:pt x="758960" y="918967"/>
                  </a:lnTo>
                  <a:lnTo>
                    <a:pt x="711714" y="973832"/>
                  </a:lnTo>
                  <a:lnTo>
                    <a:pt x="658377" y="1022595"/>
                  </a:lnTo>
                  <a:lnTo>
                    <a:pt x="600460" y="1066794"/>
                  </a:lnTo>
                  <a:lnTo>
                    <a:pt x="539506" y="1106413"/>
                  </a:lnTo>
                  <a:lnTo>
                    <a:pt x="473972" y="1139946"/>
                  </a:lnTo>
                  <a:lnTo>
                    <a:pt x="405385" y="1168899"/>
                  </a:lnTo>
                  <a:lnTo>
                    <a:pt x="332233" y="1193289"/>
                  </a:lnTo>
                  <a:lnTo>
                    <a:pt x="254518" y="1213098"/>
                  </a:lnTo>
                  <a:lnTo>
                    <a:pt x="175260" y="1228343"/>
                  </a:lnTo>
                  <a:lnTo>
                    <a:pt x="88401" y="1237487"/>
                  </a:lnTo>
                  <a:lnTo>
                    <a:pt x="0" y="1240530"/>
                  </a:lnTo>
                </a:path>
                <a:path w="2627629" h="2552700">
                  <a:moveTo>
                    <a:pt x="2627386" y="1449322"/>
                  </a:moveTo>
                  <a:lnTo>
                    <a:pt x="2506989" y="1449322"/>
                  </a:lnTo>
                  <a:lnTo>
                    <a:pt x="2395736" y="1452364"/>
                  </a:lnTo>
                  <a:lnTo>
                    <a:pt x="2286009" y="1461509"/>
                  </a:lnTo>
                  <a:lnTo>
                    <a:pt x="2183899" y="1475232"/>
                  </a:lnTo>
                  <a:lnTo>
                    <a:pt x="2086354" y="1491984"/>
                  </a:lnTo>
                  <a:lnTo>
                    <a:pt x="1993403" y="1513330"/>
                  </a:lnTo>
                  <a:lnTo>
                    <a:pt x="1905002" y="1540762"/>
                  </a:lnTo>
                  <a:lnTo>
                    <a:pt x="1822707" y="1569715"/>
                  </a:lnTo>
                  <a:lnTo>
                    <a:pt x="1743465" y="1604770"/>
                  </a:lnTo>
                  <a:lnTo>
                    <a:pt x="1671840" y="1645911"/>
                  </a:lnTo>
                  <a:lnTo>
                    <a:pt x="1603253" y="1688588"/>
                  </a:lnTo>
                  <a:lnTo>
                    <a:pt x="1537719" y="1735830"/>
                  </a:lnTo>
                  <a:lnTo>
                    <a:pt x="1481329" y="1789172"/>
                  </a:lnTo>
                  <a:lnTo>
                    <a:pt x="1427992" y="1845558"/>
                  </a:lnTo>
                  <a:lnTo>
                    <a:pt x="1380746" y="1906523"/>
                  </a:lnTo>
                  <a:lnTo>
                    <a:pt x="1338079" y="1970532"/>
                  </a:lnTo>
                  <a:lnTo>
                    <a:pt x="1298451" y="2040626"/>
                  </a:lnTo>
                  <a:lnTo>
                    <a:pt x="1266454" y="2116836"/>
                  </a:lnTo>
                  <a:lnTo>
                    <a:pt x="1237496" y="2193031"/>
                  </a:lnTo>
                  <a:lnTo>
                    <a:pt x="1214629" y="2276849"/>
                  </a:lnTo>
                  <a:lnTo>
                    <a:pt x="1196341" y="2365247"/>
                  </a:lnTo>
                  <a:lnTo>
                    <a:pt x="1182633" y="2456687"/>
                  </a:lnTo>
                  <a:lnTo>
                    <a:pt x="1175015" y="2552692"/>
                  </a:lnTo>
                </a:path>
              </a:pathLst>
            </a:custGeom>
            <a:ln w="183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182101" y="5740176"/>
            <a:ext cx="10223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latin typeface="Times New Roman"/>
                <a:cs typeface="Times New Roman"/>
              </a:rPr>
              <a:t>a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73996" y="5464332"/>
            <a:ext cx="10223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latin typeface="Times New Roman"/>
                <a:cs typeface="Times New Roman"/>
              </a:rPr>
              <a:t>b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08245" y="1613407"/>
            <a:ext cx="7553959" cy="268033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260"/>
              </a:spcBef>
            </a:pPr>
            <a:r>
              <a:rPr sz="2400" spc="-15" dirty="0">
                <a:latin typeface="Calibri"/>
                <a:cs typeface="Calibri"/>
              </a:rPr>
              <a:t>Pada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titik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singular,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nilai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fungsinya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tidak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terdefinisi.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Bila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selang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[</a:t>
            </a:r>
            <a:r>
              <a:rPr sz="2400" i="1" spc="-5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, </a:t>
            </a:r>
            <a:r>
              <a:rPr sz="2400" i="1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] </a:t>
            </a:r>
            <a:r>
              <a:rPr sz="2400" spc="-10" dirty="0">
                <a:latin typeface="Calibri"/>
                <a:cs typeface="Calibri"/>
              </a:rPr>
              <a:t>mengandung </a:t>
            </a:r>
            <a:r>
              <a:rPr sz="2400" dirty="0">
                <a:latin typeface="Calibri"/>
                <a:cs typeface="Calibri"/>
              </a:rPr>
              <a:t>titik </a:t>
            </a:r>
            <a:r>
              <a:rPr sz="2400" spc="-25" dirty="0">
                <a:latin typeface="Calibri"/>
                <a:cs typeface="Calibri"/>
              </a:rPr>
              <a:t>singular, </a:t>
            </a:r>
            <a:r>
              <a:rPr sz="2400" spc="-10" dirty="0">
                <a:latin typeface="Calibri"/>
                <a:cs typeface="Calibri"/>
              </a:rPr>
              <a:t>lelaran metode </a:t>
            </a:r>
            <a:r>
              <a:rPr sz="2400" spc="-5" dirty="0">
                <a:latin typeface="Calibri"/>
                <a:cs typeface="Calibri"/>
              </a:rPr>
              <a:t>bagidua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tidak pernah berhenti. </a:t>
            </a:r>
            <a:r>
              <a:rPr sz="2400" spc="-20" dirty="0">
                <a:latin typeface="Calibri"/>
                <a:cs typeface="Calibri"/>
              </a:rPr>
              <a:t>Penyebabnya, </a:t>
            </a:r>
            <a:r>
              <a:rPr sz="2400" spc="-10" dirty="0">
                <a:latin typeface="Calibri"/>
                <a:cs typeface="Calibri"/>
              </a:rPr>
              <a:t>metode </a:t>
            </a:r>
            <a:r>
              <a:rPr sz="2400" spc="-5" dirty="0">
                <a:latin typeface="Calibri"/>
                <a:cs typeface="Calibri"/>
              </a:rPr>
              <a:t>bagidua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menganggap </a:t>
            </a:r>
            <a:r>
              <a:rPr sz="2400" dirty="0">
                <a:latin typeface="Calibri"/>
                <a:cs typeface="Calibri"/>
              </a:rPr>
              <a:t>titik </a:t>
            </a:r>
            <a:r>
              <a:rPr sz="2400" spc="-5" dirty="0">
                <a:latin typeface="Calibri"/>
                <a:cs typeface="Calibri"/>
              </a:rPr>
              <a:t>singular </a:t>
            </a:r>
            <a:r>
              <a:rPr sz="2400" spc="-10" dirty="0">
                <a:latin typeface="Calibri"/>
                <a:cs typeface="Calibri"/>
              </a:rPr>
              <a:t>sebagai akar </a:t>
            </a:r>
            <a:r>
              <a:rPr sz="2400" spc="-15" dirty="0">
                <a:latin typeface="Calibri"/>
                <a:cs typeface="Calibri"/>
              </a:rPr>
              <a:t>karena </a:t>
            </a:r>
            <a:r>
              <a:rPr sz="2400" spc="-10" dirty="0">
                <a:latin typeface="Calibri"/>
                <a:cs typeface="Calibri"/>
              </a:rPr>
              <a:t>lelaran </a:t>
            </a:r>
            <a:r>
              <a:rPr sz="2400" spc="-5" dirty="0">
                <a:latin typeface="Calibri"/>
                <a:cs typeface="Calibri"/>
              </a:rPr>
              <a:t> cenderung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konvergen.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Yang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sebenarnya,</a:t>
            </a:r>
            <a:r>
              <a:rPr sz="2400" dirty="0">
                <a:latin typeface="Calibri"/>
                <a:cs typeface="Calibri"/>
              </a:rPr>
              <a:t> titik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singular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bukanlah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akar,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melainkan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i="1" spc="-20" dirty="0">
                <a:latin typeface="Calibri"/>
                <a:cs typeface="Calibri"/>
              </a:rPr>
              <a:t>akar</a:t>
            </a:r>
            <a:r>
              <a:rPr sz="2400" i="1" spc="-1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semu</a:t>
            </a:r>
            <a:endParaRPr sz="2400">
              <a:latin typeface="Calibri"/>
              <a:cs typeface="Calibri"/>
            </a:endParaRPr>
          </a:p>
          <a:p>
            <a:pPr marL="1131570" algn="ctr">
              <a:lnSpc>
                <a:spcPct val="100000"/>
              </a:lnSpc>
              <a:spcBef>
                <a:spcPts val="1780"/>
              </a:spcBef>
            </a:pPr>
            <a:r>
              <a:rPr sz="1200" i="1" dirty="0">
                <a:latin typeface="Times New Roman"/>
                <a:cs typeface="Times New Roman"/>
              </a:rPr>
              <a:t>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329416" y="5709696"/>
            <a:ext cx="9334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latin typeface="Times New Roman"/>
                <a:cs typeface="Times New Roman"/>
              </a:rPr>
              <a:t>x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700260" y="5041125"/>
            <a:ext cx="657860" cy="1733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50" spc="10" dirty="0">
                <a:latin typeface="Times New Roman"/>
                <a:cs typeface="Times New Roman"/>
              </a:rPr>
              <a:t>titik</a:t>
            </a:r>
            <a:r>
              <a:rPr sz="950" spc="-5" dirty="0">
                <a:latin typeface="Times New Roman"/>
                <a:cs typeface="Times New Roman"/>
              </a:rPr>
              <a:t> </a:t>
            </a:r>
            <a:r>
              <a:rPr sz="950" spc="10" dirty="0">
                <a:latin typeface="Times New Roman"/>
                <a:cs typeface="Times New Roman"/>
              </a:rPr>
              <a:t>si</a:t>
            </a:r>
            <a:r>
              <a:rPr sz="950" spc="15" dirty="0">
                <a:latin typeface="Times New Roman"/>
                <a:cs typeface="Times New Roman"/>
              </a:rPr>
              <a:t>n</a:t>
            </a:r>
            <a:r>
              <a:rPr sz="950" dirty="0">
                <a:latin typeface="Times New Roman"/>
                <a:cs typeface="Times New Roman"/>
              </a:rPr>
              <a:t>g</a:t>
            </a:r>
            <a:r>
              <a:rPr sz="950" spc="15" dirty="0">
                <a:latin typeface="Times New Roman"/>
                <a:cs typeface="Times New Roman"/>
              </a:rPr>
              <a:t>u</a:t>
            </a:r>
            <a:r>
              <a:rPr sz="950" spc="10" dirty="0">
                <a:latin typeface="Times New Roman"/>
                <a:cs typeface="Times New Roman"/>
              </a:rPr>
              <a:t>l</a:t>
            </a:r>
            <a:r>
              <a:rPr sz="950" spc="5" dirty="0">
                <a:latin typeface="Times New Roman"/>
                <a:cs typeface="Times New Roman"/>
              </a:rPr>
              <a:t>ar</a:t>
            </a:r>
            <a:endParaRPr sz="95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508747" y="5220898"/>
            <a:ext cx="451484" cy="485140"/>
            <a:chOff x="7508747" y="5220898"/>
            <a:chExt cx="451484" cy="485140"/>
          </a:xfrm>
        </p:grpSpPr>
        <p:sp>
          <p:nvSpPr>
            <p:cNvPr id="16" name="object 16"/>
            <p:cNvSpPr/>
            <p:nvPr/>
          </p:nvSpPr>
          <p:spPr>
            <a:xfrm>
              <a:off x="7587998" y="5222735"/>
              <a:ext cx="370840" cy="398145"/>
            </a:xfrm>
            <a:custGeom>
              <a:avLst/>
              <a:gdLst/>
              <a:ahLst/>
              <a:cxnLst/>
              <a:rect l="l" t="t" r="r" b="b"/>
              <a:pathLst>
                <a:path w="370840" h="398145">
                  <a:moveTo>
                    <a:pt x="370320" y="0"/>
                  </a:moveTo>
                  <a:lnTo>
                    <a:pt x="0" y="397773"/>
                  </a:lnTo>
                </a:path>
              </a:pathLst>
            </a:custGeom>
            <a:ln w="36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508747" y="5583935"/>
              <a:ext cx="119380" cy="121920"/>
            </a:xfrm>
            <a:custGeom>
              <a:avLst/>
              <a:gdLst/>
              <a:ahLst/>
              <a:cxnLst/>
              <a:rect l="l" t="t" r="r" b="b"/>
              <a:pathLst>
                <a:path w="119379" h="121920">
                  <a:moveTo>
                    <a:pt x="118871" y="57911"/>
                  </a:moveTo>
                  <a:lnTo>
                    <a:pt x="56387" y="0"/>
                  </a:lnTo>
                  <a:lnTo>
                    <a:pt x="0" y="121919"/>
                  </a:lnTo>
                  <a:lnTo>
                    <a:pt x="118871" y="579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145533" y="4301742"/>
            <a:ext cx="4061460" cy="7581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299"/>
              </a:lnSpc>
              <a:spcBef>
                <a:spcPts val="90"/>
              </a:spcBef>
            </a:pPr>
            <a:r>
              <a:rPr sz="1600" spc="-5" dirty="0">
                <a:latin typeface="Arial MT"/>
                <a:cs typeface="Arial MT"/>
              </a:rPr>
              <a:t>Cara mengatasinya: periksa nilai</a:t>
            </a:r>
            <a:r>
              <a:rPr sz="1600" spc="-5" dirty="0">
                <a:latin typeface="Symbol"/>
                <a:cs typeface="Symbol"/>
              </a:rPr>
              <a:t></a:t>
            </a:r>
            <a:r>
              <a:rPr sz="1600" i="1" spc="-5" dirty="0">
                <a:latin typeface="Arial"/>
                <a:cs typeface="Arial"/>
              </a:rPr>
              <a:t>f</a:t>
            </a:r>
            <a:r>
              <a:rPr sz="1600" spc="-5" dirty="0">
                <a:latin typeface="Times New Roman"/>
                <a:cs typeface="Times New Roman"/>
              </a:rPr>
              <a:t>(</a:t>
            </a:r>
            <a:r>
              <a:rPr sz="1600" i="1" spc="-5" dirty="0">
                <a:latin typeface="Times New Roman"/>
                <a:cs typeface="Times New Roman"/>
              </a:rPr>
              <a:t>b) - f</a:t>
            </a:r>
            <a:r>
              <a:rPr sz="1600" spc="-5" dirty="0">
                <a:latin typeface="Times New Roman"/>
                <a:cs typeface="Times New Roman"/>
              </a:rPr>
              <a:t>(</a:t>
            </a:r>
            <a:r>
              <a:rPr sz="1600" i="1" spc="-5" dirty="0">
                <a:latin typeface="Times New Roman"/>
                <a:cs typeface="Times New Roman"/>
              </a:rPr>
              <a:t>a</a:t>
            </a:r>
            <a:r>
              <a:rPr sz="1600" spc="-5" dirty="0">
                <a:latin typeface="Times New Roman"/>
                <a:cs typeface="Times New Roman"/>
              </a:rPr>
              <a:t>)</a:t>
            </a:r>
            <a:r>
              <a:rPr sz="1600" spc="-5" dirty="0">
                <a:latin typeface="Symbol"/>
                <a:cs typeface="Symbol"/>
              </a:rPr>
              <a:t></a:t>
            </a:r>
            <a:r>
              <a:rPr sz="1600" i="1" spc="-5" dirty="0">
                <a:latin typeface="Arial"/>
                <a:cs typeface="Arial"/>
              </a:rPr>
              <a:t>. </a:t>
            </a:r>
            <a:r>
              <a:rPr sz="1600" i="1" spc="-430" dirty="0">
                <a:latin typeface="Arial"/>
                <a:cs typeface="Arial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Jika </a:t>
            </a:r>
            <a:r>
              <a:rPr sz="1600" spc="-5" dirty="0">
                <a:latin typeface="Symbol"/>
                <a:cs typeface="Symbol"/>
              </a:rPr>
              <a:t></a:t>
            </a:r>
            <a:r>
              <a:rPr sz="1600" i="1" spc="-5" dirty="0">
                <a:latin typeface="Arial"/>
                <a:cs typeface="Arial"/>
              </a:rPr>
              <a:t>f</a:t>
            </a:r>
            <a:r>
              <a:rPr sz="1600" spc="-5" dirty="0">
                <a:latin typeface="Times New Roman"/>
                <a:cs typeface="Times New Roman"/>
              </a:rPr>
              <a:t>(</a:t>
            </a:r>
            <a:r>
              <a:rPr sz="1600" i="1" spc="-5" dirty="0">
                <a:latin typeface="Times New Roman"/>
                <a:cs typeface="Times New Roman"/>
              </a:rPr>
              <a:t>b</a:t>
            </a:r>
            <a:r>
              <a:rPr sz="1600" spc="-5" dirty="0">
                <a:latin typeface="Times New Roman"/>
                <a:cs typeface="Times New Roman"/>
              </a:rPr>
              <a:t>) </a:t>
            </a:r>
            <a:r>
              <a:rPr sz="1600" i="1" spc="-5" dirty="0">
                <a:latin typeface="Times New Roman"/>
                <a:cs typeface="Times New Roman"/>
              </a:rPr>
              <a:t>- f</a:t>
            </a:r>
            <a:r>
              <a:rPr sz="1600" spc="-5" dirty="0">
                <a:latin typeface="Times New Roman"/>
                <a:cs typeface="Times New Roman"/>
              </a:rPr>
              <a:t>(</a:t>
            </a:r>
            <a:r>
              <a:rPr sz="1600" i="1" spc="-5" dirty="0">
                <a:latin typeface="Times New Roman"/>
                <a:cs typeface="Times New Roman"/>
              </a:rPr>
              <a:t>a</a:t>
            </a:r>
            <a:r>
              <a:rPr sz="1600" spc="-5" dirty="0">
                <a:latin typeface="Times New Roman"/>
                <a:cs typeface="Times New Roman"/>
              </a:rPr>
              <a:t>)</a:t>
            </a:r>
            <a:r>
              <a:rPr sz="1600" spc="-5" dirty="0">
                <a:latin typeface="Symbol"/>
                <a:cs typeface="Symbol"/>
              </a:rPr>
              <a:t></a:t>
            </a:r>
            <a:r>
              <a:rPr sz="1600" spc="-5" dirty="0">
                <a:latin typeface="Arial MT"/>
                <a:cs typeface="Arial MT"/>
              </a:rPr>
              <a:t>konvergen </a:t>
            </a:r>
            <a:r>
              <a:rPr sz="1600" dirty="0">
                <a:latin typeface="Arial MT"/>
                <a:cs typeface="Arial MT"/>
              </a:rPr>
              <a:t>ke </a:t>
            </a:r>
            <a:r>
              <a:rPr sz="1600" spc="-5" dirty="0">
                <a:latin typeface="Arial MT"/>
                <a:cs typeface="Arial MT"/>
              </a:rPr>
              <a:t>nol, akar </a:t>
            </a:r>
            <a:r>
              <a:rPr sz="1600" spc="-10" dirty="0">
                <a:latin typeface="Arial MT"/>
                <a:cs typeface="Arial MT"/>
              </a:rPr>
              <a:t>yang </a:t>
            </a:r>
            <a:r>
              <a:rPr sz="1600" spc="-5" dirty="0">
                <a:latin typeface="Arial MT"/>
                <a:cs typeface="Arial MT"/>
              </a:rPr>
              <a:t> dicari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pasti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akar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sejati,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19" name="object 19"/>
          <p:cNvSpPr txBox="1"/>
          <p:nvPr/>
        </p:nvSpPr>
        <p:spPr>
          <a:xfrm>
            <a:off x="1145533" y="5277101"/>
            <a:ext cx="43624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tetapi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jika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Symbol"/>
                <a:cs typeface="Symbol"/>
              </a:rPr>
              <a:t></a:t>
            </a:r>
            <a:r>
              <a:rPr sz="1600" i="1" spc="-5" dirty="0">
                <a:latin typeface="Arial"/>
                <a:cs typeface="Arial"/>
              </a:rPr>
              <a:t>f</a:t>
            </a:r>
            <a:r>
              <a:rPr sz="1600" spc="-5" dirty="0">
                <a:latin typeface="Times New Roman"/>
                <a:cs typeface="Times New Roman"/>
              </a:rPr>
              <a:t>(</a:t>
            </a:r>
            <a:r>
              <a:rPr sz="1600" i="1" spc="-5" dirty="0">
                <a:latin typeface="Times New Roman"/>
                <a:cs typeface="Times New Roman"/>
              </a:rPr>
              <a:t>b</a:t>
            </a:r>
            <a:r>
              <a:rPr sz="1600" spc="-5" dirty="0">
                <a:latin typeface="Times New Roman"/>
                <a:cs typeface="Times New Roman"/>
              </a:rPr>
              <a:t>)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-</a:t>
            </a:r>
            <a:r>
              <a:rPr sz="1600" i="1" spc="5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f</a:t>
            </a:r>
            <a:r>
              <a:rPr sz="1600" spc="-5" dirty="0">
                <a:latin typeface="Times New Roman"/>
                <a:cs typeface="Times New Roman"/>
              </a:rPr>
              <a:t>(</a:t>
            </a:r>
            <a:r>
              <a:rPr sz="1600" i="1" spc="-5" dirty="0">
                <a:latin typeface="Times New Roman"/>
                <a:cs typeface="Times New Roman"/>
              </a:rPr>
              <a:t>a</a:t>
            </a:r>
            <a:r>
              <a:rPr sz="1600" spc="-5" dirty="0">
                <a:latin typeface="Times New Roman"/>
                <a:cs typeface="Times New Roman"/>
              </a:rPr>
              <a:t>)</a:t>
            </a:r>
            <a:r>
              <a:rPr sz="1600" spc="-5" dirty="0">
                <a:latin typeface="Symbol"/>
                <a:cs typeface="Symbol"/>
              </a:rPr>
              <a:t></a:t>
            </a:r>
            <a:r>
              <a:rPr sz="1600" spc="8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 MT"/>
                <a:cs typeface="Arial MT"/>
              </a:rPr>
              <a:t>divergen,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akar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yang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dicari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merupakan</a:t>
            </a:r>
            <a:r>
              <a:rPr sz="1600" dirty="0">
                <a:latin typeface="Arial MT"/>
                <a:cs typeface="Arial MT"/>
              </a:rPr>
              <a:t> titik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singular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(akar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semu).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58870" y="918463"/>
            <a:ext cx="47402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35" dirty="0"/>
              <a:t>Metode</a:t>
            </a:r>
            <a:r>
              <a:rPr sz="4400" spc="-60" dirty="0"/>
              <a:t> </a:t>
            </a:r>
            <a:r>
              <a:rPr sz="4400" spc="25" dirty="0"/>
              <a:t>Regula-Falsi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93133" y="2067559"/>
            <a:ext cx="7721600" cy="4121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657985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Calibri"/>
                <a:cs typeface="Calibri"/>
              </a:rPr>
              <a:t>Kelemahan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metode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bagidua: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kecepatan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konvergensinya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sangat</a:t>
            </a:r>
            <a:r>
              <a:rPr sz="2800" spc="-10" dirty="0">
                <a:latin typeface="Calibri"/>
                <a:cs typeface="Calibri"/>
              </a:rPr>
              <a:t> lambat.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Calibri"/>
                <a:cs typeface="Calibri"/>
              </a:rPr>
              <a:t>Kecepatan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konvergensi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dapat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ditingkatkan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bila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nilai</a:t>
            </a:r>
            <a:endParaRPr sz="2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800" i="1" spc="-5" dirty="0">
                <a:latin typeface="Calibri"/>
                <a:cs typeface="Calibri"/>
              </a:rPr>
              <a:t>f</a:t>
            </a:r>
            <a:r>
              <a:rPr sz="2800" spc="-5" dirty="0">
                <a:latin typeface="Calibri"/>
                <a:cs typeface="Calibri"/>
              </a:rPr>
              <a:t>(</a:t>
            </a:r>
            <a:r>
              <a:rPr sz="2800" i="1" spc="-5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)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dan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f</a:t>
            </a:r>
            <a:r>
              <a:rPr sz="2800" spc="-5" dirty="0">
                <a:latin typeface="Calibri"/>
                <a:cs typeface="Calibri"/>
              </a:rPr>
              <a:t>(</a:t>
            </a:r>
            <a:r>
              <a:rPr sz="2800" i="1" spc="-5" dirty="0">
                <a:latin typeface="Calibri"/>
                <a:cs typeface="Calibri"/>
              </a:rPr>
              <a:t>b</a:t>
            </a:r>
            <a:r>
              <a:rPr sz="2800" spc="-5" dirty="0">
                <a:latin typeface="Calibri"/>
                <a:cs typeface="Calibri"/>
              </a:rPr>
              <a:t>)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juga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turut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diperhitungkan.</a:t>
            </a:r>
            <a:endParaRPr sz="2800">
              <a:latin typeface="Calibri"/>
              <a:cs typeface="Calibri"/>
            </a:endParaRPr>
          </a:p>
          <a:p>
            <a:pPr marL="354965" marR="97790" indent="-3429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20" dirty="0">
                <a:latin typeface="Calibri"/>
                <a:cs typeface="Calibri"/>
              </a:rPr>
              <a:t>Logikanya,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bila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f</a:t>
            </a:r>
            <a:r>
              <a:rPr sz="2800" spc="-5" dirty="0">
                <a:latin typeface="Calibri"/>
                <a:cs typeface="Calibri"/>
              </a:rPr>
              <a:t>(</a:t>
            </a:r>
            <a:r>
              <a:rPr sz="2800" i="1" spc="-5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)</a:t>
            </a:r>
            <a:r>
              <a:rPr sz="2800" spc="-10" dirty="0">
                <a:latin typeface="Calibri"/>
                <a:cs typeface="Calibri"/>
              </a:rPr>
              <a:t> lebih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dekat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ke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nol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daripada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f</a:t>
            </a:r>
            <a:r>
              <a:rPr sz="2800" spc="-5" dirty="0">
                <a:latin typeface="Calibri"/>
                <a:cs typeface="Calibri"/>
              </a:rPr>
              <a:t>(</a:t>
            </a:r>
            <a:r>
              <a:rPr sz="2800" i="1" spc="-5" dirty="0">
                <a:latin typeface="Calibri"/>
                <a:cs typeface="Calibri"/>
              </a:rPr>
              <a:t>b</a:t>
            </a:r>
            <a:r>
              <a:rPr sz="2800" spc="-5" dirty="0">
                <a:latin typeface="Calibri"/>
                <a:cs typeface="Calibri"/>
              </a:rPr>
              <a:t>)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tentu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akar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lebih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dekat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ke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x</a:t>
            </a:r>
            <a:r>
              <a:rPr sz="2800" i="1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a</a:t>
            </a:r>
            <a:r>
              <a:rPr sz="2800" i="1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daripada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ke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x</a:t>
            </a:r>
            <a:r>
              <a:rPr sz="2800" i="1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 </a:t>
            </a:r>
            <a:r>
              <a:rPr sz="2800" i="1" spc="-5" dirty="0">
                <a:latin typeface="Calibri"/>
                <a:cs typeface="Calibri"/>
              </a:rPr>
              <a:t>b</a:t>
            </a:r>
            <a:r>
              <a:rPr sz="2800" spc="-5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355600" marR="293370" indent="-342900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Calibri"/>
                <a:cs typeface="Calibri"/>
              </a:rPr>
              <a:t>Metode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yang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memanfaatkan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nilai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f</a:t>
            </a:r>
            <a:r>
              <a:rPr sz="2800" spc="-5" dirty="0">
                <a:latin typeface="Calibri"/>
                <a:cs typeface="Calibri"/>
              </a:rPr>
              <a:t>(</a:t>
            </a:r>
            <a:r>
              <a:rPr sz="2800" i="1" spc="-5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) </a:t>
            </a:r>
            <a:r>
              <a:rPr sz="2800" spc="-10" dirty="0">
                <a:latin typeface="Calibri"/>
                <a:cs typeface="Calibri"/>
              </a:rPr>
              <a:t>dan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f</a:t>
            </a:r>
            <a:r>
              <a:rPr sz="2800" spc="-5" dirty="0">
                <a:latin typeface="Calibri"/>
                <a:cs typeface="Calibri"/>
              </a:rPr>
              <a:t>(</a:t>
            </a:r>
            <a:r>
              <a:rPr sz="2800" i="1" spc="-5" dirty="0">
                <a:latin typeface="Calibri"/>
                <a:cs typeface="Calibri"/>
              </a:rPr>
              <a:t>b</a:t>
            </a:r>
            <a:r>
              <a:rPr sz="2800" spc="-5" dirty="0">
                <a:latin typeface="Calibri"/>
                <a:cs typeface="Calibri"/>
              </a:rPr>
              <a:t>) </a:t>
            </a:r>
            <a:r>
              <a:rPr sz="2800" spc="-10" dirty="0">
                <a:latin typeface="Calibri"/>
                <a:cs typeface="Calibri"/>
              </a:rPr>
              <a:t>ini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adalah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15" dirty="0">
                <a:latin typeface="Calibri"/>
                <a:cs typeface="Calibri"/>
              </a:rPr>
              <a:t>metode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15" dirty="0">
                <a:latin typeface="Calibri"/>
                <a:cs typeface="Calibri"/>
              </a:rPr>
              <a:t>regula-falsi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(bahasa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Latin)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atau 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15" dirty="0">
                <a:latin typeface="Calibri"/>
                <a:cs typeface="Calibri"/>
              </a:rPr>
              <a:t>metode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25" dirty="0">
                <a:latin typeface="Calibri"/>
                <a:cs typeface="Calibri"/>
              </a:rPr>
              <a:t>posisi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20" dirty="0">
                <a:latin typeface="Calibri"/>
                <a:cs typeface="Calibri"/>
              </a:rPr>
              <a:t>palsu.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</a:t>
            </a:r>
            <a:r>
              <a:rPr sz="2800" i="1" spc="-10" dirty="0">
                <a:latin typeface="Calibri"/>
                <a:cs typeface="Calibri"/>
              </a:rPr>
              <a:t>false</a:t>
            </a:r>
            <a:r>
              <a:rPr sz="2800" i="1" spc="-5" dirty="0">
                <a:latin typeface="Calibri"/>
                <a:cs typeface="Calibri"/>
              </a:rPr>
              <a:t> position</a:t>
            </a:r>
            <a:r>
              <a:rPr sz="2800" i="1" spc="-10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method</a:t>
            </a:r>
            <a:r>
              <a:rPr sz="2800" spc="-5" dirty="0"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1666" y="918463"/>
            <a:ext cx="4192904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Rumusan</a:t>
            </a:r>
            <a:r>
              <a:rPr sz="4400" spc="-95" dirty="0"/>
              <a:t> </a:t>
            </a:r>
            <a:r>
              <a:rPr sz="4400" dirty="0"/>
              <a:t>Masalah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457193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4000" y="0"/>
                </a:moveTo>
                <a:lnTo>
                  <a:pt x="0" y="0"/>
                </a:lnTo>
                <a:lnTo>
                  <a:pt x="0" y="3428994"/>
                </a:lnTo>
                <a:lnTo>
                  <a:pt x="9144000" y="3428994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3139" y="2067559"/>
            <a:ext cx="6650355" cy="39509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46355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15" dirty="0">
                <a:latin typeface="Calibri"/>
                <a:cs typeface="Calibri"/>
              </a:rPr>
              <a:t>Persoalan: </a:t>
            </a:r>
            <a:r>
              <a:rPr sz="2800" spc="-50" dirty="0">
                <a:latin typeface="Calibri"/>
                <a:cs typeface="Calibri"/>
              </a:rPr>
              <a:t>Temukan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nilai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x </a:t>
            </a:r>
            <a:r>
              <a:rPr sz="2800" spc="-20" dirty="0">
                <a:latin typeface="Calibri"/>
                <a:cs typeface="Calibri"/>
              </a:rPr>
              <a:t>yang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memenuhi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persamaan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3850">
              <a:latin typeface="Calibri"/>
              <a:cs typeface="Calibri"/>
            </a:endParaRPr>
          </a:p>
          <a:p>
            <a:pPr marL="1840864">
              <a:lnSpc>
                <a:spcPct val="100000"/>
              </a:lnSpc>
            </a:pPr>
            <a:r>
              <a:rPr sz="2800" i="1" spc="-5" dirty="0">
                <a:latin typeface="Calibri"/>
                <a:cs typeface="Calibri"/>
              </a:rPr>
              <a:t>f</a:t>
            </a:r>
            <a:r>
              <a:rPr sz="2800" spc="-5" dirty="0">
                <a:latin typeface="Calibri"/>
                <a:cs typeface="Calibri"/>
              </a:rPr>
              <a:t>(</a:t>
            </a:r>
            <a:r>
              <a:rPr sz="2800" i="1" spc="-5" dirty="0">
                <a:latin typeface="Calibri"/>
                <a:cs typeface="Calibri"/>
              </a:rPr>
              <a:t>x</a:t>
            </a:r>
            <a:r>
              <a:rPr sz="2800" spc="-5" dirty="0">
                <a:latin typeface="Calibri"/>
                <a:cs typeface="Calibri"/>
              </a:rPr>
              <a:t>)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0,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850">
              <a:latin typeface="Calibri"/>
              <a:cs typeface="Calibri"/>
            </a:endParaRPr>
          </a:p>
          <a:p>
            <a:pPr marL="301625">
              <a:lnSpc>
                <a:spcPct val="100000"/>
              </a:lnSpc>
              <a:spcBef>
                <a:spcPts val="5"/>
              </a:spcBef>
            </a:pPr>
            <a:r>
              <a:rPr sz="2800" spc="-20" dirty="0">
                <a:latin typeface="Calibri"/>
                <a:cs typeface="Calibri"/>
              </a:rPr>
              <a:t>yaitu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nilai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x</a:t>
            </a:r>
            <a:r>
              <a:rPr sz="2800" i="1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s</a:t>
            </a:r>
            <a:r>
              <a:rPr sz="2800" i="1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sedemikian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sehingga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f</a:t>
            </a:r>
            <a:r>
              <a:rPr sz="2800" spc="-5" dirty="0">
                <a:latin typeface="Calibri"/>
                <a:cs typeface="Calibri"/>
              </a:rPr>
              <a:t>(</a:t>
            </a:r>
            <a:r>
              <a:rPr sz="2800" i="1" spc="-5" dirty="0">
                <a:latin typeface="Calibri"/>
                <a:cs typeface="Calibri"/>
              </a:rPr>
              <a:t>s</a:t>
            </a:r>
            <a:r>
              <a:rPr sz="2800" spc="-5" dirty="0">
                <a:latin typeface="Calibri"/>
                <a:cs typeface="Calibri"/>
              </a:rPr>
              <a:t>) =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0.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8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Nilai </a:t>
            </a:r>
            <a:r>
              <a:rPr sz="2800" spc="-5" dirty="0">
                <a:latin typeface="Calibri"/>
                <a:cs typeface="Calibri"/>
              </a:rPr>
              <a:t>x =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disebut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30" dirty="0">
                <a:latin typeface="Calibri"/>
                <a:cs typeface="Calibri"/>
              </a:rPr>
              <a:t>akar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persamaan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f(x)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0.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53229" y="1331969"/>
            <a:ext cx="5187315" cy="2566035"/>
            <a:chOff x="1253229" y="1331969"/>
            <a:chExt cx="5187315" cy="2566035"/>
          </a:xfrm>
        </p:grpSpPr>
        <p:sp>
          <p:nvSpPr>
            <p:cNvPr id="3" name="object 3"/>
            <p:cNvSpPr/>
            <p:nvPr/>
          </p:nvSpPr>
          <p:spPr>
            <a:xfrm>
              <a:off x="1771632" y="1478271"/>
              <a:ext cx="5080" cy="2408555"/>
            </a:xfrm>
            <a:custGeom>
              <a:avLst/>
              <a:gdLst/>
              <a:ahLst/>
              <a:cxnLst/>
              <a:rect l="l" t="t" r="r" b="b"/>
              <a:pathLst>
                <a:path w="5080" h="2408554">
                  <a:moveTo>
                    <a:pt x="0" y="0"/>
                  </a:moveTo>
                  <a:lnTo>
                    <a:pt x="4608" y="0"/>
                  </a:lnTo>
                  <a:lnTo>
                    <a:pt x="4608" y="2407927"/>
                  </a:lnTo>
                  <a:lnTo>
                    <a:pt x="0" y="24079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20595" y="1331969"/>
              <a:ext cx="106680" cy="160020"/>
            </a:xfrm>
            <a:custGeom>
              <a:avLst/>
              <a:gdLst/>
              <a:ahLst/>
              <a:cxnLst/>
              <a:rect l="l" t="t" r="r" b="b"/>
              <a:pathLst>
                <a:path w="106680" h="160019">
                  <a:moveTo>
                    <a:pt x="106679" y="160019"/>
                  </a:moveTo>
                  <a:lnTo>
                    <a:pt x="53339" y="0"/>
                  </a:lnTo>
                  <a:lnTo>
                    <a:pt x="0" y="160019"/>
                  </a:lnTo>
                  <a:lnTo>
                    <a:pt x="106679" y="1600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55769" y="3240012"/>
              <a:ext cx="5039995" cy="0"/>
            </a:xfrm>
            <a:custGeom>
              <a:avLst/>
              <a:gdLst/>
              <a:ahLst/>
              <a:cxnLst/>
              <a:rect l="l" t="t" r="r" b="b"/>
              <a:pathLst>
                <a:path w="5039995">
                  <a:moveTo>
                    <a:pt x="0" y="0"/>
                  </a:moveTo>
                  <a:lnTo>
                    <a:pt x="5039867" y="0"/>
                  </a:lnTo>
                </a:path>
              </a:pathLst>
            </a:custGeom>
            <a:ln w="4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281927" y="3188207"/>
              <a:ext cx="158750" cy="105410"/>
            </a:xfrm>
            <a:custGeom>
              <a:avLst/>
              <a:gdLst/>
              <a:ahLst/>
              <a:cxnLst/>
              <a:rect l="l" t="t" r="r" b="b"/>
              <a:pathLst>
                <a:path w="158750" h="105410">
                  <a:moveTo>
                    <a:pt x="158495" y="51815"/>
                  </a:moveTo>
                  <a:lnTo>
                    <a:pt x="0" y="0"/>
                  </a:lnTo>
                  <a:lnTo>
                    <a:pt x="0" y="105155"/>
                  </a:lnTo>
                  <a:lnTo>
                    <a:pt x="158495" y="518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20312" y="1653525"/>
              <a:ext cx="2074545" cy="1240790"/>
            </a:xfrm>
            <a:custGeom>
              <a:avLst/>
              <a:gdLst/>
              <a:ahLst/>
              <a:cxnLst/>
              <a:rect l="l" t="t" r="r" b="b"/>
              <a:pathLst>
                <a:path w="2074545" h="1240789">
                  <a:moveTo>
                    <a:pt x="2074163" y="25911"/>
                  </a:moveTo>
                  <a:lnTo>
                    <a:pt x="1943090" y="9156"/>
                  </a:lnTo>
                  <a:lnTo>
                    <a:pt x="1813553" y="0"/>
                  </a:lnTo>
                  <a:lnTo>
                    <a:pt x="1690105" y="0"/>
                  </a:lnTo>
                  <a:lnTo>
                    <a:pt x="1568194" y="4578"/>
                  </a:lnTo>
                  <a:lnTo>
                    <a:pt x="1447789" y="18296"/>
                  </a:lnTo>
                  <a:lnTo>
                    <a:pt x="1331966" y="39630"/>
                  </a:lnTo>
                  <a:lnTo>
                    <a:pt x="1222246" y="70104"/>
                  </a:lnTo>
                  <a:lnTo>
                    <a:pt x="1110989" y="103631"/>
                  </a:lnTo>
                  <a:lnTo>
                    <a:pt x="1007357" y="147840"/>
                  </a:lnTo>
                  <a:lnTo>
                    <a:pt x="903725" y="196596"/>
                  </a:lnTo>
                  <a:lnTo>
                    <a:pt x="806196" y="254508"/>
                  </a:lnTo>
                  <a:lnTo>
                    <a:pt x="710174" y="321576"/>
                  </a:lnTo>
                  <a:lnTo>
                    <a:pt x="617211" y="393192"/>
                  </a:lnTo>
                  <a:lnTo>
                    <a:pt x="530351" y="473963"/>
                  </a:lnTo>
                  <a:lnTo>
                    <a:pt x="444998" y="559313"/>
                  </a:lnTo>
                  <a:lnTo>
                    <a:pt x="362704" y="655330"/>
                  </a:lnTo>
                  <a:lnTo>
                    <a:pt x="283454" y="755909"/>
                  </a:lnTo>
                  <a:lnTo>
                    <a:pt x="207264" y="867156"/>
                  </a:lnTo>
                  <a:lnTo>
                    <a:pt x="135624" y="982980"/>
                  </a:lnTo>
                  <a:lnTo>
                    <a:pt x="67043" y="1107960"/>
                  </a:lnTo>
                  <a:lnTo>
                    <a:pt x="0" y="1240540"/>
                  </a:lnTo>
                </a:path>
              </a:pathLst>
            </a:custGeom>
            <a:ln w="230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27982" y="2894065"/>
              <a:ext cx="2592705" cy="992505"/>
            </a:xfrm>
            <a:custGeom>
              <a:avLst/>
              <a:gdLst/>
              <a:ahLst/>
              <a:cxnLst/>
              <a:rect l="l" t="t" r="r" b="b"/>
              <a:pathLst>
                <a:path w="2592704" h="992504">
                  <a:moveTo>
                    <a:pt x="2592330" y="0"/>
                  </a:moveTo>
                  <a:lnTo>
                    <a:pt x="2551175" y="121928"/>
                  </a:lnTo>
                  <a:lnTo>
                    <a:pt x="2505455" y="237737"/>
                  </a:lnTo>
                  <a:lnTo>
                    <a:pt x="2452109" y="344420"/>
                  </a:lnTo>
                  <a:lnTo>
                    <a:pt x="2397257" y="446526"/>
                  </a:lnTo>
                  <a:lnTo>
                    <a:pt x="2336286" y="541016"/>
                  </a:lnTo>
                  <a:lnTo>
                    <a:pt x="2272286" y="626366"/>
                  </a:lnTo>
                  <a:lnTo>
                    <a:pt x="2203705" y="707138"/>
                  </a:lnTo>
                  <a:lnTo>
                    <a:pt x="2127500" y="778769"/>
                  </a:lnTo>
                  <a:lnTo>
                    <a:pt x="2048250" y="844296"/>
                  </a:lnTo>
                  <a:lnTo>
                    <a:pt x="1965956" y="902208"/>
                  </a:lnTo>
                  <a:lnTo>
                    <a:pt x="1876037" y="952505"/>
                  </a:lnTo>
                  <a:lnTo>
                    <a:pt x="1798062" y="992134"/>
                  </a:lnTo>
                </a:path>
                <a:path w="2592704" h="992504">
                  <a:moveTo>
                    <a:pt x="384855" y="992134"/>
                  </a:moveTo>
                  <a:lnTo>
                    <a:pt x="310902" y="970787"/>
                  </a:lnTo>
                  <a:lnTo>
                    <a:pt x="156968" y="923542"/>
                  </a:lnTo>
                  <a:lnTo>
                    <a:pt x="0" y="867156"/>
                  </a:lnTo>
                </a:path>
              </a:pathLst>
            </a:custGeom>
            <a:ln w="230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609154" y="1653525"/>
              <a:ext cx="3175000" cy="2233295"/>
            </a:xfrm>
            <a:custGeom>
              <a:avLst/>
              <a:gdLst/>
              <a:ahLst/>
              <a:cxnLst/>
              <a:rect l="l" t="t" r="r" b="b"/>
              <a:pathLst>
                <a:path w="3175000" h="2233295">
                  <a:moveTo>
                    <a:pt x="0" y="2232674"/>
                  </a:moveTo>
                  <a:lnTo>
                    <a:pt x="3174425" y="0"/>
                  </a:lnTo>
                </a:path>
              </a:pathLst>
            </a:custGeom>
            <a:ln w="46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748528" y="3230871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-2304" y="4570"/>
                  </a:moveTo>
                  <a:lnTo>
                    <a:pt x="2304" y="4570"/>
                  </a:lnTo>
                </a:path>
              </a:pathLst>
            </a:custGeom>
            <a:ln w="91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748528" y="3212575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-2304" y="4578"/>
                  </a:moveTo>
                  <a:lnTo>
                    <a:pt x="2304" y="4578"/>
                  </a:lnTo>
                </a:path>
              </a:pathLst>
            </a:custGeom>
            <a:ln w="91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748528" y="3194293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-2304" y="4570"/>
                  </a:moveTo>
                  <a:lnTo>
                    <a:pt x="2304" y="4570"/>
                  </a:lnTo>
                </a:path>
              </a:pathLst>
            </a:custGeom>
            <a:ln w="91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748528" y="3176011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-2304" y="4570"/>
                  </a:moveTo>
                  <a:lnTo>
                    <a:pt x="2304" y="4570"/>
                  </a:lnTo>
                </a:path>
              </a:pathLst>
            </a:custGeom>
            <a:ln w="91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748528" y="3157714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-2304" y="4570"/>
                  </a:moveTo>
                  <a:lnTo>
                    <a:pt x="2304" y="4570"/>
                  </a:lnTo>
                </a:path>
              </a:pathLst>
            </a:custGeom>
            <a:ln w="91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748528" y="3139433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-2304" y="4570"/>
                  </a:moveTo>
                  <a:lnTo>
                    <a:pt x="2304" y="4570"/>
                  </a:lnTo>
                </a:path>
              </a:pathLst>
            </a:custGeom>
            <a:ln w="91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748528" y="3121136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-2304" y="4578"/>
                  </a:moveTo>
                  <a:lnTo>
                    <a:pt x="2304" y="4578"/>
                  </a:lnTo>
                </a:path>
              </a:pathLst>
            </a:custGeom>
            <a:ln w="91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748528" y="3101328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-2304" y="4570"/>
                  </a:moveTo>
                  <a:lnTo>
                    <a:pt x="2304" y="4570"/>
                  </a:lnTo>
                </a:path>
              </a:pathLst>
            </a:custGeom>
            <a:ln w="91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748528" y="3083047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-2304" y="4570"/>
                  </a:moveTo>
                  <a:lnTo>
                    <a:pt x="2304" y="4570"/>
                  </a:lnTo>
                </a:path>
              </a:pathLst>
            </a:custGeom>
            <a:ln w="91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748528" y="3064750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-2304" y="4578"/>
                  </a:moveTo>
                  <a:lnTo>
                    <a:pt x="2304" y="4578"/>
                  </a:lnTo>
                </a:path>
              </a:pathLst>
            </a:custGeom>
            <a:ln w="91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748528" y="3046468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-2304" y="4570"/>
                  </a:moveTo>
                  <a:lnTo>
                    <a:pt x="2304" y="4570"/>
                  </a:lnTo>
                </a:path>
              </a:pathLst>
            </a:custGeom>
            <a:ln w="91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748528" y="3028171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-2304" y="4578"/>
                  </a:moveTo>
                  <a:lnTo>
                    <a:pt x="2304" y="4578"/>
                  </a:lnTo>
                </a:path>
              </a:pathLst>
            </a:custGeom>
            <a:ln w="91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746224" y="2996178"/>
              <a:ext cx="5080" cy="18415"/>
            </a:xfrm>
            <a:custGeom>
              <a:avLst/>
              <a:gdLst/>
              <a:ahLst/>
              <a:cxnLst/>
              <a:rect l="l" t="t" r="r" b="b"/>
              <a:pathLst>
                <a:path w="5079" h="18414">
                  <a:moveTo>
                    <a:pt x="0" y="18281"/>
                  </a:moveTo>
                  <a:lnTo>
                    <a:pt x="4608" y="18281"/>
                  </a:lnTo>
                </a:path>
                <a:path w="5079" h="18414">
                  <a:moveTo>
                    <a:pt x="0" y="0"/>
                  </a:moveTo>
                  <a:lnTo>
                    <a:pt x="4608" y="0"/>
                  </a:lnTo>
                </a:path>
              </a:pathLst>
            </a:custGeom>
            <a:ln w="91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748528" y="2971785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-2304" y="4578"/>
                  </a:moveTo>
                  <a:lnTo>
                    <a:pt x="2304" y="4578"/>
                  </a:lnTo>
                </a:path>
              </a:pathLst>
            </a:custGeom>
            <a:ln w="91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746224" y="2884917"/>
              <a:ext cx="5080" cy="73660"/>
            </a:xfrm>
            <a:custGeom>
              <a:avLst/>
              <a:gdLst/>
              <a:ahLst/>
              <a:cxnLst/>
              <a:rect l="l" t="t" r="r" b="b"/>
              <a:pathLst>
                <a:path w="5079" h="73660">
                  <a:moveTo>
                    <a:pt x="0" y="73156"/>
                  </a:moveTo>
                  <a:lnTo>
                    <a:pt x="4608" y="73156"/>
                  </a:lnTo>
                </a:path>
                <a:path w="5079" h="73660">
                  <a:moveTo>
                    <a:pt x="0" y="54875"/>
                  </a:moveTo>
                  <a:lnTo>
                    <a:pt x="4608" y="54875"/>
                  </a:lnTo>
                </a:path>
                <a:path w="5079" h="73660">
                  <a:moveTo>
                    <a:pt x="0" y="36578"/>
                  </a:moveTo>
                  <a:lnTo>
                    <a:pt x="4608" y="36578"/>
                  </a:lnTo>
                </a:path>
                <a:path w="5079" h="73660">
                  <a:moveTo>
                    <a:pt x="0" y="18296"/>
                  </a:moveTo>
                  <a:lnTo>
                    <a:pt x="4608" y="18296"/>
                  </a:lnTo>
                </a:path>
                <a:path w="5079" h="73660">
                  <a:moveTo>
                    <a:pt x="0" y="0"/>
                  </a:moveTo>
                  <a:lnTo>
                    <a:pt x="4608" y="0"/>
                  </a:lnTo>
                </a:path>
              </a:pathLst>
            </a:custGeom>
            <a:ln w="91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746224" y="2828531"/>
              <a:ext cx="5080" cy="38100"/>
            </a:xfrm>
            <a:custGeom>
              <a:avLst/>
              <a:gdLst/>
              <a:ahLst/>
              <a:cxnLst/>
              <a:rect l="l" t="t" r="r" b="b"/>
              <a:pathLst>
                <a:path w="5079" h="38100">
                  <a:moveTo>
                    <a:pt x="0" y="38104"/>
                  </a:moveTo>
                  <a:lnTo>
                    <a:pt x="4608" y="38104"/>
                  </a:lnTo>
                </a:path>
                <a:path w="5079" h="38100">
                  <a:moveTo>
                    <a:pt x="0" y="18296"/>
                  </a:moveTo>
                  <a:lnTo>
                    <a:pt x="4608" y="18296"/>
                  </a:lnTo>
                </a:path>
                <a:path w="5079" h="38100">
                  <a:moveTo>
                    <a:pt x="0" y="0"/>
                  </a:moveTo>
                  <a:lnTo>
                    <a:pt x="4608" y="0"/>
                  </a:lnTo>
                </a:path>
              </a:pathLst>
            </a:custGeom>
            <a:ln w="91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748528" y="2805679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-2304" y="4570"/>
                  </a:moveTo>
                  <a:lnTo>
                    <a:pt x="2304" y="4570"/>
                  </a:lnTo>
                </a:path>
              </a:pathLst>
            </a:custGeom>
            <a:ln w="91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748528" y="2787382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-2304" y="4578"/>
                  </a:moveTo>
                  <a:lnTo>
                    <a:pt x="2304" y="4578"/>
                  </a:lnTo>
                </a:path>
              </a:pathLst>
            </a:custGeom>
            <a:ln w="91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748528" y="2769100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-2304" y="4570"/>
                  </a:moveTo>
                  <a:lnTo>
                    <a:pt x="2304" y="4570"/>
                  </a:lnTo>
                </a:path>
              </a:pathLst>
            </a:custGeom>
            <a:ln w="91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748528" y="2750803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-2304" y="4578"/>
                  </a:moveTo>
                  <a:lnTo>
                    <a:pt x="2304" y="4578"/>
                  </a:lnTo>
                </a:path>
              </a:pathLst>
            </a:custGeom>
            <a:ln w="91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748528" y="2732522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-2304" y="4570"/>
                  </a:moveTo>
                  <a:lnTo>
                    <a:pt x="2304" y="4570"/>
                  </a:lnTo>
                </a:path>
              </a:pathLst>
            </a:custGeom>
            <a:ln w="91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748528" y="2712714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-2304" y="4570"/>
                  </a:moveTo>
                  <a:lnTo>
                    <a:pt x="2304" y="4570"/>
                  </a:lnTo>
                </a:path>
              </a:pathLst>
            </a:custGeom>
            <a:ln w="91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748528" y="2694417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-2304" y="4578"/>
                  </a:moveTo>
                  <a:lnTo>
                    <a:pt x="2304" y="4578"/>
                  </a:lnTo>
                </a:path>
              </a:pathLst>
            </a:custGeom>
            <a:ln w="91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748528" y="2676136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-2304" y="4570"/>
                  </a:moveTo>
                  <a:lnTo>
                    <a:pt x="2304" y="4570"/>
                  </a:lnTo>
                </a:path>
              </a:pathLst>
            </a:custGeom>
            <a:ln w="91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748528" y="2657854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-2304" y="4570"/>
                  </a:moveTo>
                  <a:lnTo>
                    <a:pt x="2304" y="4570"/>
                  </a:lnTo>
                </a:path>
              </a:pathLst>
            </a:custGeom>
            <a:ln w="91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748528" y="2639557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-2304" y="4570"/>
                  </a:moveTo>
                  <a:lnTo>
                    <a:pt x="2304" y="4570"/>
                  </a:lnTo>
                </a:path>
              </a:pathLst>
            </a:custGeom>
            <a:ln w="91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748528" y="2621275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-2304" y="4570"/>
                  </a:moveTo>
                  <a:lnTo>
                    <a:pt x="2304" y="4570"/>
                  </a:lnTo>
                </a:path>
              </a:pathLst>
            </a:custGeom>
            <a:ln w="91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748528" y="2601453"/>
              <a:ext cx="0" cy="10795"/>
            </a:xfrm>
            <a:custGeom>
              <a:avLst/>
              <a:gdLst/>
              <a:ahLst/>
              <a:cxnLst/>
              <a:rect l="l" t="t" r="r" b="b"/>
              <a:pathLst>
                <a:path h="10794">
                  <a:moveTo>
                    <a:pt x="0" y="10666"/>
                  </a:moveTo>
                  <a:lnTo>
                    <a:pt x="0" y="0"/>
                  </a:lnTo>
                </a:path>
              </a:pathLst>
            </a:custGeom>
            <a:ln w="46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748528" y="2583171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-2304" y="4570"/>
                  </a:moveTo>
                  <a:lnTo>
                    <a:pt x="2304" y="4570"/>
                  </a:lnTo>
                </a:path>
              </a:pathLst>
            </a:custGeom>
            <a:ln w="91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748528" y="2564889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-2304" y="4570"/>
                  </a:moveTo>
                  <a:lnTo>
                    <a:pt x="2304" y="4570"/>
                  </a:lnTo>
                </a:path>
              </a:pathLst>
            </a:custGeom>
            <a:ln w="91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748528" y="2546592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-2304" y="4570"/>
                  </a:moveTo>
                  <a:lnTo>
                    <a:pt x="2304" y="4570"/>
                  </a:lnTo>
                </a:path>
              </a:pathLst>
            </a:custGeom>
            <a:ln w="91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748528" y="2528311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-2304" y="4570"/>
                  </a:moveTo>
                  <a:lnTo>
                    <a:pt x="2304" y="4570"/>
                  </a:lnTo>
                </a:path>
              </a:pathLst>
            </a:custGeom>
            <a:ln w="91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748528" y="2510014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-2304" y="4578"/>
                  </a:moveTo>
                  <a:lnTo>
                    <a:pt x="2304" y="4578"/>
                  </a:lnTo>
                </a:path>
              </a:pathLst>
            </a:custGeom>
            <a:ln w="91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748528" y="2491732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-2304" y="4570"/>
                  </a:moveTo>
                  <a:lnTo>
                    <a:pt x="2304" y="4570"/>
                  </a:lnTo>
                </a:path>
              </a:pathLst>
            </a:custGeom>
            <a:ln w="91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746991" y="2453628"/>
              <a:ext cx="1905" cy="29209"/>
            </a:xfrm>
            <a:custGeom>
              <a:avLst/>
              <a:gdLst/>
              <a:ahLst/>
              <a:cxnLst/>
              <a:rect l="l" t="t" r="r" b="b"/>
              <a:pathLst>
                <a:path w="1904" h="29210">
                  <a:moveTo>
                    <a:pt x="1537" y="28963"/>
                  </a:moveTo>
                  <a:lnTo>
                    <a:pt x="1537" y="18296"/>
                  </a:lnTo>
                </a:path>
                <a:path w="1904" h="29210">
                  <a:moveTo>
                    <a:pt x="1537" y="9140"/>
                  </a:moveTo>
                  <a:lnTo>
                    <a:pt x="0" y="0"/>
                  </a:lnTo>
                </a:path>
              </a:pathLst>
            </a:custGeom>
            <a:ln w="46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746991" y="2435346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-2304" y="4570"/>
                  </a:moveTo>
                  <a:lnTo>
                    <a:pt x="2304" y="4570"/>
                  </a:lnTo>
                </a:path>
              </a:pathLst>
            </a:custGeom>
            <a:ln w="91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746991" y="2417049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-2304" y="4578"/>
                  </a:moveTo>
                  <a:lnTo>
                    <a:pt x="2304" y="4578"/>
                  </a:lnTo>
                </a:path>
              </a:pathLst>
            </a:custGeom>
            <a:ln w="91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746991" y="2398768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-2304" y="4570"/>
                  </a:moveTo>
                  <a:lnTo>
                    <a:pt x="2304" y="4570"/>
                  </a:lnTo>
                </a:path>
              </a:pathLst>
            </a:custGeom>
            <a:ln w="91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746991" y="2380486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-2304" y="4570"/>
                  </a:moveTo>
                  <a:lnTo>
                    <a:pt x="2304" y="4570"/>
                  </a:lnTo>
                </a:path>
              </a:pathLst>
            </a:custGeom>
            <a:ln w="91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746991" y="2362189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-2304" y="4570"/>
                  </a:moveTo>
                  <a:lnTo>
                    <a:pt x="2304" y="4570"/>
                  </a:lnTo>
                </a:path>
              </a:pathLst>
            </a:custGeom>
            <a:ln w="91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746991" y="2342382"/>
              <a:ext cx="0" cy="10795"/>
            </a:xfrm>
            <a:custGeom>
              <a:avLst/>
              <a:gdLst/>
              <a:ahLst/>
              <a:cxnLst/>
              <a:rect l="l" t="t" r="r" b="b"/>
              <a:pathLst>
                <a:path h="10794">
                  <a:moveTo>
                    <a:pt x="0" y="10666"/>
                  </a:moveTo>
                  <a:lnTo>
                    <a:pt x="0" y="0"/>
                  </a:lnTo>
                </a:path>
              </a:pathLst>
            </a:custGeom>
            <a:ln w="46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746991" y="2324085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-2304" y="4578"/>
                  </a:moveTo>
                  <a:lnTo>
                    <a:pt x="2304" y="4578"/>
                  </a:lnTo>
                </a:path>
              </a:pathLst>
            </a:custGeom>
            <a:ln w="91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746991" y="2305803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-2304" y="4570"/>
                  </a:moveTo>
                  <a:lnTo>
                    <a:pt x="2304" y="4570"/>
                  </a:lnTo>
                </a:path>
              </a:pathLst>
            </a:custGeom>
            <a:ln w="91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746991" y="2287521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-2304" y="4570"/>
                  </a:moveTo>
                  <a:lnTo>
                    <a:pt x="2304" y="4570"/>
                  </a:lnTo>
                </a:path>
              </a:pathLst>
            </a:custGeom>
            <a:ln w="91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746991" y="2269225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-2304" y="4570"/>
                  </a:moveTo>
                  <a:lnTo>
                    <a:pt x="2304" y="4570"/>
                  </a:lnTo>
                </a:path>
              </a:pathLst>
            </a:custGeom>
            <a:ln w="91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746991" y="2250943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-2304" y="4570"/>
                  </a:moveTo>
                  <a:lnTo>
                    <a:pt x="2304" y="4570"/>
                  </a:lnTo>
                </a:path>
              </a:pathLst>
            </a:custGeom>
            <a:ln w="91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746991" y="2232646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-2304" y="4578"/>
                  </a:moveTo>
                  <a:lnTo>
                    <a:pt x="2304" y="4578"/>
                  </a:lnTo>
                </a:path>
              </a:pathLst>
            </a:custGeom>
            <a:ln w="91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746991" y="2212838"/>
              <a:ext cx="0" cy="10795"/>
            </a:xfrm>
            <a:custGeom>
              <a:avLst/>
              <a:gdLst/>
              <a:ahLst/>
              <a:cxnLst/>
              <a:rect l="l" t="t" r="r" b="b"/>
              <a:pathLst>
                <a:path h="10794">
                  <a:moveTo>
                    <a:pt x="0" y="10666"/>
                  </a:moveTo>
                  <a:lnTo>
                    <a:pt x="0" y="0"/>
                  </a:lnTo>
                </a:path>
              </a:pathLst>
            </a:custGeom>
            <a:ln w="46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746991" y="2194557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-2304" y="4570"/>
                  </a:moveTo>
                  <a:lnTo>
                    <a:pt x="2304" y="4570"/>
                  </a:lnTo>
                </a:path>
              </a:pathLst>
            </a:custGeom>
            <a:ln w="91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746991" y="2176260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-2304" y="4570"/>
                  </a:moveTo>
                  <a:lnTo>
                    <a:pt x="2304" y="4570"/>
                  </a:lnTo>
                </a:path>
              </a:pathLst>
            </a:custGeom>
            <a:ln w="91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746991" y="2157978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-2304" y="4570"/>
                  </a:moveTo>
                  <a:lnTo>
                    <a:pt x="2304" y="4570"/>
                  </a:lnTo>
                </a:path>
              </a:pathLst>
            </a:custGeom>
            <a:ln w="91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746991" y="2139681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-2304" y="4578"/>
                  </a:moveTo>
                  <a:lnTo>
                    <a:pt x="2304" y="4578"/>
                  </a:lnTo>
                </a:path>
              </a:pathLst>
            </a:custGeom>
            <a:ln w="91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746991" y="2121400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-2304" y="4570"/>
                  </a:moveTo>
                  <a:lnTo>
                    <a:pt x="2304" y="4570"/>
                  </a:lnTo>
                </a:path>
              </a:pathLst>
            </a:custGeom>
            <a:ln w="91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744687" y="2069584"/>
              <a:ext cx="5080" cy="38100"/>
            </a:xfrm>
            <a:custGeom>
              <a:avLst/>
              <a:gdLst/>
              <a:ahLst/>
              <a:cxnLst/>
              <a:rect l="l" t="t" r="r" b="b"/>
              <a:pathLst>
                <a:path w="5079" h="38100">
                  <a:moveTo>
                    <a:pt x="0" y="38104"/>
                  </a:moveTo>
                  <a:lnTo>
                    <a:pt x="4608" y="38104"/>
                  </a:lnTo>
                </a:path>
                <a:path w="5079" h="38100">
                  <a:moveTo>
                    <a:pt x="0" y="18281"/>
                  </a:moveTo>
                  <a:lnTo>
                    <a:pt x="4608" y="18281"/>
                  </a:lnTo>
                </a:path>
                <a:path w="5079" h="38100">
                  <a:moveTo>
                    <a:pt x="0" y="0"/>
                  </a:moveTo>
                  <a:lnTo>
                    <a:pt x="4608" y="0"/>
                  </a:lnTo>
                </a:path>
              </a:pathLst>
            </a:custGeom>
            <a:ln w="91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746991" y="2046717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-2304" y="4578"/>
                  </a:moveTo>
                  <a:lnTo>
                    <a:pt x="2304" y="4578"/>
                  </a:lnTo>
                </a:path>
              </a:pathLst>
            </a:custGeom>
            <a:ln w="91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746991" y="2028435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-2304" y="4570"/>
                  </a:moveTo>
                  <a:lnTo>
                    <a:pt x="2304" y="4570"/>
                  </a:lnTo>
                </a:path>
              </a:pathLst>
            </a:custGeom>
            <a:ln w="91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744687" y="1978145"/>
              <a:ext cx="5080" cy="36830"/>
            </a:xfrm>
            <a:custGeom>
              <a:avLst/>
              <a:gdLst/>
              <a:ahLst/>
              <a:cxnLst/>
              <a:rect l="l" t="t" r="r" b="b"/>
              <a:pathLst>
                <a:path w="5079" h="36830">
                  <a:moveTo>
                    <a:pt x="0" y="36578"/>
                  </a:moveTo>
                  <a:lnTo>
                    <a:pt x="4608" y="36578"/>
                  </a:lnTo>
                </a:path>
                <a:path w="5079" h="36830">
                  <a:moveTo>
                    <a:pt x="0" y="18281"/>
                  </a:moveTo>
                  <a:lnTo>
                    <a:pt x="4608" y="18281"/>
                  </a:lnTo>
                </a:path>
                <a:path w="5079" h="36830">
                  <a:moveTo>
                    <a:pt x="0" y="0"/>
                  </a:moveTo>
                  <a:lnTo>
                    <a:pt x="4608" y="0"/>
                  </a:lnTo>
                </a:path>
              </a:pathLst>
            </a:custGeom>
            <a:ln w="91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746991" y="1953752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-2304" y="4578"/>
                  </a:moveTo>
                  <a:lnTo>
                    <a:pt x="2304" y="4578"/>
                  </a:lnTo>
                </a:path>
              </a:pathLst>
            </a:custGeom>
            <a:ln w="91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744687" y="1885181"/>
              <a:ext cx="5080" cy="55244"/>
            </a:xfrm>
            <a:custGeom>
              <a:avLst/>
              <a:gdLst/>
              <a:ahLst/>
              <a:cxnLst/>
              <a:rect l="l" t="t" r="r" b="b"/>
              <a:pathLst>
                <a:path w="5079" h="55244">
                  <a:moveTo>
                    <a:pt x="0" y="54860"/>
                  </a:moveTo>
                  <a:lnTo>
                    <a:pt x="4608" y="54860"/>
                  </a:lnTo>
                </a:path>
                <a:path w="5079" h="55244">
                  <a:moveTo>
                    <a:pt x="0" y="36578"/>
                  </a:moveTo>
                  <a:lnTo>
                    <a:pt x="4608" y="36578"/>
                  </a:lnTo>
                </a:path>
                <a:path w="5079" h="55244">
                  <a:moveTo>
                    <a:pt x="0" y="18281"/>
                  </a:moveTo>
                  <a:lnTo>
                    <a:pt x="4608" y="18281"/>
                  </a:lnTo>
                </a:path>
                <a:path w="5079" h="55244">
                  <a:moveTo>
                    <a:pt x="0" y="0"/>
                  </a:moveTo>
                  <a:lnTo>
                    <a:pt x="4608" y="0"/>
                  </a:lnTo>
                </a:path>
              </a:pathLst>
            </a:custGeom>
            <a:ln w="91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746991" y="1862314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-2304" y="4578"/>
                  </a:moveTo>
                  <a:lnTo>
                    <a:pt x="2304" y="4578"/>
                  </a:lnTo>
                </a:path>
              </a:pathLst>
            </a:custGeom>
            <a:ln w="91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746991" y="1844032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-2304" y="4570"/>
                  </a:moveTo>
                  <a:lnTo>
                    <a:pt x="2304" y="4570"/>
                  </a:lnTo>
                </a:path>
              </a:pathLst>
            </a:custGeom>
            <a:ln w="91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746991" y="1824224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-2304" y="4570"/>
                  </a:moveTo>
                  <a:lnTo>
                    <a:pt x="2304" y="4570"/>
                  </a:lnTo>
                </a:path>
              </a:pathLst>
            </a:custGeom>
            <a:ln w="91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5746991" y="1805927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-2304" y="4570"/>
                  </a:moveTo>
                  <a:lnTo>
                    <a:pt x="2304" y="4570"/>
                  </a:lnTo>
                </a:path>
              </a:pathLst>
            </a:custGeom>
            <a:ln w="91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5746991" y="1787646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-2304" y="4570"/>
                  </a:moveTo>
                  <a:lnTo>
                    <a:pt x="2304" y="4570"/>
                  </a:lnTo>
                </a:path>
              </a:pathLst>
            </a:custGeom>
            <a:ln w="91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746991" y="1769349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-2304" y="4578"/>
                  </a:moveTo>
                  <a:lnTo>
                    <a:pt x="2304" y="4578"/>
                  </a:lnTo>
                </a:path>
              </a:pathLst>
            </a:custGeom>
            <a:ln w="91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746991" y="1751067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-2304" y="4570"/>
                  </a:moveTo>
                  <a:lnTo>
                    <a:pt x="2304" y="4570"/>
                  </a:lnTo>
                </a:path>
              </a:pathLst>
            </a:custGeom>
            <a:ln w="91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746991" y="1732786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-2304" y="4570"/>
                  </a:moveTo>
                  <a:lnTo>
                    <a:pt x="2304" y="4570"/>
                  </a:lnTo>
                </a:path>
              </a:pathLst>
            </a:custGeom>
            <a:ln w="91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746991" y="1714489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-2304" y="4570"/>
                  </a:moveTo>
                  <a:lnTo>
                    <a:pt x="2304" y="4570"/>
                  </a:lnTo>
                </a:path>
              </a:pathLst>
            </a:custGeom>
            <a:ln w="91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746991" y="1694681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-2304" y="4570"/>
                  </a:moveTo>
                  <a:lnTo>
                    <a:pt x="2304" y="4570"/>
                  </a:lnTo>
                </a:path>
              </a:pathLst>
            </a:custGeom>
            <a:ln w="91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746991" y="1679436"/>
              <a:ext cx="0" cy="6350"/>
            </a:xfrm>
            <a:custGeom>
              <a:avLst/>
              <a:gdLst/>
              <a:ahLst/>
              <a:cxnLst/>
              <a:rect l="l" t="t" r="r" b="b"/>
              <a:pathLst>
                <a:path h="6350">
                  <a:moveTo>
                    <a:pt x="-2304" y="3052"/>
                  </a:moveTo>
                  <a:lnTo>
                    <a:pt x="2304" y="3052"/>
                  </a:lnTo>
                </a:path>
              </a:pathLst>
            </a:custGeom>
            <a:ln w="61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2462772" y="3869431"/>
              <a:ext cx="0" cy="10795"/>
            </a:xfrm>
            <a:custGeom>
              <a:avLst/>
              <a:gdLst/>
              <a:ahLst/>
              <a:cxnLst/>
              <a:rect l="l" t="t" r="r" b="b"/>
              <a:pathLst>
                <a:path h="10795">
                  <a:moveTo>
                    <a:pt x="0" y="10666"/>
                  </a:moveTo>
                  <a:lnTo>
                    <a:pt x="0" y="0"/>
                  </a:lnTo>
                </a:path>
              </a:pathLst>
            </a:custGeom>
            <a:ln w="46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2460468" y="3837423"/>
              <a:ext cx="5080" cy="18415"/>
            </a:xfrm>
            <a:custGeom>
              <a:avLst/>
              <a:gdLst/>
              <a:ahLst/>
              <a:cxnLst/>
              <a:rect l="l" t="t" r="r" b="b"/>
              <a:pathLst>
                <a:path w="5080" h="18414">
                  <a:moveTo>
                    <a:pt x="0" y="18281"/>
                  </a:moveTo>
                  <a:lnTo>
                    <a:pt x="4608" y="18281"/>
                  </a:lnTo>
                </a:path>
                <a:path w="5080" h="18414">
                  <a:moveTo>
                    <a:pt x="0" y="0"/>
                  </a:moveTo>
                  <a:lnTo>
                    <a:pt x="4608" y="0"/>
                  </a:lnTo>
                </a:path>
              </a:pathLst>
            </a:custGeom>
            <a:ln w="91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2462772" y="3814555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-2304" y="4578"/>
                  </a:moveTo>
                  <a:lnTo>
                    <a:pt x="2304" y="4578"/>
                  </a:lnTo>
                </a:path>
              </a:pathLst>
            </a:custGeom>
            <a:ln w="91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462772" y="3796274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-2304" y="4570"/>
                  </a:moveTo>
                  <a:lnTo>
                    <a:pt x="2304" y="4570"/>
                  </a:lnTo>
                </a:path>
              </a:pathLst>
            </a:custGeom>
            <a:ln w="91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2462772" y="3777992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-2304" y="4570"/>
                  </a:moveTo>
                  <a:lnTo>
                    <a:pt x="2304" y="4570"/>
                  </a:lnTo>
                </a:path>
              </a:pathLst>
            </a:custGeom>
            <a:ln w="91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2462772" y="3759695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-2304" y="4570"/>
                  </a:moveTo>
                  <a:lnTo>
                    <a:pt x="2304" y="4570"/>
                  </a:lnTo>
                </a:path>
              </a:pathLst>
            </a:custGeom>
            <a:ln w="91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462772" y="3739888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-2304" y="4570"/>
                  </a:moveTo>
                  <a:lnTo>
                    <a:pt x="2304" y="4570"/>
                  </a:lnTo>
                </a:path>
              </a:pathLst>
            </a:custGeom>
            <a:ln w="91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462772" y="3721591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-2304" y="4578"/>
                  </a:moveTo>
                  <a:lnTo>
                    <a:pt x="2304" y="4578"/>
                  </a:lnTo>
                </a:path>
              </a:pathLst>
            </a:custGeom>
            <a:ln w="91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2460468" y="3689598"/>
              <a:ext cx="5080" cy="18415"/>
            </a:xfrm>
            <a:custGeom>
              <a:avLst/>
              <a:gdLst/>
              <a:ahLst/>
              <a:cxnLst/>
              <a:rect l="l" t="t" r="r" b="b"/>
              <a:pathLst>
                <a:path w="5080" h="18414">
                  <a:moveTo>
                    <a:pt x="0" y="18281"/>
                  </a:moveTo>
                  <a:lnTo>
                    <a:pt x="4608" y="18281"/>
                  </a:lnTo>
                </a:path>
                <a:path w="5080" h="18414">
                  <a:moveTo>
                    <a:pt x="0" y="0"/>
                  </a:moveTo>
                  <a:lnTo>
                    <a:pt x="4608" y="0"/>
                  </a:lnTo>
                </a:path>
              </a:pathLst>
            </a:custGeom>
            <a:ln w="91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460468" y="3653020"/>
              <a:ext cx="5080" cy="18415"/>
            </a:xfrm>
            <a:custGeom>
              <a:avLst/>
              <a:gdLst/>
              <a:ahLst/>
              <a:cxnLst/>
              <a:rect l="l" t="t" r="r" b="b"/>
              <a:pathLst>
                <a:path w="5080" h="18414">
                  <a:moveTo>
                    <a:pt x="0" y="18281"/>
                  </a:moveTo>
                  <a:lnTo>
                    <a:pt x="4608" y="18281"/>
                  </a:lnTo>
                </a:path>
                <a:path w="5080" h="18414">
                  <a:moveTo>
                    <a:pt x="0" y="0"/>
                  </a:moveTo>
                  <a:lnTo>
                    <a:pt x="4608" y="0"/>
                  </a:lnTo>
                </a:path>
              </a:pathLst>
            </a:custGeom>
            <a:ln w="91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2462772" y="3630152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-2304" y="4578"/>
                  </a:moveTo>
                  <a:lnTo>
                    <a:pt x="2304" y="4578"/>
                  </a:lnTo>
                </a:path>
              </a:pathLst>
            </a:custGeom>
            <a:ln w="91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2462772" y="3610345"/>
              <a:ext cx="1905" cy="9525"/>
            </a:xfrm>
            <a:custGeom>
              <a:avLst/>
              <a:gdLst/>
              <a:ahLst/>
              <a:cxnLst/>
              <a:rect l="l" t="t" r="r" b="b"/>
              <a:pathLst>
                <a:path w="1905" h="9525">
                  <a:moveTo>
                    <a:pt x="0" y="9140"/>
                  </a:moveTo>
                  <a:lnTo>
                    <a:pt x="1521" y="0"/>
                  </a:lnTo>
                </a:path>
              </a:pathLst>
            </a:custGeom>
            <a:ln w="46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2464294" y="3592063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-2304" y="4570"/>
                  </a:moveTo>
                  <a:lnTo>
                    <a:pt x="2304" y="4570"/>
                  </a:lnTo>
                </a:path>
              </a:pathLst>
            </a:custGeom>
            <a:ln w="91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2461990" y="3560055"/>
              <a:ext cx="5080" cy="18415"/>
            </a:xfrm>
            <a:custGeom>
              <a:avLst/>
              <a:gdLst/>
              <a:ahLst/>
              <a:cxnLst/>
              <a:rect l="l" t="t" r="r" b="b"/>
              <a:pathLst>
                <a:path w="5080" h="18414">
                  <a:moveTo>
                    <a:pt x="0" y="18281"/>
                  </a:moveTo>
                  <a:lnTo>
                    <a:pt x="4608" y="18281"/>
                  </a:lnTo>
                </a:path>
                <a:path w="5080" h="18414">
                  <a:moveTo>
                    <a:pt x="0" y="0"/>
                  </a:moveTo>
                  <a:lnTo>
                    <a:pt x="4608" y="0"/>
                  </a:lnTo>
                </a:path>
              </a:pathLst>
            </a:custGeom>
            <a:ln w="91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2464294" y="3537188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-2304" y="4578"/>
                  </a:moveTo>
                  <a:lnTo>
                    <a:pt x="2304" y="4578"/>
                  </a:lnTo>
                </a:path>
              </a:pathLst>
            </a:custGeom>
            <a:ln w="91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2461990" y="3505195"/>
              <a:ext cx="5080" cy="18415"/>
            </a:xfrm>
            <a:custGeom>
              <a:avLst/>
              <a:gdLst/>
              <a:ahLst/>
              <a:cxnLst/>
              <a:rect l="l" t="t" r="r" b="b"/>
              <a:pathLst>
                <a:path w="5080" h="18414">
                  <a:moveTo>
                    <a:pt x="0" y="18281"/>
                  </a:moveTo>
                  <a:lnTo>
                    <a:pt x="4608" y="18281"/>
                  </a:lnTo>
                </a:path>
                <a:path w="5080" h="18414">
                  <a:moveTo>
                    <a:pt x="0" y="0"/>
                  </a:moveTo>
                  <a:lnTo>
                    <a:pt x="4608" y="0"/>
                  </a:lnTo>
                </a:path>
              </a:pathLst>
            </a:custGeom>
            <a:ln w="91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2461990" y="3467090"/>
              <a:ext cx="5080" cy="18415"/>
            </a:xfrm>
            <a:custGeom>
              <a:avLst/>
              <a:gdLst/>
              <a:ahLst/>
              <a:cxnLst/>
              <a:rect l="l" t="t" r="r" b="b"/>
              <a:pathLst>
                <a:path w="5080" h="18414">
                  <a:moveTo>
                    <a:pt x="0" y="18281"/>
                  </a:moveTo>
                  <a:lnTo>
                    <a:pt x="4608" y="18281"/>
                  </a:lnTo>
                </a:path>
                <a:path w="5080" h="18414">
                  <a:moveTo>
                    <a:pt x="0" y="0"/>
                  </a:moveTo>
                  <a:lnTo>
                    <a:pt x="4608" y="0"/>
                  </a:lnTo>
                </a:path>
              </a:pathLst>
            </a:custGeom>
            <a:ln w="91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2464294" y="3444223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-2304" y="4578"/>
                  </a:moveTo>
                  <a:lnTo>
                    <a:pt x="2304" y="4578"/>
                  </a:lnTo>
                </a:path>
              </a:pathLst>
            </a:custGeom>
            <a:ln w="91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2464294" y="3425941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-2304" y="4570"/>
                  </a:moveTo>
                  <a:lnTo>
                    <a:pt x="2304" y="4570"/>
                  </a:lnTo>
                </a:path>
              </a:pathLst>
            </a:custGeom>
            <a:ln w="91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2464294" y="3407660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-2304" y="4570"/>
                  </a:moveTo>
                  <a:lnTo>
                    <a:pt x="2304" y="4570"/>
                  </a:lnTo>
                </a:path>
              </a:pathLst>
            </a:custGeom>
            <a:ln w="91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2461990" y="3375652"/>
              <a:ext cx="5080" cy="18415"/>
            </a:xfrm>
            <a:custGeom>
              <a:avLst/>
              <a:gdLst/>
              <a:ahLst/>
              <a:cxnLst/>
              <a:rect l="l" t="t" r="r" b="b"/>
              <a:pathLst>
                <a:path w="5080" h="18414">
                  <a:moveTo>
                    <a:pt x="0" y="18281"/>
                  </a:moveTo>
                  <a:lnTo>
                    <a:pt x="4608" y="18281"/>
                  </a:lnTo>
                </a:path>
                <a:path w="5080" h="18414">
                  <a:moveTo>
                    <a:pt x="0" y="0"/>
                  </a:moveTo>
                  <a:lnTo>
                    <a:pt x="4608" y="0"/>
                  </a:lnTo>
                </a:path>
              </a:pathLst>
            </a:custGeom>
            <a:ln w="91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2464294" y="3351258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-2304" y="4578"/>
                  </a:moveTo>
                  <a:lnTo>
                    <a:pt x="2304" y="4578"/>
                  </a:lnTo>
                </a:path>
              </a:pathLst>
            </a:custGeom>
            <a:ln w="91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2464294" y="3332977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-2304" y="4570"/>
                  </a:moveTo>
                  <a:lnTo>
                    <a:pt x="2304" y="4570"/>
                  </a:lnTo>
                </a:path>
              </a:pathLst>
            </a:custGeom>
            <a:ln w="91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2464294" y="3314695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-2304" y="4570"/>
                  </a:moveTo>
                  <a:lnTo>
                    <a:pt x="2304" y="4570"/>
                  </a:lnTo>
                </a:path>
              </a:pathLst>
            </a:custGeom>
            <a:ln w="91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2461990" y="3282687"/>
              <a:ext cx="5080" cy="18415"/>
            </a:xfrm>
            <a:custGeom>
              <a:avLst/>
              <a:gdLst/>
              <a:ahLst/>
              <a:cxnLst/>
              <a:rect l="l" t="t" r="r" b="b"/>
              <a:pathLst>
                <a:path w="5080" h="18414">
                  <a:moveTo>
                    <a:pt x="0" y="18281"/>
                  </a:moveTo>
                  <a:lnTo>
                    <a:pt x="4608" y="18281"/>
                  </a:lnTo>
                </a:path>
                <a:path w="5080" h="18414">
                  <a:moveTo>
                    <a:pt x="0" y="0"/>
                  </a:moveTo>
                  <a:lnTo>
                    <a:pt x="4608" y="0"/>
                  </a:lnTo>
                </a:path>
              </a:pathLst>
            </a:custGeom>
            <a:ln w="91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2464294" y="3259820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-2304" y="4578"/>
                  </a:moveTo>
                  <a:lnTo>
                    <a:pt x="2304" y="4578"/>
                  </a:lnTo>
                </a:path>
              </a:pathLst>
            </a:custGeom>
            <a:ln w="91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2464294" y="3240012"/>
              <a:ext cx="0" cy="10795"/>
            </a:xfrm>
            <a:custGeom>
              <a:avLst/>
              <a:gdLst/>
              <a:ahLst/>
              <a:cxnLst/>
              <a:rect l="l" t="t" r="r" b="b"/>
              <a:pathLst>
                <a:path h="10794">
                  <a:moveTo>
                    <a:pt x="0" y="10666"/>
                  </a:moveTo>
                  <a:lnTo>
                    <a:pt x="0" y="0"/>
                  </a:lnTo>
                </a:path>
              </a:pathLst>
            </a:custGeom>
            <a:ln w="46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7" name="object 107"/>
          <p:cNvSpPr txBox="1"/>
          <p:nvPr/>
        </p:nvSpPr>
        <p:spPr>
          <a:xfrm>
            <a:off x="4076190" y="1706365"/>
            <a:ext cx="582295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i="1" spc="5" dirty="0">
                <a:latin typeface="Times New Roman"/>
                <a:cs typeface="Times New Roman"/>
              </a:rPr>
              <a:t>y</a:t>
            </a:r>
            <a:r>
              <a:rPr sz="1500" i="1" spc="-4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=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i="1" dirty="0">
                <a:latin typeface="Times New Roman"/>
                <a:cs typeface="Times New Roman"/>
              </a:rPr>
              <a:t>f</a:t>
            </a:r>
            <a:r>
              <a:rPr sz="1500" dirty="0">
                <a:latin typeface="Times New Roman"/>
                <a:cs typeface="Times New Roman"/>
              </a:rPr>
              <a:t>(</a:t>
            </a:r>
            <a:r>
              <a:rPr sz="1500" i="1" dirty="0">
                <a:latin typeface="Times New Roman"/>
                <a:cs typeface="Times New Roman"/>
              </a:rPr>
              <a:t>x</a:t>
            </a:r>
            <a:r>
              <a:rPr sz="1500" dirty="0">
                <a:latin typeface="Times New Roman"/>
                <a:cs typeface="Times New Roman"/>
              </a:rPr>
              <a:t>)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2404363" y="2939280"/>
            <a:ext cx="121920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i="1" spc="5" dirty="0">
                <a:latin typeface="Times New Roman"/>
                <a:cs typeface="Times New Roman"/>
              </a:rPr>
              <a:t>a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5682995" y="3259835"/>
            <a:ext cx="132715" cy="260985"/>
          </a:xfrm>
          <a:custGeom>
            <a:avLst/>
            <a:gdLst/>
            <a:ahLst/>
            <a:cxnLst/>
            <a:rect l="l" t="t" r="r" b="b"/>
            <a:pathLst>
              <a:path w="132714" h="260985">
                <a:moveTo>
                  <a:pt x="132587" y="260603"/>
                </a:moveTo>
                <a:lnTo>
                  <a:pt x="132587" y="0"/>
                </a:lnTo>
                <a:lnTo>
                  <a:pt x="0" y="0"/>
                </a:lnTo>
                <a:lnTo>
                  <a:pt x="0" y="260603"/>
                </a:lnTo>
                <a:lnTo>
                  <a:pt x="132587" y="2606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 txBox="1"/>
          <p:nvPr/>
        </p:nvSpPr>
        <p:spPr>
          <a:xfrm>
            <a:off x="5688581" y="3250176"/>
            <a:ext cx="121920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i="1" spc="5" dirty="0">
                <a:latin typeface="Times New Roman"/>
                <a:cs typeface="Times New Roman"/>
              </a:rPr>
              <a:t>b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3475734" y="3268464"/>
            <a:ext cx="111125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i="1" spc="5" dirty="0">
                <a:latin typeface="Times New Roman"/>
                <a:cs typeface="Times New Roman"/>
              </a:rPr>
              <a:t>c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6377939" y="3279647"/>
            <a:ext cx="125095" cy="259079"/>
          </a:xfrm>
          <a:custGeom>
            <a:avLst/>
            <a:gdLst/>
            <a:ahLst/>
            <a:cxnLst/>
            <a:rect l="l" t="t" r="r" b="b"/>
            <a:pathLst>
              <a:path w="125095" h="259079">
                <a:moveTo>
                  <a:pt x="124967" y="259079"/>
                </a:moveTo>
                <a:lnTo>
                  <a:pt x="124967" y="0"/>
                </a:lnTo>
                <a:lnTo>
                  <a:pt x="0" y="0"/>
                </a:lnTo>
                <a:lnTo>
                  <a:pt x="0" y="259079"/>
                </a:lnTo>
                <a:lnTo>
                  <a:pt x="124967" y="2590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 txBox="1"/>
          <p:nvPr/>
        </p:nvSpPr>
        <p:spPr>
          <a:xfrm>
            <a:off x="6385049" y="3268464"/>
            <a:ext cx="111125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i="1" spc="5" dirty="0">
                <a:latin typeface="Times New Roman"/>
                <a:cs typeface="Times New Roman"/>
              </a:rPr>
              <a:t>x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1544827" y="1204969"/>
            <a:ext cx="111125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i="1" spc="5" dirty="0">
                <a:latin typeface="Times New Roman"/>
                <a:cs typeface="Times New Roman"/>
              </a:rPr>
              <a:t>y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3340098" y="2939280"/>
            <a:ext cx="154305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i="1" spc="10" dirty="0">
                <a:latin typeface="Times New Roman"/>
                <a:cs typeface="Times New Roman"/>
              </a:rPr>
              <a:t>C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5677913" y="1340605"/>
            <a:ext cx="143510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i="1" spc="5" dirty="0">
                <a:latin typeface="Times New Roman"/>
                <a:cs typeface="Times New Roman"/>
              </a:rPr>
              <a:t>B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2059939" y="699001"/>
            <a:ext cx="3556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Gambar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Metode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Regula-falsi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18" name="object 118"/>
          <p:cNvGrpSpPr/>
          <p:nvPr/>
        </p:nvGrpSpPr>
        <p:grpSpPr>
          <a:xfrm>
            <a:off x="1771632" y="3883891"/>
            <a:ext cx="1454715" cy="572539"/>
            <a:chOff x="1771632" y="3883891"/>
            <a:chExt cx="1454715" cy="572539"/>
          </a:xfrm>
        </p:grpSpPr>
        <p:sp>
          <p:nvSpPr>
            <p:cNvPr id="120" name="object 120"/>
            <p:cNvSpPr/>
            <p:nvPr/>
          </p:nvSpPr>
          <p:spPr>
            <a:xfrm>
              <a:off x="1771632" y="3886200"/>
              <a:ext cx="5080" cy="570230"/>
            </a:xfrm>
            <a:custGeom>
              <a:avLst/>
              <a:gdLst/>
              <a:ahLst/>
              <a:cxnLst/>
              <a:rect l="l" t="t" r="r" b="b"/>
              <a:pathLst>
                <a:path w="5080" h="570229">
                  <a:moveTo>
                    <a:pt x="4608" y="569967"/>
                  </a:moveTo>
                  <a:lnTo>
                    <a:pt x="0" y="569967"/>
                  </a:lnTo>
                  <a:lnTo>
                    <a:pt x="0" y="0"/>
                  </a:lnTo>
                  <a:lnTo>
                    <a:pt x="4608" y="0"/>
                  </a:lnTo>
                  <a:lnTo>
                    <a:pt x="4608" y="5699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1812837" y="3886200"/>
              <a:ext cx="1413510" cy="120650"/>
            </a:xfrm>
            <a:custGeom>
              <a:avLst/>
              <a:gdLst/>
              <a:ahLst/>
              <a:cxnLst/>
              <a:rect l="l" t="t" r="r" b="b"/>
              <a:pathLst>
                <a:path w="1413510" h="120650">
                  <a:moveTo>
                    <a:pt x="1413207" y="0"/>
                  </a:moveTo>
                  <a:lnTo>
                    <a:pt x="1302212" y="41143"/>
                  </a:lnTo>
                  <a:lnTo>
                    <a:pt x="1200102" y="71617"/>
                  </a:lnTo>
                  <a:lnTo>
                    <a:pt x="1091904" y="94477"/>
                  </a:lnTo>
                  <a:lnTo>
                    <a:pt x="982169" y="111248"/>
                  </a:lnTo>
                  <a:lnTo>
                    <a:pt x="866345" y="120389"/>
                  </a:lnTo>
                  <a:lnTo>
                    <a:pt x="745956" y="120389"/>
                  </a:lnTo>
                  <a:lnTo>
                    <a:pt x="619464" y="115811"/>
                  </a:lnTo>
                  <a:lnTo>
                    <a:pt x="491450" y="102092"/>
                  </a:lnTo>
                  <a:lnTo>
                    <a:pt x="357332" y="80758"/>
                  </a:lnTo>
                  <a:lnTo>
                    <a:pt x="217127" y="54847"/>
                  </a:lnTo>
                  <a:lnTo>
                    <a:pt x="73862" y="21320"/>
                  </a:lnTo>
                  <a:lnTo>
                    <a:pt x="0" y="0"/>
                  </a:lnTo>
                </a:path>
              </a:pathLst>
            </a:custGeom>
            <a:ln w="231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2" name="object 1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42184" y="3883891"/>
              <a:ext cx="169277" cy="120428"/>
            </a:xfrm>
            <a:prstGeom prst="rect">
              <a:avLst/>
            </a:prstGeom>
          </p:spPr>
        </p:pic>
      </p:grpSp>
      <p:sp>
        <p:nvSpPr>
          <p:cNvPr id="123" name="object 123"/>
          <p:cNvSpPr txBox="1"/>
          <p:nvPr/>
        </p:nvSpPr>
        <p:spPr>
          <a:xfrm>
            <a:off x="2393694" y="4050276"/>
            <a:ext cx="143510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i="1" spc="5" dirty="0">
                <a:latin typeface="Times New Roman"/>
                <a:cs typeface="Times New Roman"/>
              </a:rPr>
              <a:t>A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2364738" y="4905245"/>
            <a:ext cx="37261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11680" algn="l"/>
              </a:tabLst>
            </a:pPr>
            <a:r>
              <a:rPr sz="1800" spc="-5" dirty="0">
                <a:latin typeface="Arial MT"/>
                <a:cs typeface="Arial MT"/>
              </a:rPr>
              <a:t>gradien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garis</a:t>
            </a:r>
            <a:r>
              <a:rPr sz="1800" spc="-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AB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	</a:t>
            </a:r>
            <a:r>
              <a:rPr sz="1800" spc="-5" dirty="0">
                <a:latin typeface="Arial MT"/>
                <a:cs typeface="Arial MT"/>
              </a:rPr>
              <a:t>gradien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garis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BC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1889246" y="5362555"/>
            <a:ext cx="3207385" cy="110109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615"/>
              </a:spcBef>
            </a:pPr>
            <a:r>
              <a:rPr sz="2750" i="1" u="sng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750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</a:t>
            </a:r>
            <a:r>
              <a:rPr sz="2750" i="1" u="sng" spc="-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550" u="sng" spc="-40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</a:t>
            </a:r>
            <a:r>
              <a:rPr sz="2750" i="1" u="sng" spc="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</a:t>
            </a:r>
            <a:r>
              <a:rPr sz="3550" u="sng" spc="1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</a:t>
            </a:r>
            <a:r>
              <a:rPr sz="2750" u="sng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sz="2750" u="sng" spc="3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750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</a:t>
            </a:r>
            <a:r>
              <a:rPr sz="2750" i="1" u="sng" spc="-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550" u="sng" spc="-33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</a:t>
            </a:r>
            <a:r>
              <a:rPr sz="2750" i="1" u="sng" spc="1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3550" u="sng" spc="-29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</a:t>
            </a:r>
            <a:r>
              <a:rPr sz="3550" spc="-300" dirty="0">
                <a:latin typeface="Times New Roman"/>
                <a:cs typeface="Times New Roman"/>
              </a:rPr>
              <a:t> </a:t>
            </a:r>
            <a:r>
              <a:rPr sz="4125" baseline="-34343" dirty="0">
                <a:latin typeface="Symbol"/>
                <a:cs typeface="Symbol"/>
              </a:rPr>
              <a:t></a:t>
            </a:r>
            <a:r>
              <a:rPr sz="4125" spc="-127" baseline="-34343" dirty="0">
                <a:latin typeface="Times New Roman"/>
                <a:cs typeface="Times New Roman"/>
              </a:rPr>
              <a:t> </a:t>
            </a:r>
            <a:r>
              <a:rPr sz="2750" i="1" u="sng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750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</a:t>
            </a:r>
            <a:r>
              <a:rPr sz="2750" i="1" u="sng" spc="-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750" u="sng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</a:t>
            </a:r>
            <a:r>
              <a:rPr sz="2750" i="1" u="sng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</a:t>
            </a:r>
            <a:r>
              <a:rPr sz="275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)</a:t>
            </a:r>
            <a:r>
              <a:rPr sz="2750" u="sng" spc="-2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750" u="sng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sz="2750" u="sng" spc="-229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75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0</a:t>
            </a:r>
            <a:endParaRPr sz="2750">
              <a:latin typeface="Times New Roman"/>
              <a:cs typeface="Times New Roman"/>
            </a:endParaRPr>
          </a:p>
          <a:p>
            <a:pPr marL="510540">
              <a:lnSpc>
                <a:spcPct val="100000"/>
              </a:lnSpc>
              <a:spcBef>
                <a:spcPts val="395"/>
              </a:spcBef>
              <a:tabLst>
                <a:tab pos="2257425" algn="l"/>
              </a:tabLst>
            </a:pPr>
            <a:r>
              <a:rPr sz="2750" i="1" spc="-5" dirty="0">
                <a:latin typeface="Times New Roman"/>
                <a:cs typeface="Times New Roman"/>
              </a:rPr>
              <a:t>b</a:t>
            </a:r>
            <a:r>
              <a:rPr sz="2750" i="1" spc="-19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Symbol"/>
                <a:cs typeface="Symbol"/>
              </a:rPr>
              <a:t></a:t>
            </a:r>
            <a:r>
              <a:rPr sz="2750" spc="-195" dirty="0">
                <a:latin typeface="Times New Roman"/>
                <a:cs typeface="Times New Roman"/>
              </a:rPr>
              <a:t> </a:t>
            </a:r>
            <a:r>
              <a:rPr sz="2750" i="1" spc="-5" dirty="0">
                <a:latin typeface="Times New Roman"/>
                <a:cs typeface="Times New Roman"/>
              </a:rPr>
              <a:t>a</a:t>
            </a:r>
            <a:r>
              <a:rPr sz="2750" i="1" dirty="0">
                <a:latin typeface="Times New Roman"/>
                <a:cs typeface="Times New Roman"/>
              </a:rPr>
              <a:t>	</a:t>
            </a:r>
            <a:r>
              <a:rPr sz="2750" i="1" spc="-5" dirty="0">
                <a:latin typeface="Times New Roman"/>
                <a:cs typeface="Times New Roman"/>
              </a:rPr>
              <a:t>b</a:t>
            </a:r>
            <a:r>
              <a:rPr sz="2750" i="1" spc="-19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Symbol"/>
                <a:cs typeface="Symbol"/>
              </a:rPr>
              <a:t></a:t>
            </a:r>
            <a:r>
              <a:rPr sz="2750" spc="-229" dirty="0">
                <a:latin typeface="Times New Roman"/>
                <a:cs typeface="Times New Roman"/>
              </a:rPr>
              <a:t> </a:t>
            </a:r>
            <a:r>
              <a:rPr sz="2750" i="1" dirty="0">
                <a:latin typeface="Times New Roman"/>
                <a:cs typeface="Times New Roman"/>
              </a:rPr>
              <a:t>c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7610346" y="5828508"/>
            <a:ext cx="1501775" cy="549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50" i="1" dirty="0">
                <a:latin typeface="Times New Roman"/>
                <a:cs typeface="Times New Roman"/>
              </a:rPr>
              <a:t>f</a:t>
            </a:r>
            <a:r>
              <a:rPr sz="2650" i="1" spc="-60" dirty="0">
                <a:latin typeface="Times New Roman"/>
                <a:cs typeface="Times New Roman"/>
              </a:rPr>
              <a:t> </a:t>
            </a:r>
            <a:r>
              <a:rPr sz="3400" spc="-395" dirty="0">
                <a:latin typeface="Symbol"/>
                <a:cs typeface="Symbol"/>
              </a:rPr>
              <a:t></a:t>
            </a:r>
            <a:r>
              <a:rPr sz="2650" i="1" spc="110" dirty="0">
                <a:latin typeface="Times New Roman"/>
                <a:cs typeface="Times New Roman"/>
              </a:rPr>
              <a:t>b</a:t>
            </a:r>
            <a:r>
              <a:rPr sz="3400" spc="-275" dirty="0">
                <a:latin typeface="Symbol"/>
                <a:cs typeface="Symbol"/>
              </a:rPr>
              <a:t></a:t>
            </a:r>
            <a:r>
              <a:rPr sz="3400" spc="-55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</a:t>
            </a:r>
            <a:r>
              <a:rPr sz="2650" spc="310" dirty="0">
                <a:latin typeface="Times New Roman"/>
                <a:cs typeface="Times New Roman"/>
              </a:rPr>
              <a:t> </a:t>
            </a:r>
            <a:r>
              <a:rPr sz="2650" i="1" dirty="0">
                <a:latin typeface="Times New Roman"/>
                <a:cs typeface="Times New Roman"/>
              </a:rPr>
              <a:t>f</a:t>
            </a:r>
            <a:r>
              <a:rPr sz="2650" i="1" spc="-70" dirty="0">
                <a:latin typeface="Times New Roman"/>
                <a:cs typeface="Times New Roman"/>
              </a:rPr>
              <a:t> </a:t>
            </a:r>
            <a:r>
              <a:rPr sz="3400" spc="-310" dirty="0">
                <a:latin typeface="Symbol"/>
                <a:cs typeface="Symbol"/>
              </a:rPr>
              <a:t></a:t>
            </a:r>
            <a:r>
              <a:rPr sz="2650" i="1" spc="145" dirty="0">
                <a:latin typeface="Times New Roman"/>
                <a:cs typeface="Times New Roman"/>
              </a:rPr>
              <a:t>a</a:t>
            </a:r>
            <a:r>
              <a:rPr sz="3400" spc="-275" dirty="0">
                <a:latin typeface="Symbol"/>
                <a:cs typeface="Symbol"/>
              </a:rPr>
              <a:t></a:t>
            </a:r>
            <a:endParaRPr sz="3400">
              <a:latin typeface="Symbol"/>
              <a:cs typeface="Symbol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6551674" y="5356069"/>
            <a:ext cx="2549525" cy="549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3975" i="1" baseline="-34591" dirty="0">
                <a:latin typeface="Times New Roman"/>
                <a:cs typeface="Times New Roman"/>
              </a:rPr>
              <a:t>c</a:t>
            </a:r>
            <a:r>
              <a:rPr sz="3975" i="1" spc="-104" baseline="-34591" dirty="0">
                <a:latin typeface="Times New Roman"/>
                <a:cs typeface="Times New Roman"/>
              </a:rPr>
              <a:t> </a:t>
            </a:r>
            <a:r>
              <a:rPr sz="3975" baseline="-34591" dirty="0">
                <a:latin typeface="Symbol"/>
                <a:cs typeface="Symbol"/>
              </a:rPr>
              <a:t></a:t>
            </a:r>
            <a:r>
              <a:rPr sz="3975" spc="-307" baseline="-34591" dirty="0">
                <a:latin typeface="Times New Roman"/>
                <a:cs typeface="Times New Roman"/>
              </a:rPr>
              <a:t> </a:t>
            </a:r>
            <a:r>
              <a:rPr sz="3975" i="1" baseline="-34591" dirty="0">
                <a:latin typeface="Times New Roman"/>
                <a:cs typeface="Times New Roman"/>
              </a:rPr>
              <a:t>b</a:t>
            </a:r>
            <a:r>
              <a:rPr sz="3975" i="1" spc="-254" baseline="-34591" dirty="0">
                <a:latin typeface="Times New Roman"/>
                <a:cs typeface="Times New Roman"/>
              </a:rPr>
              <a:t> </a:t>
            </a:r>
            <a:r>
              <a:rPr sz="3975" baseline="-34591" dirty="0">
                <a:latin typeface="Symbol"/>
                <a:cs typeface="Symbol"/>
              </a:rPr>
              <a:t></a:t>
            </a:r>
            <a:r>
              <a:rPr sz="3975" spc="-217" baseline="-34591" dirty="0">
                <a:latin typeface="Times New Roman"/>
                <a:cs typeface="Times New Roman"/>
              </a:rPr>
              <a:t> </a:t>
            </a:r>
            <a:r>
              <a:rPr sz="2650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50" i="1" u="sng" spc="-40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50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</a:t>
            </a:r>
            <a:r>
              <a:rPr sz="2650" i="1" u="sng" spc="-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400" u="sng" spc="-39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</a:t>
            </a:r>
            <a:r>
              <a:rPr sz="2650" i="1" u="sng" spc="1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</a:t>
            </a:r>
            <a:r>
              <a:rPr sz="3400" u="sng" spc="-45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</a:t>
            </a:r>
            <a:r>
              <a:rPr sz="3400" u="sng" spc="-39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</a:t>
            </a:r>
            <a:r>
              <a:rPr sz="2650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</a:t>
            </a:r>
            <a:r>
              <a:rPr sz="2650" i="1" u="sng" spc="-1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50" u="sng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sz="2650" u="sng" spc="-1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50" i="1" u="sng" spc="1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3400" u="sng" spc="-27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</a:t>
            </a:r>
            <a:endParaRPr sz="3400">
              <a:latin typeface="Symbol"/>
              <a:cs typeface="Symbol"/>
            </a:endParaRPr>
          </a:p>
        </p:txBody>
      </p:sp>
      <p:grpSp>
        <p:nvGrpSpPr>
          <p:cNvPr id="128" name="object 128"/>
          <p:cNvGrpSpPr/>
          <p:nvPr/>
        </p:nvGrpSpPr>
        <p:grpSpPr>
          <a:xfrm>
            <a:off x="5321808" y="5836920"/>
            <a:ext cx="1009015" cy="318770"/>
            <a:chOff x="5321808" y="5836920"/>
            <a:chExt cx="1009015" cy="318770"/>
          </a:xfrm>
        </p:grpSpPr>
        <p:sp>
          <p:nvSpPr>
            <p:cNvPr id="129" name="object 129"/>
            <p:cNvSpPr/>
            <p:nvPr/>
          </p:nvSpPr>
          <p:spPr>
            <a:xfrm>
              <a:off x="5333999" y="5867399"/>
              <a:ext cx="978535" cy="256540"/>
            </a:xfrm>
            <a:custGeom>
              <a:avLst/>
              <a:gdLst/>
              <a:ahLst/>
              <a:cxnLst/>
              <a:rect l="l" t="t" r="r" b="b"/>
              <a:pathLst>
                <a:path w="978535" h="256539">
                  <a:moveTo>
                    <a:pt x="978407" y="128015"/>
                  </a:moveTo>
                  <a:lnTo>
                    <a:pt x="850391" y="0"/>
                  </a:lnTo>
                  <a:lnTo>
                    <a:pt x="850391" y="64007"/>
                  </a:lnTo>
                  <a:lnTo>
                    <a:pt x="0" y="64007"/>
                  </a:lnTo>
                  <a:lnTo>
                    <a:pt x="0" y="192023"/>
                  </a:lnTo>
                  <a:lnTo>
                    <a:pt x="850391" y="192023"/>
                  </a:lnTo>
                  <a:lnTo>
                    <a:pt x="850391" y="256031"/>
                  </a:lnTo>
                  <a:lnTo>
                    <a:pt x="978407" y="128015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5321808" y="5836920"/>
              <a:ext cx="1009015" cy="318770"/>
            </a:xfrm>
            <a:custGeom>
              <a:avLst/>
              <a:gdLst/>
              <a:ahLst/>
              <a:cxnLst/>
              <a:rect l="l" t="t" r="r" b="b"/>
              <a:pathLst>
                <a:path w="1009014" h="318770">
                  <a:moveTo>
                    <a:pt x="862584" y="82296"/>
                  </a:moveTo>
                  <a:lnTo>
                    <a:pt x="0" y="82296"/>
                  </a:lnTo>
                  <a:lnTo>
                    <a:pt x="0" y="236220"/>
                  </a:lnTo>
                  <a:lnTo>
                    <a:pt x="12192" y="236220"/>
                  </a:lnTo>
                  <a:lnTo>
                    <a:pt x="12192" y="108204"/>
                  </a:lnTo>
                  <a:lnTo>
                    <a:pt x="25908" y="94488"/>
                  </a:lnTo>
                  <a:lnTo>
                    <a:pt x="25908" y="108204"/>
                  </a:lnTo>
                  <a:lnTo>
                    <a:pt x="850392" y="108204"/>
                  </a:lnTo>
                  <a:lnTo>
                    <a:pt x="850392" y="94488"/>
                  </a:lnTo>
                  <a:lnTo>
                    <a:pt x="862584" y="82296"/>
                  </a:lnTo>
                  <a:close/>
                </a:path>
                <a:path w="1009014" h="318770">
                  <a:moveTo>
                    <a:pt x="25908" y="108204"/>
                  </a:moveTo>
                  <a:lnTo>
                    <a:pt x="25908" y="94488"/>
                  </a:lnTo>
                  <a:lnTo>
                    <a:pt x="12192" y="108204"/>
                  </a:lnTo>
                  <a:lnTo>
                    <a:pt x="25908" y="108204"/>
                  </a:lnTo>
                  <a:close/>
                </a:path>
                <a:path w="1009014" h="318770">
                  <a:moveTo>
                    <a:pt x="25908" y="210312"/>
                  </a:moveTo>
                  <a:lnTo>
                    <a:pt x="25908" y="108204"/>
                  </a:lnTo>
                  <a:lnTo>
                    <a:pt x="12192" y="108204"/>
                  </a:lnTo>
                  <a:lnTo>
                    <a:pt x="12192" y="210312"/>
                  </a:lnTo>
                  <a:lnTo>
                    <a:pt x="25908" y="210312"/>
                  </a:lnTo>
                  <a:close/>
                </a:path>
                <a:path w="1009014" h="318770">
                  <a:moveTo>
                    <a:pt x="876300" y="257556"/>
                  </a:moveTo>
                  <a:lnTo>
                    <a:pt x="876300" y="210312"/>
                  </a:lnTo>
                  <a:lnTo>
                    <a:pt x="12192" y="210312"/>
                  </a:lnTo>
                  <a:lnTo>
                    <a:pt x="25908" y="222504"/>
                  </a:lnTo>
                  <a:lnTo>
                    <a:pt x="25908" y="236220"/>
                  </a:lnTo>
                  <a:lnTo>
                    <a:pt x="850392" y="236220"/>
                  </a:lnTo>
                  <a:lnTo>
                    <a:pt x="850392" y="222504"/>
                  </a:lnTo>
                  <a:lnTo>
                    <a:pt x="862584" y="236220"/>
                  </a:lnTo>
                  <a:lnTo>
                    <a:pt x="862584" y="271272"/>
                  </a:lnTo>
                  <a:lnTo>
                    <a:pt x="876300" y="257556"/>
                  </a:lnTo>
                  <a:close/>
                </a:path>
                <a:path w="1009014" h="318770">
                  <a:moveTo>
                    <a:pt x="25908" y="236220"/>
                  </a:moveTo>
                  <a:lnTo>
                    <a:pt x="25908" y="222504"/>
                  </a:lnTo>
                  <a:lnTo>
                    <a:pt x="12192" y="210312"/>
                  </a:lnTo>
                  <a:lnTo>
                    <a:pt x="12192" y="236220"/>
                  </a:lnTo>
                  <a:lnTo>
                    <a:pt x="25908" y="236220"/>
                  </a:lnTo>
                  <a:close/>
                </a:path>
                <a:path w="1009014" h="318770">
                  <a:moveTo>
                    <a:pt x="1008888" y="158496"/>
                  </a:moveTo>
                  <a:lnTo>
                    <a:pt x="850392" y="0"/>
                  </a:lnTo>
                  <a:lnTo>
                    <a:pt x="850392" y="82296"/>
                  </a:lnTo>
                  <a:lnTo>
                    <a:pt x="854964" y="82296"/>
                  </a:lnTo>
                  <a:lnTo>
                    <a:pt x="854964" y="39624"/>
                  </a:lnTo>
                  <a:lnTo>
                    <a:pt x="876300" y="30480"/>
                  </a:lnTo>
                  <a:lnTo>
                    <a:pt x="876300" y="60960"/>
                  </a:lnTo>
                  <a:lnTo>
                    <a:pt x="974598" y="159258"/>
                  </a:lnTo>
                  <a:lnTo>
                    <a:pt x="982980" y="150876"/>
                  </a:lnTo>
                  <a:lnTo>
                    <a:pt x="982980" y="184653"/>
                  </a:lnTo>
                  <a:lnTo>
                    <a:pt x="1008888" y="158496"/>
                  </a:lnTo>
                  <a:close/>
                </a:path>
                <a:path w="1009014" h="318770">
                  <a:moveTo>
                    <a:pt x="862584" y="108204"/>
                  </a:moveTo>
                  <a:lnTo>
                    <a:pt x="862584" y="82296"/>
                  </a:lnTo>
                  <a:lnTo>
                    <a:pt x="850392" y="94488"/>
                  </a:lnTo>
                  <a:lnTo>
                    <a:pt x="850392" y="108204"/>
                  </a:lnTo>
                  <a:lnTo>
                    <a:pt x="862584" y="108204"/>
                  </a:lnTo>
                  <a:close/>
                </a:path>
                <a:path w="1009014" h="318770">
                  <a:moveTo>
                    <a:pt x="862584" y="236220"/>
                  </a:moveTo>
                  <a:lnTo>
                    <a:pt x="850392" y="222504"/>
                  </a:lnTo>
                  <a:lnTo>
                    <a:pt x="850392" y="236220"/>
                  </a:lnTo>
                  <a:lnTo>
                    <a:pt x="862584" y="236220"/>
                  </a:lnTo>
                  <a:close/>
                </a:path>
                <a:path w="1009014" h="318770">
                  <a:moveTo>
                    <a:pt x="862584" y="271272"/>
                  </a:moveTo>
                  <a:lnTo>
                    <a:pt x="862584" y="236220"/>
                  </a:lnTo>
                  <a:lnTo>
                    <a:pt x="850392" y="236220"/>
                  </a:lnTo>
                  <a:lnTo>
                    <a:pt x="850392" y="318516"/>
                  </a:lnTo>
                  <a:lnTo>
                    <a:pt x="854964" y="313900"/>
                  </a:lnTo>
                  <a:lnTo>
                    <a:pt x="854964" y="278892"/>
                  </a:lnTo>
                  <a:lnTo>
                    <a:pt x="862584" y="271272"/>
                  </a:lnTo>
                  <a:close/>
                </a:path>
                <a:path w="1009014" h="318770">
                  <a:moveTo>
                    <a:pt x="876300" y="60960"/>
                  </a:moveTo>
                  <a:lnTo>
                    <a:pt x="876300" y="30480"/>
                  </a:lnTo>
                  <a:lnTo>
                    <a:pt x="854964" y="39624"/>
                  </a:lnTo>
                  <a:lnTo>
                    <a:pt x="876300" y="60960"/>
                  </a:lnTo>
                  <a:close/>
                </a:path>
                <a:path w="1009014" h="318770">
                  <a:moveTo>
                    <a:pt x="876300" y="108204"/>
                  </a:moveTo>
                  <a:lnTo>
                    <a:pt x="876300" y="60960"/>
                  </a:lnTo>
                  <a:lnTo>
                    <a:pt x="854964" y="39624"/>
                  </a:lnTo>
                  <a:lnTo>
                    <a:pt x="854964" y="82296"/>
                  </a:lnTo>
                  <a:lnTo>
                    <a:pt x="862584" y="82296"/>
                  </a:lnTo>
                  <a:lnTo>
                    <a:pt x="862584" y="108204"/>
                  </a:lnTo>
                  <a:lnTo>
                    <a:pt x="876300" y="108204"/>
                  </a:lnTo>
                  <a:close/>
                </a:path>
                <a:path w="1009014" h="318770">
                  <a:moveTo>
                    <a:pt x="982980" y="184653"/>
                  </a:moveTo>
                  <a:lnTo>
                    <a:pt x="982980" y="167640"/>
                  </a:lnTo>
                  <a:lnTo>
                    <a:pt x="974598" y="159258"/>
                  </a:lnTo>
                  <a:lnTo>
                    <a:pt x="854964" y="278892"/>
                  </a:lnTo>
                  <a:lnTo>
                    <a:pt x="876300" y="286512"/>
                  </a:lnTo>
                  <a:lnTo>
                    <a:pt x="876300" y="292358"/>
                  </a:lnTo>
                  <a:lnTo>
                    <a:pt x="982980" y="184653"/>
                  </a:lnTo>
                  <a:close/>
                </a:path>
                <a:path w="1009014" h="318770">
                  <a:moveTo>
                    <a:pt x="876300" y="292358"/>
                  </a:moveTo>
                  <a:lnTo>
                    <a:pt x="876300" y="286512"/>
                  </a:lnTo>
                  <a:lnTo>
                    <a:pt x="854964" y="278892"/>
                  </a:lnTo>
                  <a:lnTo>
                    <a:pt x="854964" y="313900"/>
                  </a:lnTo>
                  <a:lnTo>
                    <a:pt x="876300" y="292358"/>
                  </a:lnTo>
                  <a:close/>
                </a:path>
                <a:path w="1009014" h="318770">
                  <a:moveTo>
                    <a:pt x="982980" y="167640"/>
                  </a:moveTo>
                  <a:lnTo>
                    <a:pt x="982980" y="150876"/>
                  </a:lnTo>
                  <a:lnTo>
                    <a:pt x="974598" y="159258"/>
                  </a:lnTo>
                  <a:lnTo>
                    <a:pt x="982980" y="167640"/>
                  </a:lnTo>
                  <a:close/>
                </a:path>
              </a:pathLst>
            </a:custGeom>
            <a:solidFill>
              <a:srgbClr val="375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2" name="object 1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993133" y="655415"/>
            <a:ext cx="7365365" cy="104965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400" b="1" spc="-5" dirty="0">
                <a:latin typeface="Courier New"/>
                <a:cs typeface="Courier New"/>
              </a:rPr>
              <a:t>procedure</a:t>
            </a:r>
            <a:r>
              <a:rPr sz="1400" b="1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regula_falsi(a,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b: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real</a:t>
            </a:r>
            <a:r>
              <a:rPr sz="1400" spc="-5" dirty="0"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  <a:p>
            <a:pPr marL="225425" marR="5080" indent="-213360">
              <a:lnSpc>
                <a:spcPct val="120000"/>
              </a:lnSpc>
            </a:pPr>
            <a:r>
              <a:rPr sz="1400" i="1" dirty="0">
                <a:latin typeface="Courier New"/>
                <a:cs typeface="Courier New"/>
              </a:rPr>
              <a:t>{</a:t>
            </a:r>
            <a:r>
              <a:rPr sz="1400" i="1" spc="-5" dirty="0">
                <a:latin typeface="Courier New"/>
                <a:cs typeface="Courier New"/>
              </a:rPr>
              <a:t> Mencari</a:t>
            </a:r>
            <a:r>
              <a:rPr sz="1400" i="1" dirty="0">
                <a:latin typeface="Courier New"/>
                <a:cs typeface="Courier New"/>
              </a:rPr>
              <a:t> </a:t>
            </a:r>
            <a:r>
              <a:rPr sz="1400" i="1" spc="-5" dirty="0">
                <a:latin typeface="Courier New"/>
                <a:cs typeface="Courier New"/>
              </a:rPr>
              <a:t>akar</a:t>
            </a:r>
            <a:r>
              <a:rPr sz="1400" i="1" spc="-15" dirty="0">
                <a:latin typeface="Courier New"/>
                <a:cs typeface="Courier New"/>
              </a:rPr>
              <a:t> </a:t>
            </a:r>
            <a:r>
              <a:rPr sz="1400" i="1" spc="-5" dirty="0">
                <a:latin typeface="Courier New"/>
                <a:cs typeface="Courier New"/>
              </a:rPr>
              <a:t>f(x)=0</a:t>
            </a:r>
            <a:r>
              <a:rPr sz="1400" i="1" spc="-10" dirty="0">
                <a:latin typeface="Courier New"/>
                <a:cs typeface="Courier New"/>
              </a:rPr>
              <a:t> </a:t>
            </a:r>
            <a:r>
              <a:rPr sz="1400" i="1" spc="-5" dirty="0">
                <a:latin typeface="Courier New"/>
                <a:cs typeface="Courier New"/>
              </a:rPr>
              <a:t>di</a:t>
            </a:r>
            <a:r>
              <a:rPr sz="1400" i="1" spc="-15" dirty="0">
                <a:latin typeface="Courier New"/>
                <a:cs typeface="Courier New"/>
              </a:rPr>
              <a:t> </a:t>
            </a:r>
            <a:r>
              <a:rPr sz="1400" i="1" spc="-5" dirty="0">
                <a:latin typeface="Courier New"/>
                <a:cs typeface="Courier New"/>
              </a:rPr>
              <a:t>dalam</a:t>
            </a:r>
            <a:r>
              <a:rPr sz="1400" i="1" dirty="0">
                <a:latin typeface="Courier New"/>
                <a:cs typeface="Courier New"/>
              </a:rPr>
              <a:t> </a:t>
            </a:r>
            <a:r>
              <a:rPr sz="1400" i="1" spc="-5" dirty="0">
                <a:latin typeface="Courier New"/>
                <a:cs typeface="Courier New"/>
              </a:rPr>
              <a:t>selang </a:t>
            </a:r>
            <a:r>
              <a:rPr sz="1400" i="1" spc="-10" dirty="0">
                <a:latin typeface="Courier New"/>
                <a:cs typeface="Courier New"/>
              </a:rPr>
              <a:t>[a,b]</a:t>
            </a:r>
            <a:r>
              <a:rPr sz="1400" i="1" dirty="0">
                <a:latin typeface="Courier New"/>
                <a:cs typeface="Courier New"/>
              </a:rPr>
              <a:t> </a:t>
            </a:r>
            <a:r>
              <a:rPr sz="1400" i="1" spc="-5" dirty="0">
                <a:latin typeface="Courier New"/>
                <a:cs typeface="Courier New"/>
              </a:rPr>
              <a:t>dengan</a:t>
            </a:r>
            <a:r>
              <a:rPr sz="1400" i="1" dirty="0">
                <a:latin typeface="Courier New"/>
                <a:cs typeface="Courier New"/>
              </a:rPr>
              <a:t> </a:t>
            </a:r>
            <a:r>
              <a:rPr sz="1400" i="1" spc="-10" dirty="0">
                <a:latin typeface="Courier New"/>
                <a:cs typeface="Courier New"/>
              </a:rPr>
              <a:t>metode</a:t>
            </a:r>
            <a:r>
              <a:rPr sz="1400" i="1" spc="-5" dirty="0">
                <a:latin typeface="Courier New"/>
                <a:cs typeface="Courier New"/>
              </a:rPr>
              <a:t> regulafalsi </a:t>
            </a:r>
            <a:r>
              <a:rPr sz="1400" i="1" spc="-825" dirty="0">
                <a:latin typeface="Courier New"/>
                <a:cs typeface="Courier New"/>
              </a:rPr>
              <a:t> </a:t>
            </a:r>
            <a:r>
              <a:rPr sz="1400" i="1" spc="-5" dirty="0">
                <a:latin typeface="Courier New"/>
                <a:cs typeface="Courier New"/>
              </a:rPr>
              <a:t>K.Awal </a:t>
            </a:r>
            <a:r>
              <a:rPr sz="1400" i="1" dirty="0">
                <a:latin typeface="Courier New"/>
                <a:cs typeface="Courier New"/>
              </a:rPr>
              <a:t>:</a:t>
            </a:r>
            <a:r>
              <a:rPr sz="1400" i="1" spc="-15" dirty="0">
                <a:latin typeface="Courier New"/>
                <a:cs typeface="Courier New"/>
              </a:rPr>
              <a:t> </a:t>
            </a:r>
            <a:r>
              <a:rPr sz="1400" i="1" dirty="0">
                <a:latin typeface="Courier New"/>
                <a:cs typeface="Courier New"/>
              </a:rPr>
              <a:t>a</a:t>
            </a:r>
            <a:r>
              <a:rPr sz="1400" i="1" spc="-5" dirty="0">
                <a:latin typeface="Courier New"/>
                <a:cs typeface="Courier New"/>
              </a:rPr>
              <a:t> dan </a:t>
            </a:r>
            <a:r>
              <a:rPr sz="1400" i="1" dirty="0">
                <a:latin typeface="Courier New"/>
                <a:cs typeface="Courier New"/>
              </a:rPr>
              <a:t>b</a:t>
            </a:r>
            <a:r>
              <a:rPr sz="1400" i="1" spc="-5" dirty="0">
                <a:latin typeface="Courier New"/>
                <a:cs typeface="Courier New"/>
              </a:rPr>
              <a:t> adalah</a:t>
            </a:r>
            <a:r>
              <a:rPr sz="1400" i="1" spc="-15" dirty="0">
                <a:latin typeface="Courier New"/>
                <a:cs typeface="Courier New"/>
              </a:rPr>
              <a:t> </a:t>
            </a:r>
            <a:r>
              <a:rPr sz="1400" i="1" spc="-5" dirty="0">
                <a:latin typeface="Courier New"/>
                <a:cs typeface="Courier New"/>
              </a:rPr>
              <a:t>ujung-ujung </a:t>
            </a:r>
            <a:r>
              <a:rPr sz="1400" i="1" spc="-10" dirty="0">
                <a:latin typeface="Courier New"/>
                <a:cs typeface="Courier New"/>
              </a:rPr>
              <a:t>selang</a:t>
            </a:r>
            <a:r>
              <a:rPr sz="1400" i="1" spc="-5" dirty="0">
                <a:latin typeface="Courier New"/>
                <a:cs typeface="Courier New"/>
              </a:rPr>
              <a:t> sehingga</a:t>
            </a:r>
            <a:r>
              <a:rPr sz="1400" i="1" spc="-15" dirty="0">
                <a:latin typeface="Courier New"/>
                <a:cs typeface="Courier New"/>
              </a:rPr>
              <a:t> </a:t>
            </a:r>
            <a:r>
              <a:rPr sz="1400" i="1" spc="-5" dirty="0">
                <a:latin typeface="Courier New"/>
                <a:cs typeface="Courier New"/>
              </a:rPr>
              <a:t>f(a)*f(b)</a:t>
            </a:r>
            <a:r>
              <a:rPr sz="1400" i="1" spc="-15" dirty="0">
                <a:latin typeface="Courier New"/>
                <a:cs typeface="Courier New"/>
              </a:rPr>
              <a:t> </a:t>
            </a:r>
            <a:r>
              <a:rPr sz="1400" i="1" dirty="0">
                <a:latin typeface="Courier New"/>
                <a:cs typeface="Courier New"/>
              </a:rPr>
              <a:t>&lt;</a:t>
            </a:r>
            <a:r>
              <a:rPr sz="1400" i="1" spc="-5" dirty="0">
                <a:latin typeface="Courier New"/>
                <a:cs typeface="Courier New"/>
              </a:rPr>
              <a:t> </a:t>
            </a:r>
            <a:r>
              <a:rPr sz="1400" i="1" spc="-10" dirty="0">
                <a:latin typeface="Courier New"/>
                <a:cs typeface="Courier New"/>
              </a:rPr>
              <a:t>0,</a:t>
            </a:r>
            <a:endParaRPr sz="1400">
              <a:latin typeface="Courier New"/>
              <a:cs typeface="Courier New"/>
            </a:endParaRPr>
          </a:p>
          <a:p>
            <a:pPr marL="1183005">
              <a:lnSpc>
                <a:spcPct val="100000"/>
              </a:lnSpc>
              <a:spcBef>
                <a:spcPts val="335"/>
              </a:spcBef>
            </a:pPr>
            <a:r>
              <a:rPr sz="1400" i="1" spc="-5" dirty="0">
                <a:latin typeface="Courier New"/>
                <a:cs typeface="Courier New"/>
              </a:rPr>
              <a:t>harga</a:t>
            </a:r>
            <a:r>
              <a:rPr sz="1400" i="1" spc="-20" dirty="0">
                <a:latin typeface="Courier New"/>
                <a:cs typeface="Courier New"/>
              </a:rPr>
              <a:t> </a:t>
            </a:r>
            <a:r>
              <a:rPr sz="1400" i="1" dirty="0">
                <a:latin typeface="Courier New"/>
                <a:cs typeface="Courier New"/>
              </a:rPr>
              <a:t>a</a:t>
            </a:r>
            <a:r>
              <a:rPr sz="1400" i="1" spc="-20" dirty="0">
                <a:latin typeface="Courier New"/>
                <a:cs typeface="Courier New"/>
              </a:rPr>
              <a:t> </a:t>
            </a:r>
            <a:r>
              <a:rPr sz="1400" i="1" spc="-5" dirty="0">
                <a:latin typeface="Courier New"/>
                <a:cs typeface="Courier New"/>
              </a:rPr>
              <a:t>dan</a:t>
            </a:r>
            <a:r>
              <a:rPr sz="1400" i="1" spc="-15" dirty="0">
                <a:latin typeface="Courier New"/>
                <a:cs typeface="Courier New"/>
              </a:rPr>
              <a:t> </a:t>
            </a:r>
            <a:r>
              <a:rPr sz="1400" i="1" dirty="0">
                <a:latin typeface="Courier New"/>
                <a:cs typeface="Courier New"/>
              </a:rPr>
              <a:t>b</a:t>
            </a:r>
            <a:r>
              <a:rPr sz="1400" i="1" spc="-30" dirty="0">
                <a:latin typeface="Courier New"/>
                <a:cs typeface="Courier New"/>
              </a:rPr>
              <a:t> </a:t>
            </a:r>
            <a:r>
              <a:rPr sz="1400" i="1" spc="-5" dirty="0">
                <a:latin typeface="Courier New"/>
                <a:cs typeface="Courier New"/>
              </a:rPr>
              <a:t>sudah</a:t>
            </a:r>
            <a:r>
              <a:rPr sz="1400" i="1" spc="-15" dirty="0">
                <a:latin typeface="Courier New"/>
                <a:cs typeface="Courier New"/>
              </a:rPr>
              <a:t> </a:t>
            </a:r>
            <a:r>
              <a:rPr sz="1400" i="1" spc="-5" dirty="0">
                <a:latin typeface="Courier New"/>
                <a:cs typeface="Courier New"/>
              </a:rPr>
              <a:t>terdefenisi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133" y="1679542"/>
            <a:ext cx="1198245" cy="156210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25425">
              <a:lnSpc>
                <a:spcPct val="100000"/>
              </a:lnSpc>
              <a:spcBef>
                <a:spcPts val="434"/>
              </a:spcBef>
            </a:pPr>
            <a:r>
              <a:rPr sz="1400" i="1" spc="-5" dirty="0">
                <a:latin typeface="Courier New"/>
                <a:cs typeface="Courier New"/>
              </a:rPr>
              <a:t>K.Akhir</a:t>
            </a:r>
            <a:r>
              <a:rPr sz="1400" i="1" spc="-85" dirty="0">
                <a:latin typeface="Courier New"/>
                <a:cs typeface="Courier New"/>
              </a:rPr>
              <a:t> </a:t>
            </a:r>
            <a:r>
              <a:rPr sz="1400" i="1" dirty="0">
                <a:latin typeface="Courier New"/>
                <a:cs typeface="Courier New"/>
              </a:rPr>
              <a:t>: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spc="-5" dirty="0">
                <a:latin typeface="Courier New"/>
                <a:cs typeface="Courier New"/>
              </a:rPr>
              <a:t>const</a:t>
            </a:r>
            <a:endParaRPr sz="1400">
              <a:latin typeface="Courier New"/>
              <a:cs typeface="Courier New"/>
            </a:endParaRPr>
          </a:p>
          <a:p>
            <a:pPr marL="332105" marR="5080">
              <a:lnSpc>
                <a:spcPct val="120000"/>
              </a:lnSpc>
            </a:pPr>
            <a:r>
              <a:rPr sz="1400" spc="-5" dirty="0">
                <a:latin typeface="Courier New"/>
                <a:cs typeface="Courier New"/>
              </a:rPr>
              <a:t>eps</a:t>
            </a:r>
            <a:r>
              <a:rPr sz="1400" spc="-15" dirty="0">
                <a:latin typeface="Courier New"/>
                <a:cs typeface="Courier New"/>
              </a:rPr>
              <a:t>i</a:t>
            </a:r>
            <a:r>
              <a:rPr sz="1400" spc="-5" dirty="0">
                <a:latin typeface="Courier New"/>
                <a:cs typeface="Courier New"/>
              </a:rPr>
              <a:t>lon</a:t>
            </a:r>
            <a:r>
              <a:rPr sz="1400" dirty="0">
                <a:latin typeface="Courier New"/>
                <a:cs typeface="Courier New"/>
              </a:rPr>
              <a:t>1  </a:t>
            </a:r>
            <a:r>
              <a:rPr sz="1400" spc="-5" dirty="0">
                <a:latin typeface="Courier New"/>
                <a:cs typeface="Courier New"/>
              </a:rPr>
              <a:t>eps</a:t>
            </a:r>
            <a:r>
              <a:rPr sz="1400" spc="-15" dirty="0">
                <a:latin typeface="Courier New"/>
                <a:cs typeface="Courier New"/>
              </a:rPr>
              <a:t>i</a:t>
            </a:r>
            <a:r>
              <a:rPr sz="1400" spc="-5" dirty="0">
                <a:latin typeface="Courier New"/>
                <a:cs typeface="Courier New"/>
              </a:rPr>
              <a:t>lon</a:t>
            </a:r>
            <a:r>
              <a:rPr sz="1400" dirty="0">
                <a:latin typeface="Courier New"/>
                <a:cs typeface="Courier New"/>
              </a:rPr>
              <a:t>2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spc="-5" dirty="0">
                <a:latin typeface="Courier New"/>
                <a:cs typeface="Courier New"/>
              </a:rPr>
              <a:t>begin</a:t>
            </a:r>
            <a:endParaRPr sz="1400">
              <a:latin typeface="Courier New"/>
              <a:cs typeface="Courier New"/>
            </a:endParaRPr>
          </a:p>
          <a:p>
            <a:pPr marL="332105">
              <a:lnSpc>
                <a:spcPct val="100000"/>
              </a:lnSpc>
              <a:spcBef>
                <a:spcPts val="335"/>
              </a:spcBef>
            </a:pPr>
            <a:r>
              <a:rPr sz="1400" b="1" spc="-5" dirty="0">
                <a:latin typeface="Courier New"/>
                <a:cs typeface="Courier New"/>
              </a:rPr>
              <a:t>repeat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70244" y="1721604"/>
            <a:ext cx="353567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-5" dirty="0">
                <a:latin typeface="Courier New"/>
                <a:cs typeface="Courier New"/>
              </a:rPr>
              <a:t>Hampiran</a:t>
            </a:r>
            <a:r>
              <a:rPr sz="1400" i="1" spc="-25" dirty="0">
                <a:latin typeface="Courier New"/>
                <a:cs typeface="Courier New"/>
              </a:rPr>
              <a:t> </a:t>
            </a:r>
            <a:r>
              <a:rPr sz="1400" i="1" spc="-5" dirty="0">
                <a:latin typeface="Courier New"/>
                <a:cs typeface="Courier New"/>
              </a:rPr>
              <a:t>akar</a:t>
            </a:r>
            <a:r>
              <a:rPr sz="1400" i="1" spc="-20" dirty="0">
                <a:latin typeface="Courier New"/>
                <a:cs typeface="Courier New"/>
              </a:rPr>
              <a:t> </a:t>
            </a:r>
            <a:r>
              <a:rPr sz="1400" i="1" spc="-5" dirty="0">
                <a:latin typeface="Courier New"/>
                <a:cs typeface="Courier New"/>
              </a:rPr>
              <a:t>tercetak</a:t>
            </a:r>
            <a:r>
              <a:rPr sz="1400" i="1" spc="-20" dirty="0">
                <a:latin typeface="Courier New"/>
                <a:cs typeface="Courier New"/>
              </a:rPr>
              <a:t> </a:t>
            </a:r>
            <a:r>
              <a:rPr sz="1400" i="1" spc="-5" dirty="0">
                <a:latin typeface="Courier New"/>
                <a:cs typeface="Courier New"/>
              </a:rPr>
              <a:t>di</a:t>
            </a:r>
            <a:r>
              <a:rPr sz="1400" i="1" spc="-10" dirty="0">
                <a:latin typeface="Courier New"/>
                <a:cs typeface="Courier New"/>
              </a:rPr>
              <a:t> layar </a:t>
            </a:r>
            <a:r>
              <a:rPr sz="1400" i="1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0245" y="2191606"/>
            <a:ext cx="6513830" cy="53784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  <a:tabLst>
                <a:tab pos="2011680" algn="l"/>
              </a:tabLst>
            </a:pP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0.00001;	{</a:t>
            </a:r>
            <a:r>
              <a:rPr sz="1400" i="1" spc="-5" dirty="0">
                <a:latin typeface="Courier New"/>
                <a:cs typeface="Courier New"/>
              </a:rPr>
              <a:t>batas</a:t>
            </a:r>
            <a:r>
              <a:rPr sz="1400" i="1" spc="-30" dirty="0">
                <a:latin typeface="Courier New"/>
                <a:cs typeface="Courier New"/>
              </a:rPr>
              <a:t> </a:t>
            </a:r>
            <a:r>
              <a:rPr sz="1400" i="1" spc="-5" dirty="0">
                <a:latin typeface="Courier New"/>
                <a:cs typeface="Courier New"/>
              </a:rPr>
              <a:t>lebar</a:t>
            </a:r>
            <a:r>
              <a:rPr sz="1400" i="1" spc="-15" dirty="0">
                <a:latin typeface="Courier New"/>
                <a:cs typeface="Courier New"/>
              </a:rPr>
              <a:t> </a:t>
            </a:r>
            <a:r>
              <a:rPr sz="1400" i="1" spc="-5" dirty="0">
                <a:latin typeface="Courier New"/>
                <a:cs typeface="Courier New"/>
              </a:rPr>
              <a:t>selang</a:t>
            </a:r>
            <a:r>
              <a:rPr sz="1400" i="1" spc="-30" dirty="0">
                <a:latin typeface="Courier New"/>
                <a:cs typeface="Courier New"/>
              </a:rPr>
              <a:t> </a:t>
            </a:r>
            <a:r>
              <a:rPr sz="1400" i="1" spc="-5" dirty="0">
                <a:latin typeface="Courier New"/>
                <a:cs typeface="Courier New"/>
              </a:rPr>
              <a:t>akhir</a:t>
            </a:r>
            <a:r>
              <a:rPr sz="1400" i="1" spc="-15" dirty="0">
                <a:latin typeface="Courier New"/>
                <a:cs typeface="Courier New"/>
              </a:rPr>
              <a:t> </a:t>
            </a:r>
            <a:r>
              <a:rPr sz="1400" i="1" spc="-5" dirty="0">
                <a:latin typeface="Courier New"/>
                <a:cs typeface="Courier New"/>
              </a:rPr>
              <a:t>lelaran}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  <a:tabLst>
                <a:tab pos="1926589" algn="l"/>
              </a:tabLst>
            </a:pP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0.000001;	</a:t>
            </a:r>
            <a:r>
              <a:rPr sz="1400" i="1" spc="-5" dirty="0">
                <a:latin typeface="Courier New"/>
                <a:cs typeface="Courier New"/>
              </a:rPr>
              <a:t>{bilangan</a:t>
            </a:r>
            <a:r>
              <a:rPr sz="1400" i="1" spc="-20" dirty="0">
                <a:latin typeface="Courier New"/>
                <a:cs typeface="Courier New"/>
              </a:rPr>
              <a:t> </a:t>
            </a:r>
            <a:r>
              <a:rPr sz="1400" i="1" spc="-5" dirty="0">
                <a:latin typeface="Courier New"/>
                <a:cs typeface="Courier New"/>
              </a:rPr>
              <a:t>yang</a:t>
            </a:r>
            <a:r>
              <a:rPr sz="1400" i="1" spc="-10" dirty="0">
                <a:latin typeface="Courier New"/>
                <a:cs typeface="Courier New"/>
              </a:rPr>
              <a:t> </a:t>
            </a:r>
            <a:r>
              <a:rPr sz="1400" i="1" spc="-5" dirty="0">
                <a:latin typeface="Courier New"/>
                <a:cs typeface="Courier New"/>
              </a:rPr>
              <a:t>sangat </a:t>
            </a:r>
            <a:r>
              <a:rPr sz="1400" i="1" spc="-10" dirty="0">
                <a:latin typeface="Courier New"/>
                <a:cs typeface="Courier New"/>
              </a:rPr>
              <a:t>kecil, </a:t>
            </a:r>
            <a:r>
              <a:rPr sz="1400" i="1" spc="-5" dirty="0">
                <a:latin typeface="Courier New"/>
                <a:cs typeface="Courier New"/>
              </a:rPr>
              <a:t>bisa</a:t>
            </a:r>
            <a:r>
              <a:rPr sz="1400" i="1" spc="-20" dirty="0">
                <a:latin typeface="Courier New"/>
                <a:cs typeface="Courier New"/>
              </a:rPr>
              <a:t> </a:t>
            </a:r>
            <a:r>
              <a:rPr sz="1400" i="1" spc="-5" dirty="0">
                <a:latin typeface="Courier New"/>
                <a:cs typeface="Courier New"/>
              </a:rPr>
              <a:t>diganti</a:t>
            </a:r>
            <a:r>
              <a:rPr sz="1400" i="1" spc="-10" dirty="0">
                <a:latin typeface="Courier New"/>
                <a:cs typeface="Courier New"/>
              </a:rPr>
              <a:t> </a:t>
            </a:r>
            <a:r>
              <a:rPr sz="1400" i="1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49393" y="3215733"/>
            <a:ext cx="3217545" cy="207391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400" spc="-5" dirty="0">
                <a:latin typeface="Courier New"/>
                <a:cs typeface="Courier New"/>
              </a:rPr>
              <a:t>c:=b-(f(b)*(b-a)/(f(b)-f(a)));</a:t>
            </a:r>
            <a:endParaRPr sz="1400">
              <a:latin typeface="Courier New"/>
              <a:cs typeface="Courier New"/>
            </a:endParaRPr>
          </a:p>
          <a:p>
            <a:pPr marL="119380" marR="325120" indent="-106680">
              <a:lnSpc>
                <a:spcPct val="120000"/>
              </a:lnSpc>
            </a:pPr>
            <a:r>
              <a:rPr sz="1400" b="1" spc="-5" dirty="0">
                <a:latin typeface="Courier New"/>
                <a:cs typeface="Courier New"/>
              </a:rPr>
              <a:t>if </a:t>
            </a:r>
            <a:r>
              <a:rPr sz="1400" spc="-10" dirty="0">
                <a:latin typeface="Courier New"/>
                <a:cs typeface="Courier New"/>
              </a:rPr>
              <a:t>abs(f(c))&lt; </a:t>
            </a:r>
            <a:r>
              <a:rPr sz="1400" spc="-5" dirty="0">
                <a:latin typeface="Courier New"/>
                <a:cs typeface="Courier New"/>
              </a:rPr>
              <a:t>epsilon2 </a:t>
            </a:r>
            <a:r>
              <a:rPr sz="1400" b="1" spc="-5" dirty="0">
                <a:latin typeface="Courier New"/>
                <a:cs typeface="Courier New"/>
              </a:rPr>
              <a:t>then </a:t>
            </a:r>
            <a:r>
              <a:rPr sz="1400" b="1" spc="-83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begin</a:t>
            </a:r>
            <a:endParaRPr sz="1400">
              <a:latin typeface="Courier New"/>
              <a:cs typeface="Courier New"/>
            </a:endParaRPr>
          </a:p>
          <a:p>
            <a:pPr marL="307975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Courier New"/>
                <a:cs typeface="Courier New"/>
              </a:rPr>
              <a:t>a:=c;</a:t>
            </a:r>
            <a:endParaRPr sz="1400">
              <a:latin typeface="Courier New"/>
              <a:cs typeface="Courier New"/>
            </a:endParaRPr>
          </a:p>
          <a:p>
            <a:pPr marL="12700" marR="2345055" indent="320040">
              <a:lnSpc>
                <a:spcPct val="120000"/>
              </a:lnSpc>
            </a:pPr>
            <a:r>
              <a:rPr sz="1400" spc="-5" dirty="0">
                <a:latin typeface="Courier New"/>
                <a:cs typeface="Courier New"/>
              </a:rPr>
              <a:t>b</a:t>
            </a:r>
            <a:r>
              <a:rPr sz="1400" spc="-15" dirty="0">
                <a:latin typeface="Courier New"/>
                <a:cs typeface="Courier New"/>
              </a:rPr>
              <a:t>:</a:t>
            </a:r>
            <a:r>
              <a:rPr sz="1400" spc="-5" dirty="0">
                <a:latin typeface="Courier New"/>
                <a:cs typeface="Courier New"/>
              </a:rPr>
              <a:t>=c</a:t>
            </a:r>
            <a:r>
              <a:rPr sz="1400" dirty="0">
                <a:latin typeface="Courier New"/>
                <a:cs typeface="Courier New"/>
              </a:rPr>
              <a:t>;  </a:t>
            </a:r>
            <a:r>
              <a:rPr sz="1400" b="1" spc="-5" dirty="0">
                <a:latin typeface="Courier New"/>
                <a:cs typeface="Courier New"/>
              </a:rPr>
              <a:t>end </a:t>
            </a:r>
            <a:r>
              <a:rPr sz="1400" b="1" spc="2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else</a:t>
            </a:r>
            <a:endParaRPr sz="1400">
              <a:latin typeface="Courier New"/>
              <a:cs typeface="Courier New"/>
            </a:endParaRPr>
          </a:p>
          <a:p>
            <a:pPr marL="119380">
              <a:lnSpc>
                <a:spcPct val="100000"/>
              </a:lnSpc>
              <a:spcBef>
                <a:spcPts val="335"/>
              </a:spcBef>
            </a:pPr>
            <a:r>
              <a:rPr sz="1400" b="1" spc="-5" dirty="0">
                <a:latin typeface="Courier New"/>
                <a:cs typeface="Courier New"/>
              </a:rPr>
              <a:t>if</a:t>
            </a:r>
            <a:r>
              <a:rPr sz="1400" b="1" spc="-1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f(a)*f(c)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&lt;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0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then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70771" y="3513828"/>
            <a:ext cx="26854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-5" dirty="0">
                <a:latin typeface="Courier New"/>
                <a:cs typeface="Courier New"/>
              </a:rPr>
              <a:t>{f(c)</a:t>
            </a:r>
            <a:r>
              <a:rPr sz="1400" i="1" spc="-20" dirty="0">
                <a:latin typeface="Courier New"/>
                <a:cs typeface="Courier New"/>
              </a:rPr>
              <a:t> </a:t>
            </a:r>
            <a:r>
              <a:rPr sz="1400" i="1" dirty="0">
                <a:latin typeface="Courier New"/>
                <a:cs typeface="Courier New"/>
              </a:rPr>
              <a:t>=</a:t>
            </a:r>
            <a:r>
              <a:rPr sz="1400" i="1" spc="-25" dirty="0">
                <a:latin typeface="Courier New"/>
                <a:cs typeface="Courier New"/>
              </a:rPr>
              <a:t> </a:t>
            </a:r>
            <a:r>
              <a:rPr sz="1400" i="1" spc="-5" dirty="0">
                <a:latin typeface="Courier New"/>
                <a:cs typeface="Courier New"/>
              </a:rPr>
              <a:t>0,</a:t>
            </a:r>
            <a:r>
              <a:rPr sz="1400" i="1" spc="-30" dirty="0">
                <a:latin typeface="Courier New"/>
                <a:cs typeface="Courier New"/>
              </a:rPr>
              <a:t> </a:t>
            </a:r>
            <a:r>
              <a:rPr sz="1400" i="1" dirty="0">
                <a:latin typeface="Courier New"/>
                <a:cs typeface="Courier New"/>
              </a:rPr>
              <a:t>c</a:t>
            </a:r>
            <a:r>
              <a:rPr sz="1400" i="1" spc="-20" dirty="0">
                <a:latin typeface="Courier New"/>
                <a:cs typeface="Courier New"/>
              </a:rPr>
              <a:t> </a:t>
            </a:r>
            <a:r>
              <a:rPr sz="1400" i="1" spc="-5" dirty="0">
                <a:latin typeface="Courier New"/>
                <a:cs typeface="Courier New"/>
              </a:rPr>
              <a:t>adalah</a:t>
            </a:r>
            <a:r>
              <a:rPr sz="1400" i="1" spc="-15" dirty="0">
                <a:latin typeface="Courier New"/>
                <a:cs typeface="Courier New"/>
              </a:rPr>
              <a:t> </a:t>
            </a:r>
            <a:r>
              <a:rPr sz="1400" i="1" spc="-5" dirty="0">
                <a:latin typeface="Courier New"/>
                <a:cs typeface="Courier New"/>
              </a:rPr>
              <a:t>akar}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56079" y="5263995"/>
            <a:ext cx="853440" cy="79375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63525">
              <a:lnSpc>
                <a:spcPct val="100000"/>
              </a:lnSpc>
              <a:spcBef>
                <a:spcPts val="434"/>
              </a:spcBef>
            </a:pPr>
            <a:r>
              <a:rPr sz="1400" spc="-5" dirty="0">
                <a:latin typeface="Courier New"/>
                <a:cs typeface="Courier New"/>
              </a:rPr>
              <a:t>b:=c;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spc="-5" dirty="0">
                <a:latin typeface="Courier New"/>
                <a:cs typeface="Courier New"/>
              </a:rPr>
              <a:t>else</a:t>
            </a:r>
            <a:endParaRPr sz="1400">
              <a:latin typeface="Courier New"/>
              <a:cs typeface="Courier New"/>
            </a:endParaRPr>
          </a:p>
          <a:p>
            <a:pPr marL="307975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Courier New"/>
                <a:cs typeface="Courier New"/>
              </a:rPr>
              <a:t>a</a:t>
            </a:r>
            <a:r>
              <a:rPr sz="1400" spc="-15" dirty="0">
                <a:latin typeface="Courier New"/>
                <a:cs typeface="Courier New"/>
              </a:rPr>
              <a:t>:</a:t>
            </a:r>
            <a:r>
              <a:rPr sz="1400" spc="-5" dirty="0">
                <a:latin typeface="Courier New"/>
                <a:cs typeface="Courier New"/>
              </a:rPr>
              <a:t>=c</a:t>
            </a:r>
            <a:r>
              <a:rPr sz="1400" dirty="0"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21938" y="5306057"/>
            <a:ext cx="26866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-5" dirty="0">
                <a:latin typeface="Courier New"/>
                <a:cs typeface="Courier New"/>
              </a:rPr>
              <a:t>{selang</a:t>
            </a:r>
            <a:r>
              <a:rPr sz="1400" i="1" spc="-45" dirty="0">
                <a:latin typeface="Courier New"/>
                <a:cs typeface="Courier New"/>
              </a:rPr>
              <a:t> </a:t>
            </a:r>
            <a:r>
              <a:rPr sz="1400" i="1" spc="-5" dirty="0">
                <a:latin typeface="Courier New"/>
                <a:cs typeface="Courier New"/>
              </a:rPr>
              <a:t>baru</a:t>
            </a:r>
            <a:r>
              <a:rPr sz="1400" i="1" spc="-35" dirty="0">
                <a:latin typeface="Courier New"/>
                <a:cs typeface="Courier New"/>
              </a:rPr>
              <a:t> </a:t>
            </a:r>
            <a:r>
              <a:rPr sz="1400" i="1" spc="-5" dirty="0">
                <a:latin typeface="Courier New"/>
                <a:cs typeface="Courier New"/>
              </a:rPr>
              <a:t>[a,b]=[a,c]}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21938" y="5818121"/>
            <a:ext cx="26866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-5" dirty="0">
                <a:latin typeface="Courier New"/>
                <a:cs typeface="Courier New"/>
              </a:rPr>
              <a:t>{selang</a:t>
            </a:r>
            <a:r>
              <a:rPr sz="1400" i="1" spc="-45" dirty="0">
                <a:latin typeface="Courier New"/>
                <a:cs typeface="Courier New"/>
              </a:rPr>
              <a:t> </a:t>
            </a:r>
            <a:r>
              <a:rPr sz="1400" i="1" spc="-5" dirty="0">
                <a:latin typeface="Courier New"/>
                <a:cs typeface="Courier New"/>
              </a:rPr>
              <a:t>baru</a:t>
            </a:r>
            <a:r>
              <a:rPr sz="1400" i="1" spc="-35" dirty="0">
                <a:latin typeface="Courier New"/>
                <a:cs typeface="Courier New"/>
              </a:rPr>
              <a:t> </a:t>
            </a:r>
            <a:r>
              <a:rPr sz="1400" i="1" spc="-5" dirty="0">
                <a:latin typeface="Courier New"/>
                <a:cs typeface="Courier New"/>
              </a:rPr>
              <a:t>[a,b]=[c,b]}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3139" y="6032091"/>
            <a:ext cx="4175760" cy="793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105" marR="5080">
              <a:lnSpc>
                <a:spcPct val="120000"/>
              </a:lnSpc>
              <a:spcBef>
                <a:spcPts val="100"/>
              </a:spcBef>
            </a:pPr>
            <a:r>
              <a:rPr sz="1400" b="1" spc="-5" dirty="0">
                <a:latin typeface="Courier New"/>
                <a:cs typeface="Courier New"/>
              </a:rPr>
              <a:t>until </a:t>
            </a:r>
            <a:r>
              <a:rPr sz="1400" spc="-5" dirty="0">
                <a:latin typeface="Courier New"/>
                <a:cs typeface="Courier New"/>
              </a:rPr>
              <a:t>ABS(a-b)&lt; epsilon1; </a:t>
            </a:r>
            <a:r>
              <a:rPr sz="140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w</a:t>
            </a:r>
            <a:r>
              <a:rPr sz="1400" b="1" spc="-5" dirty="0">
                <a:latin typeface="Courier New"/>
                <a:cs typeface="Courier New"/>
              </a:rPr>
              <a:t>riteln</a:t>
            </a:r>
            <a:r>
              <a:rPr sz="1400" spc="-5" dirty="0">
                <a:latin typeface="Courier New"/>
                <a:cs typeface="Courier New"/>
              </a:rPr>
              <a:t>(‘Hampiran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akar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: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‘,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c:10:6);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spc="-5" dirty="0">
                <a:latin typeface="Courier New"/>
                <a:cs typeface="Courier New"/>
              </a:rPr>
              <a:t>end</a:t>
            </a:r>
            <a:r>
              <a:rPr sz="1400" spc="-5" dirty="0"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05641" y="3810860"/>
            <a:ext cx="6022975" cy="2778760"/>
            <a:chOff x="1505641" y="3810860"/>
            <a:chExt cx="6022975" cy="2778760"/>
          </a:xfrm>
        </p:grpSpPr>
        <p:sp>
          <p:nvSpPr>
            <p:cNvPr id="3" name="object 3"/>
            <p:cNvSpPr/>
            <p:nvPr/>
          </p:nvSpPr>
          <p:spPr>
            <a:xfrm>
              <a:off x="6752381" y="3824512"/>
              <a:ext cx="0" cy="62230"/>
            </a:xfrm>
            <a:custGeom>
              <a:avLst/>
              <a:gdLst/>
              <a:ahLst/>
              <a:cxnLst/>
              <a:rect l="l" t="t" r="r" b="b"/>
              <a:pathLst>
                <a:path h="62229">
                  <a:moveTo>
                    <a:pt x="0" y="0"/>
                  </a:moveTo>
                  <a:lnTo>
                    <a:pt x="0" y="61687"/>
                  </a:lnTo>
                </a:path>
              </a:pathLst>
            </a:custGeom>
            <a:ln w="267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07229" y="5392142"/>
              <a:ext cx="5858510" cy="3175"/>
            </a:xfrm>
            <a:custGeom>
              <a:avLst/>
              <a:gdLst/>
              <a:ahLst/>
              <a:cxnLst/>
              <a:rect l="l" t="t" r="r" b="b"/>
              <a:pathLst>
                <a:path w="5858509" h="3175">
                  <a:moveTo>
                    <a:pt x="0" y="0"/>
                  </a:moveTo>
                  <a:lnTo>
                    <a:pt x="5858255" y="0"/>
                  </a:lnTo>
                </a:path>
                <a:path w="5858509" h="3175">
                  <a:moveTo>
                    <a:pt x="0" y="2589"/>
                  </a:moveTo>
                  <a:lnTo>
                    <a:pt x="5858255" y="258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350251" y="5334000"/>
              <a:ext cx="178435" cy="119380"/>
            </a:xfrm>
            <a:custGeom>
              <a:avLst/>
              <a:gdLst/>
              <a:ahLst/>
              <a:cxnLst/>
              <a:rect l="l" t="t" r="r" b="b"/>
              <a:pathLst>
                <a:path w="178434" h="119379">
                  <a:moveTo>
                    <a:pt x="178307" y="59435"/>
                  </a:moveTo>
                  <a:lnTo>
                    <a:pt x="0" y="0"/>
                  </a:lnTo>
                  <a:lnTo>
                    <a:pt x="0" y="118871"/>
                  </a:lnTo>
                  <a:lnTo>
                    <a:pt x="178307" y="594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95843" y="3886200"/>
              <a:ext cx="4856480" cy="2690495"/>
            </a:xfrm>
            <a:custGeom>
              <a:avLst/>
              <a:gdLst/>
              <a:ahLst/>
              <a:cxnLst/>
              <a:rect l="l" t="t" r="r" b="b"/>
              <a:pathLst>
                <a:path w="4856480" h="2690495">
                  <a:moveTo>
                    <a:pt x="4856091" y="0"/>
                  </a:moveTo>
                  <a:lnTo>
                    <a:pt x="4853940" y="117341"/>
                  </a:lnTo>
                  <a:lnTo>
                    <a:pt x="4843269" y="278893"/>
                  </a:lnTo>
                  <a:lnTo>
                    <a:pt x="4828032" y="434341"/>
                  </a:lnTo>
                  <a:lnTo>
                    <a:pt x="4802124" y="583686"/>
                  </a:lnTo>
                  <a:lnTo>
                    <a:pt x="4765546" y="729995"/>
                  </a:lnTo>
                  <a:lnTo>
                    <a:pt x="4724401" y="868675"/>
                  </a:lnTo>
                  <a:lnTo>
                    <a:pt x="4675629" y="1004318"/>
                  </a:lnTo>
                  <a:lnTo>
                    <a:pt x="4616202" y="1133859"/>
                  </a:lnTo>
                  <a:lnTo>
                    <a:pt x="4550672" y="1258822"/>
                  </a:lnTo>
                  <a:lnTo>
                    <a:pt x="4475992" y="1377696"/>
                  </a:lnTo>
                  <a:lnTo>
                    <a:pt x="4393702" y="1491994"/>
                  </a:lnTo>
                  <a:lnTo>
                    <a:pt x="4305308" y="1600204"/>
                  </a:lnTo>
                  <a:lnTo>
                    <a:pt x="4206243" y="1703836"/>
                  </a:lnTo>
                  <a:lnTo>
                    <a:pt x="4098044" y="1802891"/>
                  </a:lnTo>
                  <a:lnTo>
                    <a:pt x="3983742" y="1895858"/>
                  </a:lnTo>
                  <a:lnTo>
                    <a:pt x="3861814" y="1984247"/>
                  </a:lnTo>
                  <a:lnTo>
                    <a:pt x="3730752" y="2066549"/>
                  </a:lnTo>
                  <a:lnTo>
                    <a:pt x="3593602" y="2144273"/>
                  </a:lnTo>
                  <a:lnTo>
                    <a:pt x="3445765" y="2217420"/>
                  </a:lnTo>
                  <a:lnTo>
                    <a:pt x="3290318" y="2284478"/>
                  </a:lnTo>
                  <a:lnTo>
                    <a:pt x="3127259" y="2346960"/>
                  </a:lnTo>
                  <a:lnTo>
                    <a:pt x="2956560" y="2404879"/>
                  </a:lnTo>
                  <a:lnTo>
                    <a:pt x="2776726" y="2456695"/>
                  </a:lnTo>
                  <a:lnTo>
                    <a:pt x="2590805" y="2502408"/>
                  </a:lnTo>
                  <a:lnTo>
                    <a:pt x="2394212" y="2543559"/>
                  </a:lnTo>
                  <a:lnTo>
                    <a:pt x="2193038" y="2580132"/>
                  </a:lnTo>
                  <a:lnTo>
                    <a:pt x="1979686" y="2612144"/>
                  </a:lnTo>
                  <a:lnTo>
                    <a:pt x="1763274" y="2638052"/>
                  </a:lnTo>
                  <a:lnTo>
                    <a:pt x="1534670" y="2657857"/>
                  </a:lnTo>
                  <a:lnTo>
                    <a:pt x="1298454" y="2674625"/>
                  </a:lnTo>
                  <a:lnTo>
                    <a:pt x="1056135" y="2683765"/>
                  </a:lnTo>
                  <a:lnTo>
                    <a:pt x="801622" y="2689868"/>
                  </a:lnTo>
                  <a:lnTo>
                    <a:pt x="542543" y="2689868"/>
                  </a:lnTo>
                  <a:lnTo>
                    <a:pt x="275853" y="2683765"/>
                  </a:lnTo>
                  <a:lnTo>
                    <a:pt x="0" y="2674625"/>
                  </a:lnTo>
                </a:path>
              </a:pathLst>
            </a:custGeom>
            <a:ln w="258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89391" y="5393437"/>
              <a:ext cx="0" cy="1172210"/>
            </a:xfrm>
            <a:custGeom>
              <a:avLst/>
              <a:gdLst/>
              <a:ahLst/>
              <a:cxnLst/>
              <a:rect l="l" t="t" r="r" b="b"/>
              <a:pathLst>
                <a:path h="1172209">
                  <a:moveTo>
                    <a:pt x="0" y="0"/>
                  </a:moveTo>
                  <a:lnTo>
                    <a:pt x="0" y="1171965"/>
                  </a:lnTo>
                </a:path>
              </a:pathLst>
            </a:custGeom>
            <a:ln w="5166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746739" y="4052322"/>
              <a:ext cx="0" cy="32384"/>
            </a:xfrm>
            <a:custGeom>
              <a:avLst/>
              <a:gdLst/>
              <a:ahLst/>
              <a:cxnLst/>
              <a:rect l="l" t="t" r="r" b="b"/>
              <a:pathLst>
                <a:path h="32385">
                  <a:moveTo>
                    <a:pt x="0" y="0"/>
                  </a:moveTo>
                  <a:lnTo>
                    <a:pt x="0" y="10665"/>
                  </a:lnTo>
                </a:path>
                <a:path h="32385">
                  <a:moveTo>
                    <a:pt x="0" y="21330"/>
                  </a:moveTo>
                  <a:lnTo>
                    <a:pt x="0" y="31995"/>
                  </a:lnTo>
                </a:path>
              </a:pathLst>
            </a:custGeom>
            <a:ln w="51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746739" y="4094983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-2583" y="4577"/>
                  </a:moveTo>
                  <a:lnTo>
                    <a:pt x="2583" y="4577"/>
                  </a:lnTo>
                </a:path>
              </a:pathLst>
            </a:custGeom>
            <a:ln w="91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746739" y="4114803"/>
              <a:ext cx="0" cy="135890"/>
            </a:xfrm>
            <a:custGeom>
              <a:avLst/>
              <a:gdLst/>
              <a:ahLst/>
              <a:cxnLst/>
              <a:rect l="l" t="t" r="r" b="b"/>
              <a:pathLst>
                <a:path h="135889">
                  <a:moveTo>
                    <a:pt x="0" y="0"/>
                  </a:moveTo>
                  <a:lnTo>
                    <a:pt x="0" y="10665"/>
                  </a:lnTo>
                </a:path>
                <a:path h="135889">
                  <a:moveTo>
                    <a:pt x="0" y="21330"/>
                  </a:moveTo>
                  <a:lnTo>
                    <a:pt x="0" y="31995"/>
                  </a:lnTo>
                </a:path>
                <a:path h="135889">
                  <a:moveTo>
                    <a:pt x="0" y="41150"/>
                  </a:moveTo>
                  <a:lnTo>
                    <a:pt x="0" y="51816"/>
                  </a:lnTo>
                </a:path>
                <a:path h="135889">
                  <a:moveTo>
                    <a:pt x="0" y="62481"/>
                  </a:moveTo>
                  <a:lnTo>
                    <a:pt x="0" y="73146"/>
                  </a:lnTo>
                </a:path>
                <a:path h="135889">
                  <a:moveTo>
                    <a:pt x="0" y="83812"/>
                  </a:moveTo>
                  <a:lnTo>
                    <a:pt x="0" y="94477"/>
                  </a:lnTo>
                </a:path>
                <a:path h="135889">
                  <a:moveTo>
                    <a:pt x="0" y="103632"/>
                  </a:moveTo>
                  <a:lnTo>
                    <a:pt x="0" y="114297"/>
                  </a:lnTo>
                </a:path>
                <a:path h="135889">
                  <a:moveTo>
                    <a:pt x="0" y="124962"/>
                  </a:moveTo>
                  <a:lnTo>
                    <a:pt x="0" y="135628"/>
                  </a:lnTo>
                </a:path>
              </a:pathLst>
            </a:custGeom>
            <a:ln w="51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746739" y="4261097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-2583" y="4577"/>
                  </a:moveTo>
                  <a:lnTo>
                    <a:pt x="2583" y="4577"/>
                  </a:lnTo>
                </a:path>
              </a:pathLst>
            </a:custGeom>
            <a:ln w="91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746739" y="4280917"/>
              <a:ext cx="0" cy="73660"/>
            </a:xfrm>
            <a:custGeom>
              <a:avLst/>
              <a:gdLst/>
              <a:ahLst/>
              <a:cxnLst/>
              <a:rect l="l" t="t" r="r" b="b"/>
              <a:pathLst>
                <a:path h="73660">
                  <a:moveTo>
                    <a:pt x="0" y="0"/>
                  </a:moveTo>
                  <a:lnTo>
                    <a:pt x="0" y="10665"/>
                  </a:lnTo>
                </a:path>
                <a:path h="73660">
                  <a:moveTo>
                    <a:pt x="0" y="21330"/>
                  </a:moveTo>
                  <a:lnTo>
                    <a:pt x="0" y="31995"/>
                  </a:lnTo>
                </a:path>
                <a:path h="73660">
                  <a:moveTo>
                    <a:pt x="0" y="41150"/>
                  </a:moveTo>
                  <a:lnTo>
                    <a:pt x="0" y="51816"/>
                  </a:lnTo>
                </a:path>
                <a:path h="73660">
                  <a:moveTo>
                    <a:pt x="0" y="62481"/>
                  </a:moveTo>
                  <a:lnTo>
                    <a:pt x="0" y="73146"/>
                  </a:lnTo>
                </a:path>
              </a:pathLst>
            </a:custGeom>
            <a:ln w="51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746739" y="4364729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-2583" y="4577"/>
                  </a:moveTo>
                  <a:lnTo>
                    <a:pt x="2583" y="4577"/>
                  </a:lnTo>
                </a:path>
              </a:pathLst>
            </a:custGeom>
            <a:ln w="91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746739" y="4384549"/>
              <a:ext cx="3175" cy="73660"/>
            </a:xfrm>
            <a:custGeom>
              <a:avLst/>
              <a:gdLst/>
              <a:ahLst/>
              <a:cxnLst/>
              <a:rect l="l" t="t" r="r" b="b"/>
              <a:pathLst>
                <a:path w="3175" h="73660">
                  <a:moveTo>
                    <a:pt x="0" y="0"/>
                  </a:moveTo>
                  <a:lnTo>
                    <a:pt x="3044" y="10665"/>
                  </a:lnTo>
                </a:path>
                <a:path w="3175" h="73660">
                  <a:moveTo>
                    <a:pt x="3044" y="21330"/>
                  </a:moveTo>
                  <a:lnTo>
                    <a:pt x="3044" y="31995"/>
                  </a:lnTo>
                </a:path>
                <a:path w="3175" h="73660">
                  <a:moveTo>
                    <a:pt x="3044" y="41150"/>
                  </a:moveTo>
                  <a:lnTo>
                    <a:pt x="3044" y="51816"/>
                  </a:lnTo>
                </a:path>
                <a:path w="3175" h="73660">
                  <a:moveTo>
                    <a:pt x="3044" y="62481"/>
                  </a:moveTo>
                  <a:lnTo>
                    <a:pt x="3044" y="73146"/>
                  </a:lnTo>
                </a:path>
              </a:pathLst>
            </a:custGeom>
            <a:ln w="51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749783" y="4468361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-2583" y="4577"/>
                  </a:moveTo>
                  <a:lnTo>
                    <a:pt x="2583" y="4577"/>
                  </a:lnTo>
                </a:path>
              </a:pathLst>
            </a:custGeom>
            <a:ln w="91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749783" y="4488181"/>
              <a:ext cx="0" cy="135890"/>
            </a:xfrm>
            <a:custGeom>
              <a:avLst/>
              <a:gdLst/>
              <a:ahLst/>
              <a:cxnLst/>
              <a:rect l="l" t="t" r="r" b="b"/>
              <a:pathLst>
                <a:path h="135889">
                  <a:moveTo>
                    <a:pt x="0" y="0"/>
                  </a:moveTo>
                  <a:lnTo>
                    <a:pt x="0" y="10665"/>
                  </a:lnTo>
                </a:path>
                <a:path h="135889">
                  <a:moveTo>
                    <a:pt x="0" y="21330"/>
                  </a:moveTo>
                  <a:lnTo>
                    <a:pt x="0" y="31995"/>
                  </a:lnTo>
                </a:path>
                <a:path h="135889">
                  <a:moveTo>
                    <a:pt x="0" y="41150"/>
                  </a:moveTo>
                  <a:lnTo>
                    <a:pt x="0" y="51816"/>
                  </a:lnTo>
                </a:path>
                <a:path h="135889">
                  <a:moveTo>
                    <a:pt x="0" y="62481"/>
                  </a:moveTo>
                  <a:lnTo>
                    <a:pt x="0" y="73146"/>
                  </a:lnTo>
                </a:path>
                <a:path h="135889">
                  <a:moveTo>
                    <a:pt x="0" y="83812"/>
                  </a:moveTo>
                  <a:lnTo>
                    <a:pt x="0" y="94492"/>
                  </a:lnTo>
                </a:path>
                <a:path h="135889">
                  <a:moveTo>
                    <a:pt x="0" y="103632"/>
                  </a:moveTo>
                  <a:lnTo>
                    <a:pt x="0" y="114297"/>
                  </a:lnTo>
                </a:path>
                <a:path h="135889">
                  <a:moveTo>
                    <a:pt x="0" y="124962"/>
                  </a:moveTo>
                  <a:lnTo>
                    <a:pt x="0" y="135628"/>
                  </a:lnTo>
                </a:path>
              </a:pathLst>
            </a:custGeom>
            <a:ln w="51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749783" y="4634490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-2583" y="4569"/>
                  </a:moveTo>
                  <a:lnTo>
                    <a:pt x="2583" y="4569"/>
                  </a:lnTo>
                </a:path>
              </a:pathLst>
            </a:custGeom>
            <a:ln w="91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749783" y="4654295"/>
              <a:ext cx="0" cy="73660"/>
            </a:xfrm>
            <a:custGeom>
              <a:avLst/>
              <a:gdLst/>
              <a:ahLst/>
              <a:cxnLst/>
              <a:rect l="l" t="t" r="r" b="b"/>
              <a:pathLst>
                <a:path h="73660">
                  <a:moveTo>
                    <a:pt x="0" y="0"/>
                  </a:moveTo>
                  <a:lnTo>
                    <a:pt x="0" y="10665"/>
                  </a:lnTo>
                </a:path>
                <a:path h="73660">
                  <a:moveTo>
                    <a:pt x="0" y="21330"/>
                  </a:moveTo>
                  <a:lnTo>
                    <a:pt x="0" y="32011"/>
                  </a:lnTo>
                </a:path>
                <a:path h="73660">
                  <a:moveTo>
                    <a:pt x="0" y="41150"/>
                  </a:moveTo>
                  <a:lnTo>
                    <a:pt x="0" y="51816"/>
                  </a:lnTo>
                </a:path>
                <a:path h="73660">
                  <a:moveTo>
                    <a:pt x="0" y="62481"/>
                  </a:moveTo>
                  <a:lnTo>
                    <a:pt x="0" y="73146"/>
                  </a:lnTo>
                </a:path>
              </a:pathLst>
            </a:custGeom>
            <a:ln w="51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749783" y="4738122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-2583" y="4569"/>
                  </a:moveTo>
                  <a:lnTo>
                    <a:pt x="2583" y="4569"/>
                  </a:lnTo>
                </a:path>
              </a:pathLst>
            </a:custGeom>
            <a:ln w="91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749783" y="4757927"/>
              <a:ext cx="0" cy="73660"/>
            </a:xfrm>
            <a:custGeom>
              <a:avLst/>
              <a:gdLst/>
              <a:ahLst/>
              <a:cxnLst/>
              <a:rect l="l" t="t" r="r" b="b"/>
              <a:pathLst>
                <a:path h="73660">
                  <a:moveTo>
                    <a:pt x="0" y="0"/>
                  </a:moveTo>
                  <a:lnTo>
                    <a:pt x="0" y="10665"/>
                  </a:lnTo>
                </a:path>
                <a:path h="73660">
                  <a:moveTo>
                    <a:pt x="0" y="21330"/>
                  </a:moveTo>
                  <a:lnTo>
                    <a:pt x="0" y="32011"/>
                  </a:lnTo>
                </a:path>
                <a:path h="73660">
                  <a:moveTo>
                    <a:pt x="0" y="41150"/>
                  </a:moveTo>
                  <a:lnTo>
                    <a:pt x="0" y="51816"/>
                  </a:lnTo>
                </a:path>
                <a:path h="73660">
                  <a:moveTo>
                    <a:pt x="0" y="62481"/>
                  </a:moveTo>
                  <a:lnTo>
                    <a:pt x="0" y="73146"/>
                  </a:lnTo>
                </a:path>
              </a:pathLst>
            </a:custGeom>
            <a:ln w="51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749783" y="4841755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-2583" y="4569"/>
                  </a:moveTo>
                  <a:lnTo>
                    <a:pt x="2583" y="4569"/>
                  </a:lnTo>
                </a:path>
              </a:pathLst>
            </a:custGeom>
            <a:ln w="91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749783" y="4861559"/>
              <a:ext cx="0" cy="73660"/>
            </a:xfrm>
            <a:custGeom>
              <a:avLst/>
              <a:gdLst/>
              <a:ahLst/>
              <a:cxnLst/>
              <a:rect l="l" t="t" r="r" b="b"/>
              <a:pathLst>
                <a:path h="73660">
                  <a:moveTo>
                    <a:pt x="0" y="0"/>
                  </a:moveTo>
                  <a:lnTo>
                    <a:pt x="0" y="10665"/>
                  </a:lnTo>
                </a:path>
                <a:path h="73660">
                  <a:moveTo>
                    <a:pt x="0" y="21330"/>
                  </a:moveTo>
                  <a:lnTo>
                    <a:pt x="0" y="32011"/>
                  </a:lnTo>
                </a:path>
                <a:path h="73660">
                  <a:moveTo>
                    <a:pt x="0" y="41150"/>
                  </a:moveTo>
                  <a:lnTo>
                    <a:pt x="0" y="51816"/>
                  </a:lnTo>
                </a:path>
                <a:path h="73660">
                  <a:moveTo>
                    <a:pt x="0" y="62481"/>
                  </a:moveTo>
                  <a:lnTo>
                    <a:pt x="0" y="73146"/>
                  </a:lnTo>
                </a:path>
              </a:pathLst>
            </a:custGeom>
            <a:ln w="51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749783" y="4945387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-2583" y="4569"/>
                  </a:moveTo>
                  <a:lnTo>
                    <a:pt x="2583" y="4569"/>
                  </a:lnTo>
                </a:path>
              </a:pathLst>
            </a:custGeom>
            <a:ln w="91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749783" y="4965192"/>
              <a:ext cx="0" cy="32384"/>
            </a:xfrm>
            <a:custGeom>
              <a:avLst/>
              <a:gdLst/>
              <a:ahLst/>
              <a:cxnLst/>
              <a:rect l="l" t="t" r="r" b="b"/>
              <a:pathLst>
                <a:path h="32385">
                  <a:moveTo>
                    <a:pt x="0" y="0"/>
                  </a:moveTo>
                  <a:lnTo>
                    <a:pt x="0" y="10665"/>
                  </a:lnTo>
                </a:path>
                <a:path h="32385">
                  <a:moveTo>
                    <a:pt x="0" y="21330"/>
                  </a:moveTo>
                  <a:lnTo>
                    <a:pt x="0" y="32011"/>
                  </a:lnTo>
                </a:path>
              </a:pathLst>
            </a:custGeom>
            <a:ln w="51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749783" y="5007868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-2583" y="4569"/>
                  </a:moveTo>
                  <a:lnTo>
                    <a:pt x="2583" y="4569"/>
                  </a:lnTo>
                </a:path>
              </a:pathLst>
            </a:custGeom>
            <a:ln w="91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749783" y="5027673"/>
              <a:ext cx="3175" cy="73660"/>
            </a:xfrm>
            <a:custGeom>
              <a:avLst/>
              <a:gdLst/>
              <a:ahLst/>
              <a:cxnLst/>
              <a:rect l="l" t="t" r="r" b="b"/>
              <a:pathLst>
                <a:path w="3175" h="73660">
                  <a:moveTo>
                    <a:pt x="0" y="0"/>
                  </a:moveTo>
                  <a:lnTo>
                    <a:pt x="0" y="10665"/>
                  </a:lnTo>
                </a:path>
                <a:path w="3175" h="73660">
                  <a:moveTo>
                    <a:pt x="0" y="21345"/>
                  </a:moveTo>
                  <a:lnTo>
                    <a:pt x="3044" y="32011"/>
                  </a:lnTo>
                </a:path>
                <a:path w="3175" h="73660">
                  <a:moveTo>
                    <a:pt x="3044" y="41150"/>
                  </a:moveTo>
                  <a:lnTo>
                    <a:pt x="3044" y="51816"/>
                  </a:lnTo>
                </a:path>
                <a:path w="3175" h="73660">
                  <a:moveTo>
                    <a:pt x="3044" y="62481"/>
                  </a:moveTo>
                  <a:lnTo>
                    <a:pt x="3044" y="73162"/>
                  </a:lnTo>
                </a:path>
              </a:pathLst>
            </a:custGeom>
            <a:ln w="51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752828" y="5111500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-2583" y="4569"/>
                  </a:moveTo>
                  <a:lnTo>
                    <a:pt x="2583" y="4569"/>
                  </a:lnTo>
                </a:path>
              </a:pathLst>
            </a:custGeom>
            <a:ln w="91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752828" y="5131305"/>
              <a:ext cx="0" cy="73660"/>
            </a:xfrm>
            <a:custGeom>
              <a:avLst/>
              <a:gdLst/>
              <a:ahLst/>
              <a:cxnLst/>
              <a:rect l="l" t="t" r="r" b="b"/>
              <a:pathLst>
                <a:path h="73660">
                  <a:moveTo>
                    <a:pt x="0" y="0"/>
                  </a:moveTo>
                  <a:lnTo>
                    <a:pt x="0" y="10665"/>
                  </a:lnTo>
                </a:path>
                <a:path h="73660">
                  <a:moveTo>
                    <a:pt x="0" y="21345"/>
                  </a:moveTo>
                  <a:lnTo>
                    <a:pt x="0" y="32011"/>
                  </a:lnTo>
                </a:path>
                <a:path h="73660">
                  <a:moveTo>
                    <a:pt x="0" y="41150"/>
                  </a:moveTo>
                  <a:lnTo>
                    <a:pt x="0" y="51816"/>
                  </a:lnTo>
                </a:path>
                <a:path h="73660">
                  <a:moveTo>
                    <a:pt x="0" y="62481"/>
                  </a:moveTo>
                  <a:lnTo>
                    <a:pt x="0" y="73162"/>
                  </a:lnTo>
                </a:path>
              </a:pathLst>
            </a:custGeom>
            <a:ln w="51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752828" y="5215133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-2583" y="4569"/>
                  </a:moveTo>
                  <a:lnTo>
                    <a:pt x="2583" y="4569"/>
                  </a:lnTo>
                </a:path>
              </a:pathLst>
            </a:custGeom>
            <a:ln w="91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752828" y="5234938"/>
              <a:ext cx="0" cy="73660"/>
            </a:xfrm>
            <a:custGeom>
              <a:avLst/>
              <a:gdLst/>
              <a:ahLst/>
              <a:cxnLst/>
              <a:rect l="l" t="t" r="r" b="b"/>
              <a:pathLst>
                <a:path h="73660">
                  <a:moveTo>
                    <a:pt x="0" y="0"/>
                  </a:moveTo>
                  <a:lnTo>
                    <a:pt x="0" y="10665"/>
                  </a:lnTo>
                </a:path>
                <a:path h="73660">
                  <a:moveTo>
                    <a:pt x="0" y="21345"/>
                  </a:moveTo>
                  <a:lnTo>
                    <a:pt x="0" y="32011"/>
                  </a:lnTo>
                </a:path>
                <a:path h="73660">
                  <a:moveTo>
                    <a:pt x="0" y="41150"/>
                  </a:moveTo>
                  <a:lnTo>
                    <a:pt x="0" y="51816"/>
                  </a:lnTo>
                </a:path>
                <a:path h="73660">
                  <a:moveTo>
                    <a:pt x="0" y="62481"/>
                  </a:moveTo>
                  <a:lnTo>
                    <a:pt x="0" y="73162"/>
                  </a:lnTo>
                </a:path>
              </a:pathLst>
            </a:custGeom>
            <a:ln w="51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752828" y="5318765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-2583" y="4569"/>
                  </a:moveTo>
                  <a:lnTo>
                    <a:pt x="2583" y="4569"/>
                  </a:lnTo>
                </a:path>
              </a:pathLst>
            </a:custGeom>
            <a:ln w="91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356846" y="5338570"/>
              <a:ext cx="1396365" cy="91440"/>
            </a:xfrm>
            <a:custGeom>
              <a:avLst/>
              <a:gdLst/>
              <a:ahLst/>
              <a:cxnLst/>
              <a:rect l="l" t="t" r="r" b="b"/>
              <a:pathLst>
                <a:path w="1396365" h="91439">
                  <a:moveTo>
                    <a:pt x="1395982" y="0"/>
                  </a:moveTo>
                  <a:lnTo>
                    <a:pt x="1395982" y="10665"/>
                  </a:lnTo>
                </a:path>
                <a:path w="1396365" h="91439">
                  <a:moveTo>
                    <a:pt x="1395982" y="21345"/>
                  </a:moveTo>
                  <a:lnTo>
                    <a:pt x="1395982" y="32011"/>
                  </a:lnTo>
                </a:path>
                <a:path w="1396365" h="91439">
                  <a:moveTo>
                    <a:pt x="1395982" y="41150"/>
                  </a:moveTo>
                  <a:lnTo>
                    <a:pt x="1395982" y="51816"/>
                  </a:lnTo>
                </a:path>
                <a:path w="1396365" h="91439">
                  <a:moveTo>
                    <a:pt x="0" y="59445"/>
                  </a:moveTo>
                  <a:lnTo>
                    <a:pt x="0" y="70110"/>
                  </a:lnTo>
                </a:path>
                <a:path w="1396365" h="91439">
                  <a:moveTo>
                    <a:pt x="0" y="80775"/>
                  </a:moveTo>
                  <a:lnTo>
                    <a:pt x="0" y="91441"/>
                  </a:lnTo>
                </a:path>
              </a:pathLst>
            </a:custGeom>
            <a:ln w="51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356846" y="5440676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-2583" y="4577"/>
                  </a:moveTo>
                  <a:lnTo>
                    <a:pt x="2583" y="4577"/>
                  </a:lnTo>
                </a:path>
              </a:pathLst>
            </a:custGeom>
            <a:ln w="91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356846" y="5460496"/>
              <a:ext cx="0" cy="73660"/>
            </a:xfrm>
            <a:custGeom>
              <a:avLst/>
              <a:gdLst/>
              <a:ahLst/>
              <a:cxnLst/>
              <a:rect l="l" t="t" r="r" b="b"/>
              <a:pathLst>
                <a:path h="73660">
                  <a:moveTo>
                    <a:pt x="0" y="0"/>
                  </a:moveTo>
                  <a:lnTo>
                    <a:pt x="0" y="10665"/>
                  </a:lnTo>
                </a:path>
                <a:path h="73660">
                  <a:moveTo>
                    <a:pt x="0" y="21330"/>
                  </a:moveTo>
                  <a:lnTo>
                    <a:pt x="0" y="31995"/>
                  </a:lnTo>
                </a:path>
                <a:path h="73660">
                  <a:moveTo>
                    <a:pt x="0" y="41150"/>
                  </a:moveTo>
                  <a:lnTo>
                    <a:pt x="0" y="51816"/>
                  </a:lnTo>
                </a:path>
                <a:path h="73660">
                  <a:moveTo>
                    <a:pt x="0" y="62481"/>
                  </a:moveTo>
                  <a:lnTo>
                    <a:pt x="0" y="73146"/>
                  </a:lnTo>
                </a:path>
              </a:pathLst>
            </a:custGeom>
            <a:ln w="51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356846" y="5544308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-2583" y="4577"/>
                  </a:moveTo>
                  <a:lnTo>
                    <a:pt x="2583" y="4577"/>
                  </a:lnTo>
                </a:path>
              </a:pathLst>
            </a:custGeom>
            <a:ln w="91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356846" y="5564128"/>
              <a:ext cx="3175" cy="135890"/>
            </a:xfrm>
            <a:custGeom>
              <a:avLst/>
              <a:gdLst/>
              <a:ahLst/>
              <a:cxnLst/>
              <a:rect l="l" t="t" r="r" b="b"/>
              <a:pathLst>
                <a:path w="3175" h="135889">
                  <a:moveTo>
                    <a:pt x="0" y="0"/>
                  </a:moveTo>
                  <a:lnTo>
                    <a:pt x="3059" y="10665"/>
                  </a:lnTo>
                </a:path>
                <a:path w="3175" h="135889">
                  <a:moveTo>
                    <a:pt x="3059" y="21330"/>
                  </a:moveTo>
                  <a:lnTo>
                    <a:pt x="3059" y="31995"/>
                  </a:lnTo>
                </a:path>
                <a:path w="3175" h="135889">
                  <a:moveTo>
                    <a:pt x="3059" y="41150"/>
                  </a:moveTo>
                  <a:lnTo>
                    <a:pt x="3059" y="51816"/>
                  </a:lnTo>
                </a:path>
                <a:path w="3175" h="135889">
                  <a:moveTo>
                    <a:pt x="3059" y="62481"/>
                  </a:moveTo>
                  <a:lnTo>
                    <a:pt x="3059" y="73146"/>
                  </a:lnTo>
                </a:path>
                <a:path w="3175" h="135889">
                  <a:moveTo>
                    <a:pt x="3059" y="83812"/>
                  </a:moveTo>
                  <a:lnTo>
                    <a:pt x="3059" y="94492"/>
                  </a:lnTo>
                </a:path>
                <a:path w="3175" h="135889">
                  <a:moveTo>
                    <a:pt x="3059" y="103632"/>
                  </a:moveTo>
                  <a:lnTo>
                    <a:pt x="3059" y="114297"/>
                  </a:lnTo>
                </a:path>
                <a:path w="3175" h="135889">
                  <a:moveTo>
                    <a:pt x="3059" y="124962"/>
                  </a:moveTo>
                  <a:lnTo>
                    <a:pt x="3059" y="135628"/>
                  </a:lnTo>
                </a:path>
              </a:pathLst>
            </a:custGeom>
            <a:ln w="51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359905" y="5710437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-2583" y="4569"/>
                  </a:moveTo>
                  <a:lnTo>
                    <a:pt x="2583" y="4569"/>
                  </a:lnTo>
                </a:path>
              </a:pathLst>
            </a:custGeom>
            <a:ln w="91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359905" y="5730242"/>
              <a:ext cx="0" cy="73660"/>
            </a:xfrm>
            <a:custGeom>
              <a:avLst/>
              <a:gdLst/>
              <a:ahLst/>
              <a:cxnLst/>
              <a:rect l="l" t="t" r="r" b="b"/>
              <a:pathLst>
                <a:path h="73660">
                  <a:moveTo>
                    <a:pt x="0" y="0"/>
                  </a:moveTo>
                  <a:lnTo>
                    <a:pt x="0" y="10665"/>
                  </a:lnTo>
                </a:path>
                <a:path h="73660">
                  <a:moveTo>
                    <a:pt x="0" y="21330"/>
                  </a:moveTo>
                  <a:lnTo>
                    <a:pt x="0" y="32011"/>
                  </a:lnTo>
                </a:path>
                <a:path h="73660">
                  <a:moveTo>
                    <a:pt x="0" y="41150"/>
                  </a:moveTo>
                  <a:lnTo>
                    <a:pt x="0" y="51816"/>
                  </a:lnTo>
                </a:path>
                <a:path h="73660">
                  <a:moveTo>
                    <a:pt x="0" y="62481"/>
                  </a:moveTo>
                  <a:lnTo>
                    <a:pt x="0" y="73146"/>
                  </a:lnTo>
                </a:path>
              </a:pathLst>
            </a:custGeom>
            <a:ln w="51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359905" y="5814070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-2583" y="4569"/>
                  </a:moveTo>
                  <a:lnTo>
                    <a:pt x="2583" y="4569"/>
                  </a:lnTo>
                </a:path>
              </a:pathLst>
            </a:custGeom>
            <a:ln w="91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359905" y="5833874"/>
              <a:ext cx="0" cy="73660"/>
            </a:xfrm>
            <a:custGeom>
              <a:avLst/>
              <a:gdLst/>
              <a:ahLst/>
              <a:cxnLst/>
              <a:rect l="l" t="t" r="r" b="b"/>
              <a:pathLst>
                <a:path h="73660">
                  <a:moveTo>
                    <a:pt x="0" y="0"/>
                  </a:moveTo>
                  <a:lnTo>
                    <a:pt x="0" y="10665"/>
                  </a:lnTo>
                </a:path>
                <a:path h="73660">
                  <a:moveTo>
                    <a:pt x="0" y="21330"/>
                  </a:moveTo>
                  <a:lnTo>
                    <a:pt x="0" y="32011"/>
                  </a:lnTo>
                </a:path>
                <a:path h="73660">
                  <a:moveTo>
                    <a:pt x="0" y="41150"/>
                  </a:moveTo>
                  <a:lnTo>
                    <a:pt x="0" y="51816"/>
                  </a:lnTo>
                </a:path>
                <a:path h="73660">
                  <a:moveTo>
                    <a:pt x="0" y="62481"/>
                  </a:moveTo>
                  <a:lnTo>
                    <a:pt x="0" y="73146"/>
                  </a:lnTo>
                </a:path>
              </a:pathLst>
            </a:custGeom>
            <a:ln w="51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361428" y="5917702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-2583" y="4569"/>
                  </a:moveTo>
                  <a:lnTo>
                    <a:pt x="2583" y="4569"/>
                  </a:lnTo>
                </a:path>
              </a:pathLst>
            </a:custGeom>
            <a:ln w="91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361428" y="5937507"/>
              <a:ext cx="0" cy="73660"/>
            </a:xfrm>
            <a:custGeom>
              <a:avLst/>
              <a:gdLst/>
              <a:ahLst/>
              <a:cxnLst/>
              <a:rect l="l" t="t" r="r" b="b"/>
              <a:pathLst>
                <a:path h="73660">
                  <a:moveTo>
                    <a:pt x="0" y="0"/>
                  </a:moveTo>
                  <a:lnTo>
                    <a:pt x="0" y="10665"/>
                  </a:lnTo>
                </a:path>
                <a:path h="73660">
                  <a:moveTo>
                    <a:pt x="0" y="21330"/>
                  </a:moveTo>
                  <a:lnTo>
                    <a:pt x="0" y="32011"/>
                  </a:lnTo>
                </a:path>
                <a:path h="73660">
                  <a:moveTo>
                    <a:pt x="0" y="41150"/>
                  </a:moveTo>
                  <a:lnTo>
                    <a:pt x="0" y="51816"/>
                  </a:lnTo>
                </a:path>
                <a:path h="73660">
                  <a:moveTo>
                    <a:pt x="0" y="62481"/>
                  </a:moveTo>
                  <a:lnTo>
                    <a:pt x="0" y="73146"/>
                  </a:lnTo>
                </a:path>
              </a:pathLst>
            </a:custGeom>
            <a:ln w="51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361428" y="6021334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-2583" y="4569"/>
                  </a:moveTo>
                  <a:lnTo>
                    <a:pt x="2583" y="4569"/>
                  </a:lnTo>
                </a:path>
              </a:pathLst>
            </a:custGeom>
            <a:ln w="91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282429" y="5393437"/>
              <a:ext cx="1079500" cy="680085"/>
            </a:xfrm>
            <a:custGeom>
              <a:avLst/>
              <a:gdLst/>
              <a:ahLst/>
              <a:cxnLst/>
              <a:rect l="l" t="t" r="r" b="b"/>
              <a:pathLst>
                <a:path w="1079500" h="680085">
                  <a:moveTo>
                    <a:pt x="1078998" y="647701"/>
                  </a:moveTo>
                  <a:lnTo>
                    <a:pt x="1078998" y="658366"/>
                  </a:lnTo>
                </a:path>
                <a:path w="1079500" h="680085">
                  <a:moveTo>
                    <a:pt x="1078998" y="669032"/>
                  </a:moveTo>
                  <a:lnTo>
                    <a:pt x="1078998" y="679712"/>
                  </a:lnTo>
                </a:path>
                <a:path w="1079500" h="680085">
                  <a:moveTo>
                    <a:pt x="0" y="0"/>
                  </a:moveTo>
                  <a:lnTo>
                    <a:pt x="0" y="10665"/>
                  </a:lnTo>
                </a:path>
              </a:pathLst>
            </a:custGeom>
            <a:ln w="51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282429" y="5414768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-2583" y="4577"/>
                  </a:moveTo>
                  <a:lnTo>
                    <a:pt x="2583" y="4577"/>
                  </a:lnTo>
                </a:path>
              </a:pathLst>
            </a:custGeom>
            <a:ln w="91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282429" y="5434588"/>
              <a:ext cx="0" cy="73660"/>
            </a:xfrm>
            <a:custGeom>
              <a:avLst/>
              <a:gdLst/>
              <a:ahLst/>
              <a:cxnLst/>
              <a:rect l="l" t="t" r="r" b="b"/>
              <a:pathLst>
                <a:path h="73660">
                  <a:moveTo>
                    <a:pt x="0" y="0"/>
                  </a:moveTo>
                  <a:lnTo>
                    <a:pt x="0" y="10665"/>
                  </a:lnTo>
                </a:path>
                <a:path h="73660">
                  <a:moveTo>
                    <a:pt x="0" y="21330"/>
                  </a:moveTo>
                  <a:lnTo>
                    <a:pt x="0" y="31995"/>
                  </a:lnTo>
                </a:path>
                <a:path h="73660">
                  <a:moveTo>
                    <a:pt x="0" y="41150"/>
                  </a:moveTo>
                  <a:lnTo>
                    <a:pt x="0" y="51816"/>
                  </a:lnTo>
                </a:path>
                <a:path h="73660">
                  <a:moveTo>
                    <a:pt x="0" y="62481"/>
                  </a:moveTo>
                  <a:lnTo>
                    <a:pt x="0" y="73146"/>
                  </a:lnTo>
                </a:path>
              </a:pathLst>
            </a:custGeom>
            <a:ln w="51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282429" y="5518400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-2583" y="4577"/>
                  </a:moveTo>
                  <a:lnTo>
                    <a:pt x="2583" y="4577"/>
                  </a:lnTo>
                </a:path>
              </a:pathLst>
            </a:custGeom>
            <a:ln w="91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282429" y="5538221"/>
              <a:ext cx="0" cy="135890"/>
            </a:xfrm>
            <a:custGeom>
              <a:avLst/>
              <a:gdLst/>
              <a:ahLst/>
              <a:cxnLst/>
              <a:rect l="l" t="t" r="r" b="b"/>
              <a:pathLst>
                <a:path h="135889">
                  <a:moveTo>
                    <a:pt x="0" y="0"/>
                  </a:moveTo>
                  <a:lnTo>
                    <a:pt x="0" y="10665"/>
                  </a:lnTo>
                </a:path>
                <a:path h="135889">
                  <a:moveTo>
                    <a:pt x="0" y="21330"/>
                  </a:moveTo>
                  <a:lnTo>
                    <a:pt x="0" y="31995"/>
                  </a:lnTo>
                </a:path>
                <a:path h="135889">
                  <a:moveTo>
                    <a:pt x="0" y="41150"/>
                  </a:moveTo>
                  <a:lnTo>
                    <a:pt x="0" y="51816"/>
                  </a:lnTo>
                </a:path>
                <a:path h="135889">
                  <a:moveTo>
                    <a:pt x="0" y="62481"/>
                  </a:moveTo>
                  <a:lnTo>
                    <a:pt x="0" y="73146"/>
                  </a:lnTo>
                </a:path>
                <a:path h="135889">
                  <a:moveTo>
                    <a:pt x="0" y="83812"/>
                  </a:moveTo>
                  <a:lnTo>
                    <a:pt x="0" y="94492"/>
                  </a:lnTo>
                </a:path>
                <a:path h="135889">
                  <a:moveTo>
                    <a:pt x="0" y="103632"/>
                  </a:moveTo>
                  <a:lnTo>
                    <a:pt x="0" y="114297"/>
                  </a:lnTo>
                </a:path>
                <a:path h="135889">
                  <a:moveTo>
                    <a:pt x="0" y="124962"/>
                  </a:moveTo>
                  <a:lnTo>
                    <a:pt x="0" y="135628"/>
                  </a:lnTo>
                </a:path>
              </a:pathLst>
            </a:custGeom>
            <a:ln w="51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282429" y="5684529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-2583" y="4569"/>
                  </a:moveTo>
                  <a:lnTo>
                    <a:pt x="2583" y="4569"/>
                  </a:lnTo>
                </a:path>
              </a:pathLst>
            </a:custGeom>
            <a:ln w="91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282429" y="5704334"/>
              <a:ext cx="0" cy="73660"/>
            </a:xfrm>
            <a:custGeom>
              <a:avLst/>
              <a:gdLst/>
              <a:ahLst/>
              <a:cxnLst/>
              <a:rect l="l" t="t" r="r" b="b"/>
              <a:pathLst>
                <a:path h="73660">
                  <a:moveTo>
                    <a:pt x="0" y="0"/>
                  </a:moveTo>
                  <a:lnTo>
                    <a:pt x="0" y="10665"/>
                  </a:lnTo>
                </a:path>
                <a:path h="73660">
                  <a:moveTo>
                    <a:pt x="0" y="21330"/>
                  </a:moveTo>
                  <a:lnTo>
                    <a:pt x="0" y="32011"/>
                  </a:lnTo>
                </a:path>
                <a:path h="73660">
                  <a:moveTo>
                    <a:pt x="0" y="41150"/>
                  </a:moveTo>
                  <a:lnTo>
                    <a:pt x="0" y="51816"/>
                  </a:lnTo>
                </a:path>
                <a:path h="73660">
                  <a:moveTo>
                    <a:pt x="0" y="62481"/>
                  </a:moveTo>
                  <a:lnTo>
                    <a:pt x="0" y="73146"/>
                  </a:lnTo>
                </a:path>
              </a:pathLst>
            </a:custGeom>
            <a:ln w="51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282429" y="5788162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-2583" y="4569"/>
                  </a:moveTo>
                  <a:lnTo>
                    <a:pt x="2583" y="4569"/>
                  </a:lnTo>
                </a:path>
              </a:pathLst>
            </a:custGeom>
            <a:ln w="91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282429" y="5807966"/>
              <a:ext cx="0" cy="73660"/>
            </a:xfrm>
            <a:custGeom>
              <a:avLst/>
              <a:gdLst/>
              <a:ahLst/>
              <a:cxnLst/>
              <a:rect l="l" t="t" r="r" b="b"/>
              <a:pathLst>
                <a:path h="73660">
                  <a:moveTo>
                    <a:pt x="0" y="0"/>
                  </a:moveTo>
                  <a:lnTo>
                    <a:pt x="0" y="10665"/>
                  </a:lnTo>
                </a:path>
                <a:path h="73660">
                  <a:moveTo>
                    <a:pt x="0" y="21330"/>
                  </a:moveTo>
                  <a:lnTo>
                    <a:pt x="0" y="32011"/>
                  </a:lnTo>
                </a:path>
                <a:path h="73660">
                  <a:moveTo>
                    <a:pt x="0" y="41150"/>
                  </a:moveTo>
                  <a:lnTo>
                    <a:pt x="0" y="51816"/>
                  </a:lnTo>
                </a:path>
                <a:path h="73660">
                  <a:moveTo>
                    <a:pt x="0" y="62481"/>
                  </a:moveTo>
                  <a:lnTo>
                    <a:pt x="0" y="73146"/>
                  </a:lnTo>
                </a:path>
              </a:pathLst>
            </a:custGeom>
            <a:ln w="51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282429" y="5891794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-2583" y="4569"/>
                  </a:moveTo>
                  <a:lnTo>
                    <a:pt x="2583" y="4569"/>
                  </a:lnTo>
                </a:path>
              </a:pathLst>
            </a:custGeom>
            <a:ln w="91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282429" y="5911599"/>
              <a:ext cx="3175" cy="73660"/>
            </a:xfrm>
            <a:custGeom>
              <a:avLst/>
              <a:gdLst/>
              <a:ahLst/>
              <a:cxnLst/>
              <a:rect l="l" t="t" r="r" b="b"/>
              <a:pathLst>
                <a:path w="3175" h="73660">
                  <a:moveTo>
                    <a:pt x="0" y="0"/>
                  </a:moveTo>
                  <a:lnTo>
                    <a:pt x="3044" y="10665"/>
                  </a:lnTo>
                </a:path>
                <a:path w="3175" h="73660">
                  <a:moveTo>
                    <a:pt x="3044" y="21330"/>
                  </a:moveTo>
                  <a:lnTo>
                    <a:pt x="3044" y="32011"/>
                  </a:lnTo>
                </a:path>
                <a:path w="3175" h="73660">
                  <a:moveTo>
                    <a:pt x="3044" y="41150"/>
                  </a:moveTo>
                  <a:lnTo>
                    <a:pt x="3044" y="51816"/>
                  </a:lnTo>
                </a:path>
                <a:path w="3175" h="73660">
                  <a:moveTo>
                    <a:pt x="3044" y="62481"/>
                  </a:moveTo>
                  <a:lnTo>
                    <a:pt x="3044" y="73146"/>
                  </a:lnTo>
                </a:path>
              </a:pathLst>
            </a:custGeom>
            <a:ln w="51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285473" y="5995426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-2583" y="4569"/>
                  </a:moveTo>
                  <a:lnTo>
                    <a:pt x="2583" y="4569"/>
                  </a:lnTo>
                </a:path>
              </a:pathLst>
            </a:custGeom>
            <a:ln w="91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285473" y="6015231"/>
              <a:ext cx="0" cy="32384"/>
            </a:xfrm>
            <a:custGeom>
              <a:avLst/>
              <a:gdLst/>
              <a:ahLst/>
              <a:cxnLst/>
              <a:rect l="l" t="t" r="r" b="b"/>
              <a:pathLst>
                <a:path h="32385">
                  <a:moveTo>
                    <a:pt x="0" y="0"/>
                  </a:moveTo>
                  <a:lnTo>
                    <a:pt x="0" y="10665"/>
                  </a:lnTo>
                </a:path>
                <a:path h="32385">
                  <a:moveTo>
                    <a:pt x="0" y="21330"/>
                  </a:moveTo>
                  <a:lnTo>
                    <a:pt x="0" y="32011"/>
                  </a:lnTo>
                </a:path>
              </a:pathLst>
            </a:custGeom>
            <a:ln w="51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285473" y="6057907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-2583" y="4569"/>
                  </a:moveTo>
                  <a:lnTo>
                    <a:pt x="2583" y="4569"/>
                  </a:lnTo>
                </a:path>
              </a:pathLst>
            </a:custGeom>
            <a:ln w="91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285473" y="6077712"/>
              <a:ext cx="0" cy="73660"/>
            </a:xfrm>
            <a:custGeom>
              <a:avLst/>
              <a:gdLst/>
              <a:ahLst/>
              <a:cxnLst/>
              <a:rect l="l" t="t" r="r" b="b"/>
              <a:pathLst>
                <a:path h="73660">
                  <a:moveTo>
                    <a:pt x="0" y="0"/>
                  </a:moveTo>
                  <a:lnTo>
                    <a:pt x="0" y="10665"/>
                  </a:lnTo>
                </a:path>
                <a:path h="73660">
                  <a:moveTo>
                    <a:pt x="0" y="21345"/>
                  </a:moveTo>
                  <a:lnTo>
                    <a:pt x="0" y="32011"/>
                  </a:lnTo>
                </a:path>
                <a:path h="73660">
                  <a:moveTo>
                    <a:pt x="0" y="41150"/>
                  </a:moveTo>
                  <a:lnTo>
                    <a:pt x="0" y="51816"/>
                  </a:lnTo>
                </a:path>
                <a:path h="73660">
                  <a:moveTo>
                    <a:pt x="0" y="62481"/>
                  </a:moveTo>
                  <a:lnTo>
                    <a:pt x="0" y="73162"/>
                  </a:lnTo>
                </a:path>
              </a:pathLst>
            </a:custGeom>
            <a:ln w="51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285473" y="6161540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-2583" y="4569"/>
                  </a:moveTo>
                  <a:lnTo>
                    <a:pt x="2583" y="4569"/>
                  </a:lnTo>
                </a:path>
              </a:pathLst>
            </a:custGeom>
            <a:ln w="91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285473" y="6181344"/>
              <a:ext cx="0" cy="73660"/>
            </a:xfrm>
            <a:custGeom>
              <a:avLst/>
              <a:gdLst/>
              <a:ahLst/>
              <a:cxnLst/>
              <a:rect l="l" t="t" r="r" b="b"/>
              <a:pathLst>
                <a:path h="73660">
                  <a:moveTo>
                    <a:pt x="0" y="0"/>
                  </a:moveTo>
                  <a:lnTo>
                    <a:pt x="0" y="10665"/>
                  </a:lnTo>
                </a:path>
                <a:path h="73660">
                  <a:moveTo>
                    <a:pt x="0" y="21345"/>
                  </a:moveTo>
                  <a:lnTo>
                    <a:pt x="0" y="32011"/>
                  </a:lnTo>
                </a:path>
                <a:path h="73660">
                  <a:moveTo>
                    <a:pt x="0" y="41150"/>
                  </a:moveTo>
                  <a:lnTo>
                    <a:pt x="0" y="51816"/>
                  </a:lnTo>
                </a:path>
                <a:path h="73660">
                  <a:moveTo>
                    <a:pt x="0" y="62481"/>
                  </a:moveTo>
                  <a:lnTo>
                    <a:pt x="0" y="73162"/>
                  </a:lnTo>
                </a:path>
              </a:pathLst>
            </a:custGeom>
            <a:ln w="51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285473" y="6265172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-2583" y="4569"/>
                  </a:moveTo>
                  <a:lnTo>
                    <a:pt x="2583" y="4569"/>
                  </a:lnTo>
                </a:path>
              </a:pathLst>
            </a:custGeom>
            <a:ln w="91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285473" y="6284977"/>
              <a:ext cx="0" cy="73660"/>
            </a:xfrm>
            <a:custGeom>
              <a:avLst/>
              <a:gdLst/>
              <a:ahLst/>
              <a:cxnLst/>
              <a:rect l="l" t="t" r="r" b="b"/>
              <a:pathLst>
                <a:path h="73660">
                  <a:moveTo>
                    <a:pt x="0" y="0"/>
                  </a:moveTo>
                  <a:lnTo>
                    <a:pt x="0" y="10665"/>
                  </a:lnTo>
                </a:path>
                <a:path h="73660">
                  <a:moveTo>
                    <a:pt x="0" y="21345"/>
                  </a:moveTo>
                  <a:lnTo>
                    <a:pt x="0" y="32011"/>
                  </a:lnTo>
                </a:path>
                <a:path h="73660">
                  <a:moveTo>
                    <a:pt x="0" y="41150"/>
                  </a:moveTo>
                  <a:lnTo>
                    <a:pt x="0" y="51816"/>
                  </a:lnTo>
                </a:path>
                <a:path h="73660">
                  <a:moveTo>
                    <a:pt x="0" y="62481"/>
                  </a:moveTo>
                  <a:lnTo>
                    <a:pt x="0" y="73162"/>
                  </a:lnTo>
                </a:path>
              </a:pathLst>
            </a:custGeom>
            <a:ln w="51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285473" y="6368804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-2583" y="4569"/>
                  </a:moveTo>
                  <a:lnTo>
                    <a:pt x="2583" y="4569"/>
                  </a:lnTo>
                </a:path>
              </a:pathLst>
            </a:custGeom>
            <a:ln w="91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285473" y="6388609"/>
              <a:ext cx="0" cy="32384"/>
            </a:xfrm>
            <a:custGeom>
              <a:avLst/>
              <a:gdLst/>
              <a:ahLst/>
              <a:cxnLst/>
              <a:rect l="l" t="t" r="r" b="b"/>
              <a:pathLst>
                <a:path h="32385">
                  <a:moveTo>
                    <a:pt x="0" y="0"/>
                  </a:moveTo>
                  <a:lnTo>
                    <a:pt x="0" y="10665"/>
                  </a:lnTo>
                </a:path>
                <a:path h="32385">
                  <a:moveTo>
                    <a:pt x="0" y="21345"/>
                  </a:moveTo>
                  <a:lnTo>
                    <a:pt x="0" y="32011"/>
                  </a:lnTo>
                </a:path>
              </a:pathLst>
            </a:custGeom>
            <a:ln w="51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830814" y="5393437"/>
              <a:ext cx="0" cy="384175"/>
            </a:xfrm>
            <a:custGeom>
              <a:avLst/>
              <a:gdLst/>
              <a:ahLst/>
              <a:cxnLst/>
              <a:rect l="l" t="t" r="r" b="b"/>
              <a:pathLst>
                <a:path h="384175">
                  <a:moveTo>
                    <a:pt x="0" y="0"/>
                  </a:moveTo>
                  <a:lnTo>
                    <a:pt x="0" y="384043"/>
                  </a:lnTo>
                </a:path>
              </a:pathLst>
            </a:custGeom>
            <a:ln w="5166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833858" y="4081266"/>
              <a:ext cx="913130" cy="1697989"/>
            </a:xfrm>
            <a:custGeom>
              <a:avLst/>
              <a:gdLst/>
              <a:ahLst/>
              <a:cxnLst/>
              <a:rect l="l" t="t" r="r" b="b"/>
              <a:pathLst>
                <a:path w="913129" h="1697989">
                  <a:moveTo>
                    <a:pt x="912880" y="0"/>
                  </a:moveTo>
                  <a:lnTo>
                    <a:pt x="0" y="1697740"/>
                  </a:lnTo>
                </a:path>
              </a:pathLst>
            </a:custGeom>
            <a:ln w="51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1961387" y="5016188"/>
            <a:ext cx="257175" cy="283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700" i="1" spc="-5" dirty="0">
                <a:latin typeface="Times New Roman"/>
                <a:cs typeface="Times New Roman"/>
              </a:rPr>
              <a:t>a</a:t>
            </a:r>
            <a:r>
              <a:rPr sz="1725" spc="-7" baseline="-26570" dirty="0">
                <a:latin typeface="Times New Roman"/>
                <a:cs typeface="Times New Roman"/>
              </a:rPr>
              <a:t>0</a:t>
            </a:r>
            <a:endParaRPr sz="1725" baseline="-2657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3758182" y="5035999"/>
            <a:ext cx="548640" cy="283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700" i="1" spc="-5" dirty="0">
                <a:latin typeface="Times New Roman"/>
                <a:cs typeface="Times New Roman"/>
              </a:rPr>
              <a:t>a</a:t>
            </a:r>
            <a:r>
              <a:rPr sz="1725" spc="-7" baseline="-28985" dirty="0">
                <a:latin typeface="Times New Roman"/>
                <a:cs typeface="Times New Roman"/>
              </a:rPr>
              <a:t>1</a:t>
            </a:r>
            <a:r>
              <a:rPr sz="1700" spc="-5" dirty="0">
                <a:latin typeface="Times New Roman"/>
                <a:cs typeface="Times New Roman"/>
              </a:rPr>
              <a:t>=</a:t>
            </a:r>
            <a:r>
              <a:rPr sz="1700" i="1" spc="-5" dirty="0">
                <a:latin typeface="Times New Roman"/>
                <a:cs typeface="Times New Roman"/>
              </a:rPr>
              <a:t>c</a:t>
            </a:r>
            <a:r>
              <a:rPr sz="1725" spc="-7" baseline="-28985" dirty="0">
                <a:latin typeface="Times New Roman"/>
                <a:cs typeface="Times New Roman"/>
              </a:rPr>
              <a:t>0</a:t>
            </a:r>
            <a:endParaRPr sz="1725" baseline="-28985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993133" y="1003807"/>
            <a:ext cx="8032750" cy="3128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1097915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Secara </a:t>
            </a:r>
            <a:r>
              <a:rPr sz="2400" spc="-5" dirty="0">
                <a:latin typeface="Calibri"/>
                <a:cs typeface="Calibri"/>
              </a:rPr>
              <a:t>umum, </a:t>
            </a:r>
            <a:r>
              <a:rPr sz="2400" spc="-10" dirty="0">
                <a:latin typeface="Calibri"/>
                <a:cs typeface="Calibri"/>
              </a:rPr>
              <a:t>lelaran metode regula-falsi </a:t>
            </a:r>
            <a:r>
              <a:rPr sz="2400" dirty="0">
                <a:latin typeface="Calibri"/>
                <a:cs typeface="Calibri"/>
              </a:rPr>
              <a:t>lebih </a:t>
            </a:r>
            <a:r>
              <a:rPr sz="2400" spc="-5" dirty="0">
                <a:latin typeface="Calibri"/>
                <a:cs typeface="Calibri"/>
              </a:rPr>
              <a:t>cepat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daripada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lelaran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metode </a:t>
            </a:r>
            <a:r>
              <a:rPr sz="2400" spc="-5" dirty="0">
                <a:latin typeface="Calibri"/>
                <a:cs typeface="Calibri"/>
              </a:rPr>
              <a:t>bagidua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40" dirty="0">
                <a:latin typeface="Calibri"/>
                <a:cs typeface="Calibri"/>
              </a:rPr>
              <a:t>Tetapi,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ada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kemungkinan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lelaran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metdoe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regulasi </a:t>
            </a:r>
            <a:r>
              <a:rPr sz="2400" dirty="0">
                <a:latin typeface="Calibri"/>
                <a:cs typeface="Calibri"/>
              </a:rPr>
              <a:t>lebih </a:t>
            </a:r>
            <a:r>
              <a:rPr sz="2400" spc="-5" dirty="0">
                <a:latin typeface="Calibri"/>
                <a:cs typeface="Calibri"/>
              </a:rPr>
              <a:t>lambat</a:t>
            </a:r>
            <a:endParaRPr sz="2400">
              <a:latin typeface="Calibri"/>
              <a:cs typeface="Calibri"/>
            </a:endParaRPr>
          </a:p>
          <a:p>
            <a:pPr marL="354965" marR="683895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Kasus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seperti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ini </a:t>
            </a:r>
            <a:r>
              <a:rPr sz="2400" spc="-10" dirty="0">
                <a:latin typeface="Calibri"/>
                <a:cs typeface="Calibri"/>
              </a:rPr>
              <a:t>akan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terjadi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bila</a:t>
            </a:r>
            <a:r>
              <a:rPr sz="2400" spc="-15" dirty="0">
                <a:latin typeface="Calibri"/>
                <a:cs typeface="Calibri"/>
              </a:rPr>
              <a:t> kurva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fungsinya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cekung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(konkaf)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 dalam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selang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[</a:t>
            </a:r>
            <a:r>
              <a:rPr sz="2400" i="1" dirty="0">
                <a:latin typeface="Calibri"/>
                <a:cs typeface="Calibri"/>
              </a:rPr>
              <a:t>a,</a:t>
            </a:r>
            <a:r>
              <a:rPr sz="2400" i="1" spc="10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b</a:t>
            </a:r>
            <a:r>
              <a:rPr sz="2400" spc="-5" dirty="0">
                <a:latin typeface="Calibri"/>
                <a:cs typeface="Calibri"/>
              </a:rPr>
              <a:t>].</a:t>
            </a:r>
            <a:endParaRPr sz="2400">
              <a:latin typeface="Calibri"/>
              <a:cs typeface="Calibri"/>
            </a:endParaRPr>
          </a:p>
          <a:p>
            <a:pPr marL="354965" marR="28321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15" dirty="0">
                <a:latin typeface="Calibri"/>
                <a:cs typeface="Calibri"/>
              </a:rPr>
              <a:t>Akibatnya,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garis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potongnya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selalu </a:t>
            </a:r>
            <a:r>
              <a:rPr sz="2400" spc="-10" dirty="0">
                <a:latin typeface="Calibri"/>
                <a:cs typeface="Calibri"/>
              </a:rPr>
              <a:t>terletak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atas kurva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atau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atau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selalu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terletak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 </a:t>
            </a:r>
            <a:r>
              <a:rPr sz="2400" spc="-10" dirty="0">
                <a:latin typeface="Calibri"/>
                <a:cs typeface="Calibri"/>
              </a:rPr>
              <a:t>bawah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kurva.</a:t>
            </a:r>
            <a:endParaRPr sz="2400">
              <a:latin typeface="Calibri"/>
              <a:cs typeface="Calibri"/>
            </a:endParaRPr>
          </a:p>
          <a:p>
            <a:pPr marR="1563370" algn="r">
              <a:lnSpc>
                <a:spcPct val="100000"/>
              </a:lnSpc>
              <a:spcBef>
                <a:spcPts val="509"/>
              </a:spcBef>
            </a:pPr>
            <a:r>
              <a:rPr sz="1700" i="1" spc="-5" dirty="0">
                <a:latin typeface="Times New Roman"/>
                <a:cs typeface="Times New Roman"/>
              </a:rPr>
              <a:t>y</a:t>
            </a:r>
            <a:r>
              <a:rPr sz="1700" i="1" spc="-2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=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i="1" dirty="0">
                <a:latin typeface="Times New Roman"/>
                <a:cs typeface="Times New Roman"/>
              </a:rPr>
              <a:t>f</a:t>
            </a:r>
            <a:r>
              <a:rPr sz="1700" dirty="0">
                <a:latin typeface="Times New Roman"/>
                <a:cs typeface="Times New Roman"/>
              </a:rPr>
              <a:t>(</a:t>
            </a:r>
            <a:r>
              <a:rPr sz="1700" i="1" dirty="0">
                <a:latin typeface="Times New Roman"/>
                <a:cs typeface="Times New Roman"/>
              </a:rPr>
              <a:t>x</a:t>
            </a:r>
            <a:r>
              <a:rPr sz="1700" dirty="0">
                <a:latin typeface="Times New Roman"/>
                <a:cs typeface="Times New Roman"/>
              </a:rPr>
              <a:t>)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5675376" y="5049011"/>
            <a:ext cx="1188720" cy="756285"/>
          </a:xfrm>
          <a:custGeom>
            <a:avLst/>
            <a:gdLst/>
            <a:ahLst/>
            <a:cxnLst/>
            <a:rect l="l" t="t" r="r" b="b"/>
            <a:pathLst>
              <a:path w="1188720" h="756285">
                <a:moveTo>
                  <a:pt x="208788" y="0"/>
                </a:moveTo>
                <a:lnTo>
                  <a:pt x="0" y="0"/>
                </a:lnTo>
                <a:lnTo>
                  <a:pt x="0" y="344424"/>
                </a:lnTo>
                <a:lnTo>
                  <a:pt x="208788" y="344424"/>
                </a:lnTo>
                <a:lnTo>
                  <a:pt x="208788" y="0"/>
                </a:lnTo>
                <a:close/>
              </a:path>
              <a:path w="1188720" h="756285">
                <a:moveTo>
                  <a:pt x="1188720" y="409956"/>
                </a:moveTo>
                <a:lnTo>
                  <a:pt x="963168" y="409956"/>
                </a:lnTo>
                <a:lnTo>
                  <a:pt x="963168" y="755904"/>
                </a:lnTo>
                <a:lnTo>
                  <a:pt x="1188720" y="755904"/>
                </a:lnTo>
                <a:lnTo>
                  <a:pt x="1188720" y="4099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4864098" y="5035999"/>
            <a:ext cx="1052195" cy="283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832485" algn="l"/>
              </a:tabLst>
            </a:pPr>
            <a:r>
              <a:rPr sz="1700" i="1" spc="-5" dirty="0">
                <a:latin typeface="Times New Roman"/>
                <a:cs typeface="Times New Roman"/>
              </a:rPr>
              <a:t>a</a:t>
            </a:r>
            <a:r>
              <a:rPr sz="1725" spc="-7" baseline="-28985" dirty="0">
                <a:latin typeface="Times New Roman"/>
                <a:cs typeface="Times New Roman"/>
              </a:rPr>
              <a:t>2</a:t>
            </a:r>
            <a:r>
              <a:rPr sz="1700" spc="-5" dirty="0">
                <a:latin typeface="Times New Roman"/>
                <a:cs typeface="Times New Roman"/>
              </a:rPr>
              <a:t>=</a:t>
            </a:r>
            <a:r>
              <a:rPr sz="1700" i="1" spc="-5" dirty="0">
                <a:latin typeface="Times New Roman"/>
                <a:cs typeface="Times New Roman"/>
              </a:rPr>
              <a:t>c</a:t>
            </a:r>
            <a:r>
              <a:rPr sz="1725" spc="-7" baseline="-28985" dirty="0">
                <a:latin typeface="Times New Roman"/>
                <a:cs typeface="Times New Roman"/>
              </a:rPr>
              <a:t>1	</a:t>
            </a:r>
            <a:r>
              <a:rPr sz="1700" i="1" spc="-5" dirty="0">
                <a:latin typeface="Times New Roman"/>
                <a:cs typeface="Times New Roman"/>
              </a:rPr>
              <a:t>c</a:t>
            </a:r>
            <a:r>
              <a:rPr sz="1725" spc="-7" baseline="-28985" dirty="0">
                <a:latin typeface="Times New Roman"/>
                <a:cs typeface="Times New Roman"/>
              </a:rPr>
              <a:t>2</a:t>
            </a:r>
            <a:endParaRPr sz="1725" baseline="-28985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6638544" y="5804915"/>
            <a:ext cx="226060" cy="734695"/>
          </a:xfrm>
          <a:custGeom>
            <a:avLst/>
            <a:gdLst/>
            <a:ahLst/>
            <a:cxnLst/>
            <a:rect l="l" t="t" r="r" b="b"/>
            <a:pathLst>
              <a:path w="226059" h="734695">
                <a:moveTo>
                  <a:pt x="225552" y="390144"/>
                </a:moveTo>
                <a:lnTo>
                  <a:pt x="0" y="390144"/>
                </a:lnTo>
                <a:lnTo>
                  <a:pt x="0" y="734568"/>
                </a:lnTo>
                <a:lnTo>
                  <a:pt x="225552" y="734568"/>
                </a:lnTo>
                <a:lnTo>
                  <a:pt x="225552" y="390144"/>
                </a:lnTo>
                <a:close/>
              </a:path>
              <a:path w="226059" h="734695">
                <a:moveTo>
                  <a:pt x="225552" y="0"/>
                </a:moveTo>
                <a:lnTo>
                  <a:pt x="0" y="0"/>
                </a:lnTo>
                <a:lnTo>
                  <a:pt x="0" y="345948"/>
                </a:lnTo>
                <a:lnTo>
                  <a:pt x="225552" y="345948"/>
                </a:lnTo>
                <a:lnTo>
                  <a:pt x="2255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6624825" y="5362812"/>
            <a:ext cx="257175" cy="149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32900"/>
              </a:lnSpc>
              <a:spcBef>
                <a:spcPts val="100"/>
              </a:spcBef>
            </a:pPr>
            <a:r>
              <a:rPr sz="1700" i="1" spc="-5" dirty="0">
                <a:latin typeface="Times New Roman"/>
                <a:cs typeface="Times New Roman"/>
              </a:rPr>
              <a:t>b</a:t>
            </a:r>
            <a:r>
              <a:rPr sz="1725" spc="-7" baseline="-26570" dirty="0">
                <a:latin typeface="Times New Roman"/>
                <a:cs typeface="Times New Roman"/>
              </a:rPr>
              <a:t>0  </a:t>
            </a:r>
            <a:r>
              <a:rPr sz="1700" i="1" spc="-5" dirty="0">
                <a:latin typeface="Times New Roman"/>
                <a:cs typeface="Times New Roman"/>
              </a:rPr>
              <a:t>b</a:t>
            </a:r>
            <a:r>
              <a:rPr sz="1725" spc="-7" baseline="-28985" dirty="0">
                <a:latin typeface="Times New Roman"/>
                <a:cs typeface="Times New Roman"/>
              </a:rPr>
              <a:t>1</a:t>
            </a:r>
            <a:endParaRPr sz="1725" baseline="-28985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019"/>
              </a:spcBef>
            </a:pPr>
            <a:r>
              <a:rPr sz="1700" i="1" spc="-5" dirty="0">
                <a:latin typeface="Times New Roman"/>
                <a:cs typeface="Times New Roman"/>
              </a:rPr>
              <a:t>b</a:t>
            </a:r>
            <a:r>
              <a:rPr sz="1725" spc="-7" baseline="-28985" dirty="0">
                <a:latin typeface="Times New Roman"/>
                <a:cs typeface="Times New Roman"/>
              </a:rPr>
              <a:t>2</a:t>
            </a:r>
            <a:endParaRPr sz="1725" baseline="-28985">
              <a:latin typeface="Times New Roman"/>
              <a:cs typeface="Times New Roman"/>
            </a:endParaRPr>
          </a:p>
          <a:p>
            <a:pPr marL="45085">
              <a:lnSpc>
                <a:spcPct val="100000"/>
              </a:lnSpc>
              <a:spcBef>
                <a:spcPts val="1030"/>
              </a:spcBef>
            </a:pPr>
            <a:r>
              <a:rPr sz="1700" i="1" spc="-5" dirty="0">
                <a:latin typeface="Times New Roman"/>
                <a:cs typeface="Times New Roman"/>
              </a:rPr>
              <a:t>...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2078735" y="4017259"/>
            <a:ext cx="4671060" cy="2551430"/>
          </a:xfrm>
          <a:custGeom>
            <a:avLst/>
            <a:gdLst/>
            <a:ahLst/>
            <a:cxnLst/>
            <a:rect l="l" t="t" r="r" b="b"/>
            <a:pathLst>
              <a:path w="4671059" h="2551429">
                <a:moveTo>
                  <a:pt x="4596368" y="86878"/>
                </a:moveTo>
                <a:lnTo>
                  <a:pt x="2185411" y="2418604"/>
                </a:lnTo>
              </a:path>
              <a:path w="4671059" h="2551429">
                <a:moveTo>
                  <a:pt x="4660377" y="51816"/>
                </a:moveTo>
                <a:lnTo>
                  <a:pt x="3282692" y="2075696"/>
                </a:lnTo>
              </a:path>
              <a:path w="4671059" h="2551429">
                <a:moveTo>
                  <a:pt x="4671047" y="0"/>
                </a:moveTo>
                <a:lnTo>
                  <a:pt x="0" y="2551180"/>
                </a:lnTo>
              </a:path>
            </a:pathLst>
          </a:custGeom>
          <a:ln w="51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929633" y="958087"/>
            <a:ext cx="8052434" cy="523748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418465" marR="296545" indent="-342900">
              <a:lnSpc>
                <a:spcPts val="3240"/>
              </a:lnSpc>
              <a:spcBef>
                <a:spcPts val="505"/>
              </a:spcBef>
              <a:buFont typeface="Arial MT"/>
              <a:buChar char="•"/>
              <a:tabLst>
                <a:tab pos="418465" algn="l"/>
                <a:tab pos="419100" algn="l"/>
              </a:tabLst>
            </a:pPr>
            <a:r>
              <a:rPr sz="3000" spc="-20" dirty="0">
                <a:latin typeface="Calibri"/>
                <a:cs typeface="Calibri"/>
              </a:rPr>
              <a:t>Pada kondisi </a:t>
            </a:r>
            <a:r>
              <a:rPr sz="3000" spc="-15" dirty="0">
                <a:latin typeface="Calibri"/>
                <a:cs typeface="Calibri"/>
              </a:rPr>
              <a:t>yang </a:t>
            </a:r>
            <a:r>
              <a:rPr sz="3000" spc="-10" dirty="0">
                <a:latin typeface="Calibri"/>
                <a:cs typeface="Calibri"/>
              </a:rPr>
              <a:t>paling ekstrim, </a:t>
            </a:r>
            <a:r>
              <a:rPr sz="3000" dirty="0">
                <a:latin typeface="Symbol"/>
                <a:cs typeface="Symbol"/>
              </a:rPr>
              <a:t></a:t>
            </a:r>
            <a:r>
              <a:rPr sz="3000" i="1" dirty="0">
                <a:latin typeface="Calibri"/>
                <a:cs typeface="Calibri"/>
              </a:rPr>
              <a:t>b </a:t>
            </a:r>
            <a:r>
              <a:rPr sz="3000" dirty="0">
                <a:latin typeface="Calibri"/>
                <a:cs typeface="Calibri"/>
              </a:rPr>
              <a:t>- </a:t>
            </a:r>
            <a:r>
              <a:rPr sz="3000" i="1" dirty="0">
                <a:latin typeface="Calibri"/>
                <a:cs typeface="Calibri"/>
              </a:rPr>
              <a:t>a</a:t>
            </a:r>
            <a:r>
              <a:rPr sz="3000" i="1" baseline="-20833" dirty="0">
                <a:latin typeface="Calibri"/>
                <a:cs typeface="Calibri"/>
              </a:rPr>
              <a:t>r</a:t>
            </a:r>
            <a:r>
              <a:rPr sz="3000" dirty="0">
                <a:latin typeface="Symbol"/>
                <a:cs typeface="Symbol"/>
              </a:rPr>
              <a:t>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Calibri"/>
                <a:cs typeface="Calibri"/>
              </a:rPr>
              <a:t>tidak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pernah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lebih</a:t>
            </a:r>
            <a:r>
              <a:rPr sz="3000" spc="1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kecil </a:t>
            </a:r>
            <a:r>
              <a:rPr sz="3000" spc="-5" dirty="0">
                <a:latin typeface="Calibri"/>
                <a:cs typeface="Calibri"/>
              </a:rPr>
              <a:t>dari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150" spc="-35" dirty="0">
                <a:latin typeface="Symbol"/>
                <a:cs typeface="Symbol"/>
              </a:rPr>
              <a:t></a:t>
            </a:r>
            <a:r>
              <a:rPr sz="3000" spc="-35" dirty="0">
                <a:latin typeface="Calibri"/>
                <a:cs typeface="Calibri"/>
              </a:rPr>
              <a:t>,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3450">
              <a:latin typeface="Calibri"/>
              <a:cs typeface="Calibri"/>
            </a:endParaRPr>
          </a:p>
          <a:p>
            <a:pPr marL="419100" indent="-342900">
              <a:lnSpc>
                <a:spcPts val="3420"/>
              </a:lnSpc>
              <a:buFont typeface="Arial MT"/>
              <a:buChar char="•"/>
              <a:tabLst>
                <a:tab pos="418465" algn="l"/>
                <a:tab pos="419100" algn="l"/>
              </a:tabLst>
            </a:pPr>
            <a:r>
              <a:rPr sz="3000" spc="-5" dirty="0">
                <a:latin typeface="Calibri"/>
                <a:cs typeface="Calibri"/>
              </a:rPr>
              <a:t>sebab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salah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satu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titik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ujung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selang, </a:t>
            </a:r>
            <a:r>
              <a:rPr sz="3000" spc="-5" dirty="0">
                <a:latin typeface="Calibri"/>
                <a:cs typeface="Calibri"/>
              </a:rPr>
              <a:t>dalam hal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ini</a:t>
            </a:r>
            <a:endParaRPr sz="3000">
              <a:latin typeface="Calibri"/>
              <a:cs typeface="Calibri"/>
            </a:endParaRPr>
          </a:p>
          <a:p>
            <a:pPr marL="419100">
              <a:lnSpc>
                <a:spcPts val="3420"/>
              </a:lnSpc>
            </a:pPr>
            <a:r>
              <a:rPr sz="3000" i="1" dirty="0">
                <a:latin typeface="Calibri"/>
                <a:cs typeface="Calibri"/>
              </a:rPr>
              <a:t>b</a:t>
            </a:r>
            <a:r>
              <a:rPr sz="3000" dirty="0">
                <a:latin typeface="Calibri"/>
                <a:cs typeface="Calibri"/>
              </a:rPr>
              <a:t>,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selalu </a:t>
            </a:r>
            <a:r>
              <a:rPr sz="3000" spc="-20" dirty="0">
                <a:latin typeface="Calibri"/>
                <a:cs typeface="Calibri"/>
              </a:rPr>
              <a:t>tetap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untuk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setiap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lelaran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i="1" dirty="0">
                <a:latin typeface="Calibri"/>
                <a:cs typeface="Calibri"/>
              </a:rPr>
              <a:t>r</a:t>
            </a:r>
            <a:r>
              <a:rPr sz="3000" i="1" spc="-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=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0,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1,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2,</a:t>
            </a:r>
            <a:r>
              <a:rPr sz="3000" spc="-5" dirty="0">
                <a:latin typeface="Calibri"/>
                <a:cs typeface="Calibri"/>
              </a:rPr>
              <a:t> ....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.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850">
              <a:latin typeface="Calibri"/>
              <a:cs typeface="Calibri"/>
            </a:endParaRPr>
          </a:p>
          <a:p>
            <a:pPr marL="419100" marR="184150" indent="-342900">
              <a:lnSpc>
                <a:spcPts val="3240"/>
              </a:lnSpc>
              <a:buFont typeface="Arial MT"/>
              <a:buChar char="•"/>
              <a:tabLst>
                <a:tab pos="418465" algn="l"/>
                <a:tab pos="419100" algn="l"/>
              </a:tabLst>
            </a:pPr>
            <a:r>
              <a:rPr sz="3000" spc="-5" dirty="0">
                <a:latin typeface="Calibri"/>
                <a:cs typeface="Calibri"/>
              </a:rPr>
              <a:t>Titik ujung selang </a:t>
            </a:r>
            <a:r>
              <a:rPr sz="3000" spc="-15" dirty="0">
                <a:latin typeface="Calibri"/>
                <a:cs typeface="Calibri"/>
              </a:rPr>
              <a:t>yang </a:t>
            </a:r>
            <a:r>
              <a:rPr sz="3000" spc="-5" dirty="0">
                <a:latin typeface="Calibri"/>
                <a:cs typeface="Calibri"/>
              </a:rPr>
              <a:t>tidak pernah </a:t>
            </a:r>
            <a:r>
              <a:rPr sz="3000" spc="-10" dirty="0">
                <a:latin typeface="Calibri"/>
                <a:cs typeface="Calibri"/>
              </a:rPr>
              <a:t>berubah </a:t>
            </a:r>
            <a:r>
              <a:rPr sz="3000" spc="-5" dirty="0">
                <a:latin typeface="Calibri"/>
                <a:cs typeface="Calibri"/>
              </a:rPr>
              <a:t>itu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dinamakan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45" dirty="0">
                <a:latin typeface="Calibri"/>
                <a:cs typeface="Calibri"/>
              </a:rPr>
              <a:t>titik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35" dirty="0">
                <a:latin typeface="Calibri"/>
                <a:cs typeface="Calibri"/>
              </a:rPr>
              <a:t>mandek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(</a:t>
            </a:r>
            <a:r>
              <a:rPr sz="3000" i="1" spc="-15" dirty="0">
                <a:latin typeface="Calibri"/>
                <a:cs typeface="Calibri"/>
              </a:rPr>
              <a:t>stagnant</a:t>
            </a:r>
            <a:r>
              <a:rPr sz="3000" i="1" spc="-65" dirty="0">
                <a:latin typeface="Calibri"/>
                <a:cs typeface="Calibri"/>
              </a:rPr>
              <a:t> </a:t>
            </a:r>
            <a:r>
              <a:rPr sz="3000" i="1" spc="-5" dirty="0">
                <a:latin typeface="Calibri"/>
                <a:cs typeface="Calibri"/>
              </a:rPr>
              <a:t>point</a:t>
            </a:r>
            <a:r>
              <a:rPr sz="3000" spc="-5" dirty="0">
                <a:latin typeface="Calibri"/>
                <a:cs typeface="Calibri"/>
              </a:rPr>
              <a:t>).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3500">
              <a:latin typeface="Calibri"/>
              <a:cs typeface="Calibri"/>
            </a:endParaRPr>
          </a:p>
          <a:p>
            <a:pPr marL="419100" indent="-342900">
              <a:lnSpc>
                <a:spcPct val="100000"/>
              </a:lnSpc>
              <a:buFont typeface="Arial MT"/>
              <a:buChar char="•"/>
              <a:tabLst>
                <a:tab pos="418465" algn="l"/>
                <a:tab pos="419100" algn="l"/>
              </a:tabLst>
            </a:pPr>
            <a:r>
              <a:rPr sz="3000" spc="-20" dirty="0">
                <a:latin typeface="Calibri"/>
                <a:cs typeface="Calibri"/>
              </a:rPr>
              <a:t>Pada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titik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mandek,</a:t>
            </a:r>
            <a:endParaRPr sz="3000">
              <a:latin typeface="Calibri"/>
              <a:cs typeface="Calibri"/>
            </a:endParaRPr>
          </a:p>
          <a:p>
            <a:pPr marR="961390" algn="ctr">
              <a:lnSpc>
                <a:spcPct val="100000"/>
              </a:lnSpc>
              <a:spcBef>
                <a:spcPts val="395"/>
              </a:spcBef>
              <a:tabLst>
                <a:tab pos="1736725" algn="l"/>
                <a:tab pos="3198495" algn="l"/>
              </a:tabLst>
            </a:pPr>
            <a:r>
              <a:rPr sz="3000" dirty="0">
                <a:latin typeface="Symbol"/>
                <a:cs typeface="Symbol"/>
              </a:rPr>
              <a:t></a:t>
            </a:r>
            <a:r>
              <a:rPr sz="3000" i="1" dirty="0">
                <a:latin typeface="Calibri"/>
                <a:cs typeface="Calibri"/>
              </a:rPr>
              <a:t>b</a:t>
            </a:r>
            <a:r>
              <a:rPr sz="3000" i="1" baseline="-20833" dirty="0">
                <a:latin typeface="Calibri"/>
                <a:cs typeface="Calibri"/>
              </a:rPr>
              <a:t>r</a:t>
            </a:r>
            <a:r>
              <a:rPr sz="3000" i="1" spc="300" baseline="-20833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-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i="1" dirty="0">
                <a:latin typeface="Calibri"/>
                <a:cs typeface="Calibri"/>
              </a:rPr>
              <a:t>a</a:t>
            </a:r>
            <a:r>
              <a:rPr sz="3000" i="1" baseline="-20833" dirty="0">
                <a:latin typeface="Calibri"/>
                <a:cs typeface="Calibri"/>
              </a:rPr>
              <a:t>r</a:t>
            </a:r>
            <a:r>
              <a:rPr sz="3000" dirty="0">
                <a:latin typeface="Symbol"/>
                <a:cs typeface="Symbol"/>
              </a:rPr>
              <a:t></a:t>
            </a:r>
            <a:r>
              <a:rPr sz="3000" dirty="0">
                <a:latin typeface="Calibri"/>
                <a:cs typeface="Calibri"/>
              </a:rPr>
              <a:t>=	</a:t>
            </a:r>
            <a:r>
              <a:rPr sz="3000" dirty="0">
                <a:latin typeface="Symbol"/>
                <a:cs typeface="Symbol"/>
              </a:rPr>
              <a:t></a:t>
            </a:r>
            <a:r>
              <a:rPr sz="3000" i="1" dirty="0">
                <a:latin typeface="Calibri"/>
                <a:cs typeface="Calibri"/>
              </a:rPr>
              <a:t>b</a:t>
            </a:r>
            <a:r>
              <a:rPr sz="3000" i="1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-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i="1" dirty="0">
                <a:latin typeface="Calibri"/>
                <a:cs typeface="Calibri"/>
              </a:rPr>
              <a:t>a</a:t>
            </a:r>
            <a:r>
              <a:rPr sz="3000" i="1" baseline="-20833" dirty="0">
                <a:latin typeface="Calibri"/>
                <a:cs typeface="Calibri"/>
              </a:rPr>
              <a:t>r</a:t>
            </a:r>
            <a:r>
              <a:rPr sz="3000" dirty="0">
                <a:latin typeface="Symbol"/>
                <a:cs typeface="Symbol"/>
              </a:rPr>
              <a:t></a:t>
            </a:r>
            <a:r>
              <a:rPr sz="3000" dirty="0">
                <a:latin typeface="Times New Roman"/>
                <a:cs typeface="Times New Roman"/>
              </a:rPr>
              <a:t>	</a:t>
            </a:r>
            <a:r>
              <a:rPr sz="3000" i="1" dirty="0">
                <a:latin typeface="Calibri"/>
                <a:cs typeface="Calibri"/>
              </a:rPr>
              <a:t>r</a:t>
            </a:r>
            <a:r>
              <a:rPr sz="3000" i="1" spc="-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=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0,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1,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2,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...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7733" y="775201"/>
            <a:ext cx="7896859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80365" marR="43180" indent="-342900">
              <a:lnSpc>
                <a:spcPct val="100800"/>
              </a:lnSpc>
              <a:spcBef>
                <a:spcPts val="75"/>
              </a:spcBef>
              <a:buFont typeface="Arial MT"/>
              <a:buChar char="•"/>
              <a:tabLst>
                <a:tab pos="380365" algn="l"/>
                <a:tab pos="381000" algn="l"/>
              </a:tabLst>
            </a:pPr>
            <a:r>
              <a:rPr sz="2400" spc="-15" dirty="0">
                <a:latin typeface="Calibri"/>
                <a:cs typeface="Calibri"/>
              </a:rPr>
              <a:t>Contoh: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menghitung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akar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(</a:t>
            </a:r>
            <a:r>
              <a:rPr sz="2400" i="1" spc="-5" dirty="0">
                <a:latin typeface="Calibri"/>
                <a:cs typeface="Calibri"/>
              </a:rPr>
              <a:t>x</a:t>
            </a:r>
            <a:r>
              <a:rPr sz="2400" spc="-5" dirty="0">
                <a:latin typeface="Calibri"/>
                <a:cs typeface="Calibri"/>
              </a:rPr>
              <a:t>)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i="1" baseline="24305" dirty="0">
                <a:latin typeface="Calibri"/>
                <a:cs typeface="Calibri"/>
              </a:rPr>
              <a:t>x</a:t>
            </a:r>
            <a:r>
              <a:rPr sz="2400" i="1" spc="262" baseline="243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5" dirty="0">
                <a:latin typeface="Calibri"/>
                <a:cs typeface="Calibri"/>
              </a:rPr>
              <a:t> 5</a:t>
            </a:r>
            <a:r>
              <a:rPr sz="2400" i="1" spc="-5" dirty="0">
                <a:latin typeface="Calibri"/>
                <a:cs typeface="Calibri"/>
              </a:rPr>
              <a:t>x</a:t>
            </a:r>
            <a:r>
              <a:rPr sz="2400" spc="-7" baseline="24305" dirty="0">
                <a:latin typeface="Calibri"/>
                <a:cs typeface="Calibri"/>
              </a:rPr>
              <a:t>2</a:t>
            </a:r>
            <a:r>
              <a:rPr sz="2400" spc="262" baseline="2430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 dalam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selang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[0,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1]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dan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Symbol"/>
                <a:cs typeface="Symbol"/>
              </a:rPr>
              <a:t>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= </a:t>
            </a:r>
            <a:r>
              <a:rPr sz="2400" spc="-5" dirty="0">
                <a:latin typeface="Calibri"/>
                <a:cs typeface="Calibri"/>
              </a:rPr>
              <a:t>0.00001.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446275" y="1765829"/>
            <a:ext cx="7008495" cy="11430"/>
            <a:chOff x="1446275" y="1765829"/>
            <a:chExt cx="7008495" cy="11430"/>
          </a:xfrm>
        </p:grpSpPr>
        <p:sp>
          <p:nvSpPr>
            <p:cNvPr id="4" name="object 4"/>
            <p:cNvSpPr/>
            <p:nvPr/>
          </p:nvSpPr>
          <p:spPr>
            <a:xfrm>
              <a:off x="1446275" y="1771512"/>
              <a:ext cx="363855" cy="0"/>
            </a:xfrm>
            <a:custGeom>
              <a:avLst/>
              <a:gdLst/>
              <a:ahLst/>
              <a:cxnLst/>
              <a:rect l="l" t="t" r="r" b="b"/>
              <a:pathLst>
                <a:path w="363855">
                  <a:moveTo>
                    <a:pt x="0" y="0"/>
                  </a:moveTo>
                  <a:lnTo>
                    <a:pt x="363465" y="0"/>
                  </a:lnTo>
                </a:path>
              </a:pathLst>
            </a:custGeom>
            <a:ln w="11366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12035" y="1771512"/>
              <a:ext cx="1567815" cy="0"/>
            </a:xfrm>
            <a:custGeom>
              <a:avLst/>
              <a:gdLst/>
              <a:ahLst/>
              <a:cxnLst/>
              <a:rect l="l" t="t" r="r" b="b"/>
              <a:pathLst>
                <a:path w="1567814">
                  <a:moveTo>
                    <a:pt x="0" y="0"/>
                  </a:moveTo>
                  <a:lnTo>
                    <a:pt x="782565" y="0"/>
                  </a:lnTo>
                </a:path>
                <a:path w="1567814">
                  <a:moveTo>
                    <a:pt x="784859" y="0"/>
                  </a:moveTo>
                  <a:lnTo>
                    <a:pt x="1567425" y="0"/>
                  </a:lnTo>
                </a:path>
              </a:pathLst>
            </a:custGeom>
            <a:ln w="11366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81755" y="1771512"/>
              <a:ext cx="3241040" cy="0"/>
            </a:xfrm>
            <a:custGeom>
              <a:avLst/>
              <a:gdLst/>
              <a:ahLst/>
              <a:cxnLst/>
              <a:rect l="l" t="t" r="r" b="b"/>
              <a:pathLst>
                <a:path w="3241040">
                  <a:moveTo>
                    <a:pt x="0" y="0"/>
                  </a:moveTo>
                  <a:lnTo>
                    <a:pt x="834380" y="0"/>
                  </a:lnTo>
                </a:path>
                <a:path w="3241040">
                  <a:moveTo>
                    <a:pt x="836675" y="0"/>
                  </a:moveTo>
                  <a:lnTo>
                    <a:pt x="1096508" y="0"/>
                  </a:lnTo>
                </a:path>
                <a:path w="3241040">
                  <a:moveTo>
                    <a:pt x="1098803" y="0"/>
                  </a:moveTo>
                  <a:lnTo>
                    <a:pt x="1619240" y="0"/>
                  </a:lnTo>
                </a:path>
                <a:path w="3241040">
                  <a:moveTo>
                    <a:pt x="1621535" y="0"/>
                  </a:moveTo>
                  <a:lnTo>
                    <a:pt x="1881368" y="0"/>
                  </a:lnTo>
                </a:path>
                <a:path w="3241040">
                  <a:moveTo>
                    <a:pt x="1883663" y="0"/>
                  </a:moveTo>
                  <a:lnTo>
                    <a:pt x="2404100" y="0"/>
                  </a:lnTo>
                </a:path>
                <a:path w="3241040">
                  <a:moveTo>
                    <a:pt x="2406395" y="0"/>
                  </a:moveTo>
                  <a:lnTo>
                    <a:pt x="2666228" y="0"/>
                  </a:lnTo>
                </a:path>
                <a:path w="3241040">
                  <a:moveTo>
                    <a:pt x="2668523" y="0"/>
                  </a:moveTo>
                  <a:lnTo>
                    <a:pt x="3240776" y="0"/>
                  </a:lnTo>
                </a:path>
              </a:pathLst>
            </a:custGeom>
            <a:ln w="11366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624827" y="1771512"/>
              <a:ext cx="1830070" cy="0"/>
            </a:xfrm>
            <a:custGeom>
              <a:avLst/>
              <a:gdLst/>
              <a:ahLst/>
              <a:cxnLst/>
              <a:rect l="l" t="t" r="r" b="b"/>
              <a:pathLst>
                <a:path w="1830070">
                  <a:moveTo>
                    <a:pt x="0" y="0"/>
                  </a:moveTo>
                  <a:lnTo>
                    <a:pt x="259831" y="0"/>
                  </a:lnTo>
                </a:path>
                <a:path w="1830070">
                  <a:moveTo>
                    <a:pt x="262126" y="0"/>
                  </a:moveTo>
                  <a:lnTo>
                    <a:pt x="782563" y="0"/>
                  </a:lnTo>
                </a:path>
                <a:path w="1830070">
                  <a:moveTo>
                    <a:pt x="784858" y="0"/>
                  </a:moveTo>
                  <a:lnTo>
                    <a:pt x="1044691" y="0"/>
                  </a:lnTo>
                </a:path>
                <a:path w="1830070">
                  <a:moveTo>
                    <a:pt x="1046986" y="0"/>
                  </a:moveTo>
                  <a:lnTo>
                    <a:pt x="1567422" y="0"/>
                  </a:lnTo>
                </a:path>
                <a:path w="1830070">
                  <a:moveTo>
                    <a:pt x="1569717" y="0"/>
                  </a:moveTo>
                  <a:lnTo>
                    <a:pt x="1829550" y="0"/>
                  </a:lnTo>
                </a:path>
              </a:pathLst>
            </a:custGeom>
            <a:ln w="11366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446275" y="2113301"/>
            <a:ext cx="7008495" cy="11430"/>
            <a:chOff x="1446275" y="2113301"/>
            <a:chExt cx="7008495" cy="11430"/>
          </a:xfrm>
        </p:grpSpPr>
        <p:sp>
          <p:nvSpPr>
            <p:cNvPr id="9" name="object 9"/>
            <p:cNvSpPr/>
            <p:nvPr/>
          </p:nvSpPr>
          <p:spPr>
            <a:xfrm>
              <a:off x="1446275" y="2118984"/>
              <a:ext cx="363855" cy="0"/>
            </a:xfrm>
            <a:custGeom>
              <a:avLst/>
              <a:gdLst/>
              <a:ahLst/>
              <a:cxnLst/>
              <a:rect l="l" t="t" r="r" b="b"/>
              <a:pathLst>
                <a:path w="363855">
                  <a:moveTo>
                    <a:pt x="0" y="0"/>
                  </a:moveTo>
                  <a:lnTo>
                    <a:pt x="363465" y="0"/>
                  </a:lnTo>
                </a:path>
              </a:pathLst>
            </a:custGeom>
            <a:ln w="11366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12035" y="2118984"/>
              <a:ext cx="1567815" cy="0"/>
            </a:xfrm>
            <a:custGeom>
              <a:avLst/>
              <a:gdLst/>
              <a:ahLst/>
              <a:cxnLst/>
              <a:rect l="l" t="t" r="r" b="b"/>
              <a:pathLst>
                <a:path w="1567814">
                  <a:moveTo>
                    <a:pt x="0" y="0"/>
                  </a:moveTo>
                  <a:lnTo>
                    <a:pt x="782565" y="0"/>
                  </a:lnTo>
                </a:path>
                <a:path w="1567814">
                  <a:moveTo>
                    <a:pt x="784859" y="0"/>
                  </a:moveTo>
                  <a:lnTo>
                    <a:pt x="1567425" y="0"/>
                  </a:lnTo>
                </a:path>
              </a:pathLst>
            </a:custGeom>
            <a:ln w="11366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381755" y="2118984"/>
              <a:ext cx="3241040" cy="0"/>
            </a:xfrm>
            <a:custGeom>
              <a:avLst/>
              <a:gdLst/>
              <a:ahLst/>
              <a:cxnLst/>
              <a:rect l="l" t="t" r="r" b="b"/>
              <a:pathLst>
                <a:path w="3241040">
                  <a:moveTo>
                    <a:pt x="0" y="0"/>
                  </a:moveTo>
                  <a:lnTo>
                    <a:pt x="834380" y="0"/>
                  </a:lnTo>
                </a:path>
                <a:path w="3241040">
                  <a:moveTo>
                    <a:pt x="836675" y="0"/>
                  </a:moveTo>
                  <a:lnTo>
                    <a:pt x="1096508" y="0"/>
                  </a:lnTo>
                </a:path>
                <a:path w="3241040">
                  <a:moveTo>
                    <a:pt x="1098803" y="0"/>
                  </a:moveTo>
                  <a:lnTo>
                    <a:pt x="1619240" y="0"/>
                  </a:lnTo>
                </a:path>
                <a:path w="3241040">
                  <a:moveTo>
                    <a:pt x="1621535" y="0"/>
                  </a:moveTo>
                  <a:lnTo>
                    <a:pt x="1881368" y="0"/>
                  </a:lnTo>
                </a:path>
                <a:path w="3241040">
                  <a:moveTo>
                    <a:pt x="1883663" y="0"/>
                  </a:moveTo>
                  <a:lnTo>
                    <a:pt x="2404100" y="0"/>
                  </a:lnTo>
                </a:path>
                <a:path w="3241040">
                  <a:moveTo>
                    <a:pt x="2406395" y="0"/>
                  </a:moveTo>
                  <a:lnTo>
                    <a:pt x="2666228" y="0"/>
                  </a:lnTo>
                </a:path>
                <a:path w="3241040">
                  <a:moveTo>
                    <a:pt x="2668523" y="0"/>
                  </a:moveTo>
                  <a:lnTo>
                    <a:pt x="3240776" y="0"/>
                  </a:lnTo>
                </a:path>
              </a:pathLst>
            </a:custGeom>
            <a:ln w="11366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624827" y="2118984"/>
              <a:ext cx="1830070" cy="0"/>
            </a:xfrm>
            <a:custGeom>
              <a:avLst/>
              <a:gdLst/>
              <a:ahLst/>
              <a:cxnLst/>
              <a:rect l="l" t="t" r="r" b="b"/>
              <a:pathLst>
                <a:path w="1830070">
                  <a:moveTo>
                    <a:pt x="0" y="0"/>
                  </a:moveTo>
                  <a:lnTo>
                    <a:pt x="259831" y="0"/>
                  </a:lnTo>
                </a:path>
                <a:path w="1830070">
                  <a:moveTo>
                    <a:pt x="262126" y="0"/>
                  </a:moveTo>
                  <a:lnTo>
                    <a:pt x="782563" y="0"/>
                  </a:lnTo>
                </a:path>
                <a:path w="1830070">
                  <a:moveTo>
                    <a:pt x="784858" y="0"/>
                  </a:moveTo>
                  <a:lnTo>
                    <a:pt x="1044691" y="0"/>
                  </a:lnTo>
                </a:path>
                <a:path w="1830070">
                  <a:moveTo>
                    <a:pt x="1046986" y="0"/>
                  </a:moveTo>
                  <a:lnTo>
                    <a:pt x="1567423" y="0"/>
                  </a:lnTo>
                </a:path>
                <a:path w="1830070">
                  <a:moveTo>
                    <a:pt x="1569718" y="0"/>
                  </a:moveTo>
                  <a:lnTo>
                    <a:pt x="1829551" y="0"/>
                  </a:lnTo>
                </a:path>
              </a:pathLst>
            </a:custGeom>
            <a:ln w="11366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433575" y="1644458"/>
            <a:ext cx="7088505" cy="5626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5080" algn="r">
              <a:lnSpc>
                <a:spcPts val="1430"/>
              </a:lnSpc>
              <a:spcBef>
                <a:spcPts val="90"/>
              </a:spcBef>
              <a:tabLst>
                <a:tab pos="7009765" algn="l"/>
              </a:tabLst>
            </a:pPr>
            <a:r>
              <a:rPr sz="1250" spc="-5" dirty="0">
                <a:latin typeface="Arial MT"/>
                <a:cs typeface="Arial MT"/>
              </a:rPr>
              <a:t> 	-</a:t>
            </a:r>
            <a:endParaRPr sz="1250">
              <a:latin typeface="Arial MT"/>
              <a:cs typeface="Arial MT"/>
            </a:endParaRPr>
          </a:p>
          <a:p>
            <a:pPr marR="19685" algn="r">
              <a:lnSpc>
                <a:spcPts val="1370"/>
              </a:lnSpc>
              <a:tabLst>
                <a:tab pos="532765" algn="l"/>
                <a:tab pos="1447165" algn="l"/>
                <a:tab pos="2311400" algn="l"/>
                <a:tab pos="3099435" algn="l"/>
                <a:tab pos="3945254" algn="l"/>
                <a:tab pos="4739005" algn="l"/>
                <a:tab pos="5280025" algn="l"/>
                <a:tab pos="6260465" algn="l"/>
              </a:tabLst>
            </a:pPr>
            <a:r>
              <a:rPr sz="1250" i="1" spc="-5" dirty="0">
                <a:latin typeface="Arial"/>
                <a:cs typeface="Arial"/>
              </a:rPr>
              <a:t>r	a	c	b	</a:t>
            </a:r>
            <a:r>
              <a:rPr sz="1250" i="1" spc="-10" dirty="0">
                <a:latin typeface="Arial"/>
                <a:cs typeface="Arial"/>
              </a:rPr>
              <a:t>f</a:t>
            </a:r>
            <a:r>
              <a:rPr sz="1250" spc="-10" dirty="0">
                <a:latin typeface="Arial MT"/>
                <a:cs typeface="Arial MT"/>
              </a:rPr>
              <a:t>(</a:t>
            </a:r>
            <a:r>
              <a:rPr sz="1250" i="1" spc="-10" dirty="0">
                <a:latin typeface="Arial"/>
                <a:cs typeface="Arial"/>
              </a:rPr>
              <a:t>a</a:t>
            </a:r>
            <a:r>
              <a:rPr sz="1250" spc="-10" dirty="0">
                <a:latin typeface="Arial MT"/>
                <a:cs typeface="Arial MT"/>
              </a:rPr>
              <a:t>)	</a:t>
            </a:r>
            <a:r>
              <a:rPr sz="1250" i="1" spc="-5" dirty="0">
                <a:latin typeface="Arial"/>
                <a:cs typeface="Arial"/>
              </a:rPr>
              <a:t>f</a:t>
            </a:r>
            <a:r>
              <a:rPr sz="1250" spc="-5" dirty="0">
                <a:latin typeface="Arial MT"/>
                <a:cs typeface="Arial MT"/>
              </a:rPr>
              <a:t>(</a:t>
            </a:r>
            <a:r>
              <a:rPr sz="1250" i="1" spc="-5" dirty="0">
                <a:latin typeface="Arial"/>
                <a:cs typeface="Arial"/>
              </a:rPr>
              <a:t>c</a:t>
            </a:r>
            <a:r>
              <a:rPr sz="1250" spc="-5" dirty="0">
                <a:latin typeface="Arial MT"/>
                <a:cs typeface="Arial MT"/>
              </a:rPr>
              <a:t>)	</a:t>
            </a:r>
            <a:r>
              <a:rPr sz="1250" i="1" spc="-10" dirty="0">
                <a:latin typeface="Arial"/>
                <a:cs typeface="Arial"/>
              </a:rPr>
              <a:t>f</a:t>
            </a:r>
            <a:r>
              <a:rPr sz="1250" spc="-10" dirty="0">
                <a:latin typeface="Arial MT"/>
                <a:cs typeface="Arial MT"/>
              </a:rPr>
              <a:t>(</a:t>
            </a:r>
            <a:r>
              <a:rPr sz="1250" i="1" spc="-10" dirty="0">
                <a:latin typeface="Arial"/>
                <a:cs typeface="Arial"/>
              </a:rPr>
              <a:t>b</a:t>
            </a:r>
            <a:r>
              <a:rPr sz="1250" spc="-10" dirty="0">
                <a:latin typeface="Arial MT"/>
                <a:cs typeface="Arial MT"/>
              </a:rPr>
              <a:t>)	Selang</a:t>
            </a:r>
            <a:r>
              <a:rPr sz="1250" spc="10" dirty="0">
                <a:latin typeface="Arial MT"/>
                <a:cs typeface="Arial MT"/>
              </a:rPr>
              <a:t> </a:t>
            </a:r>
            <a:r>
              <a:rPr sz="1250" spc="-15" dirty="0">
                <a:latin typeface="Arial MT"/>
                <a:cs typeface="Arial MT"/>
              </a:rPr>
              <a:t>baru	Lebarnya</a:t>
            </a:r>
            <a:endParaRPr sz="1250">
              <a:latin typeface="Arial MT"/>
              <a:cs typeface="Arial MT"/>
            </a:endParaRPr>
          </a:p>
          <a:p>
            <a:pPr marR="5080" algn="r">
              <a:lnSpc>
                <a:spcPts val="1440"/>
              </a:lnSpc>
              <a:tabLst>
                <a:tab pos="7009765" algn="l"/>
              </a:tabLst>
            </a:pPr>
            <a:r>
              <a:rPr sz="1250" spc="-5" dirty="0">
                <a:latin typeface="Arial MT"/>
                <a:cs typeface="Arial MT"/>
              </a:rPr>
              <a:t> 	-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67687" y="2164142"/>
            <a:ext cx="5273675" cy="17729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435"/>
              </a:lnSpc>
              <a:spcBef>
                <a:spcPts val="90"/>
              </a:spcBef>
              <a:tabLst>
                <a:tab pos="316865" algn="l"/>
                <a:tab pos="1190625" algn="l"/>
                <a:tab pos="2065020" algn="l"/>
                <a:tab pos="2892425" algn="l"/>
                <a:tab pos="3767454" algn="l"/>
                <a:tab pos="4555490" algn="l"/>
              </a:tabLst>
            </a:pPr>
            <a:r>
              <a:rPr sz="1250" spc="-5" dirty="0">
                <a:latin typeface="Arial MT"/>
                <a:cs typeface="Arial MT"/>
              </a:rPr>
              <a:t>0	</a:t>
            </a:r>
            <a:r>
              <a:rPr sz="1250" spc="-10" dirty="0">
                <a:latin typeface="Arial MT"/>
                <a:cs typeface="Arial MT"/>
              </a:rPr>
              <a:t>0.000000	0.304718	</a:t>
            </a:r>
            <a:r>
              <a:rPr sz="1250" spc="-15" dirty="0">
                <a:latin typeface="Arial MT"/>
                <a:cs typeface="Arial MT"/>
              </a:rPr>
              <a:t>1.000000	</a:t>
            </a:r>
            <a:r>
              <a:rPr sz="1250" spc="-10" dirty="0">
                <a:latin typeface="Arial MT"/>
                <a:cs typeface="Arial MT"/>
              </a:rPr>
              <a:t>1.000000	0.891976	</a:t>
            </a:r>
            <a:r>
              <a:rPr sz="1250" spc="-15" dirty="0">
                <a:latin typeface="Arial MT"/>
                <a:cs typeface="Arial MT"/>
              </a:rPr>
              <a:t>-2.281718</a:t>
            </a:r>
            <a:endParaRPr sz="1250">
              <a:latin typeface="Arial MT"/>
              <a:cs typeface="Arial MT"/>
            </a:endParaRPr>
          </a:p>
          <a:p>
            <a:pPr marL="12700">
              <a:lnSpc>
                <a:spcPts val="1360"/>
              </a:lnSpc>
              <a:tabLst>
                <a:tab pos="316865" algn="l"/>
                <a:tab pos="1190625" algn="l"/>
                <a:tab pos="2065020" algn="l"/>
                <a:tab pos="2892425" algn="l"/>
                <a:tab pos="3767454" algn="l"/>
                <a:tab pos="4555490" algn="l"/>
              </a:tabLst>
            </a:pPr>
            <a:r>
              <a:rPr sz="1250" spc="-5" dirty="0">
                <a:latin typeface="Arial MT"/>
                <a:cs typeface="Arial MT"/>
              </a:rPr>
              <a:t>1	</a:t>
            </a:r>
            <a:r>
              <a:rPr sz="1250" spc="-10" dirty="0">
                <a:latin typeface="Arial MT"/>
                <a:cs typeface="Arial MT"/>
              </a:rPr>
              <a:t>0.304718	0.500129	</a:t>
            </a:r>
            <a:r>
              <a:rPr sz="1250" spc="-15" dirty="0">
                <a:latin typeface="Arial MT"/>
                <a:cs typeface="Arial MT"/>
              </a:rPr>
              <a:t>1.000000	</a:t>
            </a:r>
            <a:r>
              <a:rPr sz="1250" spc="-10" dirty="0">
                <a:latin typeface="Arial MT"/>
                <a:cs typeface="Arial MT"/>
              </a:rPr>
              <a:t>0.891976	0.398287	</a:t>
            </a:r>
            <a:r>
              <a:rPr sz="1250" spc="-15" dirty="0">
                <a:latin typeface="Arial MT"/>
                <a:cs typeface="Arial MT"/>
              </a:rPr>
              <a:t>-2.281718</a:t>
            </a:r>
            <a:endParaRPr sz="1250">
              <a:latin typeface="Arial MT"/>
              <a:cs typeface="Arial MT"/>
            </a:endParaRPr>
          </a:p>
          <a:p>
            <a:pPr marL="12700">
              <a:lnSpc>
                <a:spcPts val="1360"/>
              </a:lnSpc>
              <a:tabLst>
                <a:tab pos="316865" algn="l"/>
                <a:tab pos="1190625" algn="l"/>
                <a:tab pos="2065020" algn="l"/>
                <a:tab pos="2892425" algn="l"/>
                <a:tab pos="3767454" algn="l"/>
                <a:tab pos="4555490" algn="l"/>
              </a:tabLst>
            </a:pPr>
            <a:r>
              <a:rPr sz="1250" spc="-5" dirty="0">
                <a:latin typeface="Arial MT"/>
                <a:cs typeface="Arial MT"/>
              </a:rPr>
              <a:t>2	</a:t>
            </a:r>
            <a:r>
              <a:rPr sz="1250" spc="-10" dirty="0">
                <a:latin typeface="Arial MT"/>
                <a:cs typeface="Arial MT"/>
              </a:rPr>
              <a:t>0.500129	0.574417	</a:t>
            </a:r>
            <a:r>
              <a:rPr sz="1250" spc="-15" dirty="0">
                <a:latin typeface="Arial MT"/>
                <a:cs typeface="Arial MT"/>
              </a:rPr>
              <a:t>1.000000	</a:t>
            </a:r>
            <a:r>
              <a:rPr sz="1250" spc="-10" dirty="0">
                <a:latin typeface="Arial MT"/>
                <a:cs typeface="Arial MT"/>
              </a:rPr>
              <a:t>0.398287	0.126319	</a:t>
            </a:r>
            <a:r>
              <a:rPr sz="1250" spc="-15" dirty="0">
                <a:latin typeface="Arial MT"/>
                <a:cs typeface="Arial MT"/>
              </a:rPr>
              <a:t>-2.281718</a:t>
            </a:r>
            <a:endParaRPr sz="1250">
              <a:latin typeface="Arial MT"/>
              <a:cs typeface="Arial MT"/>
            </a:endParaRPr>
          </a:p>
          <a:p>
            <a:pPr marL="12700">
              <a:lnSpc>
                <a:spcPts val="1360"/>
              </a:lnSpc>
              <a:tabLst>
                <a:tab pos="316865" algn="l"/>
                <a:tab pos="1190625" algn="l"/>
                <a:tab pos="2065020" algn="l"/>
                <a:tab pos="2892425" algn="l"/>
                <a:tab pos="3767454" algn="l"/>
                <a:tab pos="4555490" algn="l"/>
              </a:tabLst>
            </a:pPr>
            <a:r>
              <a:rPr sz="1250" spc="-5" dirty="0">
                <a:latin typeface="Arial MT"/>
                <a:cs typeface="Arial MT"/>
              </a:rPr>
              <a:t>3	</a:t>
            </a:r>
            <a:r>
              <a:rPr sz="1250" spc="-10" dirty="0">
                <a:latin typeface="Arial MT"/>
                <a:cs typeface="Arial MT"/>
              </a:rPr>
              <a:t>0.574417	0.596742	</a:t>
            </a:r>
            <a:r>
              <a:rPr sz="1250" spc="-15" dirty="0">
                <a:latin typeface="Arial MT"/>
                <a:cs typeface="Arial MT"/>
              </a:rPr>
              <a:t>1.000000	</a:t>
            </a:r>
            <a:r>
              <a:rPr sz="1250" spc="-10" dirty="0">
                <a:latin typeface="Arial MT"/>
                <a:cs typeface="Arial MT"/>
              </a:rPr>
              <a:t>0.126319	0.035686	</a:t>
            </a:r>
            <a:r>
              <a:rPr sz="1250" spc="-15" dirty="0">
                <a:latin typeface="Arial MT"/>
                <a:cs typeface="Arial MT"/>
              </a:rPr>
              <a:t>-2.281718</a:t>
            </a:r>
            <a:endParaRPr sz="1250">
              <a:latin typeface="Arial MT"/>
              <a:cs typeface="Arial MT"/>
            </a:endParaRPr>
          </a:p>
          <a:p>
            <a:pPr marL="12700">
              <a:lnSpc>
                <a:spcPts val="1355"/>
              </a:lnSpc>
              <a:tabLst>
                <a:tab pos="316865" algn="l"/>
                <a:tab pos="1190625" algn="l"/>
                <a:tab pos="2065020" algn="l"/>
                <a:tab pos="2892425" algn="l"/>
                <a:tab pos="3767454" algn="l"/>
                <a:tab pos="4555490" algn="l"/>
              </a:tabLst>
            </a:pPr>
            <a:r>
              <a:rPr sz="1250" spc="-5" dirty="0">
                <a:latin typeface="Arial MT"/>
                <a:cs typeface="Arial MT"/>
              </a:rPr>
              <a:t>4	</a:t>
            </a:r>
            <a:r>
              <a:rPr sz="1250" spc="-10" dirty="0">
                <a:latin typeface="Arial MT"/>
                <a:cs typeface="Arial MT"/>
              </a:rPr>
              <a:t>0.596742	0.602952	</a:t>
            </a:r>
            <a:r>
              <a:rPr sz="1250" spc="-15" dirty="0">
                <a:latin typeface="Arial MT"/>
                <a:cs typeface="Arial MT"/>
              </a:rPr>
              <a:t>1.000000	</a:t>
            </a:r>
            <a:r>
              <a:rPr sz="1250" spc="-10" dirty="0">
                <a:latin typeface="Arial MT"/>
                <a:cs typeface="Arial MT"/>
              </a:rPr>
              <a:t>0.035686	0.009750	</a:t>
            </a:r>
            <a:r>
              <a:rPr sz="1250" spc="-15" dirty="0">
                <a:latin typeface="Arial MT"/>
                <a:cs typeface="Arial MT"/>
              </a:rPr>
              <a:t>-2.281718</a:t>
            </a:r>
            <a:endParaRPr sz="1250">
              <a:latin typeface="Arial MT"/>
              <a:cs typeface="Arial MT"/>
            </a:endParaRPr>
          </a:p>
          <a:p>
            <a:pPr marL="12700">
              <a:lnSpc>
                <a:spcPts val="1370"/>
              </a:lnSpc>
              <a:tabLst>
                <a:tab pos="316865" algn="l"/>
                <a:tab pos="1191895" algn="l"/>
                <a:tab pos="2065020" algn="l"/>
                <a:tab pos="2892425" algn="l"/>
                <a:tab pos="3767454" algn="l"/>
                <a:tab pos="4555490" algn="l"/>
              </a:tabLst>
            </a:pPr>
            <a:r>
              <a:rPr sz="1250" spc="-5" dirty="0">
                <a:latin typeface="Arial MT"/>
                <a:cs typeface="Arial MT"/>
              </a:rPr>
              <a:t>5	</a:t>
            </a:r>
            <a:r>
              <a:rPr sz="1250" spc="-10" dirty="0">
                <a:latin typeface="Arial MT"/>
                <a:cs typeface="Arial MT"/>
              </a:rPr>
              <a:t>0.602952	0.604641	</a:t>
            </a:r>
            <a:r>
              <a:rPr sz="1250" spc="-15" dirty="0">
                <a:latin typeface="Arial MT"/>
                <a:cs typeface="Arial MT"/>
              </a:rPr>
              <a:t>1.000000	</a:t>
            </a:r>
            <a:r>
              <a:rPr sz="1250" spc="-10" dirty="0">
                <a:latin typeface="Arial MT"/>
                <a:cs typeface="Arial MT"/>
              </a:rPr>
              <a:t>0.009750	0.002639	</a:t>
            </a:r>
            <a:r>
              <a:rPr sz="1250" spc="-15" dirty="0">
                <a:latin typeface="Arial MT"/>
                <a:cs typeface="Arial MT"/>
              </a:rPr>
              <a:t>-2.281718</a:t>
            </a:r>
            <a:endParaRPr sz="1250">
              <a:latin typeface="Arial MT"/>
              <a:cs typeface="Arial MT"/>
            </a:endParaRPr>
          </a:p>
          <a:p>
            <a:pPr marL="12700">
              <a:lnSpc>
                <a:spcPts val="1370"/>
              </a:lnSpc>
              <a:tabLst>
                <a:tab pos="316865" algn="l"/>
                <a:tab pos="1190625" algn="l"/>
                <a:tab pos="2065020" algn="l"/>
                <a:tab pos="2892425" algn="l"/>
                <a:tab pos="3767454" algn="l"/>
                <a:tab pos="4555490" algn="l"/>
              </a:tabLst>
            </a:pPr>
            <a:r>
              <a:rPr sz="1250" spc="-5" dirty="0">
                <a:latin typeface="Arial MT"/>
                <a:cs typeface="Arial MT"/>
              </a:rPr>
              <a:t>6	</a:t>
            </a:r>
            <a:r>
              <a:rPr sz="1250" spc="-10" dirty="0">
                <a:latin typeface="Arial MT"/>
                <a:cs typeface="Arial MT"/>
              </a:rPr>
              <a:t>0.604641	0.605098	</a:t>
            </a:r>
            <a:r>
              <a:rPr sz="1250" spc="-15" dirty="0">
                <a:latin typeface="Arial MT"/>
                <a:cs typeface="Arial MT"/>
              </a:rPr>
              <a:t>1.000000	</a:t>
            </a:r>
            <a:r>
              <a:rPr sz="1250" spc="-10" dirty="0">
                <a:latin typeface="Arial MT"/>
                <a:cs typeface="Arial MT"/>
              </a:rPr>
              <a:t>0.002639	0.000713	</a:t>
            </a:r>
            <a:r>
              <a:rPr sz="1250" spc="-15" dirty="0">
                <a:latin typeface="Arial MT"/>
                <a:cs typeface="Arial MT"/>
              </a:rPr>
              <a:t>-2.281718</a:t>
            </a:r>
            <a:endParaRPr sz="1250">
              <a:latin typeface="Arial MT"/>
              <a:cs typeface="Arial MT"/>
            </a:endParaRPr>
          </a:p>
          <a:p>
            <a:pPr marL="12700">
              <a:lnSpc>
                <a:spcPts val="1360"/>
              </a:lnSpc>
              <a:tabLst>
                <a:tab pos="316865" algn="l"/>
                <a:tab pos="1190625" algn="l"/>
                <a:tab pos="2065020" algn="l"/>
                <a:tab pos="2892425" algn="l"/>
                <a:tab pos="3767454" algn="l"/>
                <a:tab pos="4555490" algn="l"/>
              </a:tabLst>
            </a:pPr>
            <a:r>
              <a:rPr sz="1250" spc="-5" dirty="0">
                <a:latin typeface="Arial MT"/>
                <a:cs typeface="Arial MT"/>
              </a:rPr>
              <a:t>7	</a:t>
            </a:r>
            <a:r>
              <a:rPr sz="1250" spc="-10" dirty="0">
                <a:latin typeface="Arial MT"/>
                <a:cs typeface="Arial MT"/>
              </a:rPr>
              <a:t>0.605098	0.605222	</a:t>
            </a:r>
            <a:r>
              <a:rPr sz="1250" spc="-15" dirty="0">
                <a:latin typeface="Arial MT"/>
                <a:cs typeface="Arial MT"/>
              </a:rPr>
              <a:t>1.000000	</a:t>
            </a:r>
            <a:r>
              <a:rPr sz="1250" spc="-10" dirty="0">
                <a:latin typeface="Arial MT"/>
                <a:cs typeface="Arial MT"/>
              </a:rPr>
              <a:t>0.000713	0.000192	</a:t>
            </a:r>
            <a:r>
              <a:rPr sz="1250" spc="-15" dirty="0">
                <a:latin typeface="Arial MT"/>
                <a:cs typeface="Arial MT"/>
              </a:rPr>
              <a:t>-2.281718</a:t>
            </a:r>
            <a:endParaRPr sz="1250">
              <a:latin typeface="Arial MT"/>
              <a:cs typeface="Arial MT"/>
            </a:endParaRPr>
          </a:p>
          <a:p>
            <a:pPr marL="12700">
              <a:lnSpc>
                <a:spcPts val="1360"/>
              </a:lnSpc>
              <a:tabLst>
                <a:tab pos="316865" algn="l"/>
                <a:tab pos="1190625" algn="l"/>
                <a:tab pos="2065020" algn="l"/>
                <a:tab pos="2892425" algn="l"/>
                <a:tab pos="3767454" algn="l"/>
                <a:tab pos="4555490" algn="l"/>
              </a:tabLst>
            </a:pPr>
            <a:r>
              <a:rPr sz="1250" spc="-5" dirty="0">
                <a:latin typeface="Arial MT"/>
                <a:cs typeface="Arial MT"/>
              </a:rPr>
              <a:t>8	</a:t>
            </a:r>
            <a:r>
              <a:rPr sz="1250" spc="-10" dirty="0">
                <a:latin typeface="Arial MT"/>
                <a:cs typeface="Arial MT"/>
              </a:rPr>
              <a:t>0.605222	0.605255	</a:t>
            </a:r>
            <a:r>
              <a:rPr sz="1250" spc="-15" dirty="0">
                <a:latin typeface="Arial MT"/>
                <a:cs typeface="Arial MT"/>
              </a:rPr>
              <a:t>1.000000	</a:t>
            </a:r>
            <a:r>
              <a:rPr sz="1250" spc="-10" dirty="0">
                <a:latin typeface="Arial MT"/>
                <a:cs typeface="Arial MT"/>
              </a:rPr>
              <a:t>0.000192	0.000052	</a:t>
            </a:r>
            <a:r>
              <a:rPr sz="1250" spc="-15" dirty="0">
                <a:latin typeface="Arial MT"/>
                <a:cs typeface="Arial MT"/>
              </a:rPr>
              <a:t>-2.281718</a:t>
            </a:r>
            <a:endParaRPr sz="1250">
              <a:latin typeface="Arial MT"/>
              <a:cs typeface="Arial MT"/>
            </a:endParaRPr>
          </a:p>
          <a:p>
            <a:pPr marL="12700">
              <a:lnSpc>
                <a:spcPts val="1430"/>
              </a:lnSpc>
              <a:tabLst>
                <a:tab pos="316865" algn="l"/>
                <a:tab pos="1190625" algn="l"/>
                <a:tab pos="2065020" algn="l"/>
                <a:tab pos="2892425" algn="l"/>
                <a:tab pos="3767454" algn="l"/>
                <a:tab pos="4555490" algn="l"/>
              </a:tabLst>
            </a:pPr>
            <a:r>
              <a:rPr sz="1250" spc="-5" dirty="0">
                <a:latin typeface="Arial MT"/>
                <a:cs typeface="Arial MT"/>
              </a:rPr>
              <a:t>9	</a:t>
            </a:r>
            <a:r>
              <a:rPr sz="1250" spc="-10" dirty="0">
                <a:latin typeface="Arial MT"/>
                <a:cs typeface="Arial MT"/>
              </a:rPr>
              <a:t>0.605255	0.605264	</a:t>
            </a:r>
            <a:r>
              <a:rPr sz="1250" spc="-15" dirty="0">
                <a:latin typeface="Arial MT"/>
                <a:cs typeface="Arial MT"/>
              </a:rPr>
              <a:t>1.000000	</a:t>
            </a:r>
            <a:r>
              <a:rPr sz="1250" spc="-10" dirty="0">
                <a:latin typeface="Arial MT"/>
                <a:cs typeface="Arial MT"/>
              </a:rPr>
              <a:t>0.000052	0.000014	</a:t>
            </a:r>
            <a:r>
              <a:rPr sz="1250" spc="-15" dirty="0">
                <a:latin typeface="Arial MT"/>
                <a:cs typeface="Arial MT"/>
              </a:rPr>
              <a:t>-2.281718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78467" y="2164142"/>
            <a:ext cx="322580" cy="17729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435"/>
              </a:lnSpc>
              <a:spcBef>
                <a:spcPts val="90"/>
              </a:spcBef>
            </a:pPr>
            <a:r>
              <a:rPr sz="1250" spc="-15" dirty="0">
                <a:latin typeface="Arial MT"/>
                <a:cs typeface="Arial MT"/>
              </a:rPr>
              <a:t>[</a:t>
            </a:r>
            <a:r>
              <a:rPr sz="1250" spc="5" dirty="0">
                <a:latin typeface="Arial MT"/>
                <a:cs typeface="Arial MT"/>
              </a:rPr>
              <a:t>c</a:t>
            </a:r>
            <a:r>
              <a:rPr sz="1250" spc="-5" dirty="0">
                <a:latin typeface="Arial MT"/>
                <a:cs typeface="Arial MT"/>
              </a:rPr>
              <a:t>,</a:t>
            </a:r>
            <a:r>
              <a:rPr sz="1250" spc="-25" dirty="0">
                <a:latin typeface="Arial MT"/>
                <a:cs typeface="Arial MT"/>
              </a:rPr>
              <a:t>b</a:t>
            </a:r>
            <a:r>
              <a:rPr sz="1250" spc="-5" dirty="0">
                <a:latin typeface="Arial MT"/>
                <a:cs typeface="Arial MT"/>
              </a:rPr>
              <a:t>]</a:t>
            </a:r>
            <a:endParaRPr sz="1250">
              <a:latin typeface="Arial MT"/>
              <a:cs typeface="Arial MT"/>
            </a:endParaRPr>
          </a:p>
          <a:p>
            <a:pPr marL="12700">
              <a:lnSpc>
                <a:spcPts val="1360"/>
              </a:lnSpc>
            </a:pPr>
            <a:r>
              <a:rPr sz="1250" spc="-15" dirty="0">
                <a:latin typeface="Arial MT"/>
                <a:cs typeface="Arial MT"/>
              </a:rPr>
              <a:t>[</a:t>
            </a:r>
            <a:r>
              <a:rPr sz="1250" spc="5" dirty="0">
                <a:latin typeface="Arial MT"/>
                <a:cs typeface="Arial MT"/>
              </a:rPr>
              <a:t>c</a:t>
            </a:r>
            <a:r>
              <a:rPr sz="1250" spc="-5" dirty="0">
                <a:latin typeface="Arial MT"/>
                <a:cs typeface="Arial MT"/>
              </a:rPr>
              <a:t>,</a:t>
            </a:r>
            <a:r>
              <a:rPr sz="1250" spc="-25" dirty="0">
                <a:latin typeface="Arial MT"/>
                <a:cs typeface="Arial MT"/>
              </a:rPr>
              <a:t>b</a:t>
            </a:r>
            <a:r>
              <a:rPr sz="1250" spc="-5" dirty="0">
                <a:latin typeface="Arial MT"/>
                <a:cs typeface="Arial MT"/>
              </a:rPr>
              <a:t>]</a:t>
            </a:r>
            <a:endParaRPr sz="1250">
              <a:latin typeface="Arial MT"/>
              <a:cs typeface="Arial MT"/>
            </a:endParaRPr>
          </a:p>
          <a:p>
            <a:pPr marL="12700">
              <a:lnSpc>
                <a:spcPts val="1360"/>
              </a:lnSpc>
            </a:pPr>
            <a:r>
              <a:rPr sz="1250" spc="-15" dirty="0">
                <a:latin typeface="Arial MT"/>
                <a:cs typeface="Arial MT"/>
              </a:rPr>
              <a:t>[</a:t>
            </a:r>
            <a:r>
              <a:rPr sz="1250" spc="5" dirty="0">
                <a:latin typeface="Arial MT"/>
                <a:cs typeface="Arial MT"/>
              </a:rPr>
              <a:t>c</a:t>
            </a:r>
            <a:r>
              <a:rPr sz="1250" spc="-5" dirty="0">
                <a:latin typeface="Arial MT"/>
                <a:cs typeface="Arial MT"/>
              </a:rPr>
              <a:t>,</a:t>
            </a:r>
            <a:r>
              <a:rPr sz="1250" spc="-25" dirty="0">
                <a:latin typeface="Arial MT"/>
                <a:cs typeface="Arial MT"/>
              </a:rPr>
              <a:t>b</a:t>
            </a:r>
            <a:r>
              <a:rPr sz="1250" spc="-5" dirty="0">
                <a:latin typeface="Arial MT"/>
                <a:cs typeface="Arial MT"/>
              </a:rPr>
              <a:t>]</a:t>
            </a:r>
            <a:endParaRPr sz="1250">
              <a:latin typeface="Arial MT"/>
              <a:cs typeface="Arial MT"/>
            </a:endParaRPr>
          </a:p>
          <a:p>
            <a:pPr marL="12700">
              <a:lnSpc>
                <a:spcPts val="1360"/>
              </a:lnSpc>
            </a:pPr>
            <a:r>
              <a:rPr sz="1250" spc="-15" dirty="0">
                <a:latin typeface="Arial MT"/>
                <a:cs typeface="Arial MT"/>
              </a:rPr>
              <a:t>[</a:t>
            </a:r>
            <a:r>
              <a:rPr sz="1250" spc="5" dirty="0">
                <a:latin typeface="Arial MT"/>
                <a:cs typeface="Arial MT"/>
              </a:rPr>
              <a:t>c</a:t>
            </a:r>
            <a:r>
              <a:rPr sz="1250" spc="-5" dirty="0">
                <a:latin typeface="Arial MT"/>
                <a:cs typeface="Arial MT"/>
              </a:rPr>
              <a:t>,</a:t>
            </a:r>
            <a:r>
              <a:rPr sz="1250" spc="-25" dirty="0">
                <a:latin typeface="Arial MT"/>
                <a:cs typeface="Arial MT"/>
              </a:rPr>
              <a:t>b</a:t>
            </a:r>
            <a:r>
              <a:rPr sz="1250" spc="-5" dirty="0">
                <a:latin typeface="Arial MT"/>
                <a:cs typeface="Arial MT"/>
              </a:rPr>
              <a:t>]</a:t>
            </a:r>
            <a:endParaRPr sz="1250">
              <a:latin typeface="Arial MT"/>
              <a:cs typeface="Arial MT"/>
            </a:endParaRPr>
          </a:p>
          <a:p>
            <a:pPr marL="12700">
              <a:lnSpc>
                <a:spcPts val="1355"/>
              </a:lnSpc>
            </a:pPr>
            <a:r>
              <a:rPr sz="1250" spc="-15" dirty="0">
                <a:latin typeface="Arial MT"/>
                <a:cs typeface="Arial MT"/>
              </a:rPr>
              <a:t>[</a:t>
            </a:r>
            <a:r>
              <a:rPr sz="1250" spc="5" dirty="0">
                <a:latin typeface="Arial MT"/>
                <a:cs typeface="Arial MT"/>
              </a:rPr>
              <a:t>c</a:t>
            </a:r>
            <a:r>
              <a:rPr sz="1250" spc="-5" dirty="0">
                <a:latin typeface="Arial MT"/>
                <a:cs typeface="Arial MT"/>
              </a:rPr>
              <a:t>,</a:t>
            </a:r>
            <a:r>
              <a:rPr sz="1250" spc="-25" dirty="0">
                <a:latin typeface="Arial MT"/>
                <a:cs typeface="Arial MT"/>
              </a:rPr>
              <a:t>b</a:t>
            </a:r>
            <a:r>
              <a:rPr sz="1250" spc="-5" dirty="0">
                <a:latin typeface="Arial MT"/>
                <a:cs typeface="Arial MT"/>
              </a:rPr>
              <a:t>]</a:t>
            </a:r>
            <a:endParaRPr sz="1250">
              <a:latin typeface="Arial MT"/>
              <a:cs typeface="Arial MT"/>
            </a:endParaRPr>
          </a:p>
          <a:p>
            <a:pPr marL="12700">
              <a:lnSpc>
                <a:spcPts val="1370"/>
              </a:lnSpc>
            </a:pPr>
            <a:r>
              <a:rPr sz="1250" spc="-15" dirty="0">
                <a:latin typeface="Arial MT"/>
                <a:cs typeface="Arial MT"/>
              </a:rPr>
              <a:t>[</a:t>
            </a:r>
            <a:r>
              <a:rPr sz="1250" spc="5" dirty="0">
                <a:latin typeface="Arial MT"/>
                <a:cs typeface="Arial MT"/>
              </a:rPr>
              <a:t>c</a:t>
            </a:r>
            <a:r>
              <a:rPr sz="1250" spc="-5" dirty="0">
                <a:latin typeface="Arial MT"/>
                <a:cs typeface="Arial MT"/>
              </a:rPr>
              <a:t>,</a:t>
            </a:r>
            <a:r>
              <a:rPr sz="1250" spc="-25" dirty="0">
                <a:latin typeface="Arial MT"/>
                <a:cs typeface="Arial MT"/>
              </a:rPr>
              <a:t>b</a:t>
            </a:r>
            <a:r>
              <a:rPr sz="1250" spc="-5" dirty="0">
                <a:latin typeface="Arial MT"/>
                <a:cs typeface="Arial MT"/>
              </a:rPr>
              <a:t>]</a:t>
            </a:r>
            <a:endParaRPr sz="1250">
              <a:latin typeface="Arial MT"/>
              <a:cs typeface="Arial MT"/>
            </a:endParaRPr>
          </a:p>
          <a:p>
            <a:pPr marL="12700">
              <a:lnSpc>
                <a:spcPts val="1370"/>
              </a:lnSpc>
            </a:pPr>
            <a:r>
              <a:rPr sz="1250" spc="-15" dirty="0">
                <a:latin typeface="Arial MT"/>
                <a:cs typeface="Arial MT"/>
              </a:rPr>
              <a:t>[</a:t>
            </a:r>
            <a:r>
              <a:rPr sz="1250" spc="5" dirty="0">
                <a:latin typeface="Arial MT"/>
                <a:cs typeface="Arial MT"/>
              </a:rPr>
              <a:t>c</a:t>
            </a:r>
            <a:r>
              <a:rPr sz="1250" spc="-5" dirty="0">
                <a:latin typeface="Arial MT"/>
                <a:cs typeface="Arial MT"/>
              </a:rPr>
              <a:t>,</a:t>
            </a:r>
            <a:r>
              <a:rPr sz="1250" spc="-25" dirty="0">
                <a:latin typeface="Arial MT"/>
                <a:cs typeface="Arial MT"/>
              </a:rPr>
              <a:t>b</a:t>
            </a:r>
            <a:r>
              <a:rPr sz="1250" spc="-5" dirty="0">
                <a:latin typeface="Arial MT"/>
                <a:cs typeface="Arial MT"/>
              </a:rPr>
              <a:t>]</a:t>
            </a:r>
            <a:endParaRPr sz="1250">
              <a:latin typeface="Arial MT"/>
              <a:cs typeface="Arial MT"/>
            </a:endParaRPr>
          </a:p>
          <a:p>
            <a:pPr marL="12700">
              <a:lnSpc>
                <a:spcPts val="1360"/>
              </a:lnSpc>
            </a:pPr>
            <a:r>
              <a:rPr sz="1250" spc="-15" dirty="0">
                <a:latin typeface="Arial MT"/>
                <a:cs typeface="Arial MT"/>
              </a:rPr>
              <a:t>[</a:t>
            </a:r>
            <a:r>
              <a:rPr sz="1250" spc="5" dirty="0">
                <a:latin typeface="Arial MT"/>
                <a:cs typeface="Arial MT"/>
              </a:rPr>
              <a:t>c</a:t>
            </a:r>
            <a:r>
              <a:rPr sz="1250" spc="-5" dirty="0">
                <a:latin typeface="Arial MT"/>
                <a:cs typeface="Arial MT"/>
              </a:rPr>
              <a:t>,</a:t>
            </a:r>
            <a:r>
              <a:rPr sz="1250" spc="-25" dirty="0">
                <a:latin typeface="Arial MT"/>
                <a:cs typeface="Arial MT"/>
              </a:rPr>
              <a:t>b</a:t>
            </a:r>
            <a:r>
              <a:rPr sz="1250" spc="-5" dirty="0">
                <a:latin typeface="Arial MT"/>
                <a:cs typeface="Arial MT"/>
              </a:rPr>
              <a:t>]</a:t>
            </a:r>
            <a:endParaRPr sz="1250">
              <a:latin typeface="Arial MT"/>
              <a:cs typeface="Arial MT"/>
            </a:endParaRPr>
          </a:p>
          <a:p>
            <a:pPr marL="12700">
              <a:lnSpc>
                <a:spcPts val="1360"/>
              </a:lnSpc>
            </a:pPr>
            <a:r>
              <a:rPr sz="1250" spc="-15" dirty="0">
                <a:latin typeface="Arial MT"/>
                <a:cs typeface="Arial MT"/>
              </a:rPr>
              <a:t>[</a:t>
            </a:r>
            <a:r>
              <a:rPr sz="1250" spc="5" dirty="0">
                <a:latin typeface="Arial MT"/>
                <a:cs typeface="Arial MT"/>
              </a:rPr>
              <a:t>c</a:t>
            </a:r>
            <a:r>
              <a:rPr sz="1250" spc="-5" dirty="0">
                <a:latin typeface="Arial MT"/>
                <a:cs typeface="Arial MT"/>
              </a:rPr>
              <a:t>,</a:t>
            </a:r>
            <a:r>
              <a:rPr sz="1250" spc="-25" dirty="0">
                <a:latin typeface="Arial MT"/>
                <a:cs typeface="Arial MT"/>
              </a:rPr>
              <a:t>b</a:t>
            </a:r>
            <a:r>
              <a:rPr sz="1250" spc="-5" dirty="0">
                <a:latin typeface="Arial MT"/>
                <a:cs typeface="Arial MT"/>
              </a:rPr>
              <a:t>]</a:t>
            </a:r>
            <a:endParaRPr sz="1250">
              <a:latin typeface="Arial MT"/>
              <a:cs typeface="Arial MT"/>
            </a:endParaRPr>
          </a:p>
          <a:p>
            <a:pPr marL="12700">
              <a:lnSpc>
                <a:spcPts val="1430"/>
              </a:lnSpc>
            </a:pPr>
            <a:r>
              <a:rPr sz="1250" spc="-15" dirty="0">
                <a:latin typeface="Arial MT"/>
                <a:cs typeface="Arial MT"/>
              </a:rPr>
              <a:t>[</a:t>
            </a:r>
            <a:r>
              <a:rPr sz="1250" spc="5" dirty="0">
                <a:latin typeface="Arial MT"/>
                <a:cs typeface="Arial MT"/>
              </a:rPr>
              <a:t>c</a:t>
            </a:r>
            <a:r>
              <a:rPr sz="1250" spc="-5" dirty="0">
                <a:latin typeface="Arial MT"/>
                <a:cs typeface="Arial MT"/>
              </a:rPr>
              <a:t>,</a:t>
            </a:r>
            <a:r>
              <a:rPr sz="1250" spc="-25" dirty="0">
                <a:latin typeface="Arial MT"/>
                <a:cs typeface="Arial MT"/>
              </a:rPr>
              <a:t>b</a:t>
            </a:r>
            <a:r>
              <a:rPr sz="1250" spc="-5" dirty="0">
                <a:latin typeface="Arial MT"/>
                <a:cs typeface="Arial MT"/>
              </a:rPr>
              <a:t>]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797796" y="2164142"/>
            <a:ext cx="681990" cy="17729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435"/>
              </a:lnSpc>
              <a:spcBef>
                <a:spcPts val="90"/>
              </a:spcBef>
            </a:pPr>
            <a:r>
              <a:rPr sz="1250" spc="-15" dirty="0">
                <a:latin typeface="Arial MT"/>
                <a:cs typeface="Arial MT"/>
              </a:rPr>
              <a:t>0</a:t>
            </a:r>
            <a:r>
              <a:rPr sz="1250" spc="5" dirty="0">
                <a:latin typeface="Arial MT"/>
                <a:cs typeface="Arial MT"/>
              </a:rPr>
              <a:t>.</a:t>
            </a:r>
            <a:r>
              <a:rPr sz="1250" spc="-15" dirty="0">
                <a:latin typeface="Arial MT"/>
                <a:cs typeface="Arial MT"/>
              </a:rPr>
              <a:t>6952</a:t>
            </a:r>
            <a:r>
              <a:rPr sz="1250" spc="-5" dirty="0">
                <a:latin typeface="Arial MT"/>
                <a:cs typeface="Arial MT"/>
              </a:rPr>
              <a:t>82</a:t>
            </a:r>
            <a:endParaRPr sz="1250">
              <a:latin typeface="Arial MT"/>
              <a:cs typeface="Arial MT"/>
            </a:endParaRPr>
          </a:p>
          <a:p>
            <a:pPr marL="12700">
              <a:lnSpc>
                <a:spcPts val="1360"/>
              </a:lnSpc>
            </a:pPr>
            <a:r>
              <a:rPr sz="1250" spc="-15" dirty="0">
                <a:latin typeface="Arial MT"/>
                <a:cs typeface="Arial MT"/>
              </a:rPr>
              <a:t>0</a:t>
            </a:r>
            <a:r>
              <a:rPr sz="1250" spc="5" dirty="0">
                <a:latin typeface="Arial MT"/>
                <a:cs typeface="Arial MT"/>
              </a:rPr>
              <a:t>.</a:t>
            </a:r>
            <a:r>
              <a:rPr sz="1250" spc="-15" dirty="0">
                <a:latin typeface="Arial MT"/>
                <a:cs typeface="Arial MT"/>
              </a:rPr>
              <a:t>4998</a:t>
            </a:r>
            <a:r>
              <a:rPr sz="1250" spc="-5" dirty="0">
                <a:latin typeface="Arial MT"/>
                <a:cs typeface="Arial MT"/>
              </a:rPr>
              <a:t>71</a:t>
            </a:r>
            <a:endParaRPr sz="1250">
              <a:latin typeface="Arial MT"/>
              <a:cs typeface="Arial MT"/>
            </a:endParaRPr>
          </a:p>
          <a:p>
            <a:pPr marL="12700">
              <a:lnSpc>
                <a:spcPts val="1360"/>
              </a:lnSpc>
            </a:pPr>
            <a:r>
              <a:rPr sz="1250" spc="-15" dirty="0">
                <a:latin typeface="Arial MT"/>
                <a:cs typeface="Arial MT"/>
              </a:rPr>
              <a:t>0</a:t>
            </a:r>
            <a:r>
              <a:rPr sz="1250" spc="5" dirty="0">
                <a:latin typeface="Arial MT"/>
                <a:cs typeface="Arial MT"/>
              </a:rPr>
              <a:t>.</a:t>
            </a:r>
            <a:r>
              <a:rPr sz="1250" spc="-15" dirty="0">
                <a:latin typeface="Arial MT"/>
                <a:cs typeface="Arial MT"/>
              </a:rPr>
              <a:t>4255</a:t>
            </a:r>
            <a:r>
              <a:rPr sz="1250" spc="-5" dirty="0">
                <a:latin typeface="Arial MT"/>
                <a:cs typeface="Arial MT"/>
              </a:rPr>
              <a:t>83</a:t>
            </a:r>
            <a:endParaRPr sz="1250">
              <a:latin typeface="Arial MT"/>
              <a:cs typeface="Arial MT"/>
            </a:endParaRPr>
          </a:p>
          <a:p>
            <a:pPr marL="12700">
              <a:lnSpc>
                <a:spcPts val="1360"/>
              </a:lnSpc>
            </a:pPr>
            <a:r>
              <a:rPr sz="1250" spc="-15" dirty="0">
                <a:latin typeface="Arial MT"/>
                <a:cs typeface="Arial MT"/>
              </a:rPr>
              <a:t>0</a:t>
            </a:r>
            <a:r>
              <a:rPr sz="1250" spc="5" dirty="0">
                <a:latin typeface="Arial MT"/>
                <a:cs typeface="Arial MT"/>
              </a:rPr>
              <a:t>.</a:t>
            </a:r>
            <a:r>
              <a:rPr sz="1250" spc="-15" dirty="0">
                <a:latin typeface="Arial MT"/>
                <a:cs typeface="Arial MT"/>
              </a:rPr>
              <a:t>4032</a:t>
            </a:r>
            <a:r>
              <a:rPr sz="1250" spc="-5" dirty="0">
                <a:latin typeface="Arial MT"/>
                <a:cs typeface="Arial MT"/>
              </a:rPr>
              <a:t>58</a:t>
            </a:r>
            <a:endParaRPr sz="1250">
              <a:latin typeface="Arial MT"/>
              <a:cs typeface="Arial MT"/>
            </a:endParaRPr>
          </a:p>
          <a:p>
            <a:pPr marL="12700">
              <a:lnSpc>
                <a:spcPts val="1355"/>
              </a:lnSpc>
            </a:pPr>
            <a:r>
              <a:rPr sz="1250" spc="-15" dirty="0">
                <a:latin typeface="Arial MT"/>
                <a:cs typeface="Arial MT"/>
              </a:rPr>
              <a:t>0</a:t>
            </a:r>
            <a:r>
              <a:rPr sz="1250" spc="5" dirty="0">
                <a:latin typeface="Arial MT"/>
                <a:cs typeface="Arial MT"/>
              </a:rPr>
              <a:t>.</a:t>
            </a:r>
            <a:r>
              <a:rPr sz="1250" spc="-15" dirty="0">
                <a:latin typeface="Arial MT"/>
                <a:cs typeface="Arial MT"/>
              </a:rPr>
              <a:t>3970</a:t>
            </a:r>
            <a:r>
              <a:rPr sz="1250" spc="-5" dirty="0">
                <a:latin typeface="Arial MT"/>
                <a:cs typeface="Arial MT"/>
              </a:rPr>
              <a:t>48</a:t>
            </a:r>
            <a:endParaRPr sz="1250">
              <a:latin typeface="Arial MT"/>
              <a:cs typeface="Arial MT"/>
            </a:endParaRPr>
          </a:p>
          <a:p>
            <a:pPr marL="12700">
              <a:lnSpc>
                <a:spcPts val="1370"/>
              </a:lnSpc>
            </a:pPr>
            <a:r>
              <a:rPr sz="1250" spc="-15" dirty="0">
                <a:latin typeface="Arial MT"/>
                <a:cs typeface="Arial MT"/>
              </a:rPr>
              <a:t>0</a:t>
            </a:r>
            <a:r>
              <a:rPr sz="1250" spc="5" dirty="0">
                <a:latin typeface="Arial MT"/>
                <a:cs typeface="Arial MT"/>
              </a:rPr>
              <a:t>.</a:t>
            </a:r>
            <a:r>
              <a:rPr sz="1250" spc="-15" dirty="0">
                <a:latin typeface="Arial MT"/>
                <a:cs typeface="Arial MT"/>
              </a:rPr>
              <a:t>3953</a:t>
            </a:r>
            <a:r>
              <a:rPr sz="1250" spc="-5" dirty="0">
                <a:latin typeface="Arial MT"/>
                <a:cs typeface="Arial MT"/>
              </a:rPr>
              <a:t>59</a:t>
            </a:r>
            <a:endParaRPr sz="1250">
              <a:latin typeface="Arial MT"/>
              <a:cs typeface="Arial MT"/>
            </a:endParaRPr>
          </a:p>
          <a:p>
            <a:pPr marL="12700">
              <a:lnSpc>
                <a:spcPts val="1370"/>
              </a:lnSpc>
            </a:pPr>
            <a:r>
              <a:rPr sz="1250" spc="-15" dirty="0">
                <a:latin typeface="Arial MT"/>
                <a:cs typeface="Arial MT"/>
              </a:rPr>
              <a:t>0</a:t>
            </a:r>
            <a:r>
              <a:rPr sz="1250" spc="5" dirty="0">
                <a:latin typeface="Arial MT"/>
                <a:cs typeface="Arial MT"/>
              </a:rPr>
              <a:t>.</a:t>
            </a:r>
            <a:r>
              <a:rPr sz="1250" spc="-15" dirty="0">
                <a:latin typeface="Arial MT"/>
                <a:cs typeface="Arial MT"/>
              </a:rPr>
              <a:t>3949</a:t>
            </a:r>
            <a:r>
              <a:rPr sz="1250" spc="-5" dirty="0">
                <a:latin typeface="Arial MT"/>
                <a:cs typeface="Arial MT"/>
              </a:rPr>
              <a:t>02</a:t>
            </a:r>
            <a:endParaRPr sz="1250">
              <a:latin typeface="Arial MT"/>
              <a:cs typeface="Arial MT"/>
            </a:endParaRPr>
          </a:p>
          <a:p>
            <a:pPr marL="12700">
              <a:lnSpc>
                <a:spcPts val="1360"/>
              </a:lnSpc>
            </a:pPr>
            <a:r>
              <a:rPr sz="1250" spc="-15" dirty="0">
                <a:latin typeface="Arial MT"/>
                <a:cs typeface="Arial MT"/>
              </a:rPr>
              <a:t>0</a:t>
            </a:r>
            <a:r>
              <a:rPr sz="1250" spc="5" dirty="0">
                <a:latin typeface="Arial MT"/>
                <a:cs typeface="Arial MT"/>
              </a:rPr>
              <a:t>.</a:t>
            </a:r>
            <a:r>
              <a:rPr sz="1250" spc="-15" dirty="0">
                <a:latin typeface="Arial MT"/>
                <a:cs typeface="Arial MT"/>
              </a:rPr>
              <a:t>3947</a:t>
            </a:r>
            <a:r>
              <a:rPr sz="1250" spc="-5" dirty="0">
                <a:latin typeface="Arial MT"/>
                <a:cs typeface="Arial MT"/>
              </a:rPr>
              <a:t>78</a:t>
            </a:r>
            <a:endParaRPr sz="1250">
              <a:latin typeface="Arial MT"/>
              <a:cs typeface="Arial MT"/>
            </a:endParaRPr>
          </a:p>
          <a:p>
            <a:pPr marL="12700">
              <a:lnSpc>
                <a:spcPts val="1360"/>
              </a:lnSpc>
            </a:pPr>
            <a:r>
              <a:rPr sz="1250" spc="-15" dirty="0">
                <a:latin typeface="Arial MT"/>
                <a:cs typeface="Arial MT"/>
              </a:rPr>
              <a:t>0</a:t>
            </a:r>
            <a:r>
              <a:rPr sz="1250" spc="5" dirty="0">
                <a:latin typeface="Arial MT"/>
                <a:cs typeface="Arial MT"/>
              </a:rPr>
              <a:t>.</a:t>
            </a:r>
            <a:r>
              <a:rPr sz="1250" spc="-15" dirty="0">
                <a:latin typeface="Arial MT"/>
                <a:cs typeface="Arial MT"/>
              </a:rPr>
              <a:t>3947</a:t>
            </a:r>
            <a:r>
              <a:rPr sz="1250" spc="-5" dirty="0">
                <a:latin typeface="Arial MT"/>
                <a:cs typeface="Arial MT"/>
              </a:rPr>
              <a:t>45</a:t>
            </a:r>
            <a:endParaRPr sz="1250">
              <a:latin typeface="Arial MT"/>
              <a:cs typeface="Arial MT"/>
            </a:endParaRPr>
          </a:p>
          <a:p>
            <a:pPr marL="12700">
              <a:lnSpc>
                <a:spcPts val="1430"/>
              </a:lnSpc>
            </a:pPr>
            <a:r>
              <a:rPr sz="1250" spc="-15" dirty="0">
                <a:latin typeface="Arial MT"/>
                <a:cs typeface="Arial MT"/>
              </a:rPr>
              <a:t>0</a:t>
            </a:r>
            <a:r>
              <a:rPr sz="1250" spc="5" dirty="0">
                <a:latin typeface="Arial MT"/>
                <a:cs typeface="Arial MT"/>
              </a:rPr>
              <a:t>.</a:t>
            </a:r>
            <a:r>
              <a:rPr sz="1250" spc="-15" dirty="0">
                <a:latin typeface="Arial MT"/>
                <a:cs typeface="Arial MT"/>
              </a:rPr>
              <a:t>3947</a:t>
            </a:r>
            <a:r>
              <a:rPr sz="1250" spc="-5" dirty="0">
                <a:latin typeface="Arial MT"/>
                <a:cs typeface="Arial MT"/>
              </a:rPr>
              <a:t>36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57193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4000" y="0"/>
                </a:moveTo>
                <a:lnTo>
                  <a:pt x="0" y="0"/>
                </a:lnTo>
                <a:lnTo>
                  <a:pt x="0" y="3428994"/>
                </a:lnTo>
                <a:lnTo>
                  <a:pt x="9144000" y="3428994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523491" y="3895406"/>
            <a:ext cx="4487545" cy="21202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430"/>
              </a:lnSpc>
              <a:spcBef>
                <a:spcPts val="90"/>
              </a:spcBef>
              <a:tabLst>
                <a:tab pos="361315" algn="l"/>
                <a:tab pos="1234440" algn="l"/>
                <a:tab pos="2109470" algn="l"/>
                <a:tab pos="2936875" algn="l"/>
                <a:tab pos="3811904" algn="l"/>
              </a:tabLst>
            </a:pPr>
            <a:r>
              <a:rPr sz="1250" spc="-10" dirty="0">
                <a:latin typeface="Arial MT"/>
                <a:cs typeface="Arial MT"/>
              </a:rPr>
              <a:t>10	0.605264	0.605266	</a:t>
            </a:r>
            <a:r>
              <a:rPr sz="1250" spc="-15" dirty="0">
                <a:latin typeface="Arial MT"/>
                <a:cs typeface="Arial MT"/>
              </a:rPr>
              <a:t>1.000000	</a:t>
            </a:r>
            <a:r>
              <a:rPr sz="1250" spc="-10" dirty="0">
                <a:latin typeface="Arial MT"/>
                <a:cs typeface="Arial MT"/>
              </a:rPr>
              <a:t>0.000014	0.000004</a:t>
            </a:r>
            <a:endParaRPr sz="1250">
              <a:latin typeface="Arial MT"/>
              <a:cs typeface="Arial MT"/>
            </a:endParaRPr>
          </a:p>
          <a:p>
            <a:pPr marL="12700">
              <a:lnSpc>
                <a:spcPts val="1370"/>
              </a:lnSpc>
              <a:tabLst>
                <a:tab pos="361315" algn="l"/>
                <a:tab pos="1234440" algn="l"/>
                <a:tab pos="2109470" algn="l"/>
                <a:tab pos="2936875" algn="l"/>
                <a:tab pos="3811904" algn="l"/>
              </a:tabLst>
            </a:pPr>
            <a:r>
              <a:rPr sz="1250" spc="-10" dirty="0">
                <a:latin typeface="Arial MT"/>
                <a:cs typeface="Arial MT"/>
              </a:rPr>
              <a:t>11	0.605266	0.605267	</a:t>
            </a:r>
            <a:r>
              <a:rPr sz="1250" spc="-15" dirty="0">
                <a:latin typeface="Arial MT"/>
                <a:cs typeface="Arial MT"/>
              </a:rPr>
              <a:t>1.000000	</a:t>
            </a:r>
            <a:r>
              <a:rPr sz="1250" spc="-10" dirty="0">
                <a:latin typeface="Arial MT"/>
                <a:cs typeface="Arial MT"/>
              </a:rPr>
              <a:t>0.000004	0.000001</a:t>
            </a:r>
            <a:endParaRPr sz="1250">
              <a:latin typeface="Arial MT"/>
              <a:cs typeface="Arial MT"/>
            </a:endParaRPr>
          </a:p>
          <a:p>
            <a:pPr marL="12700">
              <a:lnSpc>
                <a:spcPts val="1370"/>
              </a:lnSpc>
              <a:tabLst>
                <a:tab pos="361315" algn="l"/>
                <a:tab pos="1234440" algn="l"/>
                <a:tab pos="2109470" algn="l"/>
                <a:tab pos="2936875" algn="l"/>
                <a:tab pos="3811904" algn="l"/>
              </a:tabLst>
            </a:pPr>
            <a:r>
              <a:rPr sz="1250" spc="-10" dirty="0">
                <a:latin typeface="Arial MT"/>
                <a:cs typeface="Arial MT"/>
              </a:rPr>
              <a:t>12	0.605267	0.605267	</a:t>
            </a:r>
            <a:r>
              <a:rPr sz="1250" spc="-15" dirty="0">
                <a:latin typeface="Arial MT"/>
                <a:cs typeface="Arial MT"/>
              </a:rPr>
              <a:t>1.000000	</a:t>
            </a:r>
            <a:r>
              <a:rPr sz="1250" spc="-10" dirty="0">
                <a:latin typeface="Arial MT"/>
                <a:cs typeface="Arial MT"/>
              </a:rPr>
              <a:t>0.000001	0.000000</a:t>
            </a:r>
            <a:endParaRPr sz="1250">
              <a:latin typeface="Arial MT"/>
              <a:cs typeface="Arial MT"/>
            </a:endParaRPr>
          </a:p>
          <a:p>
            <a:pPr marL="12700">
              <a:lnSpc>
                <a:spcPts val="1360"/>
              </a:lnSpc>
              <a:tabLst>
                <a:tab pos="361315" algn="l"/>
                <a:tab pos="1234440" algn="l"/>
                <a:tab pos="2109470" algn="l"/>
                <a:tab pos="2936875" algn="l"/>
                <a:tab pos="3811904" algn="l"/>
              </a:tabLst>
            </a:pPr>
            <a:r>
              <a:rPr sz="1250" spc="-10" dirty="0">
                <a:latin typeface="Arial MT"/>
                <a:cs typeface="Arial MT"/>
              </a:rPr>
              <a:t>13	0.605267	0.605267	</a:t>
            </a:r>
            <a:r>
              <a:rPr sz="1250" spc="-15" dirty="0">
                <a:latin typeface="Arial MT"/>
                <a:cs typeface="Arial MT"/>
              </a:rPr>
              <a:t>1.000000	</a:t>
            </a:r>
            <a:r>
              <a:rPr sz="1250" spc="-10" dirty="0">
                <a:latin typeface="Arial MT"/>
                <a:cs typeface="Arial MT"/>
              </a:rPr>
              <a:t>0.000000	0.000000</a:t>
            </a:r>
            <a:endParaRPr sz="1250">
              <a:latin typeface="Arial MT"/>
              <a:cs typeface="Arial MT"/>
            </a:endParaRPr>
          </a:p>
          <a:p>
            <a:pPr marL="12700">
              <a:lnSpc>
                <a:spcPts val="1360"/>
              </a:lnSpc>
              <a:tabLst>
                <a:tab pos="361315" algn="l"/>
                <a:tab pos="1234440" algn="l"/>
                <a:tab pos="2109470" algn="l"/>
                <a:tab pos="2936875" algn="l"/>
                <a:tab pos="3811904" algn="l"/>
              </a:tabLst>
            </a:pPr>
            <a:r>
              <a:rPr sz="1250" spc="-10" dirty="0">
                <a:latin typeface="Arial MT"/>
                <a:cs typeface="Arial MT"/>
              </a:rPr>
              <a:t>14	0.605267	0.605267	</a:t>
            </a:r>
            <a:r>
              <a:rPr sz="1250" spc="-15" dirty="0">
                <a:latin typeface="Arial MT"/>
                <a:cs typeface="Arial MT"/>
              </a:rPr>
              <a:t>1.000000	</a:t>
            </a:r>
            <a:r>
              <a:rPr sz="1250" spc="-10" dirty="0">
                <a:latin typeface="Arial MT"/>
                <a:cs typeface="Arial MT"/>
              </a:rPr>
              <a:t>0.000000	0.000000</a:t>
            </a:r>
            <a:endParaRPr sz="1250">
              <a:latin typeface="Arial MT"/>
              <a:cs typeface="Arial MT"/>
            </a:endParaRPr>
          </a:p>
          <a:p>
            <a:pPr marL="12700">
              <a:lnSpc>
                <a:spcPts val="1360"/>
              </a:lnSpc>
              <a:tabLst>
                <a:tab pos="361315" algn="l"/>
                <a:tab pos="1234440" algn="l"/>
                <a:tab pos="2109470" algn="l"/>
                <a:tab pos="2936875" algn="l"/>
                <a:tab pos="3811904" algn="l"/>
              </a:tabLst>
            </a:pPr>
            <a:r>
              <a:rPr sz="1250" spc="-10" dirty="0">
                <a:latin typeface="Arial MT"/>
                <a:cs typeface="Arial MT"/>
              </a:rPr>
              <a:t>15	0.605267	0.605267	</a:t>
            </a:r>
            <a:r>
              <a:rPr sz="1250" spc="-15" dirty="0">
                <a:latin typeface="Arial MT"/>
                <a:cs typeface="Arial MT"/>
              </a:rPr>
              <a:t>1.000000	</a:t>
            </a:r>
            <a:r>
              <a:rPr sz="1250" spc="-10" dirty="0">
                <a:latin typeface="Arial MT"/>
                <a:cs typeface="Arial MT"/>
              </a:rPr>
              <a:t>0.000000	0.000000</a:t>
            </a:r>
            <a:endParaRPr sz="1250">
              <a:latin typeface="Arial MT"/>
              <a:cs typeface="Arial MT"/>
            </a:endParaRPr>
          </a:p>
          <a:p>
            <a:pPr marL="12700">
              <a:lnSpc>
                <a:spcPts val="1360"/>
              </a:lnSpc>
              <a:tabLst>
                <a:tab pos="361315" algn="l"/>
                <a:tab pos="1234440" algn="l"/>
                <a:tab pos="2109470" algn="l"/>
                <a:tab pos="2936875" algn="l"/>
                <a:tab pos="3811904" algn="l"/>
              </a:tabLst>
            </a:pPr>
            <a:r>
              <a:rPr sz="1250" spc="-10" dirty="0">
                <a:latin typeface="Arial MT"/>
                <a:cs typeface="Arial MT"/>
              </a:rPr>
              <a:t>16	0.605267	0.605267	</a:t>
            </a:r>
            <a:r>
              <a:rPr sz="1250" spc="-15" dirty="0">
                <a:latin typeface="Arial MT"/>
                <a:cs typeface="Arial MT"/>
              </a:rPr>
              <a:t>1.000000	</a:t>
            </a:r>
            <a:r>
              <a:rPr sz="1250" spc="-10" dirty="0">
                <a:latin typeface="Arial MT"/>
                <a:cs typeface="Arial MT"/>
              </a:rPr>
              <a:t>0.000000	0.000000</a:t>
            </a:r>
            <a:endParaRPr sz="1250">
              <a:latin typeface="Arial MT"/>
              <a:cs typeface="Arial MT"/>
            </a:endParaRPr>
          </a:p>
          <a:p>
            <a:pPr marL="12700">
              <a:lnSpc>
                <a:spcPts val="1370"/>
              </a:lnSpc>
              <a:tabLst>
                <a:tab pos="361315" algn="l"/>
                <a:tab pos="1234440" algn="l"/>
                <a:tab pos="2109470" algn="l"/>
                <a:tab pos="2936875" algn="l"/>
                <a:tab pos="3811904" algn="l"/>
              </a:tabLst>
            </a:pPr>
            <a:r>
              <a:rPr sz="1250" spc="-10" dirty="0">
                <a:latin typeface="Arial MT"/>
                <a:cs typeface="Arial MT"/>
              </a:rPr>
              <a:t>17	0.605267	0.605267	</a:t>
            </a:r>
            <a:r>
              <a:rPr sz="1250" spc="-15" dirty="0">
                <a:latin typeface="Arial MT"/>
                <a:cs typeface="Arial MT"/>
              </a:rPr>
              <a:t>1.000000	</a:t>
            </a:r>
            <a:r>
              <a:rPr sz="1250" spc="-10" dirty="0">
                <a:latin typeface="Arial MT"/>
                <a:cs typeface="Arial MT"/>
              </a:rPr>
              <a:t>0.000000	0.000000</a:t>
            </a:r>
            <a:endParaRPr sz="1250">
              <a:latin typeface="Arial MT"/>
              <a:cs typeface="Arial MT"/>
            </a:endParaRPr>
          </a:p>
          <a:p>
            <a:pPr marL="12700">
              <a:lnSpc>
                <a:spcPts val="1370"/>
              </a:lnSpc>
              <a:tabLst>
                <a:tab pos="361315" algn="l"/>
                <a:tab pos="1234440" algn="l"/>
                <a:tab pos="2109470" algn="l"/>
                <a:tab pos="2936875" algn="l"/>
                <a:tab pos="3811904" algn="l"/>
              </a:tabLst>
            </a:pPr>
            <a:r>
              <a:rPr sz="1250" spc="-10" dirty="0">
                <a:latin typeface="Arial MT"/>
                <a:cs typeface="Arial MT"/>
              </a:rPr>
              <a:t>18	0.605267	0.605267	</a:t>
            </a:r>
            <a:r>
              <a:rPr sz="1250" spc="-15" dirty="0">
                <a:latin typeface="Arial MT"/>
                <a:cs typeface="Arial MT"/>
              </a:rPr>
              <a:t>1.000000	</a:t>
            </a:r>
            <a:r>
              <a:rPr sz="1250" spc="-10" dirty="0">
                <a:latin typeface="Arial MT"/>
                <a:cs typeface="Arial MT"/>
              </a:rPr>
              <a:t>0.000000	0.000000</a:t>
            </a:r>
            <a:endParaRPr sz="1250">
              <a:latin typeface="Arial MT"/>
              <a:cs typeface="Arial MT"/>
            </a:endParaRPr>
          </a:p>
          <a:p>
            <a:pPr marL="12700">
              <a:lnSpc>
                <a:spcPts val="1355"/>
              </a:lnSpc>
              <a:tabLst>
                <a:tab pos="361315" algn="l"/>
                <a:tab pos="1234440" algn="l"/>
                <a:tab pos="2109470" algn="l"/>
                <a:tab pos="2936875" algn="l"/>
                <a:tab pos="3811904" algn="l"/>
              </a:tabLst>
            </a:pPr>
            <a:r>
              <a:rPr sz="1250" spc="-10" dirty="0">
                <a:latin typeface="Arial MT"/>
                <a:cs typeface="Arial MT"/>
              </a:rPr>
              <a:t>19	0.605267	0.605267	</a:t>
            </a:r>
            <a:r>
              <a:rPr sz="1250" spc="-15" dirty="0">
                <a:latin typeface="Arial MT"/>
                <a:cs typeface="Arial MT"/>
              </a:rPr>
              <a:t>1.000000	</a:t>
            </a:r>
            <a:r>
              <a:rPr sz="1250" spc="-10" dirty="0">
                <a:latin typeface="Arial MT"/>
                <a:cs typeface="Arial MT"/>
              </a:rPr>
              <a:t>0.000000	0.000000</a:t>
            </a:r>
            <a:endParaRPr sz="1250">
              <a:latin typeface="Arial MT"/>
              <a:cs typeface="Arial MT"/>
            </a:endParaRPr>
          </a:p>
          <a:p>
            <a:pPr marL="12700">
              <a:lnSpc>
                <a:spcPts val="1360"/>
              </a:lnSpc>
              <a:tabLst>
                <a:tab pos="361315" algn="l"/>
                <a:tab pos="1234440" algn="l"/>
                <a:tab pos="2109470" algn="l"/>
                <a:tab pos="2936875" algn="l"/>
                <a:tab pos="3811904" algn="l"/>
              </a:tabLst>
            </a:pPr>
            <a:r>
              <a:rPr sz="1250" spc="-10" dirty="0">
                <a:latin typeface="Arial MT"/>
                <a:cs typeface="Arial MT"/>
              </a:rPr>
              <a:t>20	0.605267	0.605267	</a:t>
            </a:r>
            <a:r>
              <a:rPr sz="1250" spc="-15" dirty="0">
                <a:latin typeface="Arial MT"/>
                <a:cs typeface="Arial MT"/>
              </a:rPr>
              <a:t>1.000000	</a:t>
            </a:r>
            <a:r>
              <a:rPr sz="1250" spc="-10" dirty="0">
                <a:latin typeface="Arial MT"/>
                <a:cs typeface="Arial MT"/>
              </a:rPr>
              <a:t>0.000000	0.000000</a:t>
            </a:r>
            <a:endParaRPr sz="1250">
              <a:latin typeface="Arial MT"/>
              <a:cs typeface="Arial MT"/>
            </a:endParaRPr>
          </a:p>
          <a:p>
            <a:pPr marL="12700">
              <a:lnSpc>
                <a:spcPts val="1435"/>
              </a:lnSpc>
              <a:tabLst>
                <a:tab pos="361315" algn="l"/>
                <a:tab pos="1234440" algn="l"/>
                <a:tab pos="2109470" algn="l"/>
                <a:tab pos="2936875" algn="l"/>
                <a:tab pos="3768725" algn="l"/>
              </a:tabLst>
            </a:pPr>
            <a:r>
              <a:rPr sz="1250" spc="-10" dirty="0">
                <a:latin typeface="Arial MT"/>
                <a:cs typeface="Arial MT"/>
              </a:rPr>
              <a:t>21	0.605267	0.605267	</a:t>
            </a:r>
            <a:r>
              <a:rPr sz="1250" spc="-15" dirty="0">
                <a:latin typeface="Arial MT"/>
                <a:cs typeface="Arial MT"/>
              </a:rPr>
              <a:t>1.000000	</a:t>
            </a:r>
            <a:r>
              <a:rPr sz="1250" spc="-10" dirty="0">
                <a:latin typeface="Arial MT"/>
                <a:cs typeface="Arial MT"/>
              </a:rPr>
              <a:t>0.000000	</a:t>
            </a:r>
            <a:r>
              <a:rPr sz="1250" spc="-15" dirty="0">
                <a:latin typeface="Arial MT"/>
                <a:cs typeface="Arial MT"/>
              </a:rPr>
              <a:t>-0.000000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110732" y="3895406"/>
            <a:ext cx="739775" cy="21202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430"/>
              </a:lnSpc>
              <a:spcBef>
                <a:spcPts val="90"/>
              </a:spcBef>
            </a:pPr>
            <a:r>
              <a:rPr sz="1250" spc="-15" dirty="0">
                <a:latin typeface="Arial MT"/>
                <a:cs typeface="Arial MT"/>
              </a:rPr>
              <a:t>-2.281718</a:t>
            </a:r>
            <a:endParaRPr sz="1250">
              <a:latin typeface="Arial MT"/>
              <a:cs typeface="Arial MT"/>
            </a:endParaRPr>
          </a:p>
          <a:p>
            <a:pPr marL="12700">
              <a:lnSpc>
                <a:spcPts val="1370"/>
              </a:lnSpc>
            </a:pPr>
            <a:r>
              <a:rPr sz="1250" spc="-15" dirty="0">
                <a:latin typeface="Arial MT"/>
                <a:cs typeface="Arial MT"/>
              </a:rPr>
              <a:t>-2.281718</a:t>
            </a:r>
            <a:endParaRPr sz="1250">
              <a:latin typeface="Arial MT"/>
              <a:cs typeface="Arial MT"/>
            </a:endParaRPr>
          </a:p>
          <a:p>
            <a:pPr marL="12700">
              <a:lnSpc>
                <a:spcPts val="1370"/>
              </a:lnSpc>
            </a:pPr>
            <a:r>
              <a:rPr sz="1250" spc="-15" dirty="0">
                <a:latin typeface="Arial MT"/>
                <a:cs typeface="Arial MT"/>
              </a:rPr>
              <a:t>-2.281718</a:t>
            </a:r>
            <a:endParaRPr sz="1250">
              <a:latin typeface="Arial MT"/>
              <a:cs typeface="Arial MT"/>
            </a:endParaRPr>
          </a:p>
          <a:p>
            <a:pPr marL="12700">
              <a:lnSpc>
                <a:spcPts val="1360"/>
              </a:lnSpc>
            </a:pPr>
            <a:r>
              <a:rPr sz="1250" spc="-15" dirty="0">
                <a:latin typeface="Arial MT"/>
                <a:cs typeface="Arial MT"/>
              </a:rPr>
              <a:t>-2.281718</a:t>
            </a:r>
            <a:endParaRPr sz="1250">
              <a:latin typeface="Arial MT"/>
              <a:cs typeface="Arial MT"/>
            </a:endParaRPr>
          </a:p>
          <a:p>
            <a:pPr marL="12700">
              <a:lnSpc>
                <a:spcPts val="1360"/>
              </a:lnSpc>
            </a:pPr>
            <a:r>
              <a:rPr sz="1250" spc="-15" dirty="0">
                <a:latin typeface="Arial MT"/>
                <a:cs typeface="Arial MT"/>
              </a:rPr>
              <a:t>-2.281718</a:t>
            </a:r>
            <a:endParaRPr sz="1250">
              <a:latin typeface="Arial MT"/>
              <a:cs typeface="Arial MT"/>
            </a:endParaRPr>
          </a:p>
          <a:p>
            <a:pPr marL="12700">
              <a:lnSpc>
                <a:spcPts val="1360"/>
              </a:lnSpc>
            </a:pPr>
            <a:r>
              <a:rPr sz="1250" spc="-15" dirty="0">
                <a:latin typeface="Arial MT"/>
                <a:cs typeface="Arial MT"/>
              </a:rPr>
              <a:t>-2.281718</a:t>
            </a:r>
            <a:endParaRPr sz="1250">
              <a:latin typeface="Arial MT"/>
              <a:cs typeface="Arial MT"/>
            </a:endParaRPr>
          </a:p>
          <a:p>
            <a:pPr marL="12700">
              <a:lnSpc>
                <a:spcPts val="1360"/>
              </a:lnSpc>
            </a:pPr>
            <a:r>
              <a:rPr sz="1250" spc="-15" dirty="0">
                <a:latin typeface="Arial MT"/>
                <a:cs typeface="Arial MT"/>
              </a:rPr>
              <a:t>-2.281718</a:t>
            </a:r>
            <a:endParaRPr sz="1250">
              <a:latin typeface="Arial MT"/>
              <a:cs typeface="Arial MT"/>
            </a:endParaRPr>
          </a:p>
          <a:p>
            <a:pPr marL="12700">
              <a:lnSpc>
                <a:spcPts val="1370"/>
              </a:lnSpc>
            </a:pPr>
            <a:r>
              <a:rPr sz="1250" spc="-15" dirty="0">
                <a:latin typeface="Arial MT"/>
                <a:cs typeface="Arial MT"/>
              </a:rPr>
              <a:t>-2.281718</a:t>
            </a:r>
            <a:endParaRPr sz="1250">
              <a:latin typeface="Arial MT"/>
              <a:cs typeface="Arial MT"/>
            </a:endParaRPr>
          </a:p>
          <a:p>
            <a:pPr marL="12700">
              <a:lnSpc>
                <a:spcPts val="1370"/>
              </a:lnSpc>
            </a:pPr>
            <a:r>
              <a:rPr sz="1250" spc="-15" dirty="0">
                <a:latin typeface="Arial MT"/>
                <a:cs typeface="Arial MT"/>
              </a:rPr>
              <a:t>-2.281718</a:t>
            </a:r>
            <a:endParaRPr sz="1250">
              <a:latin typeface="Arial MT"/>
              <a:cs typeface="Arial MT"/>
            </a:endParaRPr>
          </a:p>
          <a:p>
            <a:pPr marL="12700">
              <a:lnSpc>
                <a:spcPts val="1355"/>
              </a:lnSpc>
            </a:pPr>
            <a:r>
              <a:rPr sz="1250" spc="-15" dirty="0">
                <a:latin typeface="Arial MT"/>
                <a:cs typeface="Arial MT"/>
              </a:rPr>
              <a:t>-2.281718</a:t>
            </a:r>
            <a:endParaRPr sz="1250">
              <a:latin typeface="Arial MT"/>
              <a:cs typeface="Arial MT"/>
            </a:endParaRPr>
          </a:p>
          <a:p>
            <a:pPr marL="12700">
              <a:lnSpc>
                <a:spcPts val="1360"/>
              </a:lnSpc>
            </a:pPr>
            <a:r>
              <a:rPr sz="1250" spc="-15" dirty="0">
                <a:latin typeface="Arial MT"/>
                <a:cs typeface="Arial MT"/>
              </a:rPr>
              <a:t>-2.281718</a:t>
            </a:r>
            <a:endParaRPr sz="1250">
              <a:latin typeface="Arial MT"/>
              <a:cs typeface="Arial MT"/>
            </a:endParaRPr>
          </a:p>
          <a:p>
            <a:pPr marL="21590">
              <a:lnSpc>
                <a:spcPts val="1435"/>
              </a:lnSpc>
            </a:pPr>
            <a:r>
              <a:rPr sz="1250" spc="-15" dirty="0">
                <a:latin typeface="Arial MT"/>
                <a:cs typeface="Arial MT"/>
              </a:rPr>
              <a:t>-2.281718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078473" y="3895406"/>
            <a:ext cx="331470" cy="21202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430"/>
              </a:lnSpc>
              <a:spcBef>
                <a:spcPts val="90"/>
              </a:spcBef>
            </a:pPr>
            <a:r>
              <a:rPr sz="1250" spc="-10" dirty="0">
                <a:latin typeface="Arial MT"/>
                <a:cs typeface="Arial MT"/>
              </a:rPr>
              <a:t>[c,b]</a:t>
            </a:r>
            <a:endParaRPr sz="1250">
              <a:latin typeface="Arial MT"/>
              <a:cs typeface="Arial MT"/>
            </a:endParaRPr>
          </a:p>
          <a:p>
            <a:pPr marL="12700">
              <a:lnSpc>
                <a:spcPts val="1370"/>
              </a:lnSpc>
            </a:pPr>
            <a:r>
              <a:rPr sz="1250" spc="-10" dirty="0">
                <a:latin typeface="Arial MT"/>
                <a:cs typeface="Arial MT"/>
              </a:rPr>
              <a:t>[c,b]</a:t>
            </a:r>
            <a:endParaRPr sz="1250">
              <a:latin typeface="Arial MT"/>
              <a:cs typeface="Arial MT"/>
            </a:endParaRPr>
          </a:p>
          <a:p>
            <a:pPr marL="12700">
              <a:lnSpc>
                <a:spcPts val="1370"/>
              </a:lnSpc>
            </a:pPr>
            <a:r>
              <a:rPr sz="1250" spc="-10" dirty="0">
                <a:latin typeface="Arial MT"/>
                <a:cs typeface="Arial MT"/>
              </a:rPr>
              <a:t>[c,b]</a:t>
            </a:r>
            <a:endParaRPr sz="1250">
              <a:latin typeface="Arial MT"/>
              <a:cs typeface="Arial MT"/>
            </a:endParaRPr>
          </a:p>
          <a:p>
            <a:pPr marL="12700">
              <a:lnSpc>
                <a:spcPts val="1360"/>
              </a:lnSpc>
            </a:pPr>
            <a:r>
              <a:rPr sz="1250" spc="-10" dirty="0">
                <a:latin typeface="Arial MT"/>
                <a:cs typeface="Arial MT"/>
              </a:rPr>
              <a:t>[c,b]</a:t>
            </a:r>
            <a:endParaRPr sz="1250">
              <a:latin typeface="Arial MT"/>
              <a:cs typeface="Arial MT"/>
            </a:endParaRPr>
          </a:p>
          <a:p>
            <a:pPr marL="12700">
              <a:lnSpc>
                <a:spcPts val="1360"/>
              </a:lnSpc>
            </a:pPr>
            <a:r>
              <a:rPr sz="1250" spc="-10" dirty="0">
                <a:latin typeface="Arial MT"/>
                <a:cs typeface="Arial MT"/>
              </a:rPr>
              <a:t>[c,b]</a:t>
            </a:r>
            <a:endParaRPr sz="1250">
              <a:latin typeface="Arial MT"/>
              <a:cs typeface="Arial MT"/>
            </a:endParaRPr>
          </a:p>
          <a:p>
            <a:pPr marL="12700">
              <a:lnSpc>
                <a:spcPts val="1360"/>
              </a:lnSpc>
            </a:pPr>
            <a:r>
              <a:rPr sz="1250" spc="-10" dirty="0">
                <a:latin typeface="Arial MT"/>
                <a:cs typeface="Arial MT"/>
              </a:rPr>
              <a:t>[c,b]</a:t>
            </a:r>
            <a:endParaRPr sz="1250">
              <a:latin typeface="Arial MT"/>
              <a:cs typeface="Arial MT"/>
            </a:endParaRPr>
          </a:p>
          <a:p>
            <a:pPr marL="12700">
              <a:lnSpc>
                <a:spcPts val="1360"/>
              </a:lnSpc>
            </a:pPr>
            <a:r>
              <a:rPr sz="1250" spc="-10" dirty="0">
                <a:latin typeface="Arial MT"/>
                <a:cs typeface="Arial MT"/>
              </a:rPr>
              <a:t>[c,b]</a:t>
            </a:r>
            <a:endParaRPr sz="1250">
              <a:latin typeface="Arial MT"/>
              <a:cs typeface="Arial MT"/>
            </a:endParaRPr>
          </a:p>
          <a:p>
            <a:pPr marL="12700">
              <a:lnSpc>
                <a:spcPts val="1370"/>
              </a:lnSpc>
            </a:pPr>
            <a:r>
              <a:rPr sz="1250" spc="-10" dirty="0">
                <a:latin typeface="Arial MT"/>
                <a:cs typeface="Arial MT"/>
              </a:rPr>
              <a:t>[c,b]</a:t>
            </a:r>
            <a:endParaRPr sz="1250">
              <a:latin typeface="Arial MT"/>
              <a:cs typeface="Arial MT"/>
            </a:endParaRPr>
          </a:p>
          <a:p>
            <a:pPr marL="12700">
              <a:lnSpc>
                <a:spcPts val="1370"/>
              </a:lnSpc>
            </a:pPr>
            <a:r>
              <a:rPr sz="1250" spc="-10" dirty="0">
                <a:latin typeface="Arial MT"/>
                <a:cs typeface="Arial MT"/>
              </a:rPr>
              <a:t>[c,b]</a:t>
            </a:r>
            <a:endParaRPr sz="1250">
              <a:latin typeface="Arial MT"/>
              <a:cs typeface="Arial MT"/>
            </a:endParaRPr>
          </a:p>
          <a:p>
            <a:pPr marL="12700">
              <a:lnSpc>
                <a:spcPts val="1355"/>
              </a:lnSpc>
            </a:pPr>
            <a:r>
              <a:rPr sz="1250" spc="-10" dirty="0">
                <a:latin typeface="Arial MT"/>
                <a:cs typeface="Arial MT"/>
              </a:rPr>
              <a:t>[c,b]</a:t>
            </a:r>
            <a:endParaRPr sz="1250">
              <a:latin typeface="Arial MT"/>
              <a:cs typeface="Arial MT"/>
            </a:endParaRPr>
          </a:p>
          <a:p>
            <a:pPr marL="12700">
              <a:lnSpc>
                <a:spcPts val="1360"/>
              </a:lnSpc>
            </a:pPr>
            <a:r>
              <a:rPr sz="1250" spc="-10" dirty="0">
                <a:latin typeface="Arial MT"/>
                <a:cs typeface="Arial MT"/>
              </a:rPr>
              <a:t>[c,b]</a:t>
            </a:r>
            <a:endParaRPr sz="1250">
              <a:latin typeface="Arial MT"/>
              <a:cs typeface="Arial MT"/>
            </a:endParaRPr>
          </a:p>
          <a:p>
            <a:pPr marL="21590">
              <a:lnSpc>
                <a:spcPts val="1435"/>
              </a:lnSpc>
            </a:pPr>
            <a:r>
              <a:rPr sz="1250" spc="5" dirty="0">
                <a:latin typeface="Arial MT"/>
                <a:cs typeface="Arial MT"/>
              </a:rPr>
              <a:t>[</a:t>
            </a:r>
            <a:r>
              <a:rPr sz="1250" spc="-40" dirty="0">
                <a:latin typeface="Arial MT"/>
                <a:cs typeface="Arial MT"/>
              </a:rPr>
              <a:t>a</a:t>
            </a:r>
            <a:r>
              <a:rPr sz="1250" spc="5" dirty="0">
                <a:latin typeface="Arial MT"/>
                <a:cs typeface="Arial MT"/>
              </a:rPr>
              <a:t>,</a:t>
            </a:r>
            <a:r>
              <a:rPr sz="1250" spc="-15" dirty="0">
                <a:latin typeface="Arial MT"/>
                <a:cs typeface="Arial MT"/>
              </a:rPr>
              <a:t>c</a:t>
            </a:r>
            <a:r>
              <a:rPr sz="1250" spc="-5" dirty="0">
                <a:latin typeface="Arial MT"/>
                <a:cs typeface="Arial MT"/>
              </a:rPr>
              <a:t>]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797801" y="3895406"/>
            <a:ext cx="681990" cy="21202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430"/>
              </a:lnSpc>
              <a:spcBef>
                <a:spcPts val="90"/>
              </a:spcBef>
            </a:pPr>
            <a:r>
              <a:rPr sz="1250" spc="-15" dirty="0">
                <a:latin typeface="Arial MT"/>
                <a:cs typeface="Arial MT"/>
              </a:rPr>
              <a:t>0</a:t>
            </a:r>
            <a:r>
              <a:rPr sz="1250" spc="5" dirty="0">
                <a:latin typeface="Arial MT"/>
                <a:cs typeface="Arial MT"/>
              </a:rPr>
              <a:t>.</a:t>
            </a:r>
            <a:r>
              <a:rPr sz="1250" spc="-15" dirty="0">
                <a:latin typeface="Arial MT"/>
                <a:cs typeface="Arial MT"/>
              </a:rPr>
              <a:t>3947</a:t>
            </a:r>
            <a:r>
              <a:rPr sz="1250" spc="-5" dirty="0">
                <a:latin typeface="Arial MT"/>
                <a:cs typeface="Arial MT"/>
              </a:rPr>
              <a:t>34</a:t>
            </a:r>
            <a:endParaRPr sz="1250">
              <a:latin typeface="Arial MT"/>
              <a:cs typeface="Arial MT"/>
            </a:endParaRPr>
          </a:p>
          <a:p>
            <a:pPr marL="12700">
              <a:lnSpc>
                <a:spcPts val="1370"/>
              </a:lnSpc>
            </a:pPr>
            <a:r>
              <a:rPr sz="1250" spc="-15" dirty="0">
                <a:latin typeface="Arial MT"/>
                <a:cs typeface="Arial MT"/>
              </a:rPr>
              <a:t>0</a:t>
            </a:r>
            <a:r>
              <a:rPr sz="1250" spc="5" dirty="0">
                <a:latin typeface="Arial MT"/>
                <a:cs typeface="Arial MT"/>
              </a:rPr>
              <a:t>.</a:t>
            </a:r>
            <a:r>
              <a:rPr sz="1250" spc="-15" dirty="0">
                <a:latin typeface="Arial MT"/>
                <a:cs typeface="Arial MT"/>
              </a:rPr>
              <a:t>3947</a:t>
            </a:r>
            <a:r>
              <a:rPr sz="1250" spc="-5" dirty="0">
                <a:latin typeface="Arial MT"/>
                <a:cs typeface="Arial MT"/>
              </a:rPr>
              <a:t>33</a:t>
            </a:r>
            <a:endParaRPr sz="1250">
              <a:latin typeface="Arial MT"/>
              <a:cs typeface="Arial MT"/>
            </a:endParaRPr>
          </a:p>
          <a:p>
            <a:pPr marL="12700">
              <a:lnSpc>
                <a:spcPts val="1370"/>
              </a:lnSpc>
            </a:pPr>
            <a:r>
              <a:rPr sz="1250" spc="-15" dirty="0">
                <a:latin typeface="Arial MT"/>
                <a:cs typeface="Arial MT"/>
              </a:rPr>
              <a:t>0</a:t>
            </a:r>
            <a:r>
              <a:rPr sz="1250" spc="5" dirty="0">
                <a:latin typeface="Arial MT"/>
                <a:cs typeface="Arial MT"/>
              </a:rPr>
              <a:t>.</a:t>
            </a:r>
            <a:r>
              <a:rPr sz="1250" spc="-15" dirty="0">
                <a:latin typeface="Arial MT"/>
                <a:cs typeface="Arial MT"/>
              </a:rPr>
              <a:t>3947</a:t>
            </a:r>
            <a:r>
              <a:rPr sz="1250" spc="-5" dirty="0">
                <a:latin typeface="Arial MT"/>
                <a:cs typeface="Arial MT"/>
              </a:rPr>
              <a:t>33</a:t>
            </a:r>
            <a:endParaRPr sz="1250">
              <a:latin typeface="Arial MT"/>
              <a:cs typeface="Arial MT"/>
            </a:endParaRPr>
          </a:p>
          <a:p>
            <a:pPr marL="12700">
              <a:lnSpc>
                <a:spcPts val="1360"/>
              </a:lnSpc>
            </a:pPr>
            <a:r>
              <a:rPr sz="1250" spc="-15" dirty="0">
                <a:latin typeface="Arial MT"/>
                <a:cs typeface="Arial MT"/>
              </a:rPr>
              <a:t>0</a:t>
            </a:r>
            <a:r>
              <a:rPr sz="1250" spc="5" dirty="0">
                <a:latin typeface="Arial MT"/>
                <a:cs typeface="Arial MT"/>
              </a:rPr>
              <a:t>.</a:t>
            </a:r>
            <a:r>
              <a:rPr sz="1250" spc="-15" dirty="0">
                <a:latin typeface="Arial MT"/>
                <a:cs typeface="Arial MT"/>
              </a:rPr>
              <a:t>3947</a:t>
            </a:r>
            <a:r>
              <a:rPr sz="1250" spc="-5" dirty="0">
                <a:latin typeface="Arial MT"/>
                <a:cs typeface="Arial MT"/>
              </a:rPr>
              <a:t>33</a:t>
            </a:r>
            <a:endParaRPr sz="1250">
              <a:latin typeface="Arial MT"/>
              <a:cs typeface="Arial MT"/>
            </a:endParaRPr>
          </a:p>
          <a:p>
            <a:pPr marL="12700">
              <a:lnSpc>
                <a:spcPts val="1360"/>
              </a:lnSpc>
            </a:pPr>
            <a:r>
              <a:rPr sz="1250" spc="-15" dirty="0">
                <a:latin typeface="Arial MT"/>
                <a:cs typeface="Arial MT"/>
              </a:rPr>
              <a:t>0</a:t>
            </a:r>
            <a:r>
              <a:rPr sz="1250" spc="5" dirty="0">
                <a:latin typeface="Arial MT"/>
                <a:cs typeface="Arial MT"/>
              </a:rPr>
              <a:t>.</a:t>
            </a:r>
            <a:r>
              <a:rPr sz="1250" spc="-15" dirty="0">
                <a:latin typeface="Arial MT"/>
                <a:cs typeface="Arial MT"/>
              </a:rPr>
              <a:t>3947</a:t>
            </a:r>
            <a:r>
              <a:rPr sz="1250" spc="-5" dirty="0">
                <a:latin typeface="Arial MT"/>
                <a:cs typeface="Arial MT"/>
              </a:rPr>
              <a:t>33</a:t>
            </a:r>
            <a:endParaRPr sz="1250">
              <a:latin typeface="Arial MT"/>
              <a:cs typeface="Arial MT"/>
            </a:endParaRPr>
          </a:p>
          <a:p>
            <a:pPr marL="12700">
              <a:lnSpc>
                <a:spcPts val="1360"/>
              </a:lnSpc>
            </a:pPr>
            <a:r>
              <a:rPr sz="1250" spc="-15" dirty="0">
                <a:latin typeface="Arial MT"/>
                <a:cs typeface="Arial MT"/>
              </a:rPr>
              <a:t>0</a:t>
            </a:r>
            <a:r>
              <a:rPr sz="1250" spc="5" dirty="0">
                <a:latin typeface="Arial MT"/>
                <a:cs typeface="Arial MT"/>
              </a:rPr>
              <a:t>.</a:t>
            </a:r>
            <a:r>
              <a:rPr sz="1250" spc="-15" dirty="0">
                <a:latin typeface="Arial MT"/>
                <a:cs typeface="Arial MT"/>
              </a:rPr>
              <a:t>3947</a:t>
            </a:r>
            <a:r>
              <a:rPr sz="1250" spc="-5" dirty="0">
                <a:latin typeface="Arial MT"/>
                <a:cs typeface="Arial MT"/>
              </a:rPr>
              <a:t>33</a:t>
            </a:r>
            <a:endParaRPr sz="1250">
              <a:latin typeface="Arial MT"/>
              <a:cs typeface="Arial MT"/>
            </a:endParaRPr>
          </a:p>
          <a:p>
            <a:pPr marL="12700">
              <a:lnSpc>
                <a:spcPts val="1360"/>
              </a:lnSpc>
            </a:pPr>
            <a:r>
              <a:rPr sz="1250" spc="-15" dirty="0">
                <a:latin typeface="Arial MT"/>
                <a:cs typeface="Arial MT"/>
              </a:rPr>
              <a:t>0</a:t>
            </a:r>
            <a:r>
              <a:rPr sz="1250" spc="5" dirty="0">
                <a:latin typeface="Arial MT"/>
                <a:cs typeface="Arial MT"/>
              </a:rPr>
              <a:t>.</a:t>
            </a:r>
            <a:r>
              <a:rPr sz="1250" spc="-15" dirty="0">
                <a:latin typeface="Arial MT"/>
                <a:cs typeface="Arial MT"/>
              </a:rPr>
              <a:t>3947</a:t>
            </a:r>
            <a:r>
              <a:rPr sz="1250" spc="-5" dirty="0">
                <a:latin typeface="Arial MT"/>
                <a:cs typeface="Arial MT"/>
              </a:rPr>
              <a:t>33</a:t>
            </a:r>
            <a:endParaRPr sz="1250">
              <a:latin typeface="Arial MT"/>
              <a:cs typeface="Arial MT"/>
            </a:endParaRPr>
          </a:p>
          <a:p>
            <a:pPr marL="12700">
              <a:lnSpc>
                <a:spcPts val="1370"/>
              </a:lnSpc>
            </a:pPr>
            <a:r>
              <a:rPr sz="1250" spc="-15" dirty="0">
                <a:latin typeface="Arial MT"/>
                <a:cs typeface="Arial MT"/>
              </a:rPr>
              <a:t>0</a:t>
            </a:r>
            <a:r>
              <a:rPr sz="1250" spc="5" dirty="0">
                <a:latin typeface="Arial MT"/>
                <a:cs typeface="Arial MT"/>
              </a:rPr>
              <a:t>.</a:t>
            </a:r>
            <a:r>
              <a:rPr sz="1250" spc="-15" dirty="0">
                <a:latin typeface="Arial MT"/>
                <a:cs typeface="Arial MT"/>
              </a:rPr>
              <a:t>3947</a:t>
            </a:r>
            <a:r>
              <a:rPr sz="1250" spc="-5" dirty="0">
                <a:latin typeface="Arial MT"/>
                <a:cs typeface="Arial MT"/>
              </a:rPr>
              <a:t>33</a:t>
            </a:r>
            <a:endParaRPr sz="1250">
              <a:latin typeface="Arial MT"/>
              <a:cs typeface="Arial MT"/>
            </a:endParaRPr>
          </a:p>
          <a:p>
            <a:pPr marL="12700">
              <a:lnSpc>
                <a:spcPts val="1370"/>
              </a:lnSpc>
            </a:pPr>
            <a:r>
              <a:rPr sz="1250" spc="-15" dirty="0">
                <a:latin typeface="Arial MT"/>
                <a:cs typeface="Arial MT"/>
              </a:rPr>
              <a:t>0</a:t>
            </a:r>
            <a:r>
              <a:rPr sz="1250" spc="5" dirty="0">
                <a:latin typeface="Arial MT"/>
                <a:cs typeface="Arial MT"/>
              </a:rPr>
              <a:t>.</a:t>
            </a:r>
            <a:r>
              <a:rPr sz="1250" spc="-15" dirty="0">
                <a:latin typeface="Arial MT"/>
                <a:cs typeface="Arial MT"/>
              </a:rPr>
              <a:t>3947</a:t>
            </a:r>
            <a:r>
              <a:rPr sz="1250" spc="-5" dirty="0">
                <a:latin typeface="Arial MT"/>
                <a:cs typeface="Arial MT"/>
              </a:rPr>
              <a:t>33</a:t>
            </a:r>
            <a:endParaRPr sz="1250">
              <a:latin typeface="Arial MT"/>
              <a:cs typeface="Arial MT"/>
            </a:endParaRPr>
          </a:p>
          <a:p>
            <a:pPr marL="12700">
              <a:lnSpc>
                <a:spcPts val="1355"/>
              </a:lnSpc>
            </a:pPr>
            <a:r>
              <a:rPr sz="1250" spc="-15" dirty="0">
                <a:latin typeface="Arial MT"/>
                <a:cs typeface="Arial MT"/>
              </a:rPr>
              <a:t>0</a:t>
            </a:r>
            <a:r>
              <a:rPr sz="1250" spc="5" dirty="0">
                <a:latin typeface="Arial MT"/>
                <a:cs typeface="Arial MT"/>
              </a:rPr>
              <a:t>.</a:t>
            </a:r>
            <a:r>
              <a:rPr sz="1250" spc="-15" dirty="0">
                <a:latin typeface="Arial MT"/>
                <a:cs typeface="Arial MT"/>
              </a:rPr>
              <a:t>3947</a:t>
            </a:r>
            <a:r>
              <a:rPr sz="1250" spc="-5" dirty="0">
                <a:latin typeface="Arial MT"/>
                <a:cs typeface="Arial MT"/>
              </a:rPr>
              <a:t>33</a:t>
            </a:r>
            <a:endParaRPr sz="1250">
              <a:latin typeface="Arial MT"/>
              <a:cs typeface="Arial MT"/>
            </a:endParaRPr>
          </a:p>
          <a:p>
            <a:pPr marL="12700">
              <a:lnSpc>
                <a:spcPts val="1360"/>
              </a:lnSpc>
            </a:pPr>
            <a:r>
              <a:rPr sz="1250" spc="-15" dirty="0">
                <a:latin typeface="Arial MT"/>
                <a:cs typeface="Arial MT"/>
              </a:rPr>
              <a:t>0</a:t>
            </a:r>
            <a:r>
              <a:rPr sz="1250" spc="5" dirty="0">
                <a:latin typeface="Arial MT"/>
                <a:cs typeface="Arial MT"/>
              </a:rPr>
              <a:t>.</a:t>
            </a:r>
            <a:r>
              <a:rPr sz="1250" spc="-15" dirty="0">
                <a:latin typeface="Arial MT"/>
                <a:cs typeface="Arial MT"/>
              </a:rPr>
              <a:t>3947</a:t>
            </a:r>
            <a:r>
              <a:rPr sz="1250" spc="-5" dirty="0">
                <a:latin typeface="Arial MT"/>
                <a:cs typeface="Arial MT"/>
              </a:rPr>
              <a:t>33</a:t>
            </a:r>
            <a:endParaRPr sz="1250">
              <a:latin typeface="Arial MT"/>
              <a:cs typeface="Arial MT"/>
            </a:endParaRPr>
          </a:p>
          <a:p>
            <a:pPr marL="12700">
              <a:lnSpc>
                <a:spcPts val="1435"/>
              </a:lnSpc>
            </a:pPr>
            <a:r>
              <a:rPr sz="1250" spc="-15" dirty="0">
                <a:latin typeface="Arial MT"/>
                <a:cs typeface="Arial MT"/>
              </a:rPr>
              <a:t>0</a:t>
            </a:r>
            <a:r>
              <a:rPr sz="1250" spc="5" dirty="0">
                <a:latin typeface="Arial MT"/>
                <a:cs typeface="Arial MT"/>
              </a:rPr>
              <a:t>.</a:t>
            </a:r>
            <a:r>
              <a:rPr sz="1250" spc="-15" dirty="0">
                <a:latin typeface="Arial MT"/>
                <a:cs typeface="Arial MT"/>
              </a:rPr>
              <a:t>0000</a:t>
            </a:r>
            <a:r>
              <a:rPr sz="1250" spc="-5" dirty="0">
                <a:latin typeface="Arial MT"/>
                <a:cs typeface="Arial MT"/>
              </a:rPr>
              <a:t>00</a:t>
            </a:r>
            <a:endParaRPr sz="1250">
              <a:latin typeface="Arial MT"/>
              <a:cs typeface="Arial MT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446275" y="6093987"/>
            <a:ext cx="7008495" cy="11430"/>
            <a:chOff x="1446275" y="6093987"/>
            <a:chExt cx="7008495" cy="11430"/>
          </a:xfrm>
        </p:grpSpPr>
        <p:sp>
          <p:nvSpPr>
            <p:cNvPr id="24" name="object 24"/>
            <p:cNvSpPr/>
            <p:nvPr/>
          </p:nvSpPr>
          <p:spPr>
            <a:xfrm>
              <a:off x="1446275" y="6099670"/>
              <a:ext cx="363855" cy="0"/>
            </a:xfrm>
            <a:custGeom>
              <a:avLst/>
              <a:gdLst/>
              <a:ahLst/>
              <a:cxnLst/>
              <a:rect l="l" t="t" r="r" b="b"/>
              <a:pathLst>
                <a:path w="363855">
                  <a:moveTo>
                    <a:pt x="0" y="0"/>
                  </a:moveTo>
                  <a:lnTo>
                    <a:pt x="363465" y="0"/>
                  </a:lnTo>
                </a:path>
              </a:pathLst>
            </a:custGeom>
            <a:ln w="11366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812035" y="6099670"/>
              <a:ext cx="1567815" cy="0"/>
            </a:xfrm>
            <a:custGeom>
              <a:avLst/>
              <a:gdLst/>
              <a:ahLst/>
              <a:cxnLst/>
              <a:rect l="l" t="t" r="r" b="b"/>
              <a:pathLst>
                <a:path w="1567814">
                  <a:moveTo>
                    <a:pt x="0" y="0"/>
                  </a:moveTo>
                  <a:lnTo>
                    <a:pt x="782565" y="0"/>
                  </a:lnTo>
                </a:path>
                <a:path w="1567814">
                  <a:moveTo>
                    <a:pt x="784859" y="0"/>
                  </a:moveTo>
                  <a:lnTo>
                    <a:pt x="1567425" y="0"/>
                  </a:lnTo>
                </a:path>
              </a:pathLst>
            </a:custGeom>
            <a:ln w="11366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381755" y="6099670"/>
              <a:ext cx="3241040" cy="0"/>
            </a:xfrm>
            <a:custGeom>
              <a:avLst/>
              <a:gdLst/>
              <a:ahLst/>
              <a:cxnLst/>
              <a:rect l="l" t="t" r="r" b="b"/>
              <a:pathLst>
                <a:path w="3241040">
                  <a:moveTo>
                    <a:pt x="0" y="0"/>
                  </a:moveTo>
                  <a:lnTo>
                    <a:pt x="834380" y="0"/>
                  </a:lnTo>
                </a:path>
                <a:path w="3241040">
                  <a:moveTo>
                    <a:pt x="836675" y="0"/>
                  </a:moveTo>
                  <a:lnTo>
                    <a:pt x="1096508" y="0"/>
                  </a:lnTo>
                </a:path>
                <a:path w="3241040">
                  <a:moveTo>
                    <a:pt x="1098803" y="0"/>
                  </a:moveTo>
                  <a:lnTo>
                    <a:pt x="1619240" y="0"/>
                  </a:lnTo>
                </a:path>
                <a:path w="3241040">
                  <a:moveTo>
                    <a:pt x="1621535" y="0"/>
                  </a:moveTo>
                  <a:lnTo>
                    <a:pt x="1881368" y="0"/>
                  </a:lnTo>
                </a:path>
                <a:path w="3241040">
                  <a:moveTo>
                    <a:pt x="1883663" y="0"/>
                  </a:moveTo>
                  <a:lnTo>
                    <a:pt x="2404100" y="0"/>
                  </a:lnTo>
                </a:path>
                <a:path w="3241040">
                  <a:moveTo>
                    <a:pt x="2406395" y="0"/>
                  </a:moveTo>
                  <a:lnTo>
                    <a:pt x="2666228" y="0"/>
                  </a:lnTo>
                </a:path>
                <a:path w="3241040">
                  <a:moveTo>
                    <a:pt x="2668523" y="0"/>
                  </a:moveTo>
                  <a:lnTo>
                    <a:pt x="3240776" y="0"/>
                  </a:lnTo>
                </a:path>
              </a:pathLst>
            </a:custGeom>
            <a:ln w="11366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624826" y="6099670"/>
              <a:ext cx="1830070" cy="0"/>
            </a:xfrm>
            <a:custGeom>
              <a:avLst/>
              <a:gdLst/>
              <a:ahLst/>
              <a:cxnLst/>
              <a:rect l="l" t="t" r="r" b="b"/>
              <a:pathLst>
                <a:path w="1830070">
                  <a:moveTo>
                    <a:pt x="0" y="0"/>
                  </a:moveTo>
                  <a:lnTo>
                    <a:pt x="259831" y="0"/>
                  </a:lnTo>
                </a:path>
                <a:path w="1830070">
                  <a:moveTo>
                    <a:pt x="262126" y="0"/>
                  </a:moveTo>
                  <a:lnTo>
                    <a:pt x="782563" y="0"/>
                  </a:lnTo>
                </a:path>
                <a:path w="1830070">
                  <a:moveTo>
                    <a:pt x="784858" y="0"/>
                  </a:moveTo>
                  <a:lnTo>
                    <a:pt x="1044691" y="0"/>
                  </a:lnTo>
                </a:path>
                <a:path w="1830070">
                  <a:moveTo>
                    <a:pt x="1046986" y="0"/>
                  </a:moveTo>
                  <a:lnTo>
                    <a:pt x="1567423" y="0"/>
                  </a:lnTo>
                </a:path>
                <a:path w="1830070">
                  <a:moveTo>
                    <a:pt x="1569718" y="0"/>
                  </a:moveTo>
                  <a:lnTo>
                    <a:pt x="1829551" y="0"/>
                  </a:lnTo>
                </a:path>
              </a:pathLst>
            </a:custGeom>
            <a:ln w="11366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993133" y="5898474"/>
            <a:ext cx="8174990" cy="8966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3865" marR="650875" indent="8890">
              <a:lnSpc>
                <a:spcPct val="138400"/>
              </a:lnSpc>
              <a:spcBef>
                <a:spcPts val="100"/>
              </a:spcBef>
              <a:tabLst>
                <a:tab pos="7463155" algn="l"/>
              </a:tabLst>
            </a:pPr>
            <a:r>
              <a:rPr sz="1250" spc="-5" dirty="0">
                <a:latin typeface="Arial MT"/>
                <a:cs typeface="Arial MT"/>
              </a:rPr>
              <a:t> 	-  </a:t>
            </a:r>
            <a:r>
              <a:rPr sz="1250" spc="-10" dirty="0">
                <a:latin typeface="Arial MT"/>
                <a:cs typeface="Arial MT"/>
              </a:rPr>
              <a:t>Hampiran</a:t>
            </a:r>
            <a:r>
              <a:rPr sz="1250" dirty="0">
                <a:latin typeface="Arial MT"/>
                <a:cs typeface="Arial MT"/>
              </a:rPr>
              <a:t> </a:t>
            </a:r>
            <a:r>
              <a:rPr sz="1250" spc="-15" dirty="0">
                <a:latin typeface="Arial MT"/>
                <a:cs typeface="Arial MT"/>
              </a:rPr>
              <a:t>akar</a:t>
            </a:r>
            <a:r>
              <a:rPr sz="1250" spc="-20" dirty="0">
                <a:latin typeface="Arial MT"/>
                <a:cs typeface="Arial MT"/>
              </a:rPr>
              <a:t> </a:t>
            </a:r>
            <a:r>
              <a:rPr sz="1250" i="1" spc="-5" dirty="0">
                <a:latin typeface="Arial"/>
                <a:cs typeface="Arial"/>
              </a:rPr>
              <a:t>x</a:t>
            </a:r>
            <a:r>
              <a:rPr sz="1250" i="1" spc="15" dirty="0">
                <a:latin typeface="Arial"/>
                <a:cs typeface="Arial"/>
              </a:rPr>
              <a:t> </a:t>
            </a:r>
            <a:r>
              <a:rPr sz="1250" spc="-5" dirty="0">
                <a:latin typeface="Arial MT"/>
                <a:cs typeface="Arial MT"/>
              </a:rPr>
              <a:t>=</a:t>
            </a:r>
            <a:r>
              <a:rPr sz="1250" spc="5" dirty="0">
                <a:latin typeface="Arial MT"/>
                <a:cs typeface="Arial MT"/>
              </a:rPr>
              <a:t> </a:t>
            </a:r>
            <a:r>
              <a:rPr sz="1250" spc="-15" dirty="0">
                <a:latin typeface="Arial MT"/>
                <a:cs typeface="Arial MT"/>
              </a:rPr>
              <a:t>0.605267</a:t>
            </a:r>
            <a:endParaRPr sz="12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Perhatikan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 ujung</a:t>
            </a:r>
            <a:r>
              <a:rPr sz="1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selang</a:t>
            </a:r>
            <a:r>
              <a:rPr sz="1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tidak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 pernah</a:t>
            </a:r>
            <a:r>
              <a:rPr sz="18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berubah,</a:t>
            </a:r>
            <a:r>
              <a:rPr sz="18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sellau</a:t>
            </a:r>
            <a:r>
              <a:rPr sz="1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[c,</a:t>
            </a:r>
            <a:r>
              <a:rPr sz="1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b].</a:t>
            </a:r>
            <a:r>
              <a:rPr sz="1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Nilai</a:t>
            </a:r>
            <a:r>
              <a:rPr sz="18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 selalu</a:t>
            </a:r>
            <a:r>
              <a:rPr sz="18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tetap</a:t>
            </a:r>
            <a:r>
              <a:rPr sz="1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(c</a:t>
            </a:r>
            <a:r>
              <a:rPr sz="1800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adalah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93133" y="6769096"/>
            <a:ext cx="207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titik</a:t>
            </a:r>
            <a:r>
              <a:rPr sz="18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mandek/stagnan)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993133" y="1078483"/>
            <a:ext cx="8036559" cy="4458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38100" indent="-34290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2600" spc="-10" dirty="0">
                <a:latin typeface="Calibri"/>
                <a:cs typeface="Calibri"/>
              </a:rPr>
              <a:t>Untuk </a:t>
            </a:r>
            <a:r>
              <a:rPr sz="2600" spc="-15" dirty="0">
                <a:latin typeface="Calibri"/>
                <a:cs typeface="Calibri"/>
              </a:rPr>
              <a:t>mengatasi </a:t>
            </a:r>
            <a:r>
              <a:rPr sz="2600" dirty="0">
                <a:latin typeface="Calibri"/>
                <a:cs typeface="Calibri"/>
              </a:rPr>
              <a:t>hal ini, </a:t>
            </a:r>
            <a:r>
              <a:rPr sz="2600" spc="-15" dirty="0">
                <a:latin typeface="Calibri"/>
                <a:cs typeface="Calibri"/>
              </a:rPr>
              <a:t>kondisi </a:t>
            </a:r>
            <a:r>
              <a:rPr sz="2600" spc="-5" dirty="0">
                <a:latin typeface="Calibri"/>
                <a:cs typeface="Calibri"/>
              </a:rPr>
              <a:t>berhenti pada algoritma 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regula-falsi </a:t>
            </a:r>
            <a:r>
              <a:rPr sz="2600" dirty="0">
                <a:latin typeface="Calibri"/>
                <a:cs typeface="Calibri"/>
              </a:rPr>
              <a:t>harus </a:t>
            </a:r>
            <a:r>
              <a:rPr sz="2600" spc="-10" dirty="0">
                <a:latin typeface="Calibri"/>
                <a:cs typeface="Calibri"/>
              </a:rPr>
              <a:t>kita tambah dengan </a:t>
            </a:r>
            <a:r>
              <a:rPr sz="2600" spc="-5" dirty="0">
                <a:latin typeface="Calibri"/>
                <a:cs typeface="Calibri"/>
              </a:rPr>
              <a:t>memeriksa </a:t>
            </a:r>
            <a:r>
              <a:rPr sz="2600" spc="-10" dirty="0">
                <a:latin typeface="Calibri"/>
                <a:cs typeface="Calibri"/>
              </a:rPr>
              <a:t>apakah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nilai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i="1" spc="-5" dirty="0">
                <a:latin typeface="Calibri"/>
                <a:cs typeface="Calibri"/>
              </a:rPr>
              <a:t>f</a:t>
            </a:r>
            <a:r>
              <a:rPr sz="2600" spc="-5" dirty="0">
                <a:latin typeface="Calibri"/>
                <a:cs typeface="Calibri"/>
              </a:rPr>
              <a:t>(</a:t>
            </a:r>
            <a:r>
              <a:rPr sz="2600" i="1" spc="-5" dirty="0">
                <a:latin typeface="Calibri"/>
                <a:cs typeface="Calibri"/>
              </a:rPr>
              <a:t>c</a:t>
            </a:r>
            <a:r>
              <a:rPr sz="2600" spc="-5" dirty="0">
                <a:latin typeface="Calibri"/>
                <a:cs typeface="Calibri"/>
              </a:rPr>
              <a:t>)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sudah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sangat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kecil </a:t>
            </a:r>
            <a:r>
              <a:rPr sz="2600" spc="-5" dirty="0">
                <a:latin typeface="Calibri"/>
                <a:cs typeface="Calibri"/>
              </a:rPr>
              <a:t>sehingga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mendekati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nol.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06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Jadi,</a:t>
            </a:r>
            <a:r>
              <a:rPr sz="2600" spc="-15" dirty="0">
                <a:latin typeface="Calibri"/>
                <a:cs typeface="Calibri"/>
              </a:rPr>
              <a:t> kondisi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pada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repeat-until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menjadi</a:t>
            </a:r>
            <a:endParaRPr sz="26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2135"/>
              </a:spcBef>
            </a:pPr>
            <a:r>
              <a:rPr sz="1800" b="1" spc="-5" dirty="0">
                <a:latin typeface="Courier New"/>
                <a:cs typeface="Courier New"/>
              </a:rPr>
              <a:t>until</a:t>
            </a:r>
            <a:r>
              <a:rPr sz="1800" b="1" spc="-1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(ABS(a-b)</a:t>
            </a:r>
            <a:r>
              <a:rPr sz="1800" spc="-5" dirty="0">
                <a:latin typeface="Courier New"/>
                <a:cs typeface="Courier New"/>
              </a:rPr>
              <a:t> &lt;</a:t>
            </a:r>
            <a:r>
              <a:rPr sz="1800" spc="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epsilon1)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or</a:t>
            </a:r>
            <a:r>
              <a:rPr sz="1800" b="1" spc="-1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(ABS(f(c))</a:t>
            </a:r>
            <a:r>
              <a:rPr sz="1800" spc="-5" dirty="0">
                <a:latin typeface="Courier New"/>
                <a:cs typeface="Courier New"/>
              </a:rPr>
              <a:t> &lt;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epsilon2)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00">
              <a:latin typeface="Courier New"/>
              <a:cs typeface="Courier New"/>
            </a:endParaRPr>
          </a:p>
          <a:p>
            <a:pPr marL="354965" marR="5080" indent="-342900">
              <a:lnSpc>
                <a:spcPct val="100000"/>
              </a:lnSpc>
              <a:spcBef>
                <a:spcPts val="1490"/>
              </a:spcBef>
              <a:buFont typeface="Arial MT"/>
              <a:buChar char="•"/>
              <a:tabLst>
                <a:tab pos="354965" algn="l"/>
                <a:tab pos="355600" algn="l"/>
                <a:tab pos="4940935" algn="l"/>
              </a:tabLst>
            </a:pPr>
            <a:r>
              <a:rPr sz="2600" dirty="0">
                <a:latin typeface="Calibri"/>
                <a:cs typeface="Calibri"/>
              </a:rPr>
              <a:t>Bila perubahan </a:t>
            </a:r>
            <a:r>
              <a:rPr sz="2600" spc="-5" dirty="0">
                <a:latin typeface="Calibri"/>
                <a:cs typeface="Calibri"/>
              </a:rPr>
              <a:t>ini </a:t>
            </a:r>
            <a:r>
              <a:rPr sz="2600" spc="-15" dirty="0">
                <a:latin typeface="Calibri"/>
                <a:cs typeface="Calibri"/>
              </a:rPr>
              <a:t>diterapkan </a:t>
            </a:r>
            <a:r>
              <a:rPr sz="2600" spc="-5" dirty="0">
                <a:latin typeface="Calibri"/>
                <a:cs typeface="Calibri"/>
              </a:rPr>
              <a:t>pada soal pencarian </a:t>
            </a:r>
            <a:r>
              <a:rPr sz="2600" spc="-10" dirty="0">
                <a:latin typeface="Calibri"/>
                <a:cs typeface="Calibri"/>
              </a:rPr>
              <a:t>akar </a:t>
            </a:r>
            <a:r>
              <a:rPr sz="2600" spc="-5" dirty="0">
                <a:latin typeface="Calibri"/>
                <a:cs typeface="Calibri"/>
              </a:rPr>
              <a:t>di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atas </a:t>
            </a:r>
            <a:r>
              <a:rPr sz="2600" spc="-10" dirty="0">
                <a:latin typeface="Calibri"/>
                <a:cs typeface="Calibri"/>
              </a:rPr>
              <a:t>dengan </a:t>
            </a:r>
            <a:r>
              <a:rPr sz="2600" spc="-5" dirty="0">
                <a:latin typeface="Calibri"/>
                <a:cs typeface="Calibri"/>
              </a:rPr>
              <a:t>epsilon2 </a:t>
            </a:r>
            <a:r>
              <a:rPr sz="2600" dirty="0">
                <a:latin typeface="Calibri"/>
                <a:cs typeface="Calibri"/>
              </a:rPr>
              <a:t>= 0.000001, </a:t>
            </a:r>
            <a:r>
              <a:rPr sz="2600" spc="-15" dirty="0">
                <a:latin typeface="Calibri"/>
                <a:cs typeface="Calibri"/>
              </a:rPr>
              <a:t>lelarannya </a:t>
            </a:r>
            <a:r>
              <a:rPr sz="2600" spc="-10" dirty="0">
                <a:latin typeface="Calibri"/>
                <a:cs typeface="Calibri"/>
              </a:rPr>
              <a:t>akan </a:t>
            </a:r>
            <a:r>
              <a:rPr sz="2600" spc="-5" dirty="0">
                <a:latin typeface="Calibri"/>
                <a:cs typeface="Calibri"/>
              </a:rPr>
              <a:t> berhenti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pada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r</a:t>
            </a:r>
            <a:r>
              <a:rPr sz="2600" i="1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=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12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dengan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akar	</a:t>
            </a:r>
            <a:r>
              <a:rPr sz="2600" i="1" dirty="0">
                <a:latin typeface="Calibri"/>
                <a:cs typeface="Calibri"/>
              </a:rPr>
              <a:t>x</a:t>
            </a:r>
            <a:r>
              <a:rPr sz="2600" i="1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=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0.605267.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3" y="1073911"/>
            <a:ext cx="52349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0" dirty="0"/>
              <a:t>Perbaikan</a:t>
            </a:r>
            <a:r>
              <a:rPr sz="3200" spc="-60" dirty="0"/>
              <a:t> </a:t>
            </a:r>
            <a:r>
              <a:rPr sz="3200" spc="20" dirty="0"/>
              <a:t>Metode</a:t>
            </a:r>
            <a:r>
              <a:rPr sz="3200" spc="5" dirty="0"/>
              <a:t> </a:t>
            </a:r>
            <a:r>
              <a:rPr sz="3200" spc="20" dirty="0"/>
              <a:t>Regula-Falsi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6543630" y="3294944"/>
            <a:ext cx="668020" cy="605155"/>
            <a:chOff x="6543630" y="3294944"/>
            <a:chExt cx="668020" cy="605155"/>
          </a:xfrm>
        </p:grpSpPr>
        <p:sp>
          <p:nvSpPr>
            <p:cNvPr id="4" name="object 4"/>
            <p:cNvSpPr/>
            <p:nvPr/>
          </p:nvSpPr>
          <p:spPr>
            <a:xfrm>
              <a:off x="7136090" y="3308596"/>
              <a:ext cx="62230" cy="577850"/>
            </a:xfrm>
            <a:custGeom>
              <a:avLst/>
              <a:gdLst/>
              <a:ahLst/>
              <a:cxnLst/>
              <a:rect l="l" t="t" r="r" b="b"/>
              <a:pathLst>
                <a:path w="62229" h="577850">
                  <a:moveTo>
                    <a:pt x="61732" y="0"/>
                  </a:moveTo>
                  <a:lnTo>
                    <a:pt x="54103" y="170692"/>
                  </a:lnTo>
                  <a:lnTo>
                    <a:pt x="37351" y="338324"/>
                  </a:lnTo>
                  <a:lnTo>
                    <a:pt x="16006" y="499868"/>
                  </a:lnTo>
                  <a:lnTo>
                    <a:pt x="0" y="577603"/>
                  </a:lnTo>
                </a:path>
              </a:pathLst>
            </a:custGeom>
            <a:ln w="269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189028" y="3533382"/>
              <a:ext cx="5715" cy="21590"/>
            </a:xfrm>
            <a:custGeom>
              <a:avLst/>
              <a:gdLst/>
              <a:ahLst/>
              <a:cxnLst/>
              <a:rect l="l" t="t" r="r" b="b"/>
              <a:pathLst>
                <a:path w="5715" h="21589">
                  <a:moveTo>
                    <a:pt x="0" y="0"/>
                  </a:moveTo>
                  <a:lnTo>
                    <a:pt x="5382" y="0"/>
                  </a:lnTo>
                </a:path>
                <a:path w="5715" h="21589">
                  <a:moveTo>
                    <a:pt x="0" y="21342"/>
                  </a:moveTo>
                  <a:lnTo>
                    <a:pt x="5382" y="21342"/>
                  </a:lnTo>
                </a:path>
              </a:pathLst>
            </a:custGeom>
            <a:ln w="106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191720" y="3570731"/>
              <a:ext cx="0" cy="10795"/>
            </a:xfrm>
            <a:custGeom>
              <a:avLst/>
              <a:gdLst/>
              <a:ahLst/>
              <a:cxnLst/>
              <a:rect l="l" t="t" r="r" b="b"/>
              <a:pathLst>
                <a:path h="10795">
                  <a:moveTo>
                    <a:pt x="-2691" y="5327"/>
                  </a:moveTo>
                  <a:lnTo>
                    <a:pt x="2691" y="5327"/>
                  </a:lnTo>
                </a:path>
              </a:pathLst>
            </a:custGeom>
            <a:ln w="106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189028" y="3598916"/>
              <a:ext cx="5715" cy="21590"/>
            </a:xfrm>
            <a:custGeom>
              <a:avLst/>
              <a:gdLst/>
              <a:ahLst/>
              <a:cxnLst/>
              <a:rect l="l" t="t" r="r" b="b"/>
              <a:pathLst>
                <a:path w="5715" h="21589">
                  <a:moveTo>
                    <a:pt x="0" y="0"/>
                  </a:moveTo>
                  <a:lnTo>
                    <a:pt x="5382" y="0"/>
                  </a:lnTo>
                </a:path>
                <a:path w="5715" h="21589">
                  <a:moveTo>
                    <a:pt x="0" y="21342"/>
                  </a:moveTo>
                  <a:lnTo>
                    <a:pt x="5382" y="21342"/>
                  </a:lnTo>
                </a:path>
              </a:pathLst>
            </a:custGeom>
            <a:ln w="106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189028" y="3641586"/>
              <a:ext cx="5715" cy="21590"/>
            </a:xfrm>
            <a:custGeom>
              <a:avLst/>
              <a:gdLst/>
              <a:ahLst/>
              <a:cxnLst/>
              <a:rect l="l" t="t" r="r" b="b"/>
              <a:pathLst>
                <a:path w="5715" h="21589">
                  <a:moveTo>
                    <a:pt x="0" y="0"/>
                  </a:moveTo>
                  <a:lnTo>
                    <a:pt x="5382" y="0"/>
                  </a:lnTo>
                </a:path>
                <a:path w="5715" h="21589">
                  <a:moveTo>
                    <a:pt x="0" y="21342"/>
                  </a:moveTo>
                  <a:lnTo>
                    <a:pt x="5382" y="21342"/>
                  </a:lnTo>
                </a:path>
              </a:pathLst>
            </a:custGeom>
            <a:ln w="106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191720" y="3678935"/>
              <a:ext cx="0" cy="10795"/>
            </a:xfrm>
            <a:custGeom>
              <a:avLst/>
              <a:gdLst/>
              <a:ahLst/>
              <a:cxnLst/>
              <a:rect l="l" t="t" r="r" b="b"/>
              <a:pathLst>
                <a:path h="10795">
                  <a:moveTo>
                    <a:pt x="-2691" y="5327"/>
                  </a:moveTo>
                  <a:lnTo>
                    <a:pt x="2691" y="5327"/>
                  </a:lnTo>
                </a:path>
              </a:pathLst>
            </a:custGeom>
            <a:ln w="106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189028" y="3705597"/>
              <a:ext cx="5715" cy="21590"/>
            </a:xfrm>
            <a:custGeom>
              <a:avLst/>
              <a:gdLst/>
              <a:ahLst/>
              <a:cxnLst/>
              <a:rect l="l" t="t" r="r" b="b"/>
              <a:pathLst>
                <a:path w="5715" h="21589">
                  <a:moveTo>
                    <a:pt x="0" y="0"/>
                  </a:moveTo>
                  <a:lnTo>
                    <a:pt x="5382" y="0"/>
                  </a:lnTo>
                </a:path>
                <a:path w="5715" h="21589">
                  <a:moveTo>
                    <a:pt x="0" y="21342"/>
                  </a:moveTo>
                  <a:lnTo>
                    <a:pt x="5382" y="21342"/>
                  </a:lnTo>
                </a:path>
              </a:pathLst>
            </a:custGeom>
            <a:ln w="106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191720" y="3742931"/>
              <a:ext cx="0" cy="10795"/>
            </a:xfrm>
            <a:custGeom>
              <a:avLst/>
              <a:gdLst/>
              <a:ahLst/>
              <a:cxnLst/>
              <a:rect l="l" t="t" r="r" b="b"/>
              <a:pathLst>
                <a:path h="10795">
                  <a:moveTo>
                    <a:pt x="-2691" y="5335"/>
                  </a:moveTo>
                  <a:lnTo>
                    <a:pt x="2691" y="5335"/>
                  </a:lnTo>
                </a:path>
              </a:pathLst>
            </a:custGeom>
            <a:ln w="106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191720" y="3764273"/>
              <a:ext cx="0" cy="10795"/>
            </a:xfrm>
            <a:custGeom>
              <a:avLst/>
              <a:gdLst/>
              <a:ahLst/>
              <a:cxnLst/>
              <a:rect l="l" t="t" r="r" b="b"/>
              <a:pathLst>
                <a:path h="10795">
                  <a:moveTo>
                    <a:pt x="-2691" y="5335"/>
                  </a:moveTo>
                  <a:lnTo>
                    <a:pt x="2691" y="5335"/>
                  </a:lnTo>
                </a:path>
              </a:pathLst>
            </a:custGeom>
            <a:ln w="106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191720" y="3785615"/>
              <a:ext cx="0" cy="10795"/>
            </a:xfrm>
            <a:custGeom>
              <a:avLst/>
              <a:gdLst/>
              <a:ahLst/>
              <a:cxnLst/>
              <a:rect l="l" t="t" r="r" b="b"/>
              <a:pathLst>
                <a:path h="10795">
                  <a:moveTo>
                    <a:pt x="-2691" y="5327"/>
                  </a:moveTo>
                  <a:lnTo>
                    <a:pt x="2691" y="5327"/>
                  </a:lnTo>
                </a:path>
              </a:pathLst>
            </a:custGeom>
            <a:ln w="106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189028" y="3813800"/>
              <a:ext cx="5715" cy="21590"/>
            </a:xfrm>
            <a:custGeom>
              <a:avLst/>
              <a:gdLst/>
              <a:ahLst/>
              <a:cxnLst/>
              <a:rect l="l" t="t" r="r" b="b"/>
              <a:pathLst>
                <a:path w="5715" h="21589">
                  <a:moveTo>
                    <a:pt x="0" y="0"/>
                  </a:moveTo>
                  <a:lnTo>
                    <a:pt x="5382" y="0"/>
                  </a:lnTo>
                </a:path>
                <a:path w="5715" h="21589">
                  <a:moveTo>
                    <a:pt x="0" y="21342"/>
                  </a:moveTo>
                  <a:lnTo>
                    <a:pt x="5382" y="21342"/>
                  </a:lnTo>
                </a:path>
              </a:pathLst>
            </a:custGeom>
            <a:ln w="106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191720" y="3851134"/>
              <a:ext cx="0" cy="10795"/>
            </a:xfrm>
            <a:custGeom>
              <a:avLst/>
              <a:gdLst/>
              <a:ahLst/>
              <a:cxnLst/>
              <a:rect l="l" t="t" r="r" b="b"/>
              <a:pathLst>
                <a:path h="10795">
                  <a:moveTo>
                    <a:pt x="-2691" y="5335"/>
                  </a:moveTo>
                  <a:lnTo>
                    <a:pt x="2691" y="5335"/>
                  </a:lnTo>
                </a:path>
              </a:pathLst>
            </a:custGeom>
            <a:ln w="106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191720" y="3872476"/>
              <a:ext cx="3175" cy="10795"/>
            </a:xfrm>
            <a:custGeom>
              <a:avLst/>
              <a:gdLst/>
              <a:ahLst/>
              <a:cxnLst/>
              <a:rect l="l" t="t" r="r" b="b"/>
              <a:pathLst>
                <a:path w="3175" h="10795">
                  <a:moveTo>
                    <a:pt x="0" y="0"/>
                  </a:moveTo>
                  <a:lnTo>
                    <a:pt x="3051" y="10671"/>
                  </a:lnTo>
                </a:path>
              </a:pathLst>
            </a:custGeom>
            <a:ln w="53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546488" y="3541763"/>
              <a:ext cx="645795" cy="344805"/>
            </a:xfrm>
            <a:custGeom>
              <a:avLst/>
              <a:gdLst/>
              <a:ahLst/>
              <a:cxnLst/>
              <a:rect l="l" t="t" r="r" b="b"/>
              <a:pathLst>
                <a:path w="645795" h="344804">
                  <a:moveTo>
                    <a:pt x="645231" y="0"/>
                  </a:moveTo>
                  <a:lnTo>
                    <a:pt x="0" y="344436"/>
                  </a:lnTo>
                </a:path>
              </a:pathLst>
            </a:custGeom>
            <a:ln w="53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993133" y="1640839"/>
            <a:ext cx="7878445" cy="19710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711835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40" dirty="0">
                <a:latin typeface="Calibri"/>
                <a:cs typeface="Calibri"/>
              </a:rPr>
              <a:t>Tentukan </a:t>
            </a:r>
            <a:r>
              <a:rPr sz="2400" dirty="0">
                <a:latin typeface="Calibri"/>
                <a:cs typeface="Calibri"/>
              </a:rPr>
              <a:t>titik </a:t>
            </a:r>
            <a:r>
              <a:rPr sz="2400" spc="-5" dirty="0">
                <a:latin typeface="Calibri"/>
                <a:cs typeface="Calibri"/>
              </a:rPr>
              <a:t>ujung selang </a:t>
            </a:r>
            <a:r>
              <a:rPr sz="2400" spc="-10" dirty="0">
                <a:latin typeface="Calibri"/>
                <a:cs typeface="Calibri"/>
              </a:rPr>
              <a:t>yang </a:t>
            </a:r>
            <a:r>
              <a:rPr sz="2400" spc="-5" dirty="0">
                <a:latin typeface="Calibri"/>
                <a:cs typeface="Calibri"/>
              </a:rPr>
              <a:t>tidak berubah </a:t>
            </a:r>
            <a:r>
              <a:rPr sz="2400" spc="10" dirty="0">
                <a:latin typeface="Calibri"/>
                <a:cs typeface="Calibri"/>
              </a:rPr>
              <a:t>(jumlah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perulangan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&gt; </a:t>
            </a:r>
            <a:r>
              <a:rPr sz="2400" spc="-5" dirty="0">
                <a:latin typeface="Calibri"/>
                <a:cs typeface="Calibri"/>
              </a:rPr>
              <a:t>1)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10" dirty="0">
                <a:latin typeface="Calibri"/>
                <a:cs typeface="Calibri"/>
              </a:rPr>
              <a:t> yang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kemudian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menjadi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titik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mandek.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Nilai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f</a:t>
            </a:r>
            <a:r>
              <a:rPr sz="2400" i="1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pada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titik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mandek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itu</a:t>
            </a:r>
            <a:r>
              <a:rPr sz="2400" spc="-15" dirty="0">
                <a:latin typeface="Calibri"/>
                <a:cs typeface="Calibri"/>
              </a:rPr>
              <a:t> diganti</a:t>
            </a:r>
            <a:r>
              <a:rPr sz="2400" spc="-5" dirty="0">
                <a:latin typeface="Calibri"/>
                <a:cs typeface="Calibri"/>
              </a:rPr>
              <a:t> menjadi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setengah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kalinya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250">
              <a:latin typeface="Calibri"/>
              <a:cs typeface="Calibri"/>
            </a:endParaRPr>
          </a:p>
          <a:p>
            <a:pPr marR="939165" algn="r">
              <a:lnSpc>
                <a:spcPct val="100000"/>
              </a:lnSpc>
            </a:pPr>
            <a:r>
              <a:rPr sz="1750" i="1" dirty="0">
                <a:latin typeface="Times New Roman"/>
                <a:cs typeface="Times New Roman"/>
              </a:rPr>
              <a:t>y</a:t>
            </a:r>
            <a:r>
              <a:rPr sz="1750" i="1" spc="-2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=</a:t>
            </a:r>
            <a:r>
              <a:rPr sz="1750" spc="-15" dirty="0">
                <a:latin typeface="Times New Roman"/>
                <a:cs typeface="Times New Roman"/>
              </a:rPr>
              <a:t> </a:t>
            </a:r>
            <a:r>
              <a:rPr sz="1750" i="1" dirty="0">
                <a:latin typeface="Times New Roman"/>
                <a:cs typeface="Times New Roman"/>
              </a:rPr>
              <a:t>f</a:t>
            </a:r>
            <a:r>
              <a:rPr sz="1750" dirty="0">
                <a:latin typeface="Times New Roman"/>
                <a:cs typeface="Times New Roman"/>
              </a:rPr>
              <a:t>(</a:t>
            </a:r>
            <a:r>
              <a:rPr sz="1750" i="1" dirty="0">
                <a:latin typeface="Times New Roman"/>
                <a:cs typeface="Times New Roman"/>
              </a:rPr>
              <a:t>x</a:t>
            </a:r>
            <a:r>
              <a:rPr sz="1750" dirty="0">
                <a:latin typeface="Times New Roman"/>
                <a:cs typeface="Times New Roman"/>
              </a:rPr>
              <a:t>)</a:t>
            </a:r>
            <a:endParaRPr sz="175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57193" y="3872547"/>
            <a:ext cx="9144000" cy="3442970"/>
            <a:chOff x="457193" y="3872547"/>
            <a:chExt cx="9144000" cy="3442970"/>
          </a:xfrm>
        </p:grpSpPr>
        <p:sp>
          <p:nvSpPr>
            <p:cNvPr id="20" name="object 20"/>
            <p:cNvSpPr/>
            <p:nvPr/>
          </p:nvSpPr>
          <p:spPr>
            <a:xfrm>
              <a:off x="457193" y="3886199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4000" y="0"/>
                  </a:moveTo>
                  <a:lnTo>
                    <a:pt x="0" y="0"/>
                  </a:lnTo>
                  <a:lnTo>
                    <a:pt x="0" y="3428994"/>
                  </a:lnTo>
                  <a:lnTo>
                    <a:pt x="9144000" y="3428994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743442" y="4918125"/>
              <a:ext cx="6090285" cy="3175"/>
            </a:xfrm>
            <a:custGeom>
              <a:avLst/>
              <a:gdLst/>
              <a:ahLst/>
              <a:cxnLst/>
              <a:rect l="l" t="t" r="r" b="b"/>
              <a:pathLst>
                <a:path w="6090284" h="3175">
                  <a:moveTo>
                    <a:pt x="0" y="0"/>
                  </a:moveTo>
                  <a:lnTo>
                    <a:pt x="6089873" y="0"/>
                  </a:lnTo>
                </a:path>
                <a:path w="6090284" h="3175">
                  <a:moveTo>
                    <a:pt x="0" y="2685"/>
                  </a:moveTo>
                  <a:lnTo>
                    <a:pt x="6089873" y="268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819643" y="4858512"/>
              <a:ext cx="186055" cy="123825"/>
            </a:xfrm>
            <a:custGeom>
              <a:avLst/>
              <a:gdLst/>
              <a:ahLst/>
              <a:cxnLst/>
              <a:rect l="l" t="t" r="r" b="b"/>
              <a:pathLst>
                <a:path w="186054" h="123825">
                  <a:moveTo>
                    <a:pt x="185927" y="60959"/>
                  </a:moveTo>
                  <a:lnTo>
                    <a:pt x="0" y="0"/>
                  </a:lnTo>
                  <a:lnTo>
                    <a:pt x="0" y="123443"/>
                  </a:lnTo>
                  <a:lnTo>
                    <a:pt x="185927" y="6095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147301" y="3886200"/>
              <a:ext cx="4989195" cy="2258695"/>
            </a:xfrm>
            <a:custGeom>
              <a:avLst/>
              <a:gdLst/>
              <a:ahLst/>
              <a:cxnLst/>
              <a:rect l="l" t="t" r="r" b="b"/>
              <a:pathLst>
                <a:path w="4989195" h="2258695">
                  <a:moveTo>
                    <a:pt x="4988789" y="0"/>
                  </a:moveTo>
                  <a:lnTo>
                    <a:pt x="4972786" y="77719"/>
                  </a:lnTo>
                  <a:lnTo>
                    <a:pt x="4934688" y="227069"/>
                  </a:lnTo>
                  <a:lnTo>
                    <a:pt x="4885926" y="373375"/>
                  </a:lnTo>
                  <a:lnTo>
                    <a:pt x="4829535" y="512054"/>
                  </a:lnTo>
                  <a:lnTo>
                    <a:pt x="4767057" y="649210"/>
                  </a:lnTo>
                  <a:lnTo>
                    <a:pt x="4695424" y="778756"/>
                  </a:lnTo>
                  <a:lnTo>
                    <a:pt x="4616178" y="902197"/>
                  </a:lnTo>
                  <a:lnTo>
                    <a:pt x="4527793" y="1019549"/>
                  </a:lnTo>
                  <a:lnTo>
                    <a:pt x="4430254" y="1132318"/>
                  </a:lnTo>
                  <a:lnTo>
                    <a:pt x="4328137" y="1240522"/>
                  </a:lnTo>
                  <a:lnTo>
                    <a:pt x="4215371" y="1342636"/>
                  </a:lnTo>
                  <a:lnTo>
                    <a:pt x="4096502" y="1438645"/>
                  </a:lnTo>
                  <a:lnTo>
                    <a:pt x="3966953" y="1530088"/>
                  </a:lnTo>
                  <a:lnTo>
                    <a:pt x="3829791" y="1616949"/>
                  </a:lnTo>
                  <a:lnTo>
                    <a:pt x="3688066" y="1697736"/>
                  </a:lnTo>
                  <a:lnTo>
                    <a:pt x="3534136" y="1772403"/>
                  </a:lnTo>
                  <a:lnTo>
                    <a:pt x="3375644" y="1842504"/>
                  </a:lnTo>
                  <a:lnTo>
                    <a:pt x="3204962" y="1906515"/>
                  </a:lnTo>
                  <a:lnTo>
                    <a:pt x="3029702" y="1965945"/>
                  </a:lnTo>
                  <a:lnTo>
                    <a:pt x="2845303" y="2019285"/>
                  </a:lnTo>
                  <a:lnTo>
                    <a:pt x="2650225" y="2068059"/>
                  </a:lnTo>
                  <a:lnTo>
                    <a:pt x="2452110" y="2110728"/>
                  </a:lnTo>
                  <a:lnTo>
                    <a:pt x="2241789" y="2148831"/>
                  </a:lnTo>
                  <a:lnTo>
                    <a:pt x="2025396" y="2180829"/>
                  </a:lnTo>
                  <a:lnTo>
                    <a:pt x="1799833" y="2205216"/>
                  </a:lnTo>
                  <a:lnTo>
                    <a:pt x="1568198" y="2226558"/>
                  </a:lnTo>
                  <a:lnTo>
                    <a:pt x="1325883" y="2241796"/>
                  </a:lnTo>
                  <a:lnTo>
                    <a:pt x="1077464" y="2252467"/>
                  </a:lnTo>
                  <a:lnTo>
                    <a:pt x="819907" y="2258556"/>
                  </a:lnTo>
                  <a:lnTo>
                    <a:pt x="556263" y="2258556"/>
                  </a:lnTo>
                  <a:lnTo>
                    <a:pt x="280412" y="2252467"/>
                  </a:lnTo>
                  <a:lnTo>
                    <a:pt x="0" y="2241796"/>
                  </a:lnTo>
                </a:path>
              </a:pathLst>
            </a:custGeom>
            <a:ln w="268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349993" y="4919465"/>
              <a:ext cx="0" cy="10795"/>
            </a:xfrm>
            <a:custGeom>
              <a:avLst/>
              <a:gdLst/>
              <a:ahLst/>
              <a:cxnLst/>
              <a:rect l="l" t="t" r="r" b="b"/>
              <a:pathLst>
                <a:path h="10795">
                  <a:moveTo>
                    <a:pt x="-2691" y="5335"/>
                  </a:moveTo>
                  <a:lnTo>
                    <a:pt x="2691" y="5335"/>
                  </a:lnTo>
                </a:path>
              </a:pathLst>
            </a:custGeom>
            <a:ln w="106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349993" y="4940807"/>
              <a:ext cx="0" cy="10795"/>
            </a:xfrm>
            <a:custGeom>
              <a:avLst/>
              <a:gdLst/>
              <a:ahLst/>
              <a:cxnLst/>
              <a:rect l="l" t="t" r="r" b="b"/>
              <a:pathLst>
                <a:path h="10795">
                  <a:moveTo>
                    <a:pt x="-2691" y="5327"/>
                  </a:moveTo>
                  <a:lnTo>
                    <a:pt x="2691" y="5327"/>
                  </a:lnTo>
                </a:path>
              </a:pathLst>
            </a:custGeom>
            <a:ln w="106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349993" y="4962134"/>
              <a:ext cx="0" cy="10795"/>
            </a:xfrm>
            <a:custGeom>
              <a:avLst/>
              <a:gdLst/>
              <a:ahLst/>
              <a:cxnLst/>
              <a:rect l="l" t="t" r="r" b="b"/>
              <a:pathLst>
                <a:path h="10795">
                  <a:moveTo>
                    <a:pt x="-2691" y="5335"/>
                  </a:moveTo>
                  <a:lnTo>
                    <a:pt x="2691" y="5335"/>
                  </a:lnTo>
                </a:path>
              </a:pathLst>
            </a:custGeom>
            <a:ln w="106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349993" y="498347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0"/>
                  </a:moveTo>
                  <a:lnTo>
                    <a:pt x="0" y="12193"/>
                  </a:lnTo>
                </a:path>
              </a:pathLst>
            </a:custGeom>
            <a:ln w="53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347301" y="5011661"/>
              <a:ext cx="5715" cy="21590"/>
            </a:xfrm>
            <a:custGeom>
              <a:avLst/>
              <a:gdLst/>
              <a:ahLst/>
              <a:cxnLst/>
              <a:rect l="l" t="t" r="r" b="b"/>
              <a:pathLst>
                <a:path w="5714" h="21589">
                  <a:moveTo>
                    <a:pt x="0" y="0"/>
                  </a:moveTo>
                  <a:lnTo>
                    <a:pt x="5382" y="0"/>
                  </a:lnTo>
                </a:path>
                <a:path w="5714" h="21589">
                  <a:moveTo>
                    <a:pt x="0" y="21342"/>
                  </a:moveTo>
                  <a:lnTo>
                    <a:pt x="5382" y="21342"/>
                  </a:lnTo>
                </a:path>
              </a:pathLst>
            </a:custGeom>
            <a:ln w="106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349993" y="5049010"/>
              <a:ext cx="0" cy="10795"/>
            </a:xfrm>
            <a:custGeom>
              <a:avLst/>
              <a:gdLst/>
              <a:ahLst/>
              <a:cxnLst/>
              <a:rect l="l" t="t" r="r" b="b"/>
              <a:pathLst>
                <a:path h="10795">
                  <a:moveTo>
                    <a:pt x="-2691" y="5327"/>
                  </a:moveTo>
                  <a:lnTo>
                    <a:pt x="2691" y="5327"/>
                  </a:lnTo>
                </a:path>
              </a:pathLst>
            </a:custGeom>
            <a:ln w="106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347301" y="5075672"/>
              <a:ext cx="5715" cy="21590"/>
            </a:xfrm>
            <a:custGeom>
              <a:avLst/>
              <a:gdLst/>
              <a:ahLst/>
              <a:cxnLst/>
              <a:rect l="l" t="t" r="r" b="b"/>
              <a:pathLst>
                <a:path w="5714" h="21589">
                  <a:moveTo>
                    <a:pt x="0" y="0"/>
                  </a:moveTo>
                  <a:lnTo>
                    <a:pt x="5382" y="0"/>
                  </a:lnTo>
                </a:path>
                <a:path w="5714" h="21589">
                  <a:moveTo>
                    <a:pt x="0" y="21342"/>
                  </a:moveTo>
                  <a:lnTo>
                    <a:pt x="5382" y="21342"/>
                  </a:lnTo>
                </a:path>
              </a:pathLst>
            </a:custGeom>
            <a:ln w="106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347301" y="5118342"/>
              <a:ext cx="5715" cy="21590"/>
            </a:xfrm>
            <a:custGeom>
              <a:avLst/>
              <a:gdLst/>
              <a:ahLst/>
              <a:cxnLst/>
              <a:rect l="l" t="t" r="r" b="b"/>
              <a:pathLst>
                <a:path w="5714" h="21589">
                  <a:moveTo>
                    <a:pt x="0" y="0"/>
                  </a:moveTo>
                  <a:lnTo>
                    <a:pt x="5382" y="0"/>
                  </a:lnTo>
                </a:path>
                <a:path w="5714" h="21589">
                  <a:moveTo>
                    <a:pt x="0" y="21342"/>
                  </a:moveTo>
                  <a:lnTo>
                    <a:pt x="5382" y="21342"/>
                  </a:lnTo>
                </a:path>
              </a:pathLst>
            </a:custGeom>
            <a:ln w="106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349993" y="5155691"/>
              <a:ext cx="0" cy="10795"/>
            </a:xfrm>
            <a:custGeom>
              <a:avLst/>
              <a:gdLst/>
              <a:ahLst/>
              <a:cxnLst/>
              <a:rect l="l" t="t" r="r" b="b"/>
              <a:pathLst>
                <a:path h="10795">
                  <a:moveTo>
                    <a:pt x="-2691" y="5327"/>
                  </a:moveTo>
                  <a:lnTo>
                    <a:pt x="2691" y="5327"/>
                  </a:lnTo>
                </a:path>
              </a:pathLst>
            </a:custGeom>
            <a:ln w="106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349993" y="5177018"/>
              <a:ext cx="0" cy="10795"/>
            </a:xfrm>
            <a:custGeom>
              <a:avLst/>
              <a:gdLst/>
              <a:ahLst/>
              <a:cxnLst/>
              <a:rect l="l" t="t" r="r" b="b"/>
              <a:pathLst>
                <a:path h="10795">
                  <a:moveTo>
                    <a:pt x="-2691" y="5335"/>
                  </a:moveTo>
                  <a:lnTo>
                    <a:pt x="2691" y="5335"/>
                  </a:lnTo>
                </a:path>
              </a:pathLst>
            </a:custGeom>
            <a:ln w="106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349993" y="519836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0"/>
                  </a:moveTo>
                  <a:lnTo>
                    <a:pt x="0" y="12193"/>
                  </a:lnTo>
                </a:path>
              </a:pathLst>
            </a:custGeom>
            <a:ln w="53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349993" y="5221209"/>
              <a:ext cx="0" cy="10795"/>
            </a:xfrm>
            <a:custGeom>
              <a:avLst/>
              <a:gdLst/>
              <a:ahLst/>
              <a:cxnLst/>
              <a:rect l="l" t="t" r="r" b="b"/>
              <a:pathLst>
                <a:path h="10795">
                  <a:moveTo>
                    <a:pt x="-2691" y="5335"/>
                  </a:moveTo>
                  <a:lnTo>
                    <a:pt x="2691" y="5335"/>
                  </a:lnTo>
                </a:path>
              </a:pathLst>
            </a:custGeom>
            <a:ln w="106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349993" y="5242551"/>
              <a:ext cx="0" cy="10795"/>
            </a:xfrm>
            <a:custGeom>
              <a:avLst/>
              <a:gdLst/>
              <a:ahLst/>
              <a:cxnLst/>
              <a:rect l="l" t="t" r="r" b="b"/>
              <a:pathLst>
                <a:path h="10795">
                  <a:moveTo>
                    <a:pt x="-2691" y="5335"/>
                  </a:moveTo>
                  <a:lnTo>
                    <a:pt x="2691" y="5335"/>
                  </a:lnTo>
                </a:path>
              </a:pathLst>
            </a:custGeom>
            <a:ln w="106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349993" y="5263894"/>
              <a:ext cx="0" cy="10795"/>
            </a:xfrm>
            <a:custGeom>
              <a:avLst/>
              <a:gdLst/>
              <a:ahLst/>
              <a:cxnLst/>
              <a:rect l="l" t="t" r="r" b="b"/>
              <a:pathLst>
                <a:path h="10795">
                  <a:moveTo>
                    <a:pt x="-2691" y="5327"/>
                  </a:moveTo>
                  <a:lnTo>
                    <a:pt x="2691" y="5327"/>
                  </a:lnTo>
                </a:path>
              </a:pathLst>
            </a:custGeom>
            <a:ln w="106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347301" y="5290556"/>
              <a:ext cx="5715" cy="21590"/>
            </a:xfrm>
            <a:custGeom>
              <a:avLst/>
              <a:gdLst/>
              <a:ahLst/>
              <a:cxnLst/>
              <a:rect l="l" t="t" r="r" b="b"/>
              <a:pathLst>
                <a:path w="5714" h="21589">
                  <a:moveTo>
                    <a:pt x="0" y="0"/>
                  </a:moveTo>
                  <a:lnTo>
                    <a:pt x="5382" y="0"/>
                  </a:lnTo>
                </a:path>
                <a:path w="5714" h="21589">
                  <a:moveTo>
                    <a:pt x="0" y="21342"/>
                  </a:moveTo>
                  <a:lnTo>
                    <a:pt x="5382" y="21342"/>
                  </a:lnTo>
                </a:path>
              </a:pathLst>
            </a:custGeom>
            <a:ln w="106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349993" y="5327890"/>
              <a:ext cx="0" cy="10795"/>
            </a:xfrm>
            <a:custGeom>
              <a:avLst/>
              <a:gdLst/>
              <a:ahLst/>
              <a:cxnLst/>
              <a:rect l="l" t="t" r="r" b="b"/>
              <a:pathLst>
                <a:path h="10795">
                  <a:moveTo>
                    <a:pt x="-2691" y="5335"/>
                  </a:moveTo>
                  <a:lnTo>
                    <a:pt x="2691" y="5335"/>
                  </a:lnTo>
                </a:path>
              </a:pathLst>
            </a:custGeom>
            <a:ln w="106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349993" y="5349232"/>
              <a:ext cx="0" cy="10795"/>
            </a:xfrm>
            <a:custGeom>
              <a:avLst/>
              <a:gdLst/>
              <a:ahLst/>
              <a:cxnLst/>
              <a:rect l="l" t="t" r="r" b="b"/>
              <a:pathLst>
                <a:path h="10795">
                  <a:moveTo>
                    <a:pt x="-2691" y="5335"/>
                  </a:moveTo>
                  <a:lnTo>
                    <a:pt x="2691" y="5335"/>
                  </a:lnTo>
                </a:path>
              </a:pathLst>
            </a:custGeom>
            <a:ln w="106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349993" y="5370574"/>
              <a:ext cx="0" cy="10795"/>
            </a:xfrm>
            <a:custGeom>
              <a:avLst/>
              <a:gdLst/>
              <a:ahLst/>
              <a:cxnLst/>
              <a:rect l="l" t="t" r="r" b="b"/>
              <a:pathLst>
                <a:path h="10795">
                  <a:moveTo>
                    <a:pt x="-2691" y="5327"/>
                  </a:moveTo>
                  <a:lnTo>
                    <a:pt x="2691" y="5327"/>
                  </a:lnTo>
                </a:path>
              </a:pathLst>
            </a:custGeom>
            <a:ln w="106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349993" y="5391902"/>
              <a:ext cx="0" cy="10795"/>
            </a:xfrm>
            <a:custGeom>
              <a:avLst/>
              <a:gdLst/>
              <a:ahLst/>
              <a:cxnLst/>
              <a:rect l="l" t="t" r="r" b="b"/>
              <a:pathLst>
                <a:path h="10795">
                  <a:moveTo>
                    <a:pt x="-2691" y="5335"/>
                  </a:moveTo>
                  <a:lnTo>
                    <a:pt x="2691" y="5335"/>
                  </a:lnTo>
                </a:path>
              </a:pathLst>
            </a:custGeom>
            <a:ln w="106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349993" y="541324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0"/>
                  </a:moveTo>
                  <a:lnTo>
                    <a:pt x="0" y="12193"/>
                  </a:lnTo>
                </a:path>
              </a:pathLst>
            </a:custGeom>
            <a:ln w="53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347301" y="5441429"/>
              <a:ext cx="5715" cy="21590"/>
            </a:xfrm>
            <a:custGeom>
              <a:avLst/>
              <a:gdLst/>
              <a:ahLst/>
              <a:cxnLst/>
              <a:rect l="l" t="t" r="r" b="b"/>
              <a:pathLst>
                <a:path w="5714" h="21589">
                  <a:moveTo>
                    <a:pt x="0" y="0"/>
                  </a:moveTo>
                  <a:lnTo>
                    <a:pt x="5382" y="0"/>
                  </a:lnTo>
                </a:path>
                <a:path w="5714" h="21589">
                  <a:moveTo>
                    <a:pt x="0" y="21342"/>
                  </a:moveTo>
                  <a:lnTo>
                    <a:pt x="5382" y="21342"/>
                  </a:lnTo>
                </a:path>
              </a:pathLst>
            </a:custGeom>
            <a:ln w="106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349993" y="5478778"/>
              <a:ext cx="0" cy="10795"/>
            </a:xfrm>
            <a:custGeom>
              <a:avLst/>
              <a:gdLst/>
              <a:ahLst/>
              <a:cxnLst/>
              <a:rect l="l" t="t" r="r" b="b"/>
              <a:pathLst>
                <a:path h="10795">
                  <a:moveTo>
                    <a:pt x="-2691" y="5327"/>
                  </a:moveTo>
                  <a:lnTo>
                    <a:pt x="2691" y="5327"/>
                  </a:lnTo>
                </a:path>
              </a:pathLst>
            </a:custGeom>
            <a:ln w="106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349993" y="5500105"/>
              <a:ext cx="0" cy="10795"/>
            </a:xfrm>
            <a:custGeom>
              <a:avLst/>
              <a:gdLst/>
              <a:ahLst/>
              <a:cxnLst/>
              <a:rect l="l" t="t" r="r" b="b"/>
              <a:pathLst>
                <a:path h="10795">
                  <a:moveTo>
                    <a:pt x="-2691" y="5335"/>
                  </a:moveTo>
                  <a:lnTo>
                    <a:pt x="2691" y="5335"/>
                  </a:lnTo>
                </a:path>
              </a:pathLst>
            </a:custGeom>
            <a:ln w="106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346941" y="5521447"/>
              <a:ext cx="3175" cy="10795"/>
            </a:xfrm>
            <a:custGeom>
              <a:avLst/>
              <a:gdLst/>
              <a:ahLst/>
              <a:cxnLst/>
              <a:rect l="l" t="t" r="r" b="b"/>
              <a:pathLst>
                <a:path w="3175" h="10795">
                  <a:moveTo>
                    <a:pt x="3051" y="0"/>
                  </a:moveTo>
                  <a:lnTo>
                    <a:pt x="0" y="10671"/>
                  </a:lnTo>
                </a:path>
              </a:pathLst>
            </a:custGeom>
            <a:ln w="53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344250" y="5548109"/>
              <a:ext cx="5715" cy="21590"/>
            </a:xfrm>
            <a:custGeom>
              <a:avLst/>
              <a:gdLst/>
              <a:ahLst/>
              <a:cxnLst/>
              <a:rect l="l" t="t" r="r" b="b"/>
              <a:pathLst>
                <a:path w="5714" h="21589">
                  <a:moveTo>
                    <a:pt x="0" y="0"/>
                  </a:moveTo>
                  <a:lnTo>
                    <a:pt x="5382" y="0"/>
                  </a:lnTo>
                </a:path>
                <a:path w="5714" h="21589">
                  <a:moveTo>
                    <a:pt x="0" y="21342"/>
                  </a:moveTo>
                  <a:lnTo>
                    <a:pt x="5382" y="21342"/>
                  </a:lnTo>
                </a:path>
              </a:pathLst>
            </a:custGeom>
            <a:ln w="106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346941" y="5585458"/>
              <a:ext cx="0" cy="10795"/>
            </a:xfrm>
            <a:custGeom>
              <a:avLst/>
              <a:gdLst/>
              <a:ahLst/>
              <a:cxnLst/>
              <a:rect l="l" t="t" r="r" b="b"/>
              <a:pathLst>
                <a:path h="10795">
                  <a:moveTo>
                    <a:pt x="-2691" y="5327"/>
                  </a:moveTo>
                  <a:lnTo>
                    <a:pt x="2691" y="5327"/>
                  </a:lnTo>
                </a:path>
              </a:pathLst>
            </a:custGeom>
            <a:ln w="106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344250" y="5612121"/>
              <a:ext cx="5715" cy="22860"/>
            </a:xfrm>
            <a:custGeom>
              <a:avLst/>
              <a:gdLst/>
              <a:ahLst/>
              <a:cxnLst/>
              <a:rect l="l" t="t" r="r" b="b"/>
              <a:pathLst>
                <a:path w="5714" h="22860">
                  <a:moveTo>
                    <a:pt x="0" y="0"/>
                  </a:moveTo>
                  <a:lnTo>
                    <a:pt x="5382" y="0"/>
                  </a:lnTo>
                </a:path>
                <a:path w="5714" h="22860">
                  <a:moveTo>
                    <a:pt x="0" y="22864"/>
                  </a:moveTo>
                  <a:lnTo>
                    <a:pt x="5382" y="22864"/>
                  </a:lnTo>
                </a:path>
              </a:pathLst>
            </a:custGeom>
            <a:ln w="106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344250" y="5656313"/>
              <a:ext cx="5715" cy="21590"/>
            </a:xfrm>
            <a:custGeom>
              <a:avLst/>
              <a:gdLst/>
              <a:ahLst/>
              <a:cxnLst/>
              <a:rect l="l" t="t" r="r" b="b"/>
              <a:pathLst>
                <a:path w="5714" h="21589">
                  <a:moveTo>
                    <a:pt x="0" y="0"/>
                  </a:moveTo>
                  <a:lnTo>
                    <a:pt x="5382" y="0"/>
                  </a:lnTo>
                </a:path>
                <a:path w="5714" h="21589">
                  <a:moveTo>
                    <a:pt x="0" y="21342"/>
                  </a:moveTo>
                  <a:lnTo>
                    <a:pt x="5382" y="21342"/>
                  </a:lnTo>
                </a:path>
              </a:pathLst>
            </a:custGeom>
            <a:ln w="106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346941" y="5693661"/>
              <a:ext cx="0" cy="10795"/>
            </a:xfrm>
            <a:custGeom>
              <a:avLst/>
              <a:gdLst/>
              <a:ahLst/>
              <a:cxnLst/>
              <a:rect l="l" t="t" r="r" b="b"/>
              <a:pathLst>
                <a:path h="10795">
                  <a:moveTo>
                    <a:pt x="-2691" y="5327"/>
                  </a:moveTo>
                  <a:lnTo>
                    <a:pt x="2691" y="5327"/>
                  </a:lnTo>
                </a:path>
              </a:pathLst>
            </a:custGeom>
            <a:ln w="106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344250" y="5720324"/>
              <a:ext cx="5715" cy="21590"/>
            </a:xfrm>
            <a:custGeom>
              <a:avLst/>
              <a:gdLst/>
              <a:ahLst/>
              <a:cxnLst/>
              <a:rect l="l" t="t" r="r" b="b"/>
              <a:pathLst>
                <a:path w="5714" h="21589">
                  <a:moveTo>
                    <a:pt x="0" y="0"/>
                  </a:moveTo>
                  <a:lnTo>
                    <a:pt x="5382" y="0"/>
                  </a:lnTo>
                </a:path>
                <a:path w="5714" h="21589">
                  <a:moveTo>
                    <a:pt x="0" y="21342"/>
                  </a:moveTo>
                  <a:lnTo>
                    <a:pt x="5382" y="21342"/>
                  </a:lnTo>
                </a:path>
              </a:pathLst>
            </a:custGeom>
            <a:ln w="106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346941" y="5757658"/>
              <a:ext cx="0" cy="10795"/>
            </a:xfrm>
            <a:custGeom>
              <a:avLst/>
              <a:gdLst/>
              <a:ahLst/>
              <a:cxnLst/>
              <a:rect l="l" t="t" r="r" b="b"/>
              <a:pathLst>
                <a:path h="10795">
                  <a:moveTo>
                    <a:pt x="-2691" y="5335"/>
                  </a:moveTo>
                  <a:lnTo>
                    <a:pt x="2691" y="5335"/>
                  </a:lnTo>
                </a:path>
              </a:pathLst>
            </a:custGeom>
            <a:ln w="106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346941" y="5779000"/>
              <a:ext cx="0" cy="10795"/>
            </a:xfrm>
            <a:custGeom>
              <a:avLst/>
              <a:gdLst/>
              <a:ahLst/>
              <a:cxnLst/>
              <a:rect l="l" t="t" r="r" b="b"/>
              <a:pathLst>
                <a:path h="10795">
                  <a:moveTo>
                    <a:pt x="-2691" y="5335"/>
                  </a:moveTo>
                  <a:lnTo>
                    <a:pt x="2691" y="5335"/>
                  </a:lnTo>
                </a:path>
              </a:pathLst>
            </a:custGeom>
            <a:ln w="106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346941" y="5800342"/>
              <a:ext cx="0" cy="10795"/>
            </a:xfrm>
            <a:custGeom>
              <a:avLst/>
              <a:gdLst/>
              <a:ahLst/>
              <a:cxnLst/>
              <a:rect l="l" t="t" r="r" b="b"/>
              <a:pathLst>
                <a:path h="10795">
                  <a:moveTo>
                    <a:pt x="-2691" y="5327"/>
                  </a:moveTo>
                  <a:lnTo>
                    <a:pt x="2691" y="5327"/>
                  </a:lnTo>
                </a:path>
              </a:pathLst>
            </a:custGeom>
            <a:ln w="106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344250" y="5827005"/>
              <a:ext cx="5715" cy="22860"/>
            </a:xfrm>
            <a:custGeom>
              <a:avLst/>
              <a:gdLst/>
              <a:ahLst/>
              <a:cxnLst/>
              <a:rect l="l" t="t" r="r" b="b"/>
              <a:pathLst>
                <a:path w="5714" h="22860">
                  <a:moveTo>
                    <a:pt x="0" y="0"/>
                  </a:moveTo>
                  <a:lnTo>
                    <a:pt x="5382" y="0"/>
                  </a:lnTo>
                </a:path>
                <a:path w="5714" h="22860">
                  <a:moveTo>
                    <a:pt x="0" y="22864"/>
                  </a:moveTo>
                  <a:lnTo>
                    <a:pt x="5382" y="22864"/>
                  </a:lnTo>
                </a:path>
              </a:pathLst>
            </a:custGeom>
            <a:ln w="106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346941" y="5865876"/>
              <a:ext cx="0" cy="10795"/>
            </a:xfrm>
            <a:custGeom>
              <a:avLst/>
              <a:gdLst/>
              <a:ahLst/>
              <a:cxnLst/>
              <a:rect l="l" t="t" r="r" b="b"/>
              <a:pathLst>
                <a:path h="10795">
                  <a:moveTo>
                    <a:pt x="-2691" y="5327"/>
                  </a:moveTo>
                  <a:lnTo>
                    <a:pt x="2691" y="5327"/>
                  </a:lnTo>
                </a:path>
              </a:pathLst>
            </a:custGeom>
            <a:ln w="106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346941" y="5887203"/>
              <a:ext cx="0" cy="10795"/>
            </a:xfrm>
            <a:custGeom>
              <a:avLst/>
              <a:gdLst/>
              <a:ahLst/>
              <a:cxnLst/>
              <a:rect l="l" t="t" r="r" b="b"/>
              <a:pathLst>
                <a:path h="10795">
                  <a:moveTo>
                    <a:pt x="-2691" y="5335"/>
                  </a:moveTo>
                  <a:lnTo>
                    <a:pt x="2691" y="5335"/>
                  </a:lnTo>
                </a:path>
              </a:pathLst>
            </a:custGeom>
            <a:ln w="106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346941" y="5908545"/>
              <a:ext cx="0" cy="10795"/>
            </a:xfrm>
            <a:custGeom>
              <a:avLst/>
              <a:gdLst/>
              <a:ahLst/>
              <a:cxnLst/>
              <a:rect l="l" t="t" r="r" b="b"/>
              <a:pathLst>
                <a:path h="10795">
                  <a:moveTo>
                    <a:pt x="-2691" y="5327"/>
                  </a:moveTo>
                  <a:lnTo>
                    <a:pt x="2691" y="5327"/>
                  </a:lnTo>
                </a:path>
              </a:pathLst>
            </a:custGeom>
            <a:ln w="106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344250" y="5935208"/>
              <a:ext cx="5715" cy="21590"/>
            </a:xfrm>
            <a:custGeom>
              <a:avLst/>
              <a:gdLst/>
              <a:ahLst/>
              <a:cxnLst/>
              <a:rect l="l" t="t" r="r" b="b"/>
              <a:pathLst>
                <a:path w="5714" h="21589">
                  <a:moveTo>
                    <a:pt x="0" y="0"/>
                  </a:moveTo>
                  <a:lnTo>
                    <a:pt x="5382" y="0"/>
                  </a:lnTo>
                </a:path>
                <a:path w="5714" h="21589">
                  <a:moveTo>
                    <a:pt x="0" y="21342"/>
                  </a:moveTo>
                  <a:lnTo>
                    <a:pt x="5382" y="21342"/>
                  </a:lnTo>
                </a:path>
              </a:pathLst>
            </a:custGeom>
            <a:ln w="106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346941" y="5972542"/>
              <a:ext cx="0" cy="10795"/>
            </a:xfrm>
            <a:custGeom>
              <a:avLst/>
              <a:gdLst/>
              <a:ahLst/>
              <a:cxnLst/>
              <a:rect l="l" t="t" r="r" b="b"/>
              <a:pathLst>
                <a:path h="10795">
                  <a:moveTo>
                    <a:pt x="-2691" y="5335"/>
                  </a:moveTo>
                  <a:lnTo>
                    <a:pt x="2691" y="5335"/>
                  </a:lnTo>
                </a:path>
              </a:pathLst>
            </a:custGeom>
            <a:ln w="106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346941" y="5993884"/>
              <a:ext cx="0" cy="10795"/>
            </a:xfrm>
            <a:custGeom>
              <a:avLst/>
              <a:gdLst/>
              <a:ahLst/>
              <a:cxnLst/>
              <a:rect l="l" t="t" r="r" b="b"/>
              <a:pathLst>
                <a:path h="10795">
                  <a:moveTo>
                    <a:pt x="-2691" y="5335"/>
                  </a:moveTo>
                  <a:lnTo>
                    <a:pt x="2691" y="5335"/>
                  </a:lnTo>
                </a:path>
              </a:pathLst>
            </a:custGeom>
            <a:ln w="106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346941" y="6015226"/>
              <a:ext cx="0" cy="10795"/>
            </a:xfrm>
            <a:custGeom>
              <a:avLst/>
              <a:gdLst/>
              <a:ahLst/>
              <a:cxnLst/>
              <a:rect l="l" t="t" r="r" b="b"/>
              <a:pathLst>
                <a:path h="10795">
                  <a:moveTo>
                    <a:pt x="-2691" y="5327"/>
                  </a:moveTo>
                  <a:lnTo>
                    <a:pt x="2691" y="5327"/>
                  </a:lnTo>
                </a:path>
              </a:pathLst>
            </a:custGeom>
            <a:ln w="106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346941" y="6036553"/>
              <a:ext cx="0" cy="10795"/>
            </a:xfrm>
            <a:custGeom>
              <a:avLst/>
              <a:gdLst/>
              <a:ahLst/>
              <a:cxnLst/>
              <a:rect l="l" t="t" r="r" b="b"/>
              <a:pathLst>
                <a:path h="10795">
                  <a:moveTo>
                    <a:pt x="-2691" y="5335"/>
                  </a:moveTo>
                  <a:lnTo>
                    <a:pt x="2691" y="5335"/>
                  </a:lnTo>
                </a:path>
              </a:pathLst>
            </a:custGeom>
            <a:ln w="106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346941" y="6059418"/>
              <a:ext cx="0" cy="10795"/>
            </a:xfrm>
            <a:custGeom>
              <a:avLst/>
              <a:gdLst/>
              <a:ahLst/>
              <a:cxnLst/>
              <a:rect l="l" t="t" r="r" b="b"/>
              <a:pathLst>
                <a:path h="10795">
                  <a:moveTo>
                    <a:pt x="-2691" y="5335"/>
                  </a:moveTo>
                  <a:lnTo>
                    <a:pt x="2691" y="5335"/>
                  </a:lnTo>
                </a:path>
              </a:pathLst>
            </a:custGeom>
            <a:ln w="106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346941" y="6080760"/>
              <a:ext cx="0" cy="10795"/>
            </a:xfrm>
            <a:custGeom>
              <a:avLst/>
              <a:gdLst/>
              <a:ahLst/>
              <a:cxnLst/>
              <a:rect l="l" t="t" r="r" b="b"/>
              <a:pathLst>
                <a:path h="10795">
                  <a:moveTo>
                    <a:pt x="-2691" y="5327"/>
                  </a:moveTo>
                  <a:lnTo>
                    <a:pt x="2691" y="5327"/>
                  </a:lnTo>
                </a:path>
              </a:pathLst>
            </a:custGeom>
            <a:ln w="106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346941" y="6102087"/>
              <a:ext cx="0" cy="10795"/>
            </a:xfrm>
            <a:custGeom>
              <a:avLst/>
              <a:gdLst/>
              <a:ahLst/>
              <a:cxnLst/>
              <a:rect l="l" t="t" r="r" b="b"/>
              <a:pathLst>
                <a:path h="10795">
                  <a:moveTo>
                    <a:pt x="-2691" y="5335"/>
                  </a:moveTo>
                  <a:lnTo>
                    <a:pt x="2691" y="5335"/>
                  </a:lnTo>
                </a:path>
              </a:pathLst>
            </a:custGeom>
            <a:ln w="106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346941" y="6123429"/>
              <a:ext cx="0" cy="10795"/>
            </a:xfrm>
            <a:custGeom>
              <a:avLst/>
              <a:gdLst/>
              <a:ahLst/>
              <a:cxnLst/>
              <a:rect l="l" t="t" r="r" b="b"/>
              <a:pathLst>
                <a:path h="10795">
                  <a:moveTo>
                    <a:pt x="-2691" y="5327"/>
                  </a:moveTo>
                  <a:lnTo>
                    <a:pt x="2691" y="5327"/>
                  </a:lnTo>
                </a:path>
              </a:pathLst>
            </a:custGeom>
            <a:ln w="106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196297" y="3893819"/>
              <a:ext cx="0" cy="1021080"/>
            </a:xfrm>
            <a:custGeom>
              <a:avLst/>
              <a:gdLst/>
              <a:ahLst/>
              <a:cxnLst/>
              <a:rect l="l" t="t" r="r" b="b"/>
              <a:pathLst>
                <a:path h="1021079">
                  <a:moveTo>
                    <a:pt x="0" y="0"/>
                  </a:moveTo>
                  <a:lnTo>
                    <a:pt x="0" y="1021079"/>
                  </a:lnTo>
                </a:path>
              </a:pathLst>
            </a:custGeom>
            <a:ln w="5382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346941" y="3886200"/>
              <a:ext cx="4199890" cy="2242185"/>
            </a:xfrm>
            <a:custGeom>
              <a:avLst/>
              <a:gdLst/>
              <a:ahLst/>
              <a:cxnLst/>
              <a:rect l="l" t="t" r="r" b="b"/>
              <a:pathLst>
                <a:path w="4199890" h="2242185">
                  <a:moveTo>
                    <a:pt x="4199546" y="0"/>
                  </a:moveTo>
                  <a:lnTo>
                    <a:pt x="0" y="2241796"/>
                  </a:lnTo>
                </a:path>
              </a:pathLst>
            </a:custGeom>
            <a:ln w="53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628369" y="4919465"/>
              <a:ext cx="0" cy="10795"/>
            </a:xfrm>
            <a:custGeom>
              <a:avLst/>
              <a:gdLst/>
              <a:ahLst/>
              <a:cxnLst/>
              <a:rect l="l" t="t" r="r" b="b"/>
              <a:pathLst>
                <a:path h="10795">
                  <a:moveTo>
                    <a:pt x="-2691" y="5335"/>
                  </a:moveTo>
                  <a:lnTo>
                    <a:pt x="2691" y="5335"/>
                  </a:lnTo>
                </a:path>
              </a:pathLst>
            </a:custGeom>
            <a:ln w="106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628369" y="4940807"/>
              <a:ext cx="0" cy="10795"/>
            </a:xfrm>
            <a:custGeom>
              <a:avLst/>
              <a:gdLst/>
              <a:ahLst/>
              <a:cxnLst/>
              <a:rect l="l" t="t" r="r" b="b"/>
              <a:pathLst>
                <a:path h="10795">
                  <a:moveTo>
                    <a:pt x="-2691" y="5327"/>
                  </a:moveTo>
                  <a:lnTo>
                    <a:pt x="2691" y="5327"/>
                  </a:lnTo>
                </a:path>
              </a:pathLst>
            </a:custGeom>
            <a:ln w="106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628369" y="4962134"/>
              <a:ext cx="0" cy="10795"/>
            </a:xfrm>
            <a:custGeom>
              <a:avLst/>
              <a:gdLst/>
              <a:ahLst/>
              <a:cxnLst/>
              <a:rect l="l" t="t" r="r" b="b"/>
              <a:pathLst>
                <a:path h="10795">
                  <a:moveTo>
                    <a:pt x="-2691" y="5335"/>
                  </a:moveTo>
                  <a:lnTo>
                    <a:pt x="2691" y="5335"/>
                  </a:lnTo>
                </a:path>
              </a:pathLst>
            </a:custGeom>
            <a:ln w="106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628369" y="498347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0"/>
                  </a:moveTo>
                  <a:lnTo>
                    <a:pt x="0" y="12193"/>
                  </a:lnTo>
                </a:path>
              </a:pathLst>
            </a:custGeom>
            <a:ln w="53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625678" y="5011661"/>
              <a:ext cx="5715" cy="21590"/>
            </a:xfrm>
            <a:custGeom>
              <a:avLst/>
              <a:gdLst/>
              <a:ahLst/>
              <a:cxnLst/>
              <a:rect l="l" t="t" r="r" b="b"/>
              <a:pathLst>
                <a:path w="5714" h="21589">
                  <a:moveTo>
                    <a:pt x="0" y="0"/>
                  </a:moveTo>
                  <a:lnTo>
                    <a:pt x="5382" y="0"/>
                  </a:lnTo>
                </a:path>
                <a:path w="5714" h="21589">
                  <a:moveTo>
                    <a:pt x="0" y="21342"/>
                  </a:moveTo>
                  <a:lnTo>
                    <a:pt x="5382" y="21342"/>
                  </a:lnTo>
                </a:path>
              </a:pathLst>
            </a:custGeom>
            <a:ln w="106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628369" y="5049010"/>
              <a:ext cx="0" cy="10795"/>
            </a:xfrm>
            <a:custGeom>
              <a:avLst/>
              <a:gdLst/>
              <a:ahLst/>
              <a:cxnLst/>
              <a:rect l="l" t="t" r="r" b="b"/>
              <a:pathLst>
                <a:path h="10795">
                  <a:moveTo>
                    <a:pt x="-2691" y="5327"/>
                  </a:moveTo>
                  <a:lnTo>
                    <a:pt x="2691" y="5327"/>
                  </a:lnTo>
                </a:path>
              </a:pathLst>
            </a:custGeom>
            <a:ln w="106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625678" y="5075672"/>
              <a:ext cx="5715" cy="21590"/>
            </a:xfrm>
            <a:custGeom>
              <a:avLst/>
              <a:gdLst/>
              <a:ahLst/>
              <a:cxnLst/>
              <a:rect l="l" t="t" r="r" b="b"/>
              <a:pathLst>
                <a:path w="5714" h="21589">
                  <a:moveTo>
                    <a:pt x="0" y="0"/>
                  </a:moveTo>
                  <a:lnTo>
                    <a:pt x="5382" y="0"/>
                  </a:lnTo>
                </a:path>
                <a:path w="5714" h="21589">
                  <a:moveTo>
                    <a:pt x="0" y="21342"/>
                  </a:moveTo>
                  <a:lnTo>
                    <a:pt x="5382" y="21342"/>
                  </a:lnTo>
                </a:path>
              </a:pathLst>
            </a:custGeom>
            <a:ln w="106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4625678" y="5118342"/>
              <a:ext cx="5715" cy="21590"/>
            </a:xfrm>
            <a:custGeom>
              <a:avLst/>
              <a:gdLst/>
              <a:ahLst/>
              <a:cxnLst/>
              <a:rect l="l" t="t" r="r" b="b"/>
              <a:pathLst>
                <a:path w="5714" h="21589">
                  <a:moveTo>
                    <a:pt x="0" y="0"/>
                  </a:moveTo>
                  <a:lnTo>
                    <a:pt x="5382" y="0"/>
                  </a:lnTo>
                </a:path>
                <a:path w="5714" h="21589">
                  <a:moveTo>
                    <a:pt x="0" y="21342"/>
                  </a:moveTo>
                  <a:lnTo>
                    <a:pt x="5382" y="21342"/>
                  </a:lnTo>
                </a:path>
              </a:pathLst>
            </a:custGeom>
            <a:ln w="106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628369" y="5155691"/>
              <a:ext cx="0" cy="10795"/>
            </a:xfrm>
            <a:custGeom>
              <a:avLst/>
              <a:gdLst/>
              <a:ahLst/>
              <a:cxnLst/>
              <a:rect l="l" t="t" r="r" b="b"/>
              <a:pathLst>
                <a:path h="10795">
                  <a:moveTo>
                    <a:pt x="-2691" y="5327"/>
                  </a:moveTo>
                  <a:lnTo>
                    <a:pt x="2691" y="5327"/>
                  </a:lnTo>
                </a:path>
              </a:pathLst>
            </a:custGeom>
            <a:ln w="106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4628369" y="5177018"/>
              <a:ext cx="3175" cy="33655"/>
            </a:xfrm>
            <a:custGeom>
              <a:avLst/>
              <a:gdLst/>
              <a:ahLst/>
              <a:cxnLst/>
              <a:rect l="l" t="t" r="r" b="b"/>
              <a:pathLst>
                <a:path w="3175" h="33654">
                  <a:moveTo>
                    <a:pt x="0" y="0"/>
                  </a:moveTo>
                  <a:lnTo>
                    <a:pt x="3036" y="10671"/>
                  </a:lnTo>
                </a:path>
                <a:path w="3175" h="33654">
                  <a:moveTo>
                    <a:pt x="3036" y="21342"/>
                  </a:moveTo>
                  <a:lnTo>
                    <a:pt x="3036" y="33535"/>
                  </a:lnTo>
                </a:path>
              </a:pathLst>
            </a:custGeom>
            <a:ln w="53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4631405" y="5221209"/>
              <a:ext cx="0" cy="10795"/>
            </a:xfrm>
            <a:custGeom>
              <a:avLst/>
              <a:gdLst/>
              <a:ahLst/>
              <a:cxnLst/>
              <a:rect l="l" t="t" r="r" b="b"/>
              <a:pathLst>
                <a:path h="10795">
                  <a:moveTo>
                    <a:pt x="-2691" y="5335"/>
                  </a:moveTo>
                  <a:lnTo>
                    <a:pt x="2691" y="5335"/>
                  </a:lnTo>
                </a:path>
              </a:pathLst>
            </a:custGeom>
            <a:ln w="106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631405" y="5242551"/>
              <a:ext cx="0" cy="10795"/>
            </a:xfrm>
            <a:custGeom>
              <a:avLst/>
              <a:gdLst/>
              <a:ahLst/>
              <a:cxnLst/>
              <a:rect l="l" t="t" r="r" b="b"/>
              <a:pathLst>
                <a:path h="10795">
                  <a:moveTo>
                    <a:pt x="-2691" y="5335"/>
                  </a:moveTo>
                  <a:lnTo>
                    <a:pt x="2691" y="5335"/>
                  </a:lnTo>
                </a:path>
              </a:pathLst>
            </a:custGeom>
            <a:ln w="106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631405" y="5263894"/>
              <a:ext cx="0" cy="10795"/>
            </a:xfrm>
            <a:custGeom>
              <a:avLst/>
              <a:gdLst/>
              <a:ahLst/>
              <a:cxnLst/>
              <a:rect l="l" t="t" r="r" b="b"/>
              <a:pathLst>
                <a:path h="10795">
                  <a:moveTo>
                    <a:pt x="-2691" y="5327"/>
                  </a:moveTo>
                  <a:lnTo>
                    <a:pt x="2691" y="5327"/>
                  </a:lnTo>
                </a:path>
              </a:pathLst>
            </a:custGeom>
            <a:ln w="106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4628714" y="5290556"/>
              <a:ext cx="5715" cy="21590"/>
            </a:xfrm>
            <a:custGeom>
              <a:avLst/>
              <a:gdLst/>
              <a:ahLst/>
              <a:cxnLst/>
              <a:rect l="l" t="t" r="r" b="b"/>
              <a:pathLst>
                <a:path w="5714" h="21589">
                  <a:moveTo>
                    <a:pt x="0" y="0"/>
                  </a:moveTo>
                  <a:lnTo>
                    <a:pt x="5382" y="0"/>
                  </a:lnTo>
                </a:path>
                <a:path w="5714" h="21589">
                  <a:moveTo>
                    <a:pt x="0" y="21342"/>
                  </a:moveTo>
                  <a:lnTo>
                    <a:pt x="5382" y="21342"/>
                  </a:lnTo>
                </a:path>
              </a:pathLst>
            </a:custGeom>
            <a:ln w="106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4631405" y="5327890"/>
              <a:ext cx="0" cy="10795"/>
            </a:xfrm>
            <a:custGeom>
              <a:avLst/>
              <a:gdLst/>
              <a:ahLst/>
              <a:cxnLst/>
              <a:rect l="l" t="t" r="r" b="b"/>
              <a:pathLst>
                <a:path h="10795">
                  <a:moveTo>
                    <a:pt x="-2691" y="5335"/>
                  </a:moveTo>
                  <a:lnTo>
                    <a:pt x="2691" y="5335"/>
                  </a:lnTo>
                </a:path>
              </a:pathLst>
            </a:custGeom>
            <a:ln w="106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4631405" y="5349232"/>
              <a:ext cx="0" cy="10795"/>
            </a:xfrm>
            <a:custGeom>
              <a:avLst/>
              <a:gdLst/>
              <a:ahLst/>
              <a:cxnLst/>
              <a:rect l="l" t="t" r="r" b="b"/>
              <a:pathLst>
                <a:path h="10795">
                  <a:moveTo>
                    <a:pt x="-2691" y="5335"/>
                  </a:moveTo>
                  <a:lnTo>
                    <a:pt x="2691" y="5335"/>
                  </a:lnTo>
                </a:path>
              </a:pathLst>
            </a:custGeom>
            <a:ln w="106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4631405" y="5370574"/>
              <a:ext cx="0" cy="10795"/>
            </a:xfrm>
            <a:custGeom>
              <a:avLst/>
              <a:gdLst/>
              <a:ahLst/>
              <a:cxnLst/>
              <a:rect l="l" t="t" r="r" b="b"/>
              <a:pathLst>
                <a:path h="10795">
                  <a:moveTo>
                    <a:pt x="-2691" y="5327"/>
                  </a:moveTo>
                  <a:lnTo>
                    <a:pt x="2691" y="5327"/>
                  </a:lnTo>
                </a:path>
              </a:pathLst>
            </a:custGeom>
            <a:ln w="106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4631405" y="5391902"/>
              <a:ext cx="0" cy="10795"/>
            </a:xfrm>
            <a:custGeom>
              <a:avLst/>
              <a:gdLst/>
              <a:ahLst/>
              <a:cxnLst/>
              <a:rect l="l" t="t" r="r" b="b"/>
              <a:pathLst>
                <a:path h="10795">
                  <a:moveTo>
                    <a:pt x="-2691" y="5335"/>
                  </a:moveTo>
                  <a:lnTo>
                    <a:pt x="2691" y="5335"/>
                  </a:lnTo>
                </a:path>
              </a:pathLst>
            </a:custGeom>
            <a:ln w="106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4631405" y="541324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0"/>
                  </a:moveTo>
                  <a:lnTo>
                    <a:pt x="0" y="12193"/>
                  </a:lnTo>
                </a:path>
              </a:pathLst>
            </a:custGeom>
            <a:ln w="53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628714" y="5441429"/>
              <a:ext cx="5715" cy="21590"/>
            </a:xfrm>
            <a:custGeom>
              <a:avLst/>
              <a:gdLst/>
              <a:ahLst/>
              <a:cxnLst/>
              <a:rect l="l" t="t" r="r" b="b"/>
              <a:pathLst>
                <a:path w="5714" h="21589">
                  <a:moveTo>
                    <a:pt x="0" y="0"/>
                  </a:moveTo>
                  <a:lnTo>
                    <a:pt x="5382" y="0"/>
                  </a:lnTo>
                </a:path>
                <a:path w="5714" h="21589">
                  <a:moveTo>
                    <a:pt x="0" y="21342"/>
                  </a:moveTo>
                  <a:lnTo>
                    <a:pt x="5382" y="21342"/>
                  </a:lnTo>
                </a:path>
              </a:pathLst>
            </a:custGeom>
            <a:ln w="106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4631405" y="5478778"/>
              <a:ext cx="0" cy="10795"/>
            </a:xfrm>
            <a:custGeom>
              <a:avLst/>
              <a:gdLst/>
              <a:ahLst/>
              <a:cxnLst/>
              <a:rect l="l" t="t" r="r" b="b"/>
              <a:pathLst>
                <a:path h="10795">
                  <a:moveTo>
                    <a:pt x="-2691" y="5327"/>
                  </a:moveTo>
                  <a:lnTo>
                    <a:pt x="2691" y="5327"/>
                  </a:lnTo>
                </a:path>
              </a:pathLst>
            </a:custGeom>
            <a:ln w="106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4631405" y="5500105"/>
              <a:ext cx="0" cy="10795"/>
            </a:xfrm>
            <a:custGeom>
              <a:avLst/>
              <a:gdLst/>
              <a:ahLst/>
              <a:cxnLst/>
              <a:rect l="l" t="t" r="r" b="b"/>
              <a:pathLst>
                <a:path h="10795">
                  <a:moveTo>
                    <a:pt x="-2691" y="5335"/>
                  </a:moveTo>
                  <a:lnTo>
                    <a:pt x="2691" y="5335"/>
                  </a:lnTo>
                </a:path>
              </a:pathLst>
            </a:custGeom>
            <a:ln w="106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4631405" y="5521447"/>
              <a:ext cx="0" cy="10795"/>
            </a:xfrm>
            <a:custGeom>
              <a:avLst/>
              <a:gdLst/>
              <a:ahLst/>
              <a:cxnLst/>
              <a:rect l="l" t="t" r="r" b="b"/>
              <a:pathLst>
                <a:path h="10795">
                  <a:moveTo>
                    <a:pt x="-2691" y="5335"/>
                  </a:moveTo>
                  <a:lnTo>
                    <a:pt x="2691" y="5335"/>
                  </a:lnTo>
                </a:path>
              </a:pathLst>
            </a:custGeom>
            <a:ln w="106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628714" y="5548109"/>
              <a:ext cx="5715" cy="21590"/>
            </a:xfrm>
            <a:custGeom>
              <a:avLst/>
              <a:gdLst/>
              <a:ahLst/>
              <a:cxnLst/>
              <a:rect l="l" t="t" r="r" b="b"/>
              <a:pathLst>
                <a:path w="5714" h="21589">
                  <a:moveTo>
                    <a:pt x="0" y="0"/>
                  </a:moveTo>
                  <a:lnTo>
                    <a:pt x="5382" y="0"/>
                  </a:lnTo>
                </a:path>
                <a:path w="5714" h="21589">
                  <a:moveTo>
                    <a:pt x="0" y="21342"/>
                  </a:moveTo>
                  <a:lnTo>
                    <a:pt x="5382" y="21342"/>
                  </a:lnTo>
                </a:path>
              </a:pathLst>
            </a:custGeom>
            <a:ln w="106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4631405" y="5585458"/>
              <a:ext cx="0" cy="10795"/>
            </a:xfrm>
            <a:custGeom>
              <a:avLst/>
              <a:gdLst/>
              <a:ahLst/>
              <a:cxnLst/>
              <a:rect l="l" t="t" r="r" b="b"/>
              <a:pathLst>
                <a:path h="10795">
                  <a:moveTo>
                    <a:pt x="-2691" y="5327"/>
                  </a:moveTo>
                  <a:lnTo>
                    <a:pt x="2691" y="5327"/>
                  </a:lnTo>
                </a:path>
              </a:pathLst>
            </a:custGeom>
            <a:ln w="106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4628714" y="5612121"/>
              <a:ext cx="5715" cy="22860"/>
            </a:xfrm>
            <a:custGeom>
              <a:avLst/>
              <a:gdLst/>
              <a:ahLst/>
              <a:cxnLst/>
              <a:rect l="l" t="t" r="r" b="b"/>
              <a:pathLst>
                <a:path w="5714" h="22860">
                  <a:moveTo>
                    <a:pt x="0" y="0"/>
                  </a:moveTo>
                  <a:lnTo>
                    <a:pt x="5382" y="0"/>
                  </a:lnTo>
                </a:path>
                <a:path w="5714" h="22860">
                  <a:moveTo>
                    <a:pt x="0" y="22864"/>
                  </a:moveTo>
                  <a:lnTo>
                    <a:pt x="5382" y="22864"/>
                  </a:lnTo>
                </a:path>
              </a:pathLst>
            </a:custGeom>
            <a:ln w="106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4628714" y="5656313"/>
              <a:ext cx="5715" cy="21590"/>
            </a:xfrm>
            <a:custGeom>
              <a:avLst/>
              <a:gdLst/>
              <a:ahLst/>
              <a:cxnLst/>
              <a:rect l="l" t="t" r="r" b="b"/>
              <a:pathLst>
                <a:path w="5714" h="21589">
                  <a:moveTo>
                    <a:pt x="0" y="0"/>
                  </a:moveTo>
                  <a:lnTo>
                    <a:pt x="5382" y="0"/>
                  </a:lnTo>
                </a:path>
                <a:path w="5714" h="21589">
                  <a:moveTo>
                    <a:pt x="0" y="21342"/>
                  </a:moveTo>
                  <a:lnTo>
                    <a:pt x="5382" y="21342"/>
                  </a:lnTo>
                </a:path>
              </a:pathLst>
            </a:custGeom>
            <a:ln w="106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4631405" y="5693661"/>
              <a:ext cx="0" cy="10795"/>
            </a:xfrm>
            <a:custGeom>
              <a:avLst/>
              <a:gdLst/>
              <a:ahLst/>
              <a:cxnLst/>
              <a:rect l="l" t="t" r="r" b="b"/>
              <a:pathLst>
                <a:path h="10795">
                  <a:moveTo>
                    <a:pt x="-2691" y="5327"/>
                  </a:moveTo>
                  <a:lnTo>
                    <a:pt x="2691" y="5327"/>
                  </a:lnTo>
                </a:path>
              </a:pathLst>
            </a:custGeom>
            <a:ln w="106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4631405" y="5714988"/>
              <a:ext cx="3175" cy="10795"/>
            </a:xfrm>
            <a:custGeom>
              <a:avLst/>
              <a:gdLst/>
              <a:ahLst/>
              <a:cxnLst/>
              <a:rect l="l" t="t" r="r" b="b"/>
              <a:pathLst>
                <a:path w="3175" h="10795">
                  <a:moveTo>
                    <a:pt x="0" y="0"/>
                  </a:moveTo>
                  <a:lnTo>
                    <a:pt x="3051" y="10671"/>
                  </a:lnTo>
                </a:path>
              </a:pathLst>
            </a:custGeom>
            <a:ln w="53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4634457" y="5736331"/>
              <a:ext cx="0" cy="10795"/>
            </a:xfrm>
            <a:custGeom>
              <a:avLst/>
              <a:gdLst/>
              <a:ahLst/>
              <a:cxnLst/>
              <a:rect l="l" t="t" r="r" b="b"/>
              <a:pathLst>
                <a:path h="10795">
                  <a:moveTo>
                    <a:pt x="-2691" y="5335"/>
                  </a:moveTo>
                  <a:lnTo>
                    <a:pt x="2691" y="5335"/>
                  </a:lnTo>
                </a:path>
              </a:pathLst>
            </a:custGeom>
            <a:ln w="106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4634457" y="5757658"/>
              <a:ext cx="0" cy="10795"/>
            </a:xfrm>
            <a:custGeom>
              <a:avLst/>
              <a:gdLst/>
              <a:ahLst/>
              <a:cxnLst/>
              <a:rect l="l" t="t" r="r" b="b"/>
              <a:pathLst>
                <a:path h="10795">
                  <a:moveTo>
                    <a:pt x="-2691" y="5335"/>
                  </a:moveTo>
                  <a:lnTo>
                    <a:pt x="2691" y="5335"/>
                  </a:lnTo>
                </a:path>
              </a:pathLst>
            </a:custGeom>
            <a:ln w="106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4634457" y="5779000"/>
              <a:ext cx="0" cy="10795"/>
            </a:xfrm>
            <a:custGeom>
              <a:avLst/>
              <a:gdLst/>
              <a:ahLst/>
              <a:cxnLst/>
              <a:rect l="l" t="t" r="r" b="b"/>
              <a:pathLst>
                <a:path h="10795">
                  <a:moveTo>
                    <a:pt x="-2691" y="5335"/>
                  </a:moveTo>
                  <a:lnTo>
                    <a:pt x="2691" y="5335"/>
                  </a:lnTo>
                </a:path>
              </a:pathLst>
            </a:custGeom>
            <a:ln w="106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4634457" y="5800342"/>
              <a:ext cx="0" cy="10795"/>
            </a:xfrm>
            <a:custGeom>
              <a:avLst/>
              <a:gdLst/>
              <a:ahLst/>
              <a:cxnLst/>
              <a:rect l="l" t="t" r="r" b="b"/>
              <a:pathLst>
                <a:path h="10795">
                  <a:moveTo>
                    <a:pt x="-2691" y="5327"/>
                  </a:moveTo>
                  <a:lnTo>
                    <a:pt x="2691" y="5327"/>
                  </a:lnTo>
                </a:path>
              </a:pathLst>
            </a:custGeom>
            <a:ln w="106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4631765" y="5827005"/>
              <a:ext cx="5715" cy="22860"/>
            </a:xfrm>
            <a:custGeom>
              <a:avLst/>
              <a:gdLst/>
              <a:ahLst/>
              <a:cxnLst/>
              <a:rect l="l" t="t" r="r" b="b"/>
              <a:pathLst>
                <a:path w="5714" h="22860">
                  <a:moveTo>
                    <a:pt x="0" y="0"/>
                  </a:moveTo>
                  <a:lnTo>
                    <a:pt x="5382" y="0"/>
                  </a:lnTo>
                </a:path>
                <a:path w="5714" h="22860">
                  <a:moveTo>
                    <a:pt x="0" y="22864"/>
                  </a:moveTo>
                  <a:lnTo>
                    <a:pt x="5382" y="22864"/>
                  </a:lnTo>
                </a:path>
              </a:pathLst>
            </a:custGeom>
            <a:ln w="106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4634457" y="5865876"/>
              <a:ext cx="0" cy="10795"/>
            </a:xfrm>
            <a:custGeom>
              <a:avLst/>
              <a:gdLst/>
              <a:ahLst/>
              <a:cxnLst/>
              <a:rect l="l" t="t" r="r" b="b"/>
              <a:pathLst>
                <a:path h="10795">
                  <a:moveTo>
                    <a:pt x="-2691" y="5327"/>
                  </a:moveTo>
                  <a:lnTo>
                    <a:pt x="2691" y="5327"/>
                  </a:lnTo>
                </a:path>
              </a:pathLst>
            </a:custGeom>
            <a:ln w="106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4634457" y="5887203"/>
              <a:ext cx="0" cy="10795"/>
            </a:xfrm>
            <a:custGeom>
              <a:avLst/>
              <a:gdLst/>
              <a:ahLst/>
              <a:cxnLst/>
              <a:rect l="l" t="t" r="r" b="b"/>
              <a:pathLst>
                <a:path h="10795">
                  <a:moveTo>
                    <a:pt x="-2691" y="5335"/>
                  </a:moveTo>
                  <a:lnTo>
                    <a:pt x="2691" y="5335"/>
                  </a:lnTo>
                </a:path>
              </a:pathLst>
            </a:custGeom>
            <a:ln w="106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4634457" y="5908545"/>
              <a:ext cx="0" cy="10795"/>
            </a:xfrm>
            <a:custGeom>
              <a:avLst/>
              <a:gdLst/>
              <a:ahLst/>
              <a:cxnLst/>
              <a:rect l="l" t="t" r="r" b="b"/>
              <a:pathLst>
                <a:path h="10795">
                  <a:moveTo>
                    <a:pt x="-2691" y="5327"/>
                  </a:moveTo>
                  <a:lnTo>
                    <a:pt x="2691" y="5327"/>
                  </a:lnTo>
                </a:path>
              </a:pathLst>
            </a:custGeom>
            <a:ln w="106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631765" y="5935208"/>
              <a:ext cx="5715" cy="21590"/>
            </a:xfrm>
            <a:custGeom>
              <a:avLst/>
              <a:gdLst/>
              <a:ahLst/>
              <a:cxnLst/>
              <a:rect l="l" t="t" r="r" b="b"/>
              <a:pathLst>
                <a:path w="5714" h="21589">
                  <a:moveTo>
                    <a:pt x="0" y="0"/>
                  </a:moveTo>
                  <a:lnTo>
                    <a:pt x="5382" y="0"/>
                  </a:lnTo>
                </a:path>
                <a:path w="5714" h="21589">
                  <a:moveTo>
                    <a:pt x="0" y="21342"/>
                  </a:moveTo>
                  <a:lnTo>
                    <a:pt x="5382" y="21342"/>
                  </a:lnTo>
                </a:path>
              </a:pathLst>
            </a:custGeom>
            <a:ln w="106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4634457" y="5972542"/>
              <a:ext cx="0" cy="10795"/>
            </a:xfrm>
            <a:custGeom>
              <a:avLst/>
              <a:gdLst/>
              <a:ahLst/>
              <a:cxnLst/>
              <a:rect l="l" t="t" r="r" b="b"/>
              <a:pathLst>
                <a:path h="10795">
                  <a:moveTo>
                    <a:pt x="-2691" y="5335"/>
                  </a:moveTo>
                  <a:lnTo>
                    <a:pt x="2691" y="5335"/>
                  </a:lnTo>
                </a:path>
              </a:pathLst>
            </a:custGeom>
            <a:ln w="106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2231136" y="4538472"/>
              <a:ext cx="234950" cy="356870"/>
            </a:xfrm>
            <a:custGeom>
              <a:avLst/>
              <a:gdLst/>
              <a:ahLst/>
              <a:cxnLst/>
              <a:rect l="l" t="t" r="r" b="b"/>
              <a:pathLst>
                <a:path w="234950" h="356870">
                  <a:moveTo>
                    <a:pt x="234695" y="356615"/>
                  </a:moveTo>
                  <a:lnTo>
                    <a:pt x="234695" y="0"/>
                  </a:lnTo>
                  <a:lnTo>
                    <a:pt x="0" y="0"/>
                  </a:lnTo>
                  <a:lnTo>
                    <a:pt x="0" y="356615"/>
                  </a:lnTo>
                  <a:lnTo>
                    <a:pt x="234695" y="3566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2" name="object 112"/>
          <p:cNvSpPr txBox="1"/>
          <p:nvPr/>
        </p:nvSpPr>
        <p:spPr>
          <a:xfrm>
            <a:off x="2215895" y="4526853"/>
            <a:ext cx="264795" cy="29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750" i="1" spc="10" dirty="0">
                <a:latin typeface="Times New Roman"/>
                <a:cs typeface="Times New Roman"/>
              </a:rPr>
              <a:t>a</a:t>
            </a:r>
            <a:r>
              <a:rPr sz="1725" spc="15" baseline="-28985" dirty="0">
                <a:latin typeface="Times New Roman"/>
                <a:cs typeface="Times New Roman"/>
              </a:rPr>
              <a:t>0</a:t>
            </a:r>
            <a:endParaRPr sz="1725" baseline="-28985">
              <a:latin typeface="Times New Roman"/>
              <a:cs typeface="Times New Roman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4370830" y="4526853"/>
            <a:ext cx="250825" cy="29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750" i="1" spc="5" dirty="0">
                <a:latin typeface="Times New Roman"/>
                <a:cs typeface="Times New Roman"/>
              </a:rPr>
              <a:t>c</a:t>
            </a:r>
            <a:r>
              <a:rPr sz="1725" spc="7" baseline="-28985" dirty="0">
                <a:latin typeface="Times New Roman"/>
                <a:cs typeface="Times New Roman"/>
              </a:rPr>
              <a:t>0</a:t>
            </a:r>
            <a:endParaRPr sz="1725" baseline="-28985">
              <a:latin typeface="Times New Roman"/>
              <a:cs typeface="Times New Roman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7177529" y="4974909"/>
            <a:ext cx="137160" cy="29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i="1" dirty="0">
                <a:latin typeface="Times New Roman"/>
                <a:cs typeface="Times New Roman"/>
              </a:rPr>
              <a:t>b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6060945" y="4551237"/>
            <a:ext cx="252729" cy="29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750" i="1" spc="15" dirty="0">
                <a:latin typeface="Times New Roman"/>
                <a:cs typeface="Times New Roman"/>
              </a:rPr>
              <a:t>c</a:t>
            </a:r>
            <a:r>
              <a:rPr sz="1725" spc="22" baseline="-26570" dirty="0">
                <a:latin typeface="Times New Roman"/>
                <a:cs typeface="Times New Roman"/>
              </a:rPr>
              <a:t>1</a:t>
            </a:r>
            <a:endParaRPr sz="1725" baseline="-26570">
              <a:latin typeface="Times New Roman"/>
              <a:cs typeface="Times New Roman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7942576" y="4974909"/>
            <a:ext cx="125095" cy="29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i="1" dirty="0">
                <a:latin typeface="Times New Roman"/>
                <a:cs typeface="Times New Roman"/>
              </a:rPr>
              <a:t>x</a:t>
            </a:r>
            <a:endParaRPr sz="1750">
              <a:latin typeface="Times New Roman"/>
              <a:cs typeface="Times New Roman"/>
            </a:endParaRPr>
          </a:p>
        </p:txBody>
      </p:sp>
      <p:grpSp>
        <p:nvGrpSpPr>
          <p:cNvPr id="117" name="object 117"/>
          <p:cNvGrpSpPr/>
          <p:nvPr/>
        </p:nvGrpSpPr>
        <p:grpSpPr>
          <a:xfrm>
            <a:off x="4631599" y="4210988"/>
            <a:ext cx="2566035" cy="1783080"/>
            <a:chOff x="4631599" y="4210988"/>
            <a:chExt cx="2566035" cy="1783080"/>
          </a:xfrm>
        </p:grpSpPr>
        <p:sp>
          <p:nvSpPr>
            <p:cNvPr id="118" name="object 118"/>
            <p:cNvSpPr/>
            <p:nvPr/>
          </p:nvSpPr>
          <p:spPr>
            <a:xfrm>
              <a:off x="4634456" y="4213846"/>
              <a:ext cx="2560320" cy="1777364"/>
            </a:xfrm>
            <a:custGeom>
              <a:avLst/>
              <a:gdLst/>
              <a:ahLst/>
              <a:cxnLst/>
              <a:rect l="l" t="t" r="r" b="b"/>
              <a:pathLst>
                <a:path w="2560320" h="1777364">
                  <a:moveTo>
                    <a:pt x="0" y="1776993"/>
                  </a:moveTo>
                  <a:lnTo>
                    <a:pt x="2560314" y="0"/>
                  </a:lnTo>
                </a:path>
              </a:pathLst>
            </a:custGeom>
            <a:ln w="53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193500" y="4919464"/>
              <a:ext cx="0" cy="440690"/>
            </a:xfrm>
            <a:custGeom>
              <a:avLst/>
              <a:gdLst/>
              <a:ahLst/>
              <a:cxnLst/>
              <a:rect l="l" t="t" r="r" b="b"/>
              <a:pathLst>
                <a:path h="440689">
                  <a:moveTo>
                    <a:pt x="0" y="0"/>
                  </a:moveTo>
                  <a:lnTo>
                    <a:pt x="0" y="440438"/>
                  </a:lnTo>
                </a:path>
              </a:pathLst>
            </a:custGeom>
            <a:ln w="5382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6190464" y="4591811"/>
              <a:ext cx="1004569" cy="771525"/>
            </a:xfrm>
            <a:custGeom>
              <a:avLst/>
              <a:gdLst/>
              <a:ahLst/>
              <a:cxnLst/>
              <a:rect l="l" t="t" r="r" b="b"/>
              <a:pathLst>
                <a:path w="1004570" h="771525">
                  <a:moveTo>
                    <a:pt x="0" y="771137"/>
                  </a:moveTo>
                  <a:lnTo>
                    <a:pt x="1004306" y="0"/>
                  </a:lnTo>
                </a:path>
              </a:pathLst>
            </a:custGeom>
            <a:ln w="53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1" name="object 121"/>
          <p:cNvSpPr txBox="1"/>
          <p:nvPr/>
        </p:nvSpPr>
        <p:spPr>
          <a:xfrm>
            <a:off x="7462517" y="4325685"/>
            <a:ext cx="525780" cy="29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i="1" dirty="0">
                <a:latin typeface="Times New Roman"/>
                <a:cs typeface="Times New Roman"/>
              </a:rPr>
              <a:t>f</a:t>
            </a:r>
            <a:r>
              <a:rPr sz="1750" dirty="0">
                <a:latin typeface="Times New Roman"/>
                <a:cs typeface="Times New Roman"/>
              </a:rPr>
              <a:t>(</a:t>
            </a:r>
            <a:r>
              <a:rPr sz="1750" i="1" spc="20" dirty="0">
                <a:latin typeface="Times New Roman"/>
                <a:cs typeface="Times New Roman"/>
              </a:rPr>
              <a:t>b</a:t>
            </a:r>
            <a:r>
              <a:rPr sz="1750" dirty="0">
                <a:latin typeface="Times New Roman"/>
                <a:cs typeface="Times New Roman"/>
              </a:rPr>
              <a:t>)/2</a:t>
            </a:r>
            <a:endParaRPr sz="1750">
              <a:latin typeface="Times New Roman"/>
              <a:cs typeface="Times New Roman"/>
            </a:endParaRPr>
          </a:p>
        </p:txBody>
      </p:sp>
      <p:grpSp>
        <p:nvGrpSpPr>
          <p:cNvPr id="122" name="object 122"/>
          <p:cNvGrpSpPr/>
          <p:nvPr/>
        </p:nvGrpSpPr>
        <p:grpSpPr>
          <a:xfrm>
            <a:off x="7338059" y="4213859"/>
            <a:ext cx="123825" cy="706120"/>
            <a:chOff x="7338059" y="4213859"/>
            <a:chExt cx="123825" cy="706120"/>
          </a:xfrm>
        </p:grpSpPr>
        <p:sp>
          <p:nvSpPr>
            <p:cNvPr id="123" name="object 123"/>
            <p:cNvSpPr/>
            <p:nvPr/>
          </p:nvSpPr>
          <p:spPr>
            <a:xfrm>
              <a:off x="7398989" y="4306811"/>
              <a:ext cx="0" cy="520065"/>
            </a:xfrm>
            <a:custGeom>
              <a:avLst/>
              <a:gdLst/>
              <a:ahLst/>
              <a:cxnLst/>
              <a:rect l="l" t="t" r="r" b="b"/>
              <a:pathLst>
                <a:path h="520064">
                  <a:moveTo>
                    <a:pt x="0" y="0"/>
                  </a:moveTo>
                  <a:lnTo>
                    <a:pt x="0" y="519688"/>
                  </a:lnTo>
                </a:path>
              </a:pathLst>
            </a:custGeom>
            <a:ln w="53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4" name="object 1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38059" y="4213859"/>
              <a:ext cx="123443" cy="123443"/>
            </a:xfrm>
            <a:prstGeom prst="rect">
              <a:avLst/>
            </a:prstGeom>
          </p:spPr>
        </p:pic>
        <p:pic>
          <p:nvPicPr>
            <p:cNvPr id="125" name="object 1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38059" y="4796027"/>
              <a:ext cx="123443" cy="123443"/>
            </a:xfrm>
            <a:prstGeom prst="rect">
              <a:avLst/>
            </a:prstGeom>
          </p:spPr>
        </p:pic>
      </p:grpSp>
      <p:sp>
        <p:nvSpPr>
          <p:cNvPr id="126" name="object 126"/>
          <p:cNvSpPr txBox="1"/>
          <p:nvPr/>
        </p:nvSpPr>
        <p:spPr>
          <a:xfrm>
            <a:off x="6793989" y="4953573"/>
            <a:ext cx="250825" cy="29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750" i="1" spc="5" dirty="0">
                <a:latin typeface="Times New Roman"/>
                <a:cs typeface="Times New Roman"/>
              </a:rPr>
              <a:t>c</a:t>
            </a:r>
            <a:r>
              <a:rPr sz="1725" spc="7" baseline="-28985" dirty="0">
                <a:latin typeface="Times New Roman"/>
                <a:cs typeface="Times New Roman"/>
              </a:rPr>
              <a:t>2</a:t>
            </a:r>
            <a:endParaRPr sz="1725" baseline="-28985">
              <a:latin typeface="Times New Roman"/>
              <a:cs typeface="Times New Roman"/>
            </a:endParaRPr>
          </a:p>
        </p:txBody>
      </p:sp>
      <p:grpSp>
        <p:nvGrpSpPr>
          <p:cNvPr id="127" name="object 127"/>
          <p:cNvGrpSpPr/>
          <p:nvPr/>
        </p:nvGrpSpPr>
        <p:grpSpPr>
          <a:xfrm>
            <a:off x="6791273" y="4742683"/>
            <a:ext cx="5715" cy="177165"/>
            <a:chOff x="6791273" y="4742683"/>
            <a:chExt cx="5715" cy="177165"/>
          </a:xfrm>
        </p:grpSpPr>
        <p:sp>
          <p:nvSpPr>
            <p:cNvPr id="128" name="object 128"/>
            <p:cNvSpPr/>
            <p:nvPr/>
          </p:nvSpPr>
          <p:spPr>
            <a:xfrm>
              <a:off x="6793964" y="4908793"/>
              <a:ext cx="0" cy="10795"/>
            </a:xfrm>
            <a:custGeom>
              <a:avLst/>
              <a:gdLst/>
              <a:ahLst/>
              <a:cxnLst/>
              <a:rect l="l" t="t" r="r" b="b"/>
              <a:pathLst>
                <a:path h="10795">
                  <a:moveTo>
                    <a:pt x="-2691" y="5335"/>
                  </a:moveTo>
                  <a:lnTo>
                    <a:pt x="2691" y="5335"/>
                  </a:lnTo>
                </a:path>
              </a:pathLst>
            </a:custGeom>
            <a:ln w="106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6793964" y="4887466"/>
              <a:ext cx="0" cy="10795"/>
            </a:xfrm>
            <a:custGeom>
              <a:avLst/>
              <a:gdLst/>
              <a:ahLst/>
              <a:cxnLst/>
              <a:rect l="l" t="t" r="r" b="b"/>
              <a:pathLst>
                <a:path h="10795">
                  <a:moveTo>
                    <a:pt x="-2691" y="5327"/>
                  </a:moveTo>
                  <a:lnTo>
                    <a:pt x="2691" y="5327"/>
                  </a:lnTo>
                </a:path>
              </a:pathLst>
            </a:custGeom>
            <a:ln w="106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6791273" y="4850117"/>
              <a:ext cx="5715" cy="21590"/>
            </a:xfrm>
            <a:custGeom>
              <a:avLst/>
              <a:gdLst/>
              <a:ahLst/>
              <a:cxnLst/>
              <a:rect l="l" t="t" r="r" b="b"/>
              <a:pathLst>
                <a:path w="5715" h="21589">
                  <a:moveTo>
                    <a:pt x="0" y="21342"/>
                  </a:moveTo>
                  <a:lnTo>
                    <a:pt x="5382" y="21342"/>
                  </a:lnTo>
                </a:path>
                <a:path w="5715" h="21589">
                  <a:moveTo>
                    <a:pt x="0" y="0"/>
                  </a:moveTo>
                  <a:lnTo>
                    <a:pt x="5382" y="0"/>
                  </a:lnTo>
                </a:path>
              </a:pathLst>
            </a:custGeom>
            <a:ln w="106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6793964" y="4823455"/>
              <a:ext cx="0" cy="10795"/>
            </a:xfrm>
            <a:custGeom>
              <a:avLst/>
              <a:gdLst/>
              <a:ahLst/>
              <a:cxnLst/>
              <a:rect l="l" t="t" r="r" b="b"/>
              <a:pathLst>
                <a:path h="10795">
                  <a:moveTo>
                    <a:pt x="-2691" y="5335"/>
                  </a:moveTo>
                  <a:lnTo>
                    <a:pt x="2691" y="5335"/>
                  </a:lnTo>
                </a:path>
              </a:pathLst>
            </a:custGeom>
            <a:ln w="106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6793964" y="4802112"/>
              <a:ext cx="0" cy="10795"/>
            </a:xfrm>
            <a:custGeom>
              <a:avLst/>
              <a:gdLst/>
              <a:ahLst/>
              <a:cxnLst/>
              <a:rect l="l" t="t" r="r" b="b"/>
              <a:pathLst>
                <a:path h="10795">
                  <a:moveTo>
                    <a:pt x="-2691" y="5335"/>
                  </a:moveTo>
                  <a:lnTo>
                    <a:pt x="2691" y="5335"/>
                  </a:lnTo>
                </a:path>
              </a:pathLst>
            </a:custGeom>
            <a:ln w="106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6793964" y="4780785"/>
              <a:ext cx="0" cy="10795"/>
            </a:xfrm>
            <a:custGeom>
              <a:avLst/>
              <a:gdLst/>
              <a:ahLst/>
              <a:cxnLst/>
              <a:rect l="l" t="t" r="r" b="b"/>
              <a:pathLst>
                <a:path h="10795">
                  <a:moveTo>
                    <a:pt x="-2691" y="5327"/>
                  </a:moveTo>
                  <a:lnTo>
                    <a:pt x="2691" y="5327"/>
                  </a:lnTo>
                </a:path>
              </a:pathLst>
            </a:custGeom>
            <a:ln w="106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6793964" y="4757921"/>
              <a:ext cx="0" cy="10795"/>
            </a:xfrm>
            <a:custGeom>
              <a:avLst/>
              <a:gdLst/>
              <a:ahLst/>
              <a:cxnLst/>
              <a:rect l="l" t="t" r="r" b="b"/>
              <a:pathLst>
                <a:path h="10795">
                  <a:moveTo>
                    <a:pt x="-2691" y="5335"/>
                  </a:moveTo>
                  <a:lnTo>
                    <a:pt x="2691" y="5335"/>
                  </a:lnTo>
                </a:path>
              </a:pathLst>
            </a:custGeom>
            <a:ln w="106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6793964" y="4742683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h="5079">
                  <a:moveTo>
                    <a:pt x="-2691" y="2283"/>
                  </a:moveTo>
                  <a:lnTo>
                    <a:pt x="2691" y="2283"/>
                  </a:lnTo>
                </a:path>
              </a:pathLst>
            </a:custGeom>
            <a:ln w="4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7" name="object 1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7733" y="1003807"/>
            <a:ext cx="7711440" cy="112268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380365" marR="43180" indent="-342900" algn="just">
              <a:lnSpc>
                <a:spcPct val="98000"/>
              </a:lnSpc>
              <a:spcBef>
                <a:spcPts val="155"/>
              </a:spcBef>
              <a:buFont typeface="Arial MT"/>
              <a:buChar char="•"/>
              <a:tabLst>
                <a:tab pos="381000" algn="l"/>
              </a:tabLst>
            </a:pPr>
            <a:r>
              <a:rPr sz="2400" spc="-40" dirty="0">
                <a:latin typeface="Calibri"/>
                <a:cs typeface="Calibri"/>
              </a:rPr>
              <a:t>Tabel </a:t>
            </a:r>
            <a:r>
              <a:rPr sz="2400" spc="-10" dirty="0">
                <a:latin typeface="Calibri"/>
                <a:cs typeface="Calibri"/>
              </a:rPr>
              <a:t>lelaran untuk </a:t>
            </a:r>
            <a:r>
              <a:rPr sz="2400" spc="-5" dirty="0">
                <a:latin typeface="Calibri"/>
                <a:cs typeface="Calibri"/>
              </a:rPr>
              <a:t>menghitung </a:t>
            </a:r>
            <a:r>
              <a:rPr sz="2400" spc="-10" dirty="0">
                <a:latin typeface="Calibri"/>
                <a:cs typeface="Calibri"/>
              </a:rPr>
              <a:t>akar </a:t>
            </a:r>
            <a:r>
              <a:rPr sz="2400" i="1" spc="-5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(</a:t>
            </a:r>
            <a:r>
              <a:rPr sz="2400" i="1" spc="-5" dirty="0">
                <a:latin typeface="Calibri"/>
                <a:cs typeface="Calibri"/>
              </a:rPr>
              <a:t>x</a:t>
            </a:r>
            <a:r>
              <a:rPr sz="2400" spc="-5" dirty="0">
                <a:latin typeface="Calibri"/>
                <a:cs typeface="Calibri"/>
              </a:rPr>
              <a:t>) </a:t>
            </a:r>
            <a:r>
              <a:rPr sz="2400" dirty="0">
                <a:latin typeface="Calibri"/>
                <a:cs typeface="Calibri"/>
              </a:rPr>
              <a:t>= </a:t>
            </a:r>
            <a:r>
              <a:rPr sz="2400" i="1" spc="-25" dirty="0">
                <a:latin typeface="Calibri"/>
                <a:cs typeface="Calibri"/>
              </a:rPr>
              <a:t>e</a:t>
            </a:r>
            <a:r>
              <a:rPr sz="2400" i="1" spc="-37" baseline="24305" dirty="0">
                <a:latin typeface="Calibri"/>
                <a:cs typeface="Calibri"/>
              </a:rPr>
              <a:t>x </a:t>
            </a:r>
            <a:r>
              <a:rPr sz="2400" dirty="0">
                <a:latin typeface="Calibri"/>
                <a:cs typeface="Calibri"/>
              </a:rPr>
              <a:t>- </a:t>
            </a:r>
            <a:r>
              <a:rPr sz="2400" spc="-5" dirty="0">
                <a:latin typeface="Calibri"/>
                <a:cs typeface="Calibri"/>
              </a:rPr>
              <a:t>5</a:t>
            </a:r>
            <a:r>
              <a:rPr sz="2400" i="1" spc="-5" dirty="0">
                <a:latin typeface="Calibri"/>
                <a:cs typeface="Calibri"/>
              </a:rPr>
              <a:t>x</a:t>
            </a:r>
            <a:r>
              <a:rPr sz="2400" spc="-7" baseline="24305" dirty="0">
                <a:latin typeface="Calibri"/>
                <a:cs typeface="Calibri"/>
              </a:rPr>
              <a:t>2 </a:t>
            </a:r>
            <a:r>
              <a:rPr sz="2400" spc="-5" dirty="0">
                <a:latin typeface="Calibri"/>
                <a:cs typeface="Calibri"/>
              </a:rPr>
              <a:t>di dalam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selang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[0,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1],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500" spc="-45" dirty="0">
                <a:latin typeface="Symbol"/>
                <a:cs typeface="Symbol"/>
              </a:rPr>
              <a:t></a:t>
            </a:r>
            <a:r>
              <a:rPr sz="25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5" dirty="0">
                <a:latin typeface="Calibri"/>
                <a:cs typeface="Calibri"/>
              </a:rPr>
              <a:t> 0.00001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dan </a:t>
            </a:r>
            <a:r>
              <a:rPr sz="2500" spc="-50" dirty="0">
                <a:latin typeface="Symbol"/>
                <a:cs typeface="Symbol"/>
              </a:rPr>
              <a:t></a:t>
            </a:r>
            <a:r>
              <a:rPr sz="25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5" dirty="0">
                <a:latin typeface="Calibri"/>
                <a:cs typeface="Calibri"/>
              </a:rPr>
              <a:t> 0.000001</a:t>
            </a:r>
            <a:r>
              <a:rPr sz="2400" spc="-10" dirty="0">
                <a:latin typeface="Calibri"/>
                <a:cs typeface="Calibri"/>
              </a:rPr>
              <a:t> dengan metode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perbaikan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regula-falsi</a:t>
            </a:r>
            <a:r>
              <a:rPr sz="2400" spc="-5" dirty="0">
                <a:latin typeface="Calibri"/>
                <a:cs typeface="Calibri"/>
              </a:rPr>
              <a:t> adalah </a:t>
            </a:r>
            <a:r>
              <a:rPr sz="2400" spc="-10" dirty="0">
                <a:latin typeface="Calibri"/>
                <a:cs typeface="Calibri"/>
              </a:rPr>
              <a:t>sebagai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berikut: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16857" y="2402397"/>
            <a:ext cx="8440420" cy="13970"/>
            <a:chOff x="816857" y="2402397"/>
            <a:chExt cx="8440420" cy="13970"/>
          </a:xfrm>
        </p:grpSpPr>
        <p:sp>
          <p:nvSpPr>
            <p:cNvPr id="4" name="object 4"/>
            <p:cNvSpPr/>
            <p:nvPr/>
          </p:nvSpPr>
          <p:spPr>
            <a:xfrm>
              <a:off x="816857" y="2409188"/>
              <a:ext cx="434975" cy="0"/>
            </a:xfrm>
            <a:custGeom>
              <a:avLst/>
              <a:gdLst/>
              <a:ahLst/>
              <a:cxnLst/>
              <a:rect l="l" t="t" r="r" b="b"/>
              <a:pathLst>
                <a:path w="434975">
                  <a:moveTo>
                    <a:pt x="0" y="0"/>
                  </a:moveTo>
                  <a:lnTo>
                    <a:pt x="434678" y="0"/>
                  </a:lnTo>
                </a:path>
              </a:pathLst>
            </a:custGeom>
            <a:ln w="13583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54244" y="2409188"/>
              <a:ext cx="622300" cy="0"/>
            </a:xfrm>
            <a:custGeom>
              <a:avLst/>
              <a:gdLst/>
              <a:ahLst/>
              <a:cxnLst/>
              <a:rect l="l" t="t" r="r" b="b"/>
              <a:pathLst>
                <a:path w="622300">
                  <a:moveTo>
                    <a:pt x="0" y="0"/>
                  </a:moveTo>
                  <a:lnTo>
                    <a:pt x="309711" y="0"/>
                  </a:lnTo>
                </a:path>
                <a:path w="622300">
                  <a:moveTo>
                    <a:pt x="312419" y="0"/>
                  </a:moveTo>
                  <a:lnTo>
                    <a:pt x="622130" y="0"/>
                  </a:lnTo>
                </a:path>
              </a:pathLst>
            </a:custGeom>
            <a:ln w="13583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79083" y="2409188"/>
              <a:ext cx="1561465" cy="0"/>
            </a:xfrm>
            <a:custGeom>
              <a:avLst/>
              <a:gdLst/>
              <a:ahLst/>
              <a:cxnLst/>
              <a:rect l="l" t="t" r="r" b="b"/>
              <a:pathLst>
                <a:path w="1561464">
                  <a:moveTo>
                    <a:pt x="0" y="0"/>
                  </a:moveTo>
                  <a:lnTo>
                    <a:pt x="1248494" y="0"/>
                  </a:lnTo>
                </a:path>
                <a:path w="1561464">
                  <a:moveTo>
                    <a:pt x="1251202" y="0"/>
                  </a:moveTo>
                  <a:lnTo>
                    <a:pt x="1560913" y="0"/>
                  </a:lnTo>
                </a:path>
              </a:pathLst>
            </a:custGeom>
            <a:ln w="13583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442704" y="2409188"/>
              <a:ext cx="3560445" cy="0"/>
            </a:xfrm>
            <a:custGeom>
              <a:avLst/>
              <a:gdLst/>
              <a:ahLst/>
              <a:cxnLst/>
              <a:rect l="l" t="t" r="r" b="b"/>
              <a:pathLst>
                <a:path w="3560445">
                  <a:moveTo>
                    <a:pt x="0" y="0"/>
                  </a:moveTo>
                  <a:lnTo>
                    <a:pt x="684614" y="0"/>
                  </a:lnTo>
                </a:path>
                <a:path w="3560445">
                  <a:moveTo>
                    <a:pt x="687322" y="0"/>
                  </a:moveTo>
                  <a:lnTo>
                    <a:pt x="997033" y="0"/>
                  </a:lnTo>
                </a:path>
                <a:path w="3560445">
                  <a:moveTo>
                    <a:pt x="999741" y="0"/>
                  </a:moveTo>
                  <a:lnTo>
                    <a:pt x="2248232" y="0"/>
                  </a:lnTo>
                </a:path>
                <a:path w="3560445">
                  <a:moveTo>
                    <a:pt x="2250940" y="0"/>
                  </a:moveTo>
                  <a:lnTo>
                    <a:pt x="2560651" y="0"/>
                  </a:lnTo>
                </a:path>
                <a:path w="3560445">
                  <a:moveTo>
                    <a:pt x="2563359" y="0"/>
                  </a:moveTo>
                  <a:lnTo>
                    <a:pt x="2873070" y="0"/>
                  </a:lnTo>
                </a:path>
                <a:path w="3560445">
                  <a:moveTo>
                    <a:pt x="2875778" y="0"/>
                  </a:moveTo>
                  <a:lnTo>
                    <a:pt x="3560392" y="0"/>
                  </a:lnTo>
                </a:path>
              </a:pathLst>
            </a:custGeom>
            <a:ln w="13583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005805" y="2409188"/>
              <a:ext cx="2251710" cy="0"/>
            </a:xfrm>
            <a:custGeom>
              <a:avLst/>
              <a:gdLst/>
              <a:ahLst/>
              <a:cxnLst/>
              <a:rect l="l" t="t" r="r" b="b"/>
              <a:pathLst>
                <a:path w="2251709">
                  <a:moveTo>
                    <a:pt x="0" y="0"/>
                  </a:moveTo>
                  <a:lnTo>
                    <a:pt x="1248497" y="0"/>
                  </a:lnTo>
                </a:path>
                <a:path w="2251709">
                  <a:moveTo>
                    <a:pt x="1251205" y="0"/>
                  </a:moveTo>
                  <a:lnTo>
                    <a:pt x="1560916" y="0"/>
                  </a:lnTo>
                </a:path>
                <a:path w="2251709">
                  <a:moveTo>
                    <a:pt x="1563624" y="0"/>
                  </a:moveTo>
                  <a:lnTo>
                    <a:pt x="1873336" y="0"/>
                  </a:lnTo>
                </a:path>
                <a:path w="2251709">
                  <a:moveTo>
                    <a:pt x="1876043" y="0"/>
                  </a:moveTo>
                  <a:lnTo>
                    <a:pt x="2251286" y="0"/>
                  </a:lnTo>
                </a:path>
              </a:pathLst>
            </a:custGeom>
            <a:ln w="13583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945127" y="2545599"/>
          <a:ext cx="8324846" cy="2270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5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4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04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40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7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96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04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023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89078">
                <a:tc>
                  <a:txBody>
                    <a:bodyPr/>
                    <a:lstStyle/>
                    <a:p>
                      <a:pPr marR="91440" algn="r">
                        <a:lnSpc>
                          <a:spcPts val="1390"/>
                        </a:lnSpc>
                      </a:pPr>
                      <a:r>
                        <a:rPr sz="1450" i="1" dirty="0">
                          <a:latin typeface="Arial"/>
                          <a:cs typeface="Arial"/>
                        </a:rPr>
                        <a:t>r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5595">
                        <a:lnSpc>
                          <a:spcPts val="1390"/>
                        </a:lnSpc>
                      </a:pPr>
                      <a:r>
                        <a:rPr sz="1450" i="1" dirty="0">
                          <a:latin typeface="Arial"/>
                          <a:cs typeface="Arial"/>
                        </a:rPr>
                        <a:t>a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135" algn="ctr">
                        <a:lnSpc>
                          <a:spcPts val="1390"/>
                        </a:lnSpc>
                      </a:pPr>
                      <a:r>
                        <a:rPr sz="1450" i="1" dirty="0">
                          <a:latin typeface="Arial"/>
                          <a:cs typeface="Arial"/>
                        </a:rPr>
                        <a:t>c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940" algn="ctr">
                        <a:lnSpc>
                          <a:spcPts val="1390"/>
                        </a:lnSpc>
                      </a:pPr>
                      <a:r>
                        <a:rPr sz="1450" i="1" dirty="0">
                          <a:latin typeface="Arial"/>
                          <a:cs typeface="Arial"/>
                        </a:rPr>
                        <a:t>b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0515">
                        <a:lnSpc>
                          <a:spcPts val="1390"/>
                        </a:lnSpc>
                      </a:pPr>
                      <a:r>
                        <a:rPr sz="1450" i="1" spc="1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450" spc="10" dirty="0">
                          <a:latin typeface="Arial MT"/>
                          <a:cs typeface="Arial MT"/>
                        </a:rPr>
                        <a:t>(</a:t>
                      </a:r>
                      <a:r>
                        <a:rPr sz="1450" i="1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50" spc="10" dirty="0">
                          <a:latin typeface="Arial MT"/>
                          <a:cs typeface="Arial MT"/>
                        </a:rPr>
                        <a:t>)</a:t>
                      </a:r>
                      <a:endParaRPr sz="14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165">
                        <a:lnSpc>
                          <a:spcPts val="1390"/>
                        </a:lnSpc>
                      </a:pPr>
                      <a:r>
                        <a:rPr sz="1450" i="1" spc="1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450" spc="15" dirty="0">
                          <a:latin typeface="Arial MT"/>
                          <a:cs typeface="Arial MT"/>
                        </a:rPr>
                        <a:t>(</a:t>
                      </a:r>
                      <a:r>
                        <a:rPr sz="1450" i="1" spc="1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450" spc="15" dirty="0">
                          <a:latin typeface="Arial MT"/>
                          <a:cs typeface="Arial MT"/>
                        </a:rPr>
                        <a:t>)</a:t>
                      </a:r>
                      <a:endParaRPr sz="14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12750">
                        <a:lnSpc>
                          <a:spcPts val="1390"/>
                        </a:lnSpc>
                        <a:tabLst>
                          <a:tab pos="955040" algn="l"/>
                        </a:tabLst>
                      </a:pPr>
                      <a:r>
                        <a:rPr sz="1450" i="1" spc="1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450" spc="10" dirty="0">
                          <a:latin typeface="Arial MT"/>
                          <a:cs typeface="Arial MT"/>
                        </a:rPr>
                        <a:t>(</a:t>
                      </a:r>
                      <a:r>
                        <a:rPr sz="1450" i="1" spc="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450" spc="10" dirty="0">
                          <a:latin typeface="Arial MT"/>
                          <a:cs typeface="Arial MT"/>
                        </a:rPr>
                        <a:t>)	</a:t>
                      </a:r>
                      <a:r>
                        <a:rPr sz="1450" spc="15" dirty="0">
                          <a:latin typeface="Arial MT"/>
                          <a:cs typeface="Arial MT"/>
                        </a:rPr>
                        <a:t>Selang</a:t>
                      </a:r>
                      <a:r>
                        <a:rPr sz="145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50" spc="10" dirty="0">
                          <a:latin typeface="Arial MT"/>
                          <a:cs typeface="Arial MT"/>
                        </a:rPr>
                        <a:t>baru</a:t>
                      </a:r>
                      <a:endParaRPr sz="14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390"/>
                        </a:lnSpc>
                      </a:pPr>
                      <a:r>
                        <a:rPr sz="1450" spc="10" dirty="0">
                          <a:latin typeface="Arial MT"/>
                          <a:cs typeface="Arial MT"/>
                        </a:rPr>
                        <a:t>Lebarnya</a:t>
                      </a:r>
                      <a:endParaRPr sz="14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3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R="101600" algn="r">
                        <a:lnSpc>
                          <a:spcPts val="1689"/>
                        </a:lnSpc>
                      </a:pPr>
                      <a:r>
                        <a:rPr sz="1450" dirty="0">
                          <a:latin typeface="Arial MT"/>
                          <a:cs typeface="Arial MT"/>
                        </a:rPr>
                        <a:t>0</a:t>
                      </a:r>
                      <a:endParaRPr sz="1450">
                        <a:latin typeface="Arial MT"/>
                        <a:cs typeface="Arial MT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9060">
                        <a:lnSpc>
                          <a:spcPts val="1689"/>
                        </a:lnSpc>
                      </a:pPr>
                      <a:r>
                        <a:rPr sz="1450" spc="10" dirty="0">
                          <a:latin typeface="Arial MT"/>
                          <a:cs typeface="Arial MT"/>
                        </a:rPr>
                        <a:t>0.000000</a:t>
                      </a:r>
                      <a:endParaRPr sz="1450">
                        <a:latin typeface="Arial MT"/>
                        <a:cs typeface="Arial MT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R="17145" algn="ctr">
                        <a:lnSpc>
                          <a:spcPts val="1689"/>
                        </a:lnSpc>
                      </a:pPr>
                      <a:r>
                        <a:rPr sz="1450" spc="15" dirty="0">
                          <a:latin typeface="Arial MT"/>
                          <a:cs typeface="Arial MT"/>
                        </a:rPr>
                        <a:t>0.304718</a:t>
                      </a:r>
                      <a:endParaRPr sz="1450">
                        <a:latin typeface="Arial MT"/>
                        <a:cs typeface="Arial MT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24765" algn="ctr">
                        <a:lnSpc>
                          <a:spcPts val="1689"/>
                        </a:lnSpc>
                      </a:pPr>
                      <a:r>
                        <a:rPr sz="1450" spc="5" dirty="0">
                          <a:latin typeface="Arial MT"/>
                          <a:cs typeface="Arial MT"/>
                        </a:rPr>
                        <a:t>1.000000</a:t>
                      </a:r>
                      <a:endParaRPr sz="1450">
                        <a:latin typeface="Arial MT"/>
                        <a:cs typeface="Arial MT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104775">
                        <a:lnSpc>
                          <a:spcPts val="1689"/>
                        </a:lnSpc>
                      </a:pPr>
                      <a:r>
                        <a:rPr sz="1450" spc="10" dirty="0">
                          <a:latin typeface="Arial MT"/>
                          <a:cs typeface="Arial MT"/>
                        </a:rPr>
                        <a:t>1.000000</a:t>
                      </a:r>
                      <a:endParaRPr sz="1450">
                        <a:latin typeface="Arial MT"/>
                        <a:cs typeface="Arial MT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R="127635" algn="r">
                        <a:lnSpc>
                          <a:spcPts val="1689"/>
                        </a:lnSpc>
                      </a:pPr>
                      <a:r>
                        <a:rPr sz="1450" spc="10" dirty="0">
                          <a:latin typeface="Arial MT"/>
                          <a:cs typeface="Arial MT"/>
                        </a:rPr>
                        <a:t>0.891976</a:t>
                      </a:r>
                      <a:endParaRPr sz="1450">
                        <a:latin typeface="Arial MT"/>
                        <a:cs typeface="Arial MT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R="4445" algn="r">
                        <a:lnSpc>
                          <a:spcPts val="1689"/>
                        </a:lnSpc>
                      </a:pPr>
                      <a:r>
                        <a:rPr sz="1450" spc="10" dirty="0">
                          <a:latin typeface="Arial MT"/>
                          <a:cs typeface="Arial MT"/>
                        </a:rPr>
                        <a:t>-2.281718</a:t>
                      </a:r>
                      <a:endParaRPr sz="1450">
                        <a:latin typeface="Arial MT"/>
                        <a:cs typeface="Arial MT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303530">
                        <a:lnSpc>
                          <a:spcPts val="1689"/>
                        </a:lnSpc>
                      </a:pPr>
                      <a:r>
                        <a:rPr sz="1450" spc="10" dirty="0">
                          <a:latin typeface="Arial MT"/>
                          <a:cs typeface="Arial MT"/>
                        </a:rPr>
                        <a:t>[c,b]</a:t>
                      </a:r>
                      <a:endParaRPr sz="1450">
                        <a:latin typeface="Arial MT"/>
                        <a:cs typeface="Arial MT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R="53975" algn="r">
                        <a:lnSpc>
                          <a:spcPts val="1689"/>
                        </a:lnSpc>
                      </a:pPr>
                      <a:r>
                        <a:rPr sz="1450" spc="10" dirty="0">
                          <a:latin typeface="Arial MT"/>
                          <a:cs typeface="Arial MT"/>
                        </a:rPr>
                        <a:t>0.695282</a:t>
                      </a:r>
                      <a:endParaRPr sz="1450">
                        <a:latin typeface="Arial MT"/>
                        <a:cs typeface="Arial MT"/>
                      </a:endParaRPr>
                    </a:p>
                  </a:txBody>
                  <a:tcPr marL="0" marR="0" marT="63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6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7150" algn="r">
                        <a:lnSpc>
                          <a:spcPts val="1689"/>
                        </a:lnSpc>
                        <a:spcBef>
                          <a:spcPts val="35"/>
                        </a:spcBef>
                      </a:pPr>
                      <a:r>
                        <a:rPr sz="1450" spc="10" dirty="0">
                          <a:latin typeface="Arial MT"/>
                          <a:cs typeface="Arial MT"/>
                        </a:rPr>
                        <a:t>(*/2)</a:t>
                      </a:r>
                      <a:endParaRPr sz="1450">
                        <a:latin typeface="Arial MT"/>
                        <a:cs typeface="Arial MT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611">
                <a:tc>
                  <a:txBody>
                    <a:bodyPr/>
                    <a:lstStyle/>
                    <a:p>
                      <a:pPr marR="10160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450" dirty="0">
                          <a:latin typeface="Arial MT"/>
                          <a:cs typeface="Arial MT"/>
                        </a:rPr>
                        <a:t>1</a:t>
                      </a:r>
                      <a:endParaRPr sz="1450">
                        <a:latin typeface="Arial MT"/>
                        <a:cs typeface="Arial MT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450" spc="10" dirty="0">
                          <a:latin typeface="Arial MT"/>
                          <a:cs typeface="Arial MT"/>
                        </a:rPr>
                        <a:t>0.304718</a:t>
                      </a:r>
                      <a:endParaRPr sz="1450">
                        <a:latin typeface="Arial MT"/>
                        <a:cs typeface="Arial MT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450" spc="15" dirty="0">
                          <a:latin typeface="Arial MT"/>
                          <a:cs typeface="Arial MT"/>
                        </a:rPr>
                        <a:t>0.609797</a:t>
                      </a:r>
                      <a:endParaRPr sz="1450">
                        <a:latin typeface="Arial MT"/>
                        <a:cs typeface="Arial MT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marL="24765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450" spc="5" dirty="0">
                          <a:latin typeface="Arial MT"/>
                          <a:cs typeface="Arial MT"/>
                        </a:rPr>
                        <a:t>1.000000</a:t>
                      </a:r>
                      <a:endParaRPr sz="1450">
                        <a:latin typeface="Arial MT"/>
                        <a:cs typeface="Arial MT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450" spc="10" dirty="0">
                          <a:latin typeface="Arial MT"/>
                          <a:cs typeface="Arial MT"/>
                        </a:rPr>
                        <a:t>0.891976</a:t>
                      </a:r>
                      <a:endParaRPr sz="1450">
                        <a:latin typeface="Arial MT"/>
                        <a:cs typeface="Arial MT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marR="117475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450" spc="10" dirty="0">
                          <a:latin typeface="Arial MT"/>
                          <a:cs typeface="Arial MT"/>
                        </a:rPr>
                        <a:t>-0.019205</a:t>
                      </a:r>
                      <a:endParaRPr sz="1450">
                        <a:latin typeface="Arial MT"/>
                        <a:cs typeface="Arial MT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450" spc="10" dirty="0">
                          <a:latin typeface="Arial MT"/>
                          <a:cs typeface="Arial MT"/>
                        </a:rPr>
                        <a:t>-1.140859</a:t>
                      </a:r>
                      <a:endParaRPr sz="1450">
                        <a:latin typeface="Arial MT"/>
                        <a:cs typeface="Arial MT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marL="31369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450" spc="5" dirty="0">
                          <a:latin typeface="Arial MT"/>
                          <a:cs typeface="Arial MT"/>
                        </a:rPr>
                        <a:t>[a,c]</a:t>
                      </a:r>
                      <a:endParaRPr sz="1450">
                        <a:latin typeface="Arial MT"/>
                        <a:cs typeface="Arial MT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450" spc="10" dirty="0">
                          <a:latin typeface="Arial MT"/>
                          <a:cs typeface="Arial MT"/>
                        </a:rPr>
                        <a:t>0.305079</a:t>
                      </a:r>
                      <a:endParaRPr sz="1450">
                        <a:latin typeface="Arial MT"/>
                        <a:cs typeface="Arial MT"/>
                      </a:endParaRPr>
                    </a:p>
                  </a:txBody>
                  <a:tcPr marL="0" marR="0" marT="317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885">
                <a:tc>
                  <a:txBody>
                    <a:bodyPr/>
                    <a:lstStyle/>
                    <a:p>
                      <a:pPr marR="101600" algn="r">
                        <a:lnSpc>
                          <a:spcPts val="1605"/>
                        </a:lnSpc>
                      </a:pPr>
                      <a:r>
                        <a:rPr sz="1450" dirty="0">
                          <a:latin typeface="Arial MT"/>
                          <a:cs typeface="Arial MT"/>
                        </a:rPr>
                        <a:t>2</a:t>
                      </a:r>
                      <a:endParaRPr sz="14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1605"/>
                        </a:lnSpc>
                      </a:pPr>
                      <a:r>
                        <a:rPr sz="1450" spc="10" dirty="0">
                          <a:latin typeface="Arial MT"/>
                          <a:cs typeface="Arial MT"/>
                        </a:rPr>
                        <a:t>0.304718</a:t>
                      </a:r>
                      <a:endParaRPr sz="14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145" algn="ctr">
                        <a:lnSpc>
                          <a:spcPts val="1605"/>
                        </a:lnSpc>
                      </a:pPr>
                      <a:r>
                        <a:rPr sz="1450" spc="15" dirty="0">
                          <a:latin typeface="Arial MT"/>
                          <a:cs typeface="Arial MT"/>
                        </a:rPr>
                        <a:t>0.603367</a:t>
                      </a:r>
                      <a:endParaRPr sz="14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65" algn="ctr">
                        <a:lnSpc>
                          <a:spcPts val="1605"/>
                        </a:lnSpc>
                      </a:pPr>
                      <a:r>
                        <a:rPr sz="1450" spc="5" dirty="0">
                          <a:latin typeface="Arial MT"/>
                          <a:cs typeface="Arial MT"/>
                        </a:rPr>
                        <a:t>0.609797</a:t>
                      </a:r>
                      <a:endParaRPr sz="14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ts val="1605"/>
                        </a:lnSpc>
                      </a:pPr>
                      <a:r>
                        <a:rPr sz="1450" spc="10" dirty="0">
                          <a:latin typeface="Arial MT"/>
                          <a:cs typeface="Arial MT"/>
                        </a:rPr>
                        <a:t>0.891976</a:t>
                      </a:r>
                      <a:endParaRPr sz="14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7635" algn="r">
                        <a:lnSpc>
                          <a:spcPts val="1605"/>
                        </a:lnSpc>
                      </a:pPr>
                      <a:r>
                        <a:rPr sz="1450" spc="10" dirty="0">
                          <a:latin typeface="Arial MT"/>
                          <a:cs typeface="Arial MT"/>
                        </a:rPr>
                        <a:t>0.008005</a:t>
                      </a:r>
                      <a:endParaRPr sz="14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445" algn="r">
                        <a:lnSpc>
                          <a:spcPts val="1605"/>
                        </a:lnSpc>
                      </a:pPr>
                      <a:r>
                        <a:rPr sz="1450" spc="10" dirty="0">
                          <a:latin typeface="Arial MT"/>
                          <a:cs typeface="Arial MT"/>
                        </a:rPr>
                        <a:t>-0.019205</a:t>
                      </a:r>
                      <a:endParaRPr sz="14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3530">
                        <a:lnSpc>
                          <a:spcPts val="1605"/>
                        </a:lnSpc>
                      </a:pPr>
                      <a:r>
                        <a:rPr sz="1450" spc="10" dirty="0">
                          <a:latin typeface="Arial MT"/>
                          <a:cs typeface="Arial MT"/>
                        </a:rPr>
                        <a:t>[c,b]</a:t>
                      </a:r>
                      <a:endParaRPr sz="14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ts val="1605"/>
                        </a:lnSpc>
                      </a:pPr>
                      <a:r>
                        <a:rPr sz="1450" spc="10" dirty="0">
                          <a:latin typeface="Arial MT"/>
                          <a:cs typeface="Arial MT"/>
                        </a:rPr>
                        <a:t>0.006430</a:t>
                      </a:r>
                      <a:endParaRPr sz="14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398">
                <a:tc>
                  <a:txBody>
                    <a:bodyPr/>
                    <a:lstStyle/>
                    <a:p>
                      <a:pPr marR="101600" algn="r">
                        <a:lnSpc>
                          <a:spcPts val="1550"/>
                        </a:lnSpc>
                      </a:pPr>
                      <a:r>
                        <a:rPr sz="1450" dirty="0">
                          <a:latin typeface="Arial MT"/>
                          <a:cs typeface="Arial MT"/>
                        </a:rPr>
                        <a:t>3</a:t>
                      </a:r>
                      <a:endParaRPr sz="14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1550"/>
                        </a:lnSpc>
                      </a:pPr>
                      <a:r>
                        <a:rPr sz="1450" spc="10" dirty="0">
                          <a:latin typeface="Arial MT"/>
                          <a:cs typeface="Arial MT"/>
                        </a:rPr>
                        <a:t>0.603367</a:t>
                      </a:r>
                      <a:endParaRPr sz="14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145" algn="ctr">
                        <a:lnSpc>
                          <a:spcPts val="1550"/>
                        </a:lnSpc>
                      </a:pPr>
                      <a:r>
                        <a:rPr sz="1450" spc="15" dirty="0">
                          <a:latin typeface="Arial MT"/>
                          <a:cs typeface="Arial MT"/>
                        </a:rPr>
                        <a:t>0.605259</a:t>
                      </a:r>
                      <a:endParaRPr sz="14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65" algn="ctr">
                        <a:lnSpc>
                          <a:spcPts val="1550"/>
                        </a:lnSpc>
                      </a:pPr>
                      <a:r>
                        <a:rPr sz="1450" spc="5" dirty="0">
                          <a:latin typeface="Arial MT"/>
                          <a:cs typeface="Arial MT"/>
                        </a:rPr>
                        <a:t>0.609797</a:t>
                      </a:r>
                      <a:endParaRPr sz="14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ts val="1550"/>
                        </a:lnSpc>
                      </a:pPr>
                      <a:r>
                        <a:rPr sz="1450" spc="10" dirty="0">
                          <a:latin typeface="Arial MT"/>
                          <a:cs typeface="Arial MT"/>
                        </a:rPr>
                        <a:t>0.008005</a:t>
                      </a:r>
                      <a:endParaRPr sz="14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7635" algn="r">
                        <a:lnSpc>
                          <a:spcPts val="1550"/>
                        </a:lnSpc>
                      </a:pPr>
                      <a:r>
                        <a:rPr sz="1450" spc="10" dirty="0">
                          <a:latin typeface="Arial MT"/>
                          <a:cs typeface="Arial MT"/>
                        </a:rPr>
                        <a:t>0.000035</a:t>
                      </a:r>
                      <a:endParaRPr sz="14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445" algn="r">
                        <a:lnSpc>
                          <a:spcPts val="1550"/>
                        </a:lnSpc>
                      </a:pPr>
                      <a:r>
                        <a:rPr sz="1450" spc="10" dirty="0">
                          <a:latin typeface="Arial MT"/>
                          <a:cs typeface="Arial MT"/>
                        </a:rPr>
                        <a:t>-0.019205</a:t>
                      </a:r>
                      <a:endParaRPr sz="14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3530">
                        <a:lnSpc>
                          <a:spcPts val="1550"/>
                        </a:lnSpc>
                      </a:pPr>
                      <a:r>
                        <a:rPr sz="1450" spc="10" dirty="0">
                          <a:latin typeface="Arial MT"/>
                          <a:cs typeface="Arial MT"/>
                        </a:rPr>
                        <a:t>[c,b]</a:t>
                      </a:r>
                      <a:endParaRPr sz="14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ts val="1550"/>
                        </a:lnSpc>
                      </a:pPr>
                      <a:r>
                        <a:rPr sz="1450" spc="10" dirty="0">
                          <a:latin typeface="Arial MT"/>
                          <a:cs typeface="Arial MT"/>
                        </a:rPr>
                        <a:t>0.004538</a:t>
                      </a:r>
                      <a:endParaRPr sz="14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16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7150" algn="r">
                        <a:lnSpc>
                          <a:spcPts val="1689"/>
                        </a:lnSpc>
                        <a:spcBef>
                          <a:spcPts val="35"/>
                        </a:spcBef>
                      </a:pPr>
                      <a:r>
                        <a:rPr sz="1450" spc="10" dirty="0">
                          <a:latin typeface="Arial MT"/>
                          <a:cs typeface="Arial MT"/>
                        </a:rPr>
                        <a:t>(*/2)</a:t>
                      </a:r>
                      <a:endParaRPr sz="1450">
                        <a:latin typeface="Arial MT"/>
                        <a:cs typeface="Arial MT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4659">
                <a:tc>
                  <a:txBody>
                    <a:bodyPr/>
                    <a:lstStyle/>
                    <a:p>
                      <a:pPr marR="101600" algn="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450" dirty="0">
                          <a:latin typeface="Arial MT"/>
                          <a:cs typeface="Arial MT"/>
                        </a:rPr>
                        <a:t>4</a:t>
                      </a:r>
                      <a:endParaRPr sz="145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450" spc="10" dirty="0">
                          <a:latin typeface="Arial MT"/>
                          <a:cs typeface="Arial MT"/>
                        </a:rPr>
                        <a:t>0.605259</a:t>
                      </a:r>
                      <a:endParaRPr sz="145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450" spc="15" dirty="0">
                          <a:latin typeface="Arial MT"/>
                          <a:cs typeface="Arial MT"/>
                        </a:rPr>
                        <a:t>0.605275</a:t>
                      </a:r>
                      <a:endParaRPr sz="145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2476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450" spc="5" dirty="0">
                          <a:latin typeface="Arial MT"/>
                          <a:cs typeface="Arial MT"/>
                        </a:rPr>
                        <a:t>0.609797</a:t>
                      </a:r>
                      <a:endParaRPr sz="145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450" spc="10" dirty="0">
                          <a:latin typeface="Arial MT"/>
                          <a:cs typeface="Arial MT"/>
                        </a:rPr>
                        <a:t>0.000035</a:t>
                      </a:r>
                      <a:endParaRPr sz="145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R="117475" algn="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450" spc="10" dirty="0">
                          <a:latin typeface="Arial MT"/>
                          <a:cs typeface="Arial MT"/>
                        </a:rPr>
                        <a:t>-0.000035</a:t>
                      </a:r>
                      <a:endParaRPr sz="145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450" spc="10" dirty="0">
                          <a:latin typeface="Arial MT"/>
                          <a:cs typeface="Arial MT"/>
                        </a:rPr>
                        <a:t>-0.009602</a:t>
                      </a:r>
                      <a:endParaRPr sz="145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31369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450" spc="5" dirty="0">
                          <a:latin typeface="Arial MT"/>
                          <a:cs typeface="Arial MT"/>
                        </a:rPr>
                        <a:t>[a,c]</a:t>
                      </a:r>
                      <a:endParaRPr sz="145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450" spc="10" dirty="0">
                          <a:latin typeface="Arial MT"/>
                          <a:cs typeface="Arial MT"/>
                        </a:rPr>
                        <a:t>0.000017</a:t>
                      </a:r>
                      <a:endParaRPr sz="145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160">
                <a:tc>
                  <a:txBody>
                    <a:bodyPr/>
                    <a:lstStyle/>
                    <a:p>
                      <a:pPr marR="101600" algn="r">
                        <a:lnSpc>
                          <a:spcPts val="1555"/>
                        </a:lnSpc>
                      </a:pPr>
                      <a:r>
                        <a:rPr sz="1450" dirty="0">
                          <a:latin typeface="Arial MT"/>
                          <a:cs typeface="Arial MT"/>
                        </a:rPr>
                        <a:t>5</a:t>
                      </a:r>
                      <a:endParaRPr sz="14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1555"/>
                        </a:lnSpc>
                      </a:pPr>
                      <a:r>
                        <a:rPr sz="1450" spc="10" dirty="0">
                          <a:latin typeface="Arial MT"/>
                          <a:cs typeface="Arial MT"/>
                        </a:rPr>
                        <a:t>0.605259</a:t>
                      </a:r>
                      <a:endParaRPr sz="14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145" algn="ctr">
                        <a:lnSpc>
                          <a:spcPts val="1555"/>
                        </a:lnSpc>
                      </a:pPr>
                      <a:r>
                        <a:rPr sz="1450" spc="15" dirty="0">
                          <a:latin typeface="Arial MT"/>
                          <a:cs typeface="Arial MT"/>
                        </a:rPr>
                        <a:t>0.605267</a:t>
                      </a:r>
                      <a:endParaRPr sz="14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65" algn="ctr">
                        <a:lnSpc>
                          <a:spcPts val="1555"/>
                        </a:lnSpc>
                      </a:pPr>
                      <a:r>
                        <a:rPr sz="1450" spc="5" dirty="0">
                          <a:latin typeface="Arial MT"/>
                          <a:cs typeface="Arial MT"/>
                        </a:rPr>
                        <a:t>0.605275</a:t>
                      </a:r>
                      <a:endParaRPr sz="14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ts val="1555"/>
                        </a:lnSpc>
                      </a:pPr>
                      <a:r>
                        <a:rPr sz="1450" spc="10" dirty="0">
                          <a:latin typeface="Arial MT"/>
                          <a:cs typeface="Arial MT"/>
                        </a:rPr>
                        <a:t>0.000035</a:t>
                      </a:r>
                      <a:endParaRPr sz="14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7635" algn="r">
                        <a:lnSpc>
                          <a:spcPts val="1555"/>
                        </a:lnSpc>
                      </a:pPr>
                      <a:r>
                        <a:rPr sz="1450" spc="10" dirty="0">
                          <a:latin typeface="Arial MT"/>
                          <a:cs typeface="Arial MT"/>
                        </a:rPr>
                        <a:t>0.000000</a:t>
                      </a:r>
                      <a:endParaRPr sz="14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445" algn="r">
                        <a:lnSpc>
                          <a:spcPts val="1555"/>
                        </a:lnSpc>
                      </a:pPr>
                      <a:r>
                        <a:rPr sz="1450" spc="10" dirty="0">
                          <a:latin typeface="Arial MT"/>
                          <a:cs typeface="Arial MT"/>
                        </a:rPr>
                        <a:t>-0.000035</a:t>
                      </a:r>
                      <a:endParaRPr sz="14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3530">
                        <a:lnSpc>
                          <a:spcPts val="1555"/>
                        </a:lnSpc>
                      </a:pPr>
                      <a:r>
                        <a:rPr sz="1450" spc="10" dirty="0">
                          <a:latin typeface="Arial MT"/>
                          <a:cs typeface="Arial MT"/>
                        </a:rPr>
                        <a:t>[c,b]</a:t>
                      </a:r>
                      <a:endParaRPr sz="14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ts val="1555"/>
                        </a:lnSpc>
                      </a:pPr>
                      <a:r>
                        <a:rPr sz="1450" spc="10" dirty="0">
                          <a:latin typeface="Arial MT"/>
                          <a:cs typeface="Arial MT"/>
                        </a:rPr>
                        <a:t>0.000008</a:t>
                      </a:r>
                      <a:endParaRPr sz="14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816857" y="2870960"/>
            <a:ext cx="434975" cy="0"/>
          </a:xfrm>
          <a:custGeom>
            <a:avLst/>
            <a:gdLst/>
            <a:ahLst/>
            <a:cxnLst/>
            <a:rect l="l" t="t" r="r" b="b"/>
            <a:pathLst>
              <a:path w="434975">
                <a:moveTo>
                  <a:pt x="0" y="0"/>
                </a:moveTo>
                <a:lnTo>
                  <a:pt x="434678" y="0"/>
                </a:lnTo>
              </a:path>
            </a:pathLst>
          </a:custGeom>
          <a:ln w="13583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1254244" y="2864168"/>
            <a:ext cx="8002905" cy="13970"/>
            <a:chOff x="1254244" y="2864168"/>
            <a:chExt cx="8002905" cy="13970"/>
          </a:xfrm>
        </p:grpSpPr>
        <p:sp>
          <p:nvSpPr>
            <p:cNvPr id="12" name="object 12"/>
            <p:cNvSpPr/>
            <p:nvPr/>
          </p:nvSpPr>
          <p:spPr>
            <a:xfrm>
              <a:off x="1254244" y="2870960"/>
              <a:ext cx="622300" cy="0"/>
            </a:xfrm>
            <a:custGeom>
              <a:avLst/>
              <a:gdLst/>
              <a:ahLst/>
              <a:cxnLst/>
              <a:rect l="l" t="t" r="r" b="b"/>
              <a:pathLst>
                <a:path w="622300">
                  <a:moveTo>
                    <a:pt x="0" y="0"/>
                  </a:moveTo>
                  <a:lnTo>
                    <a:pt x="309711" y="0"/>
                  </a:lnTo>
                </a:path>
                <a:path w="622300">
                  <a:moveTo>
                    <a:pt x="312419" y="0"/>
                  </a:moveTo>
                  <a:lnTo>
                    <a:pt x="622130" y="0"/>
                  </a:lnTo>
                </a:path>
              </a:pathLst>
            </a:custGeom>
            <a:ln w="13583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879083" y="2870960"/>
              <a:ext cx="1561465" cy="0"/>
            </a:xfrm>
            <a:custGeom>
              <a:avLst/>
              <a:gdLst/>
              <a:ahLst/>
              <a:cxnLst/>
              <a:rect l="l" t="t" r="r" b="b"/>
              <a:pathLst>
                <a:path w="1561464">
                  <a:moveTo>
                    <a:pt x="0" y="0"/>
                  </a:moveTo>
                  <a:lnTo>
                    <a:pt x="1248494" y="0"/>
                  </a:lnTo>
                </a:path>
                <a:path w="1561464">
                  <a:moveTo>
                    <a:pt x="1251202" y="0"/>
                  </a:moveTo>
                  <a:lnTo>
                    <a:pt x="1560913" y="0"/>
                  </a:lnTo>
                </a:path>
              </a:pathLst>
            </a:custGeom>
            <a:ln w="13583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442704" y="2870960"/>
              <a:ext cx="3560445" cy="0"/>
            </a:xfrm>
            <a:custGeom>
              <a:avLst/>
              <a:gdLst/>
              <a:ahLst/>
              <a:cxnLst/>
              <a:rect l="l" t="t" r="r" b="b"/>
              <a:pathLst>
                <a:path w="3560445">
                  <a:moveTo>
                    <a:pt x="0" y="0"/>
                  </a:moveTo>
                  <a:lnTo>
                    <a:pt x="684614" y="0"/>
                  </a:lnTo>
                </a:path>
                <a:path w="3560445">
                  <a:moveTo>
                    <a:pt x="687322" y="0"/>
                  </a:moveTo>
                  <a:lnTo>
                    <a:pt x="997033" y="0"/>
                  </a:lnTo>
                </a:path>
                <a:path w="3560445">
                  <a:moveTo>
                    <a:pt x="999741" y="0"/>
                  </a:moveTo>
                  <a:lnTo>
                    <a:pt x="2248232" y="0"/>
                  </a:lnTo>
                </a:path>
                <a:path w="3560445">
                  <a:moveTo>
                    <a:pt x="2250940" y="0"/>
                  </a:moveTo>
                  <a:lnTo>
                    <a:pt x="2560651" y="0"/>
                  </a:lnTo>
                </a:path>
                <a:path w="3560445">
                  <a:moveTo>
                    <a:pt x="2563359" y="0"/>
                  </a:moveTo>
                  <a:lnTo>
                    <a:pt x="2873070" y="0"/>
                  </a:lnTo>
                </a:path>
                <a:path w="3560445">
                  <a:moveTo>
                    <a:pt x="2875778" y="0"/>
                  </a:moveTo>
                  <a:lnTo>
                    <a:pt x="3560392" y="0"/>
                  </a:lnTo>
                </a:path>
              </a:pathLst>
            </a:custGeom>
            <a:ln w="13583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005805" y="2870960"/>
              <a:ext cx="2251710" cy="0"/>
            </a:xfrm>
            <a:custGeom>
              <a:avLst/>
              <a:gdLst/>
              <a:ahLst/>
              <a:cxnLst/>
              <a:rect l="l" t="t" r="r" b="b"/>
              <a:pathLst>
                <a:path w="2251709">
                  <a:moveTo>
                    <a:pt x="0" y="0"/>
                  </a:moveTo>
                  <a:lnTo>
                    <a:pt x="1248497" y="0"/>
                  </a:lnTo>
                </a:path>
                <a:path w="2251709">
                  <a:moveTo>
                    <a:pt x="1251205" y="0"/>
                  </a:moveTo>
                  <a:lnTo>
                    <a:pt x="1560916" y="0"/>
                  </a:lnTo>
                </a:path>
                <a:path w="2251709">
                  <a:moveTo>
                    <a:pt x="1563624" y="0"/>
                  </a:moveTo>
                  <a:lnTo>
                    <a:pt x="1873336" y="0"/>
                  </a:lnTo>
                </a:path>
                <a:path w="2251709">
                  <a:moveTo>
                    <a:pt x="1876043" y="0"/>
                  </a:moveTo>
                  <a:lnTo>
                    <a:pt x="2251286" y="0"/>
                  </a:lnTo>
                </a:path>
              </a:pathLst>
            </a:custGeom>
            <a:ln w="13583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66332" y="3203448"/>
            <a:ext cx="234696" cy="210312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816857" y="4944428"/>
            <a:ext cx="8440420" cy="13970"/>
            <a:chOff x="816857" y="4944428"/>
            <a:chExt cx="8440420" cy="13970"/>
          </a:xfrm>
        </p:grpSpPr>
        <p:sp>
          <p:nvSpPr>
            <p:cNvPr id="18" name="object 18"/>
            <p:cNvSpPr/>
            <p:nvPr/>
          </p:nvSpPr>
          <p:spPr>
            <a:xfrm>
              <a:off x="816857" y="4951219"/>
              <a:ext cx="434975" cy="0"/>
            </a:xfrm>
            <a:custGeom>
              <a:avLst/>
              <a:gdLst/>
              <a:ahLst/>
              <a:cxnLst/>
              <a:rect l="l" t="t" r="r" b="b"/>
              <a:pathLst>
                <a:path w="434975">
                  <a:moveTo>
                    <a:pt x="0" y="0"/>
                  </a:moveTo>
                  <a:lnTo>
                    <a:pt x="434678" y="0"/>
                  </a:lnTo>
                </a:path>
              </a:pathLst>
            </a:custGeom>
            <a:ln w="13583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254244" y="4951219"/>
              <a:ext cx="622300" cy="0"/>
            </a:xfrm>
            <a:custGeom>
              <a:avLst/>
              <a:gdLst/>
              <a:ahLst/>
              <a:cxnLst/>
              <a:rect l="l" t="t" r="r" b="b"/>
              <a:pathLst>
                <a:path w="622300">
                  <a:moveTo>
                    <a:pt x="0" y="0"/>
                  </a:moveTo>
                  <a:lnTo>
                    <a:pt x="309711" y="0"/>
                  </a:lnTo>
                </a:path>
                <a:path w="622300">
                  <a:moveTo>
                    <a:pt x="312419" y="0"/>
                  </a:moveTo>
                  <a:lnTo>
                    <a:pt x="622130" y="0"/>
                  </a:lnTo>
                </a:path>
              </a:pathLst>
            </a:custGeom>
            <a:ln w="13583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879083" y="4951219"/>
              <a:ext cx="1561465" cy="0"/>
            </a:xfrm>
            <a:custGeom>
              <a:avLst/>
              <a:gdLst/>
              <a:ahLst/>
              <a:cxnLst/>
              <a:rect l="l" t="t" r="r" b="b"/>
              <a:pathLst>
                <a:path w="1561464">
                  <a:moveTo>
                    <a:pt x="0" y="0"/>
                  </a:moveTo>
                  <a:lnTo>
                    <a:pt x="1248494" y="0"/>
                  </a:lnTo>
                </a:path>
                <a:path w="1561464">
                  <a:moveTo>
                    <a:pt x="1251202" y="0"/>
                  </a:moveTo>
                  <a:lnTo>
                    <a:pt x="1560913" y="0"/>
                  </a:lnTo>
                </a:path>
              </a:pathLst>
            </a:custGeom>
            <a:ln w="13583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442704" y="4951219"/>
              <a:ext cx="3560445" cy="0"/>
            </a:xfrm>
            <a:custGeom>
              <a:avLst/>
              <a:gdLst/>
              <a:ahLst/>
              <a:cxnLst/>
              <a:rect l="l" t="t" r="r" b="b"/>
              <a:pathLst>
                <a:path w="3560445">
                  <a:moveTo>
                    <a:pt x="0" y="0"/>
                  </a:moveTo>
                  <a:lnTo>
                    <a:pt x="684614" y="0"/>
                  </a:lnTo>
                </a:path>
                <a:path w="3560445">
                  <a:moveTo>
                    <a:pt x="687322" y="0"/>
                  </a:moveTo>
                  <a:lnTo>
                    <a:pt x="997033" y="0"/>
                  </a:lnTo>
                </a:path>
                <a:path w="3560445">
                  <a:moveTo>
                    <a:pt x="999741" y="0"/>
                  </a:moveTo>
                  <a:lnTo>
                    <a:pt x="2248232" y="0"/>
                  </a:lnTo>
                </a:path>
                <a:path w="3560445">
                  <a:moveTo>
                    <a:pt x="2250940" y="0"/>
                  </a:moveTo>
                  <a:lnTo>
                    <a:pt x="2560651" y="0"/>
                  </a:lnTo>
                </a:path>
                <a:path w="3560445">
                  <a:moveTo>
                    <a:pt x="2563359" y="0"/>
                  </a:moveTo>
                  <a:lnTo>
                    <a:pt x="2873070" y="0"/>
                  </a:lnTo>
                </a:path>
                <a:path w="3560445">
                  <a:moveTo>
                    <a:pt x="2875778" y="0"/>
                  </a:moveTo>
                  <a:lnTo>
                    <a:pt x="3560392" y="0"/>
                  </a:lnTo>
                </a:path>
              </a:pathLst>
            </a:custGeom>
            <a:ln w="13583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005805" y="4951219"/>
              <a:ext cx="2251710" cy="0"/>
            </a:xfrm>
            <a:custGeom>
              <a:avLst/>
              <a:gdLst/>
              <a:ahLst/>
              <a:cxnLst/>
              <a:rect l="l" t="t" r="r" b="b"/>
              <a:pathLst>
                <a:path w="2251709">
                  <a:moveTo>
                    <a:pt x="0" y="0"/>
                  </a:moveTo>
                  <a:lnTo>
                    <a:pt x="1248497" y="0"/>
                  </a:lnTo>
                </a:path>
                <a:path w="2251709">
                  <a:moveTo>
                    <a:pt x="1251205" y="0"/>
                  </a:moveTo>
                  <a:lnTo>
                    <a:pt x="1560916" y="0"/>
                  </a:lnTo>
                </a:path>
                <a:path w="2251709">
                  <a:moveTo>
                    <a:pt x="1563624" y="0"/>
                  </a:moveTo>
                  <a:lnTo>
                    <a:pt x="1873336" y="0"/>
                  </a:lnTo>
                </a:path>
                <a:path w="2251709">
                  <a:moveTo>
                    <a:pt x="1876043" y="0"/>
                  </a:moveTo>
                  <a:lnTo>
                    <a:pt x="2251286" y="0"/>
                  </a:lnTo>
                </a:path>
              </a:pathLst>
            </a:custGeom>
            <a:ln w="13583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804157" y="5263689"/>
            <a:ext cx="245491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15" dirty="0">
                <a:latin typeface="Arial MT"/>
                <a:cs typeface="Arial MT"/>
              </a:rPr>
              <a:t>Hampiran</a:t>
            </a:r>
            <a:r>
              <a:rPr sz="1450" spc="-5" dirty="0">
                <a:latin typeface="Arial MT"/>
                <a:cs typeface="Arial MT"/>
              </a:rPr>
              <a:t> </a:t>
            </a:r>
            <a:r>
              <a:rPr sz="1450" spc="10" dirty="0">
                <a:latin typeface="Arial MT"/>
                <a:cs typeface="Arial MT"/>
              </a:rPr>
              <a:t>akar</a:t>
            </a:r>
            <a:r>
              <a:rPr sz="1450" spc="-20" dirty="0">
                <a:latin typeface="Arial MT"/>
                <a:cs typeface="Arial MT"/>
              </a:rPr>
              <a:t> </a:t>
            </a:r>
            <a:r>
              <a:rPr sz="1450" i="1" spc="15" dirty="0">
                <a:latin typeface="Arial"/>
                <a:cs typeface="Arial"/>
              </a:rPr>
              <a:t>x</a:t>
            </a:r>
            <a:r>
              <a:rPr sz="1450" i="1" spc="20" dirty="0">
                <a:latin typeface="Arial"/>
                <a:cs typeface="Arial"/>
              </a:rPr>
              <a:t> </a:t>
            </a:r>
            <a:r>
              <a:rPr sz="1450" spc="20" dirty="0">
                <a:latin typeface="Arial MT"/>
                <a:cs typeface="Arial MT"/>
              </a:rPr>
              <a:t>=</a:t>
            </a:r>
            <a:r>
              <a:rPr sz="1450" spc="390" dirty="0">
                <a:latin typeface="Arial MT"/>
                <a:cs typeface="Arial MT"/>
              </a:rPr>
              <a:t> </a:t>
            </a:r>
            <a:r>
              <a:rPr sz="1450" spc="10" dirty="0">
                <a:latin typeface="Arial MT"/>
                <a:cs typeface="Arial MT"/>
              </a:rPr>
              <a:t>0.605267</a:t>
            </a:r>
            <a:endParaRPr sz="1450">
              <a:latin typeface="Arial MT"/>
              <a:cs typeface="Arial MT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449568" y="4094988"/>
            <a:ext cx="234950" cy="259079"/>
          </a:xfrm>
          <a:custGeom>
            <a:avLst/>
            <a:gdLst/>
            <a:ahLst/>
            <a:cxnLst/>
            <a:rect l="l" t="t" r="r" b="b"/>
            <a:pathLst>
              <a:path w="234950" h="259079">
                <a:moveTo>
                  <a:pt x="129540" y="249263"/>
                </a:moveTo>
                <a:lnTo>
                  <a:pt x="129540" y="195072"/>
                </a:lnTo>
                <a:lnTo>
                  <a:pt x="124968" y="199644"/>
                </a:lnTo>
                <a:lnTo>
                  <a:pt x="111252" y="199644"/>
                </a:lnTo>
                <a:lnTo>
                  <a:pt x="106680" y="195072"/>
                </a:lnTo>
                <a:lnTo>
                  <a:pt x="106478" y="165424"/>
                </a:lnTo>
                <a:lnTo>
                  <a:pt x="0" y="166116"/>
                </a:lnTo>
                <a:lnTo>
                  <a:pt x="117348" y="259080"/>
                </a:lnTo>
                <a:lnTo>
                  <a:pt x="129540" y="249263"/>
                </a:lnTo>
                <a:close/>
              </a:path>
              <a:path w="234950" h="259079">
                <a:moveTo>
                  <a:pt x="129337" y="165276"/>
                </a:moveTo>
                <a:lnTo>
                  <a:pt x="128016" y="10668"/>
                </a:lnTo>
                <a:lnTo>
                  <a:pt x="128016" y="4572"/>
                </a:lnTo>
                <a:lnTo>
                  <a:pt x="123444" y="0"/>
                </a:lnTo>
                <a:lnTo>
                  <a:pt x="109728" y="0"/>
                </a:lnTo>
                <a:lnTo>
                  <a:pt x="105156" y="4572"/>
                </a:lnTo>
                <a:lnTo>
                  <a:pt x="105156" y="10668"/>
                </a:lnTo>
                <a:lnTo>
                  <a:pt x="106478" y="165424"/>
                </a:lnTo>
                <a:lnTo>
                  <a:pt x="129337" y="165276"/>
                </a:lnTo>
                <a:close/>
              </a:path>
              <a:path w="234950" h="259079">
                <a:moveTo>
                  <a:pt x="129540" y="195072"/>
                </a:moveTo>
                <a:lnTo>
                  <a:pt x="129540" y="188976"/>
                </a:lnTo>
                <a:lnTo>
                  <a:pt x="129337" y="165276"/>
                </a:lnTo>
                <a:lnTo>
                  <a:pt x="106478" y="165424"/>
                </a:lnTo>
                <a:lnTo>
                  <a:pt x="106680" y="195072"/>
                </a:lnTo>
                <a:lnTo>
                  <a:pt x="111252" y="199644"/>
                </a:lnTo>
                <a:lnTo>
                  <a:pt x="124968" y="199644"/>
                </a:lnTo>
                <a:lnTo>
                  <a:pt x="129540" y="195072"/>
                </a:lnTo>
                <a:close/>
              </a:path>
              <a:path w="234950" h="259079">
                <a:moveTo>
                  <a:pt x="234696" y="164592"/>
                </a:moveTo>
                <a:lnTo>
                  <a:pt x="129337" y="165276"/>
                </a:lnTo>
                <a:lnTo>
                  <a:pt x="129540" y="249263"/>
                </a:lnTo>
                <a:lnTo>
                  <a:pt x="234696" y="1645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498" y="918463"/>
            <a:ext cx="38347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35" dirty="0"/>
              <a:t>Metode</a:t>
            </a:r>
            <a:r>
              <a:rPr sz="4400" spc="-110" dirty="0"/>
              <a:t> </a:t>
            </a:r>
            <a:r>
              <a:rPr sz="4400" spc="-10" dirty="0"/>
              <a:t>Terbuka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457193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4000" y="0"/>
                </a:moveTo>
                <a:lnTo>
                  <a:pt x="0" y="0"/>
                </a:lnTo>
                <a:lnTo>
                  <a:pt x="0" y="3428994"/>
                </a:lnTo>
                <a:lnTo>
                  <a:pt x="9144000" y="3428994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29639" y="2005075"/>
            <a:ext cx="7971790" cy="4345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91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418465" algn="l"/>
                <a:tab pos="419100" algn="l"/>
              </a:tabLst>
            </a:pPr>
            <a:r>
              <a:rPr sz="2400" spc="-45" dirty="0">
                <a:latin typeface="Calibri"/>
                <a:cs typeface="Calibri"/>
              </a:rPr>
              <a:t>Yang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ingin dicari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adalah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x</a:t>
            </a:r>
            <a:r>
              <a:rPr sz="2400" i="1" spc="-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yang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memenuhi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(</a:t>
            </a:r>
            <a:r>
              <a:rPr sz="2400" i="1" spc="-5" dirty="0">
                <a:latin typeface="Calibri"/>
                <a:cs typeface="Calibri"/>
              </a:rPr>
              <a:t>x</a:t>
            </a:r>
            <a:r>
              <a:rPr sz="2400" spc="-5" dirty="0">
                <a:latin typeface="Calibri"/>
                <a:cs typeface="Calibri"/>
              </a:rPr>
              <a:t>)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</a:t>
            </a:r>
            <a:endParaRPr sz="2400">
              <a:latin typeface="Calibri"/>
              <a:cs typeface="Calibri"/>
            </a:endParaRPr>
          </a:p>
          <a:p>
            <a:pPr marL="419100" indent="-342900">
              <a:lnSpc>
                <a:spcPct val="100000"/>
              </a:lnSpc>
              <a:buFont typeface="Arial MT"/>
              <a:buChar char="•"/>
              <a:tabLst>
                <a:tab pos="418465" algn="l"/>
                <a:tab pos="419100" algn="l"/>
              </a:tabLst>
            </a:pPr>
            <a:r>
              <a:rPr sz="2400" spc="-5" dirty="0">
                <a:latin typeface="Calibri"/>
                <a:cs typeface="Calibri"/>
              </a:rPr>
              <a:t>Bentuk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umum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persamaan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lelaran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metode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terbuka:</a:t>
            </a:r>
            <a:endParaRPr sz="2400">
              <a:latin typeface="Calibri"/>
              <a:cs typeface="Calibri"/>
            </a:endParaRPr>
          </a:p>
          <a:p>
            <a:pPr marL="989965">
              <a:lnSpc>
                <a:spcPct val="100000"/>
              </a:lnSpc>
              <a:tabLst>
                <a:tab pos="2818765" algn="l"/>
              </a:tabLst>
            </a:pPr>
            <a:r>
              <a:rPr sz="2400" i="1" spc="-5" dirty="0">
                <a:latin typeface="Calibri"/>
                <a:cs typeface="Calibri"/>
              </a:rPr>
              <a:t>x</a:t>
            </a:r>
            <a:r>
              <a:rPr sz="2400" i="1" spc="-7" baseline="-20833" dirty="0">
                <a:latin typeface="Calibri"/>
                <a:cs typeface="Calibri"/>
              </a:rPr>
              <a:t>r</a:t>
            </a:r>
            <a:r>
              <a:rPr sz="2400" spc="-7" baseline="-20833" dirty="0">
                <a:latin typeface="Calibri"/>
                <a:cs typeface="Calibri"/>
              </a:rPr>
              <a:t>+1</a:t>
            </a:r>
            <a:r>
              <a:rPr sz="2400" spc="-15" baseline="-208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g</a:t>
            </a:r>
            <a:r>
              <a:rPr sz="2400" spc="-5" dirty="0">
                <a:latin typeface="Calibri"/>
                <a:cs typeface="Calibri"/>
              </a:rPr>
              <a:t>(</a:t>
            </a:r>
            <a:r>
              <a:rPr sz="2400" i="1" spc="-5" dirty="0">
                <a:latin typeface="Calibri"/>
                <a:cs typeface="Calibri"/>
              </a:rPr>
              <a:t>x</a:t>
            </a:r>
            <a:r>
              <a:rPr sz="2400" i="1" spc="-7" baseline="-20833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)	</a:t>
            </a:r>
            <a:r>
              <a:rPr sz="2400" dirty="0">
                <a:latin typeface="Calibri"/>
                <a:cs typeface="Calibri"/>
              </a:rPr>
              <a:t>;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r</a:t>
            </a:r>
            <a:r>
              <a:rPr sz="2400" i="1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0,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1,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2,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3,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…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libri"/>
              <a:cs typeface="Calibri"/>
            </a:endParaRPr>
          </a:p>
          <a:p>
            <a:pPr marL="419100" indent="-342900">
              <a:lnSpc>
                <a:spcPct val="100000"/>
              </a:lnSpc>
              <a:buFont typeface="Arial MT"/>
              <a:buChar char="•"/>
              <a:tabLst>
                <a:tab pos="418465" algn="l"/>
                <a:tab pos="419100" algn="l"/>
              </a:tabLst>
            </a:pPr>
            <a:r>
              <a:rPr sz="2400" spc="-35" dirty="0">
                <a:latin typeface="Calibri"/>
                <a:cs typeface="Calibri"/>
              </a:rPr>
              <a:t>Terkalah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sebuah nilai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awal </a:t>
            </a:r>
            <a:r>
              <a:rPr sz="2400" i="1" spc="-5" dirty="0">
                <a:latin typeface="Calibri"/>
                <a:cs typeface="Calibri"/>
              </a:rPr>
              <a:t>x</a:t>
            </a:r>
            <a:r>
              <a:rPr sz="2400" spc="-7" baseline="-20833" dirty="0">
                <a:latin typeface="Calibri"/>
                <a:cs typeface="Calibri"/>
              </a:rPr>
              <a:t>0</a:t>
            </a:r>
            <a:r>
              <a:rPr sz="2400" spc="-5" dirty="0">
                <a:latin typeface="Calibri"/>
                <a:cs typeface="Calibri"/>
              </a:rPr>
              <a:t>, </a:t>
            </a:r>
            <a:r>
              <a:rPr sz="2400" dirty="0">
                <a:latin typeface="Calibri"/>
                <a:cs typeface="Calibri"/>
              </a:rPr>
              <a:t>lalu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hitung</a:t>
            </a:r>
            <a:endParaRPr sz="2400">
              <a:latin typeface="Calibri"/>
              <a:cs typeface="Calibri"/>
            </a:endParaRPr>
          </a:p>
          <a:p>
            <a:pPr marL="989965">
              <a:lnSpc>
                <a:spcPct val="100000"/>
              </a:lnSpc>
            </a:pPr>
            <a:r>
              <a:rPr sz="2400" i="1" spc="-5" dirty="0">
                <a:latin typeface="Calibri"/>
                <a:cs typeface="Calibri"/>
              </a:rPr>
              <a:t>x</a:t>
            </a:r>
            <a:r>
              <a:rPr sz="2400" spc="-7" baseline="-20833" dirty="0">
                <a:latin typeface="Calibri"/>
                <a:cs typeface="Calibri"/>
              </a:rPr>
              <a:t>1</a:t>
            </a:r>
            <a:r>
              <a:rPr sz="2400" spc="225" baseline="-208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x</a:t>
            </a:r>
            <a:r>
              <a:rPr sz="2400" spc="-7" baseline="-20833" dirty="0">
                <a:latin typeface="Calibri"/>
                <a:cs typeface="Calibri"/>
              </a:rPr>
              <a:t>2</a:t>
            </a:r>
            <a:r>
              <a:rPr sz="2400" spc="240" baseline="-208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x</a:t>
            </a:r>
            <a:r>
              <a:rPr sz="2400" spc="-7" baseline="-20833" dirty="0">
                <a:latin typeface="Calibri"/>
                <a:cs typeface="Calibri"/>
              </a:rPr>
              <a:t>3</a:t>
            </a:r>
            <a:r>
              <a:rPr sz="2400" spc="-5" dirty="0">
                <a:latin typeface="Calibri"/>
                <a:cs typeface="Calibri"/>
              </a:rPr>
              <a:t>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...</a:t>
            </a:r>
            <a:endParaRPr sz="2400">
              <a:latin typeface="Calibri"/>
              <a:cs typeface="Calibri"/>
            </a:endParaRPr>
          </a:p>
          <a:p>
            <a:pPr marL="418465" marR="55880">
              <a:lnSpc>
                <a:spcPct val="80000"/>
              </a:lnSpc>
              <a:spcBef>
                <a:spcPts val="575"/>
              </a:spcBef>
            </a:pPr>
            <a:r>
              <a:rPr sz="2400" spc="-10" dirty="0">
                <a:latin typeface="Calibri"/>
                <a:cs typeface="Calibri"/>
              </a:rPr>
              <a:t>yang </a:t>
            </a:r>
            <a:r>
              <a:rPr sz="2400" spc="-5" dirty="0">
                <a:latin typeface="Calibri"/>
                <a:cs typeface="Calibri"/>
              </a:rPr>
              <a:t>mudah-mudahan </a:t>
            </a:r>
            <a:r>
              <a:rPr sz="2400" spc="-25" dirty="0">
                <a:latin typeface="Calibri"/>
                <a:cs typeface="Calibri"/>
              </a:rPr>
              <a:t>konvergen </a:t>
            </a:r>
            <a:r>
              <a:rPr sz="2400" spc="-35" dirty="0">
                <a:latin typeface="Calibri"/>
                <a:cs typeface="Calibri"/>
              </a:rPr>
              <a:t>ke </a:t>
            </a:r>
            <a:r>
              <a:rPr sz="2400" spc="-10" dirty="0">
                <a:latin typeface="Calibri"/>
                <a:cs typeface="Calibri"/>
              </a:rPr>
              <a:t>akar </a:t>
            </a:r>
            <a:r>
              <a:rPr sz="2400" spc="-5" dirty="0">
                <a:latin typeface="Calibri"/>
                <a:cs typeface="Calibri"/>
              </a:rPr>
              <a:t>sejati </a:t>
            </a:r>
            <a:r>
              <a:rPr sz="2400" i="1" dirty="0">
                <a:latin typeface="Calibri"/>
                <a:cs typeface="Calibri"/>
              </a:rPr>
              <a:t>s </a:t>
            </a:r>
            <a:r>
              <a:rPr sz="2400" dirty="0">
                <a:latin typeface="Calibri"/>
                <a:cs typeface="Calibri"/>
              </a:rPr>
              <a:t>sedemikian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sehingga</a:t>
            </a:r>
            <a:endParaRPr sz="2400">
              <a:latin typeface="Calibri"/>
              <a:cs typeface="Calibri"/>
            </a:endParaRPr>
          </a:p>
          <a:p>
            <a:pPr marL="989965">
              <a:lnSpc>
                <a:spcPct val="100000"/>
              </a:lnSpc>
            </a:pPr>
            <a:r>
              <a:rPr sz="2400" i="1" spc="-5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(</a:t>
            </a:r>
            <a:r>
              <a:rPr sz="2400" i="1" spc="-5" dirty="0">
                <a:latin typeface="Calibri"/>
                <a:cs typeface="Calibri"/>
              </a:rPr>
              <a:t>s</a:t>
            </a:r>
            <a:r>
              <a:rPr sz="2400" spc="-5" dirty="0">
                <a:latin typeface="Calibri"/>
                <a:cs typeface="Calibri"/>
              </a:rPr>
              <a:t>)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Symbol"/>
                <a:cs typeface="Symbol"/>
              </a:rPr>
              <a:t>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0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dan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s</a:t>
            </a:r>
            <a:r>
              <a:rPr sz="2400" i="1" spc="-10" dirty="0">
                <a:latin typeface="Calibri"/>
                <a:cs typeface="Calibri"/>
              </a:rPr>
              <a:t> </a:t>
            </a:r>
            <a:r>
              <a:rPr sz="2400" dirty="0">
                <a:latin typeface="Symbol"/>
                <a:cs typeface="Symbol"/>
              </a:rPr>
              <a:t>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(</a:t>
            </a:r>
            <a:r>
              <a:rPr sz="2400" i="1" spc="-5" dirty="0">
                <a:latin typeface="Calibri"/>
                <a:cs typeface="Calibri"/>
              </a:rPr>
              <a:t>s</a:t>
            </a:r>
            <a:r>
              <a:rPr sz="2400" spc="-5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libri"/>
              <a:cs typeface="Calibri"/>
            </a:endParaRPr>
          </a:p>
          <a:p>
            <a:pPr marL="418465">
              <a:lnSpc>
                <a:spcPts val="2830"/>
              </a:lnSpc>
            </a:pPr>
            <a:r>
              <a:rPr sz="2400" spc="-15" dirty="0">
                <a:latin typeface="Calibri"/>
                <a:cs typeface="Calibri"/>
              </a:rPr>
              <a:t>Kondisi</a:t>
            </a:r>
            <a:r>
              <a:rPr sz="2400" spc="-5" dirty="0">
                <a:latin typeface="Calibri"/>
                <a:cs typeface="Calibri"/>
              </a:rPr>
              <a:t> berhenti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lelaran</a:t>
            </a:r>
            <a:r>
              <a:rPr sz="2400" spc="-20" dirty="0">
                <a:latin typeface="Calibri"/>
                <a:cs typeface="Calibri"/>
              </a:rPr>
              <a:t> dinyatakan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bila</a:t>
            </a:r>
            <a:endParaRPr sz="2400">
              <a:latin typeface="Calibri"/>
              <a:cs typeface="Calibri"/>
            </a:endParaRPr>
          </a:p>
          <a:p>
            <a:pPr marL="989965">
              <a:lnSpc>
                <a:spcPts val="2950"/>
              </a:lnSpc>
            </a:pPr>
            <a:r>
              <a:rPr sz="2400" spc="-5" dirty="0">
                <a:latin typeface="Symbol"/>
                <a:cs typeface="Symbol"/>
              </a:rPr>
              <a:t></a:t>
            </a:r>
            <a:r>
              <a:rPr sz="2400" i="1" spc="-5" dirty="0">
                <a:latin typeface="Calibri"/>
                <a:cs typeface="Calibri"/>
              </a:rPr>
              <a:t>x</a:t>
            </a:r>
            <a:r>
              <a:rPr sz="2400" i="1" spc="-7" baseline="-20833" dirty="0">
                <a:latin typeface="Calibri"/>
                <a:cs typeface="Calibri"/>
              </a:rPr>
              <a:t>r</a:t>
            </a:r>
            <a:r>
              <a:rPr sz="2400" spc="-7" baseline="-20833" dirty="0">
                <a:latin typeface="Calibri"/>
                <a:cs typeface="Calibri"/>
              </a:rPr>
              <a:t>+1</a:t>
            </a:r>
            <a:r>
              <a:rPr sz="2400" spc="225" baseline="-208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x</a:t>
            </a:r>
            <a:r>
              <a:rPr sz="2400" i="1" spc="-7" baseline="-20833" dirty="0">
                <a:latin typeface="Calibri"/>
                <a:cs typeface="Calibri"/>
              </a:rPr>
              <a:t>r</a:t>
            </a:r>
            <a:r>
              <a:rPr sz="2400" spc="-5" dirty="0">
                <a:latin typeface="Symbol"/>
                <a:cs typeface="Symbol"/>
              </a:rPr>
              <a:t></a:t>
            </a:r>
            <a:r>
              <a:rPr sz="2400" spc="-5" dirty="0">
                <a:latin typeface="Calibri"/>
                <a:cs typeface="Calibri"/>
              </a:rPr>
              <a:t>&lt;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500" spc="-45" dirty="0">
                <a:latin typeface="Symbol"/>
                <a:cs typeface="Symbol"/>
              </a:rPr>
              <a:t>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3" y="1073911"/>
            <a:ext cx="68789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5" dirty="0"/>
              <a:t>Yang</a:t>
            </a:r>
            <a:r>
              <a:rPr sz="3200" spc="-5" dirty="0"/>
              <a:t> </a:t>
            </a:r>
            <a:r>
              <a:rPr sz="3200" spc="-10" dirty="0"/>
              <a:t>termasuk</a:t>
            </a:r>
            <a:r>
              <a:rPr sz="3200" spc="-5" dirty="0"/>
              <a:t> </a:t>
            </a:r>
            <a:r>
              <a:rPr sz="3200" spc="-60" dirty="0"/>
              <a:t>ke</a:t>
            </a:r>
            <a:r>
              <a:rPr sz="3200" spc="-10" dirty="0"/>
              <a:t> </a:t>
            </a:r>
            <a:r>
              <a:rPr sz="3200" dirty="0"/>
              <a:t>dalam</a:t>
            </a:r>
            <a:r>
              <a:rPr sz="3200" spc="20" dirty="0"/>
              <a:t> </a:t>
            </a:r>
            <a:r>
              <a:rPr sz="3200" spc="-10" dirty="0"/>
              <a:t>metode </a:t>
            </a:r>
            <a:r>
              <a:rPr sz="3200" spc="-15" dirty="0"/>
              <a:t>terbuka: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993133" y="1564029"/>
            <a:ext cx="7416800" cy="156210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527050" algn="l"/>
                <a:tab pos="528320" algn="l"/>
              </a:tabLst>
            </a:pPr>
            <a:r>
              <a:rPr sz="2800" spc="-15" dirty="0">
                <a:latin typeface="Calibri"/>
                <a:cs typeface="Calibri"/>
              </a:rPr>
              <a:t>Metode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lelaran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titik-tetap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(</a:t>
            </a:r>
            <a:r>
              <a:rPr sz="2800" i="1" spc="-15" dirty="0">
                <a:latin typeface="Calibri"/>
                <a:cs typeface="Calibri"/>
              </a:rPr>
              <a:t>fixed-point</a:t>
            </a:r>
            <a:r>
              <a:rPr sz="2800" i="1" spc="10" dirty="0">
                <a:latin typeface="Calibri"/>
                <a:cs typeface="Calibri"/>
              </a:rPr>
              <a:t> </a:t>
            </a:r>
            <a:r>
              <a:rPr sz="2800" i="1" spc="-10" dirty="0">
                <a:latin typeface="Calibri"/>
                <a:cs typeface="Calibri"/>
              </a:rPr>
              <a:t>iteration</a:t>
            </a:r>
            <a:r>
              <a:rPr sz="2800" spc="-10" dirty="0"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527050" algn="l"/>
                <a:tab pos="528320" algn="l"/>
              </a:tabLst>
            </a:pPr>
            <a:r>
              <a:rPr sz="2800" spc="-15" dirty="0">
                <a:latin typeface="Calibri"/>
                <a:cs typeface="Calibri"/>
              </a:rPr>
              <a:t>Metode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Newton-Raphson</a:t>
            </a:r>
            <a:endParaRPr sz="28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527050" algn="l"/>
                <a:tab pos="528320" algn="l"/>
              </a:tabLst>
            </a:pPr>
            <a:r>
              <a:rPr sz="2800" spc="-15" dirty="0">
                <a:latin typeface="Calibri"/>
                <a:cs typeface="Calibri"/>
              </a:rPr>
              <a:t>Metode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i="1" spc="-10" dirty="0">
                <a:latin typeface="Calibri"/>
                <a:cs typeface="Calibri"/>
              </a:rPr>
              <a:t>secant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955033" y="1073911"/>
            <a:ext cx="7910195" cy="4556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3200" spc="15" dirty="0">
                <a:latin typeface="Calibri"/>
                <a:cs typeface="Calibri"/>
              </a:rPr>
              <a:t>Contoh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30" dirty="0">
                <a:latin typeface="Calibri"/>
                <a:cs typeface="Calibri"/>
              </a:rPr>
              <a:t>persoalan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45" dirty="0">
                <a:latin typeface="Calibri"/>
                <a:cs typeface="Calibri"/>
              </a:rPr>
              <a:t>dalam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35" dirty="0">
                <a:latin typeface="Calibri"/>
                <a:cs typeface="Calibri"/>
              </a:rPr>
              <a:t>bidang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30" dirty="0">
                <a:latin typeface="Calibri"/>
                <a:cs typeface="Calibri"/>
              </a:rPr>
              <a:t>elektronika: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300">
              <a:latin typeface="Calibri"/>
              <a:cs typeface="Calibri"/>
            </a:endParaRPr>
          </a:p>
          <a:p>
            <a:pPr marL="393065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Suatu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arus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osilasi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dalam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rangkaian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listrik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diberikan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oleh</a:t>
            </a:r>
            <a:endParaRPr sz="2400">
              <a:latin typeface="Times New Roman"/>
              <a:cs typeface="Times New Roman"/>
            </a:endParaRPr>
          </a:p>
          <a:p>
            <a:pPr marL="964565">
              <a:lnSpc>
                <a:spcPct val="100000"/>
              </a:lnSpc>
              <a:spcBef>
                <a:spcPts val="484"/>
              </a:spcBef>
            </a:pPr>
            <a:r>
              <a:rPr sz="2400" i="1" dirty="0">
                <a:latin typeface="Times New Roman"/>
                <a:cs typeface="Times New Roman"/>
              </a:rPr>
              <a:t>I</a:t>
            </a:r>
            <a:r>
              <a:rPr sz="2400" i="1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10</a:t>
            </a:r>
            <a:r>
              <a:rPr sz="2400" i="1" spc="-5" dirty="0">
                <a:latin typeface="Times New Roman"/>
                <a:cs typeface="Times New Roman"/>
              </a:rPr>
              <a:t>e</a:t>
            </a:r>
            <a:r>
              <a:rPr sz="2400" i="1" spc="-7" baseline="24305" dirty="0">
                <a:latin typeface="Times New Roman"/>
                <a:cs typeface="Times New Roman"/>
              </a:rPr>
              <a:t>-t</a:t>
            </a:r>
            <a:r>
              <a:rPr sz="2400" i="1" spc="292" baseline="2430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sin(2</a:t>
            </a:r>
            <a:r>
              <a:rPr sz="2500" spc="-10" dirty="0">
                <a:latin typeface="Symbol"/>
                <a:cs typeface="Symbol"/>
              </a:rPr>
              <a:t></a:t>
            </a:r>
            <a:r>
              <a:rPr sz="2500" spc="-6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spcBef>
                <a:spcPts val="545"/>
              </a:spcBef>
            </a:pPr>
            <a:r>
              <a:rPr sz="2400" dirty="0">
                <a:latin typeface="Times New Roman"/>
                <a:cs typeface="Times New Roman"/>
              </a:rPr>
              <a:t>yang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dalam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ini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t</a:t>
            </a:r>
            <a:r>
              <a:rPr sz="2400" i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dalam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detik.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Tentukan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semua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nilai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sedemikan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sehingga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I</a:t>
            </a:r>
            <a:r>
              <a:rPr sz="2400" i="1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</a:t>
            </a:r>
            <a:r>
              <a:rPr sz="2400" spc="-5" dirty="0">
                <a:latin typeface="Times New Roman"/>
                <a:cs typeface="Times New Roman"/>
              </a:rPr>
              <a:t> ampere.</a:t>
            </a:r>
            <a:endParaRPr sz="2400">
              <a:latin typeface="Times New Roman"/>
              <a:cs typeface="Times New Roman"/>
            </a:endParaRPr>
          </a:p>
          <a:p>
            <a:pPr marL="965200" marR="518159" indent="-571500">
              <a:lnSpc>
                <a:spcPct val="236900"/>
              </a:lnSpc>
              <a:spcBef>
                <a:spcPts val="90"/>
              </a:spcBef>
              <a:tabLst>
                <a:tab pos="2795270" algn="l"/>
                <a:tab pos="3328670" algn="l"/>
              </a:tabLst>
            </a:pPr>
            <a:r>
              <a:rPr sz="2400" spc="-5" dirty="0">
                <a:latin typeface="Times New Roman"/>
                <a:cs typeface="Times New Roman"/>
              </a:rPr>
              <a:t>Persoalan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ini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adalah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mencari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nilai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t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sedemikian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sehingga: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10</a:t>
            </a:r>
            <a:r>
              <a:rPr sz="2400" i="1" spc="-5" dirty="0">
                <a:latin typeface="Times New Roman"/>
                <a:cs typeface="Times New Roman"/>
              </a:rPr>
              <a:t>e</a:t>
            </a:r>
            <a:r>
              <a:rPr sz="2400" i="1" spc="-7" baseline="24305" dirty="0">
                <a:latin typeface="Times New Roman"/>
                <a:cs typeface="Times New Roman"/>
              </a:rPr>
              <a:t>-t</a:t>
            </a:r>
            <a:r>
              <a:rPr sz="2400" i="1" spc="307" baseline="2430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sin(2</a:t>
            </a:r>
            <a:r>
              <a:rPr sz="2500" spc="-10" dirty="0">
                <a:latin typeface="Symbol"/>
                <a:cs typeface="Symbol"/>
              </a:rPr>
              <a:t></a:t>
            </a:r>
            <a:r>
              <a:rPr sz="2500" spc="-4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)	– 2	=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6871" y="918463"/>
            <a:ext cx="626300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35" dirty="0"/>
              <a:t>Metode</a:t>
            </a:r>
            <a:r>
              <a:rPr sz="4400" spc="-35" dirty="0"/>
              <a:t> </a:t>
            </a:r>
            <a:r>
              <a:rPr sz="4400" spc="25" dirty="0"/>
              <a:t>Lelaran</a:t>
            </a:r>
            <a:r>
              <a:rPr sz="4400" spc="-5" dirty="0"/>
              <a:t> </a:t>
            </a:r>
            <a:r>
              <a:rPr sz="4400" spc="5" dirty="0"/>
              <a:t>Titik-Tetap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42339" y="1776475"/>
            <a:ext cx="7819390" cy="390271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405765" marR="17780" indent="-342900">
              <a:lnSpc>
                <a:spcPct val="80000"/>
              </a:lnSpc>
              <a:spcBef>
                <a:spcPts val="675"/>
              </a:spcBef>
              <a:buFont typeface="Arial MT"/>
              <a:buChar char="•"/>
              <a:tabLst>
                <a:tab pos="405765" algn="l"/>
                <a:tab pos="406400" algn="l"/>
              </a:tabLst>
            </a:pPr>
            <a:r>
              <a:rPr sz="2400" spc="-10" dirty="0">
                <a:latin typeface="Calibri"/>
                <a:cs typeface="Calibri"/>
              </a:rPr>
              <a:t>Metode </a:t>
            </a:r>
            <a:r>
              <a:rPr sz="2400" spc="-5" dirty="0">
                <a:latin typeface="Calibri"/>
                <a:cs typeface="Calibri"/>
              </a:rPr>
              <a:t>ini </a:t>
            </a:r>
            <a:r>
              <a:rPr sz="2400" spc="-10" dirty="0">
                <a:latin typeface="Calibri"/>
                <a:cs typeface="Calibri"/>
              </a:rPr>
              <a:t>kadang-kadang </a:t>
            </a:r>
            <a:r>
              <a:rPr sz="2400" spc="-5" dirty="0">
                <a:latin typeface="Calibri"/>
                <a:cs typeface="Calibri"/>
              </a:rPr>
              <a:t>dinamakan </a:t>
            </a:r>
            <a:r>
              <a:rPr sz="2400" spc="-15" dirty="0">
                <a:latin typeface="Calibri"/>
                <a:cs typeface="Calibri"/>
              </a:rPr>
              <a:t>juga </a:t>
            </a:r>
            <a:r>
              <a:rPr sz="2400" spc="15" dirty="0">
                <a:latin typeface="Calibri"/>
                <a:cs typeface="Calibri"/>
              </a:rPr>
              <a:t>metode </a:t>
            </a:r>
            <a:r>
              <a:rPr sz="2400" spc="20" dirty="0">
                <a:latin typeface="Calibri"/>
                <a:cs typeface="Calibri"/>
              </a:rPr>
              <a:t>lelaran 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sederhana,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metode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langsung,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atau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metode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25" dirty="0">
                <a:latin typeface="Calibri"/>
                <a:cs typeface="Calibri"/>
              </a:rPr>
              <a:t>sulih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beruntun.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2800">
              <a:latin typeface="Calibri"/>
              <a:cs typeface="Calibri"/>
            </a:endParaRPr>
          </a:p>
          <a:p>
            <a:pPr marL="405765" marR="229235" indent="-342900">
              <a:lnSpc>
                <a:spcPts val="2300"/>
              </a:lnSpc>
              <a:buFont typeface="Arial MT"/>
              <a:buChar char="•"/>
              <a:tabLst>
                <a:tab pos="405765" algn="l"/>
                <a:tab pos="406400" algn="l"/>
                <a:tab pos="2860675" algn="l"/>
              </a:tabLst>
            </a:pPr>
            <a:r>
              <a:rPr sz="2400" spc="-5" dirty="0">
                <a:latin typeface="Calibri"/>
                <a:cs typeface="Calibri"/>
              </a:rPr>
              <a:t>Susunlah persamaan </a:t>
            </a:r>
            <a:r>
              <a:rPr sz="2400" i="1" spc="-5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(</a:t>
            </a:r>
            <a:r>
              <a:rPr sz="2400" i="1" spc="-5" dirty="0">
                <a:latin typeface="Calibri"/>
                <a:cs typeface="Calibri"/>
              </a:rPr>
              <a:t>x</a:t>
            </a:r>
            <a:r>
              <a:rPr sz="2400" spc="-5" dirty="0">
                <a:latin typeface="Calibri"/>
                <a:cs typeface="Calibri"/>
              </a:rPr>
              <a:t>) </a:t>
            </a:r>
            <a:r>
              <a:rPr sz="2400" dirty="0">
                <a:latin typeface="Calibri"/>
                <a:cs typeface="Calibri"/>
              </a:rPr>
              <a:t>= 0 </a:t>
            </a:r>
            <a:r>
              <a:rPr sz="2400" spc="-5" dirty="0">
                <a:latin typeface="Calibri"/>
                <a:cs typeface="Calibri"/>
              </a:rPr>
              <a:t>menjadi </a:t>
            </a:r>
            <a:r>
              <a:rPr sz="2400" spc="-10" dirty="0">
                <a:latin typeface="Calibri"/>
                <a:cs typeface="Calibri"/>
              </a:rPr>
              <a:t>bentuk </a:t>
            </a:r>
            <a:r>
              <a:rPr sz="2400" i="1" dirty="0">
                <a:latin typeface="Calibri"/>
                <a:cs typeface="Calibri"/>
              </a:rPr>
              <a:t>x </a:t>
            </a:r>
            <a:r>
              <a:rPr sz="2400" dirty="0">
                <a:latin typeface="Calibri"/>
                <a:cs typeface="Calibri"/>
              </a:rPr>
              <a:t>= </a:t>
            </a:r>
            <a:r>
              <a:rPr sz="2400" i="1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(</a:t>
            </a:r>
            <a:r>
              <a:rPr sz="2400" i="1" dirty="0">
                <a:latin typeface="Calibri"/>
                <a:cs typeface="Calibri"/>
              </a:rPr>
              <a:t>x</a:t>
            </a:r>
            <a:r>
              <a:rPr sz="2400" dirty="0">
                <a:latin typeface="Calibri"/>
                <a:cs typeface="Calibri"/>
              </a:rPr>
              <a:t>). </a:t>
            </a:r>
            <a:r>
              <a:rPr sz="2400" spc="-5" dirty="0">
                <a:latin typeface="Calibri"/>
                <a:cs typeface="Calibri"/>
              </a:rPr>
              <a:t>Lalu,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bentuklah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menjadi	</a:t>
            </a:r>
            <a:r>
              <a:rPr sz="2400" spc="-10" dirty="0">
                <a:latin typeface="Calibri"/>
                <a:cs typeface="Calibri"/>
              </a:rPr>
              <a:t>prosedur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lelaran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2350">
              <a:latin typeface="Calibri"/>
              <a:cs typeface="Calibri"/>
            </a:endParaRPr>
          </a:p>
          <a:p>
            <a:pPr marL="977265">
              <a:lnSpc>
                <a:spcPct val="100000"/>
              </a:lnSpc>
              <a:tabLst>
                <a:tab pos="2806065" algn="l"/>
              </a:tabLst>
            </a:pPr>
            <a:r>
              <a:rPr sz="2400" i="1" spc="-5" dirty="0">
                <a:latin typeface="Calibri"/>
                <a:cs typeface="Calibri"/>
              </a:rPr>
              <a:t>x</a:t>
            </a:r>
            <a:r>
              <a:rPr sz="2400" i="1" spc="-7" baseline="-20833" dirty="0">
                <a:latin typeface="Calibri"/>
                <a:cs typeface="Calibri"/>
              </a:rPr>
              <a:t>r</a:t>
            </a:r>
            <a:r>
              <a:rPr sz="2400" spc="-7" baseline="-20833" dirty="0">
                <a:latin typeface="Calibri"/>
                <a:cs typeface="Calibri"/>
              </a:rPr>
              <a:t>+1</a:t>
            </a:r>
            <a:r>
              <a:rPr sz="2400" spc="-15" baseline="-208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g</a:t>
            </a:r>
            <a:r>
              <a:rPr sz="2400" spc="-5" dirty="0">
                <a:latin typeface="Calibri"/>
                <a:cs typeface="Calibri"/>
              </a:rPr>
              <a:t>(</a:t>
            </a:r>
            <a:r>
              <a:rPr sz="2400" i="1" spc="-5" dirty="0">
                <a:latin typeface="Calibri"/>
                <a:cs typeface="Calibri"/>
              </a:rPr>
              <a:t>x</a:t>
            </a:r>
            <a:r>
              <a:rPr sz="2400" i="1" spc="-7" baseline="-20833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)	</a:t>
            </a:r>
            <a:r>
              <a:rPr sz="2400" dirty="0">
                <a:latin typeface="Calibri"/>
                <a:cs typeface="Calibri"/>
              </a:rPr>
              <a:t>;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r</a:t>
            </a:r>
            <a:r>
              <a:rPr sz="2400" i="1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0,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1,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2,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3,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…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libri"/>
              <a:cs typeface="Calibri"/>
            </a:endParaRPr>
          </a:p>
          <a:p>
            <a:pPr marL="405765" marR="760095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405765" algn="l"/>
                <a:tab pos="406400" algn="l"/>
                <a:tab pos="5549265" algn="l"/>
              </a:tabLst>
            </a:pPr>
            <a:r>
              <a:rPr sz="2400" spc="-35" dirty="0">
                <a:latin typeface="Calibri"/>
                <a:cs typeface="Calibri"/>
              </a:rPr>
              <a:t>Terkalah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sebuah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nilai </a:t>
            </a:r>
            <a:r>
              <a:rPr sz="2400" spc="-10" dirty="0">
                <a:latin typeface="Calibri"/>
                <a:cs typeface="Calibri"/>
              </a:rPr>
              <a:t>awal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x</a:t>
            </a:r>
            <a:r>
              <a:rPr sz="2400" spc="-7" baseline="-20833" dirty="0">
                <a:latin typeface="Calibri"/>
                <a:cs typeface="Calibri"/>
              </a:rPr>
              <a:t>0</a:t>
            </a:r>
            <a:r>
              <a:rPr sz="2400" spc="-5" dirty="0">
                <a:latin typeface="Calibri"/>
                <a:cs typeface="Calibri"/>
              </a:rPr>
              <a:t>,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lalu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hitung	</a:t>
            </a:r>
            <a:r>
              <a:rPr sz="2400" i="1" spc="-5" dirty="0">
                <a:latin typeface="Calibri"/>
                <a:cs typeface="Calibri"/>
              </a:rPr>
              <a:t>x</a:t>
            </a:r>
            <a:r>
              <a:rPr sz="2400" spc="-7" baseline="-20833" dirty="0">
                <a:latin typeface="Calibri"/>
                <a:cs typeface="Calibri"/>
              </a:rPr>
              <a:t>1</a:t>
            </a:r>
            <a:r>
              <a:rPr sz="2400" spc="217" baseline="-208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x</a:t>
            </a:r>
            <a:r>
              <a:rPr sz="2400" spc="-7" baseline="-20833" dirty="0">
                <a:latin typeface="Calibri"/>
                <a:cs typeface="Calibri"/>
              </a:rPr>
              <a:t>2</a:t>
            </a:r>
            <a:r>
              <a:rPr sz="2400" spc="232" baseline="-208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x</a:t>
            </a:r>
            <a:r>
              <a:rPr sz="2400" spc="-7" baseline="-20833" dirty="0">
                <a:latin typeface="Calibri"/>
                <a:cs typeface="Calibri"/>
              </a:rPr>
              <a:t>3</a:t>
            </a:r>
            <a:r>
              <a:rPr sz="2400" spc="-5" dirty="0">
                <a:latin typeface="Calibri"/>
                <a:cs typeface="Calibri"/>
              </a:rPr>
              <a:t>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...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yang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mudah-mudahan </a:t>
            </a:r>
            <a:r>
              <a:rPr sz="2400" spc="-25" dirty="0">
                <a:latin typeface="Calibri"/>
                <a:cs typeface="Calibri"/>
              </a:rPr>
              <a:t>konvergen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ke</a:t>
            </a:r>
            <a:r>
              <a:rPr sz="2400" spc="-10" dirty="0">
                <a:latin typeface="Calibri"/>
                <a:cs typeface="Calibri"/>
              </a:rPr>
              <a:t> akar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sejati.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Kondisi</a:t>
            </a:r>
            <a:r>
              <a:rPr sz="2400" spc="-5" dirty="0">
                <a:latin typeface="Calibri"/>
                <a:cs typeface="Calibri"/>
              </a:rPr>
              <a:t> berhenti </a:t>
            </a:r>
            <a:r>
              <a:rPr sz="2400" spc="-10" dirty="0">
                <a:latin typeface="Calibri"/>
                <a:cs typeface="Calibri"/>
              </a:rPr>
              <a:t>lelaran</a:t>
            </a:r>
            <a:r>
              <a:rPr sz="2400" spc="-20" dirty="0">
                <a:latin typeface="Calibri"/>
                <a:cs typeface="Calibri"/>
              </a:rPr>
              <a:t> dinyatakan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bila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48908" y="6196073"/>
            <a:ext cx="2990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5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+</a:t>
            </a:r>
            <a:r>
              <a:rPr sz="1600" spc="-5" dirty="0"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43852" y="6196073"/>
            <a:ext cx="952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5" dirty="0">
                <a:latin typeface="Calibri"/>
                <a:cs typeface="Calibri"/>
              </a:rPr>
              <a:t>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07532" y="6001956"/>
            <a:ext cx="2403475" cy="4121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695325" algn="l"/>
                <a:tab pos="1840864" algn="l"/>
              </a:tabLst>
            </a:pPr>
            <a:r>
              <a:rPr sz="2400" spc="-5" dirty="0">
                <a:latin typeface="Symbol"/>
                <a:cs typeface="Symbol"/>
              </a:rPr>
              <a:t></a:t>
            </a:r>
            <a:r>
              <a:rPr sz="2400" i="1" dirty="0">
                <a:latin typeface="Calibri"/>
                <a:cs typeface="Calibri"/>
              </a:rPr>
              <a:t>x	</a:t>
            </a:r>
            <a:r>
              <a:rPr sz="2400" dirty="0">
                <a:latin typeface="Calibri"/>
                <a:cs typeface="Calibri"/>
              </a:rPr>
              <a:t>– </a:t>
            </a:r>
            <a:r>
              <a:rPr sz="2400" i="1" dirty="0">
                <a:latin typeface="Calibri"/>
                <a:cs typeface="Calibri"/>
              </a:rPr>
              <a:t>x</a:t>
            </a:r>
            <a:r>
              <a:rPr sz="2400" i="1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Symbol"/>
                <a:cs typeface="Symbol"/>
              </a:rPr>
              <a:t></a:t>
            </a:r>
            <a:r>
              <a:rPr sz="2400" dirty="0">
                <a:latin typeface="Calibri"/>
                <a:cs typeface="Calibri"/>
              </a:rPr>
              <a:t>&lt;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500" spc="-45" dirty="0">
                <a:latin typeface="Symbol"/>
                <a:cs typeface="Symbol"/>
              </a:rPr>
              <a:t>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Calibri"/>
                <a:cs typeface="Calibri"/>
              </a:rPr>
              <a:t>at</a:t>
            </a:r>
            <a:r>
              <a:rPr sz="2400" dirty="0">
                <a:latin typeface="Calibri"/>
                <a:cs typeface="Calibri"/>
              </a:rPr>
              <a:t>au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43043" y="5836882"/>
            <a:ext cx="943610" cy="662940"/>
          </a:xfrm>
          <a:custGeom>
            <a:avLst/>
            <a:gdLst/>
            <a:ahLst/>
            <a:cxnLst/>
            <a:rect l="l" t="t" r="r" b="b"/>
            <a:pathLst>
              <a:path w="943610" h="662939">
                <a:moveTo>
                  <a:pt x="30478" y="330714"/>
                </a:moveTo>
                <a:lnTo>
                  <a:pt x="918964" y="330714"/>
                </a:lnTo>
              </a:path>
              <a:path w="943610" h="662939">
                <a:moveTo>
                  <a:pt x="0" y="0"/>
                </a:moveTo>
                <a:lnTo>
                  <a:pt x="0" y="662944"/>
                </a:lnTo>
              </a:path>
              <a:path w="943610" h="662939">
                <a:moveTo>
                  <a:pt x="943344" y="0"/>
                </a:moveTo>
                <a:lnTo>
                  <a:pt x="943344" y="662944"/>
                </a:lnTo>
              </a:path>
            </a:pathLst>
          </a:custGeom>
          <a:ln w="108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546849" y="5961217"/>
            <a:ext cx="31559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00" dirty="0">
                <a:latin typeface="Symbol"/>
                <a:cs typeface="Symbol"/>
              </a:rPr>
              <a:t></a:t>
            </a:r>
            <a:r>
              <a:rPr sz="1900" spc="-175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Symbol"/>
                <a:cs typeface="Symbol"/>
              </a:rPr>
              <a:t>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4803645" y="6224904"/>
            <a:ext cx="426084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50" i="1" spc="120" baseline="13157" dirty="0">
                <a:latin typeface="Times New Roman"/>
                <a:cs typeface="Times New Roman"/>
              </a:rPr>
              <a:t>x</a:t>
            </a:r>
            <a:r>
              <a:rPr sz="1200" i="1" dirty="0">
                <a:latin typeface="Times New Roman"/>
                <a:cs typeface="Times New Roman"/>
              </a:rPr>
              <a:t>r</a:t>
            </a:r>
            <a:r>
              <a:rPr sz="1200" i="1" spc="-16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Symbol"/>
                <a:cs typeface="Symbol"/>
              </a:rPr>
              <a:t></a:t>
            </a:r>
            <a:r>
              <a:rPr sz="1200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92623" y="5813425"/>
            <a:ext cx="451484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6220" indent="-198120">
              <a:lnSpc>
                <a:spcPct val="100000"/>
              </a:lnSpc>
              <a:spcBef>
                <a:spcPts val="95"/>
              </a:spcBef>
              <a:buFont typeface="Symbol"/>
              <a:buChar char=""/>
              <a:tabLst>
                <a:tab pos="236220" algn="l"/>
              </a:tabLst>
            </a:pPr>
            <a:r>
              <a:rPr sz="1900" i="1" spc="40" dirty="0">
                <a:latin typeface="Times New Roman"/>
                <a:cs typeface="Times New Roman"/>
              </a:rPr>
              <a:t>x</a:t>
            </a:r>
            <a:r>
              <a:rPr sz="1800" i="1" spc="60" baseline="-20833" dirty="0">
                <a:latin typeface="Times New Roman"/>
                <a:cs typeface="Times New Roman"/>
              </a:rPr>
              <a:t>r</a:t>
            </a:r>
            <a:endParaRPr sz="1800" baseline="-20833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65903" y="5872861"/>
            <a:ext cx="426084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50" i="1" spc="120" baseline="13157" dirty="0">
                <a:latin typeface="Times New Roman"/>
                <a:cs typeface="Times New Roman"/>
              </a:rPr>
              <a:t>x</a:t>
            </a:r>
            <a:r>
              <a:rPr sz="1200" i="1" dirty="0">
                <a:latin typeface="Times New Roman"/>
                <a:cs typeface="Times New Roman"/>
              </a:rPr>
              <a:t>r</a:t>
            </a:r>
            <a:r>
              <a:rPr sz="1200" i="1" spc="-16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Symbol"/>
                <a:cs typeface="Symbol"/>
              </a:rPr>
              <a:t></a:t>
            </a:r>
            <a:r>
              <a:rPr sz="1200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193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4000" y="0"/>
                </a:moveTo>
                <a:lnTo>
                  <a:pt x="0" y="0"/>
                </a:lnTo>
                <a:lnTo>
                  <a:pt x="0" y="3428994"/>
                </a:lnTo>
                <a:lnTo>
                  <a:pt x="9144000" y="3428994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29633" y="967231"/>
            <a:ext cx="7908290" cy="547560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418465" marR="68580" indent="-342900">
              <a:lnSpc>
                <a:spcPts val="2620"/>
              </a:lnSpc>
              <a:spcBef>
                <a:spcPts val="400"/>
              </a:spcBef>
              <a:buFont typeface="Arial MT"/>
              <a:buChar char="•"/>
              <a:tabLst>
                <a:tab pos="418465" algn="l"/>
                <a:tab pos="419100" algn="l"/>
                <a:tab pos="5172075" algn="l"/>
              </a:tabLst>
            </a:pPr>
            <a:r>
              <a:rPr sz="2400" spc="5" dirty="0">
                <a:latin typeface="Calibri"/>
                <a:cs typeface="Calibri"/>
              </a:rPr>
              <a:t>Contoh: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Carilah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akar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persamaan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(</a:t>
            </a:r>
            <a:r>
              <a:rPr sz="2400" i="1" spc="-5" dirty="0">
                <a:latin typeface="Calibri"/>
                <a:cs typeface="Calibri"/>
              </a:rPr>
              <a:t>x</a:t>
            </a:r>
            <a:r>
              <a:rPr sz="2400" spc="-5" dirty="0">
                <a:latin typeface="Calibri"/>
                <a:cs typeface="Calibri"/>
              </a:rPr>
              <a:t>)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 </a:t>
            </a:r>
            <a:r>
              <a:rPr sz="2400" i="1" spc="-5" dirty="0">
                <a:latin typeface="Calibri"/>
                <a:cs typeface="Calibri"/>
              </a:rPr>
              <a:t>x</a:t>
            </a:r>
            <a:r>
              <a:rPr sz="2400" spc="-7" baseline="24305" dirty="0">
                <a:latin typeface="Calibri"/>
                <a:cs typeface="Calibri"/>
              </a:rPr>
              <a:t>2</a:t>
            </a:r>
            <a:r>
              <a:rPr sz="2400" spc="247" baseline="243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– </a:t>
            </a:r>
            <a:r>
              <a:rPr sz="2400" spc="-5" dirty="0">
                <a:latin typeface="Calibri"/>
                <a:cs typeface="Calibri"/>
              </a:rPr>
              <a:t>2</a:t>
            </a:r>
            <a:r>
              <a:rPr sz="2400" i="1" spc="-5" dirty="0">
                <a:latin typeface="Calibri"/>
                <a:cs typeface="Calibri"/>
              </a:rPr>
              <a:t>x</a:t>
            </a:r>
            <a:r>
              <a:rPr sz="2400" i="1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– 3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dengan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metode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lelaran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titik-tetap.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Gunakan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500" spc="-45" dirty="0">
                <a:latin typeface="Symbol"/>
                <a:cs typeface="Symbol"/>
              </a:rPr>
              <a:t></a:t>
            </a:r>
            <a:r>
              <a:rPr sz="2500" spc="-45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5" dirty="0">
                <a:latin typeface="Calibri"/>
                <a:cs typeface="Calibri"/>
              </a:rPr>
              <a:t> 0.000001.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000">
              <a:latin typeface="Calibri"/>
              <a:cs typeface="Calibri"/>
            </a:endParaRPr>
          </a:p>
          <a:p>
            <a:pPr marL="419100" marR="473075">
              <a:lnSpc>
                <a:spcPts val="2590"/>
              </a:lnSpc>
            </a:pPr>
            <a:r>
              <a:rPr sz="2400" spc="-10" dirty="0">
                <a:latin typeface="Calibri"/>
                <a:cs typeface="Calibri"/>
              </a:rPr>
              <a:t>Penyelesaian: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Terdapat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beberapa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kemungkinan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prosedur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lelaran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yang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dapat</a:t>
            </a:r>
            <a:r>
              <a:rPr sz="2400" spc="-5" dirty="0">
                <a:latin typeface="Calibri"/>
                <a:cs typeface="Calibri"/>
              </a:rPr>
              <a:t> dibentuk.</a:t>
            </a:r>
            <a:endParaRPr sz="2400">
              <a:latin typeface="Calibri"/>
              <a:cs typeface="Calibri"/>
            </a:endParaRPr>
          </a:p>
          <a:p>
            <a:pPr marL="419100">
              <a:lnSpc>
                <a:spcPct val="100000"/>
              </a:lnSpc>
              <a:spcBef>
                <a:spcPts val="254"/>
              </a:spcBef>
              <a:tabLst>
                <a:tab pos="989965" algn="l"/>
                <a:tab pos="2259965" algn="l"/>
              </a:tabLst>
            </a:pPr>
            <a:r>
              <a:rPr sz="2400" dirty="0">
                <a:latin typeface="Calibri"/>
                <a:cs typeface="Calibri"/>
              </a:rPr>
              <a:t>(i)	</a:t>
            </a:r>
            <a:r>
              <a:rPr sz="2400" i="1" spc="-5" dirty="0">
                <a:latin typeface="Calibri"/>
                <a:cs typeface="Calibri"/>
              </a:rPr>
              <a:t>x</a:t>
            </a:r>
            <a:r>
              <a:rPr sz="2400" spc="-7" baseline="24305" dirty="0">
                <a:latin typeface="Calibri"/>
                <a:cs typeface="Calibri"/>
              </a:rPr>
              <a:t>2</a:t>
            </a:r>
            <a:r>
              <a:rPr sz="2400" spc="240" baseline="243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2</a:t>
            </a:r>
            <a:r>
              <a:rPr sz="2400" i="1" spc="-5" dirty="0">
                <a:latin typeface="Calibri"/>
                <a:cs typeface="Calibri"/>
              </a:rPr>
              <a:t>x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3	=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</a:t>
            </a:r>
            <a:endParaRPr sz="2400">
              <a:latin typeface="Calibri"/>
              <a:cs typeface="Calibri"/>
            </a:endParaRPr>
          </a:p>
          <a:p>
            <a:pPr marL="990600">
              <a:lnSpc>
                <a:spcPct val="100000"/>
              </a:lnSpc>
              <a:spcBef>
                <a:spcPts val="285"/>
              </a:spcBef>
            </a:pPr>
            <a:r>
              <a:rPr sz="2400" i="1" spc="-5" dirty="0">
                <a:latin typeface="Calibri"/>
                <a:cs typeface="Calibri"/>
              </a:rPr>
              <a:t>x</a:t>
            </a:r>
            <a:r>
              <a:rPr sz="2400" spc="-7" baseline="24305" dirty="0">
                <a:latin typeface="Calibri"/>
                <a:cs typeface="Calibri"/>
              </a:rPr>
              <a:t>2</a:t>
            </a:r>
            <a:r>
              <a:rPr sz="2400" spc="209" baseline="243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2</a:t>
            </a:r>
            <a:r>
              <a:rPr sz="2400" i="1" spc="-5" dirty="0">
                <a:latin typeface="Calibri"/>
                <a:cs typeface="Calibri"/>
              </a:rPr>
              <a:t>x</a:t>
            </a:r>
            <a:r>
              <a:rPr sz="2400" i="1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+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3</a:t>
            </a:r>
            <a:endParaRPr sz="2400">
              <a:latin typeface="Calibri"/>
              <a:cs typeface="Calibri"/>
            </a:endParaRPr>
          </a:p>
          <a:p>
            <a:pPr marL="990600">
              <a:lnSpc>
                <a:spcPct val="100000"/>
              </a:lnSpc>
              <a:spcBef>
                <a:spcPts val="315"/>
              </a:spcBef>
              <a:tabLst>
                <a:tab pos="1256665" algn="l"/>
              </a:tabLst>
            </a:pPr>
            <a:r>
              <a:rPr sz="2400" i="1" dirty="0">
                <a:latin typeface="Calibri"/>
                <a:cs typeface="Calibri"/>
              </a:rPr>
              <a:t>x	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Symbol"/>
                <a:cs typeface="Symbol"/>
              </a:rPr>
              <a:t></a:t>
            </a:r>
            <a:r>
              <a:rPr sz="2400" spc="-5" dirty="0">
                <a:latin typeface="Calibri"/>
                <a:cs typeface="Calibri"/>
              </a:rPr>
              <a:t>(2</a:t>
            </a:r>
            <a:r>
              <a:rPr sz="2400" i="1" spc="-5" dirty="0">
                <a:latin typeface="Calibri"/>
                <a:cs typeface="Calibri"/>
              </a:rPr>
              <a:t>x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+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3)</a:t>
            </a:r>
            <a:endParaRPr sz="2400">
              <a:latin typeface="Calibri"/>
              <a:cs typeface="Calibri"/>
            </a:endParaRPr>
          </a:p>
          <a:p>
            <a:pPr marL="758825">
              <a:lnSpc>
                <a:spcPct val="100000"/>
              </a:lnSpc>
              <a:spcBef>
                <a:spcPts val="285"/>
              </a:spcBef>
            </a:pPr>
            <a:r>
              <a:rPr sz="2400" spc="-5" dirty="0">
                <a:latin typeface="Calibri"/>
                <a:cs typeface="Calibri"/>
              </a:rPr>
              <a:t>Dalam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hal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ini,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(</a:t>
            </a:r>
            <a:r>
              <a:rPr sz="2400" i="1" dirty="0">
                <a:latin typeface="Calibri"/>
                <a:cs typeface="Calibri"/>
              </a:rPr>
              <a:t>x</a:t>
            </a:r>
            <a:r>
              <a:rPr sz="2400" dirty="0">
                <a:latin typeface="Calibri"/>
                <a:cs typeface="Calibri"/>
              </a:rPr>
              <a:t>)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5" dirty="0">
                <a:latin typeface="Symbol"/>
                <a:cs typeface="Symbol"/>
              </a:rPr>
              <a:t></a:t>
            </a:r>
            <a:r>
              <a:rPr sz="2400" spc="-5" dirty="0">
                <a:latin typeface="Calibri"/>
                <a:cs typeface="Calibri"/>
              </a:rPr>
              <a:t>(2</a:t>
            </a:r>
            <a:r>
              <a:rPr sz="2400" i="1" spc="-5" dirty="0">
                <a:latin typeface="Calibri"/>
                <a:cs typeface="Calibri"/>
              </a:rPr>
              <a:t>x</a:t>
            </a:r>
            <a:r>
              <a:rPr sz="2400" i="1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+ </a:t>
            </a:r>
            <a:r>
              <a:rPr sz="2400" spc="-5" dirty="0">
                <a:latin typeface="Calibri"/>
                <a:cs typeface="Calibri"/>
              </a:rPr>
              <a:t>3).</a:t>
            </a:r>
            <a:endParaRPr sz="2400">
              <a:latin typeface="Calibri"/>
              <a:cs typeface="Calibri"/>
            </a:endParaRPr>
          </a:p>
          <a:p>
            <a:pPr marL="758825">
              <a:lnSpc>
                <a:spcPct val="100000"/>
              </a:lnSpc>
              <a:spcBef>
                <a:spcPts val="265"/>
              </a:spcBef>
            </a:pPr>
            <a:r>
              <a:rPr sz="2400" spc="-10" dirty="0">
                <a:latin typeface="Calibri"/>
                <a:cs typeface="Calibri"/>
              </a:rPr>
              <a:t>Prosedur </a:t>
            </a:r>
            <a:r>
              <a:rPr sz="2400" spc="-15" dirty="0">
                <a:latin typeface="Calibri"/>
                <a:cs typeface="Calibri"/>
              </a:rPr>
              <a:t>lelarannya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adalah</a:t>
            </a:r>
            <a:endParaRPr sz="2400">
              <a:latin typeface="Calibri"/>
              <a:cs typeface="Calibri"/>
            </a:endParaRPr>
          </a:p>
          <a:p>
            <a:pPr marL="1193165">
              <a:lnSpc>
                <a:spcPct val="100000"/>
              </a:lnSpc>
              <a:spcBef>
                <a:spcPts val="315"/>
              </a:spcBef>
            </a:pPr>
            <a:r>
              <a:rPr sz="2400" i="1" spc="-5" dirty="0">
                <a:latin typeface="Calibri"/>
                <a:cs typeface="Calibri"/>
              </a:rPr>
              <a:t>x</a:t>
            </a:r>
            <a:r>
              <a:rPr sz="2400" i="1" spc="-7" baseline="-20833" dirty="0">
                <a:latin typeface="Calibri"/>
                <a:cs typeface="Calibri"/>
              </a:rPr>
              <a:t>r</a:t>
            </a:r>
            <a:r>
              <a:rPr sz="2400" spc="-7" baseline="-20833" dirty="0">
                <a:latin typeface="Calibri"/>
                <a:cs typeface="Calibri"/>
              </a:rPr>
              <a:t>+1</a:t>
            </a:r>
            <a:r>
              <a:rPr sz="2400" spc="254" baseline="-208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Symbol"/>
                <a:cs typeface="Symbol"/>
              </a:rPr>
              <a:t></a:t>
            </a:r>
            <a:r>
              <a:rPr sz="2400" spc="-5" dirty="0">
                <a:latin typeface="Calibri"/>
                <a:cs typeface="Calibri"/>
              </a:rPr>
              <a:t>(2</a:t>
            </a:r>
            <a:r>
              <a:rPr sz="2400" i="1" spc="-5" dirty="0">
                <a:latin typeface="Calibri"/>
                <a:cs typeface="Calibri"/>
              </a:rPr>
              <a:t>x</a:t>
            </a:r>
            <a:r>
              <a:rPr sz="2400" i="1" spc="-7" baseline="-20833" dirty="0">
                <a:latin typeface="Calibri"/>
                <a:cs typeface="Calibri"/>
              </a:rPr>
              <a:t>r</a:t>
            </a:r>
            <a:r>
              <a:rPr sz="2400" i="1" spc="217" baseline="-208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+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3).</a:t>
            </a:r>
            <a:endParaRPr sz="2400">
              <a:latin typeface="Calibri"/>
              <a:cs typeface="Calibri"/>
            </a:endParaRPr>
          </a:p>
          <a:p>
            <a:pPr marL="758825">
              <a:lnSpc>
                <a:spcPct val="100000"/>
              </a:lnSpc>
              <a:spcBef>
                <a:spcPts val="260"/>
              </a:spcBef>
            </a:pPr>
            <a:r>
              <a:rPr sz="2400" spc="-5" dirty="0">
                <a:latin typeface="Calibri"/>
                <a:cs typeface="Calibri"/>
              </a:rPr>
              <a:t>Ambil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terkaan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awal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x</a:t>
            </a:r>
            <a:r>
              <a:rPr sz="2400" spc="-7" baseline="-20833" dirty="0">
                <a:latin typeface="Calibri"/>
                <a:cs typeface="Calibri"/>
              </a:rPr>
              <a:t>0</a:t>
            </a:r>
            <a:r>
              <a:rPr sz="2400" spc="-5" dirty="0">
                <a:latin typeface="Calibri"/>
                <a:cs typeface="Calibri"/>
              </a:rPr>
              <a:t>=4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00">
              <a:latin typeface="Calibri"/>
              <a:cs typeface="Calibri"/>
            </a:endParaRPr>
          </a:p>
          <a:p>
            <a:pPr marL="758825">
              <a:lnSpc>
                <a:spcPct val="100000"/>
              </a:lnSpc>
            </a:pPr>
            <a:r>
              <a:rPr sz="2400" spc="-40" dirty="0">
                <a:latin typeface="Calibri"/>
                <a:cs typeface="Calibri"/>
              </a:rPr>
              <a:t>Tabel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lelarannya: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34638" y="1214616"/>
            <a:ext cx="2992755" cy="0"/>
          </a:xfrm>
          <a:custGeom>
            <a:avLst/>
            <a:gdLst/>
            <a:ahLst/>
            <a:cxnLst/>
            <a:rect l="l" t="t" r="r" b="b"/>
            <a:pathLst>
              <a:path w="2992754">
                <a:moveTo>
                  <a:pt x="0" y="0"/>
                </a:moveTo>
                <a:lnTo>
                  <a:pt x="2992406" y="0"/>
                </a:lnTo>
              </a:path>
            </a:pathLst>
          </a:custGeom>
          <a:ln w="14499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968242" y="1297932"/>
            <a:ext cx="996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i="1" dirty="0">
                <a:latin typeface="Calibri"/>
                <a:cs typeface="Calibri"/>
              </a:rPr>
              <a:t>r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59527" y="1297932"/>
            <a:ext cx="22034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700" i="1" spc="5" dirty="0">
                <a:latin typeface="Calibri"/>
                <a:cs typeface="Calibri"/>
              </a:rPr>
              <a:t>x</a:t>
            </a:r>
            <a:r>
              <a:rPr sz="1650" i="1" spc="7" baseline="-20202" dirty="0">
                <a:latin typeface="Calibri"/>
                <a:cs typeface="Calibri"/>
              </a:rPr>
              <a:t>r</a:t>
            </a:r>
            <a:endParaRPr sz="1650" baseline="-20202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87238" y="1297939"/>
            <a:ext cx="96837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700" spc="5" dirty="0">
                <a:latin typeface="Symbol"/>
                <a:cs typeface="Symbol"/>
              </a:rPr>
              <a:t></a:t>
            </a:r>
            <a:r>
              <a:rPr sz="1700" i="1" spc="5" dirty="0">
                <a:latin typeface="Calibri"/>
                <a:cs typeface="Calibri"/>
              </a:rPr>
              <a:t>x</a:t>
            </a:r>
            <a:r>
              <a:rPr sz="1650" i="1" spc="7" baseline="-20202" dirty="0">
                <a:latin typeface="Calibri"/>
                <a:cs typeface="Calibri"/>
              </a:rPr>
              <a:t>r</a:t>
            </a:r>
            <a:r>
              <a:rPr sz="1650" spc="7" baseline="-20202" dirty="0">
                <a:latin typeface="Calibri"/>
                <a:cs typeface="Calibri"/>
              </a:rPr>
              <a:t>+1</a:t>
            </a:r>
            <a:r>
              <a:rPr sz="1650" spc="165" baseline="-20202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-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i="1" dirty="0">
                <a:latin typeface="Calibri"/>
                <a:cs typeface="Calibri"/>
              </a:rPr>
              <a:t>x</a:t>
            </a:r>
            <a:r>
              <a:rPr sz="1650" i="1" baseline="-20202" dirty="0">
                <a:latin typeface="Calibri"/>
                <a:cs typeface="Calibri"/>
              </a:rPr>
              <a:t>r</a:t>
            </a:r>
            <a:r>
              <a:rPr sz="1700" dirty="0">
                <a:latin typeface="Symbol"/>
                <a:cs typeface="Symbol"/>
              </a:rPr>
              <a:t></a:t>
            </a:r>
            <a:endParaRPr sz="1700">
              <a:latin typeface="Symbol"/>
              <a:cs typeface="Symbo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34638" y="1732782"/>
            <a:ext cx="2992755" cy="0"/>
          </a:xfrm>
          <a:custGeom>
            <a:avLst/>
            <a:gdLst/>
            <a:ahLst/>
            <a:cxnLst/>
            <a:rect l="l" t="t" r="r" b="b"/>
            <a:pathLst>
              <a:path w="2992754">
                <a:moveTo>
                  <a:pt x="0" y="0"/>
                </a:moveTo>
                <a:lnTo>
                  <a:pt x="2992406" y="0"/>
                </a:lnTo>
              </a:path>
            </a:pathLst>
          </a:custGeom>
          <a:ln w="14499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900424" y="1882901"/>
          <a:ext cx="2662555" cy="38435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8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3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7743">
                <a:tc>
                  <a:txBody>
                    <a:bodyPr/>
                    <a:lstStyle/>
                    <a:p>
                      <a:pPr marR="40640" algn="ctr">
                        <a:lnSpc>
                          <a:spcPts val="1620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0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620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4.000000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7800" algn="ctr">
                        <a:lnSpc>
                          <a:spcPts val="1620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-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R="40640" algn="ctr">
                        <a:lnSpc>
                          <a:spcPts val="1785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1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785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3.316625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ts val="1785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0.683375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R="40640" algn="ctr">
                        <a:lnSpc>
                          <a:spcPts val="1785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2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785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3.103748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ts val="1785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0.212877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R="40640" algn="ctr">
                        <a:lnSpc>
                          <a:spcPts val="1785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3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785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3.034385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ts val="1785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0.069362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R="40640" algn="ctr">
                        <a:lnSpc>
                          <a:spcPts val="1785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4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785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3.011440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ts val="1785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0.022945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R="40640" algn="ctr">
                        <a:lnSpc>
                          <a:spcPts val="1785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5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785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3.003811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ts val="1785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0.007629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R="40640" algn="ctr">
                        <a:lnSpc>
                          <a:spcPts val="1785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6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785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3.001270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ts val="1785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0.002541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R="40640" algn="ctr">
                        <a:lnSpc>
                          <a:spcPts val="1785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7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785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3.000423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ts val="1785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0.000847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R="40640" algn="ctr">
                        <a:lnSpc>
                          <a:spcPts val="1785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8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785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3.000141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ts val="1785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0.000282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R="40640" algn="ctr">
                        <a:lnSpc>
                          <a:spcPts val="1785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9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785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3.000047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ts val="1785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0.000094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R="27940" algn="ctr">
                        <a:lnSpc>
                          <a:spcPts val="1785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10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785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3.000016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785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0.000031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R="27940" algn="ctr">
                        <a:lnSpc>
                          <a:spcPts val="1785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11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785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3.000005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785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0.000010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R="27940" algn="ctr">
                        <a:lnSpc>
                          <a:spcPts val="1785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12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785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3.000002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785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0.000003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R="27940" algn="ctr">
                        <a:lnSpc>
                          <a:spcPts val="1785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13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785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3.000001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785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0.000001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7743">
                <a:tc>
                  <a:txBody>
                    <a:bodyPr/>
                    <a:lstStyle/>
                    <a:p>
                      <a:pPr marR="27940" algn="ctr">
                        <a:lnSpc>
                          <a:spcPts val="1770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14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770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3.000000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770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0.000000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457193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4000" y="0"/>
                </a:moveTo>
                <a:lnTo>
                  <a:pt x="0" y="0"/>
                </a:lnTo>
                <a:lnTo>
                  <a:pt x="0" y="3428994"/>
                </a:lnTo>
                <a:lnTo>
                  <a:pt x="9144000" y="3428994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34638" y="5878060"/>
            <a:ext cx="2858770" cy="0"/>
          </a:xfrm>
          <a:custGeom>
            <a:avLst/>
            <a:gdLst/>
            <a:ahLst/>
            <a:cxnLst/>
            <a:rect l="l" t="t" r="r" b="b"/>
            <a:pathLst>
              <a:path w="2858770">
                <a:moveTo>
                  <a:pt x="0" y="0"/>
                </a:moveTo>
                <a:lnTo>
                  <a:pt x="2858360" y="0"/>
                </a:lnTo>
              </a:path>
            </a:pathLst>
          </a:custGeom>
          <a:ln w="14499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821938" y="6220457"/>
            <a:ext cx="1608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5" dirty="0">
                <a:latin typeface="Calibri"/>
                <a:cs typeface="Calibri"/>
              </a:rPr>
              <a:t>Hampiran</a:t>
            </a:r>
            <a:r>
              <a:rPr sz="1700" spc="-7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akar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i="1" dirty="0">
                <a:latin typeface="Calibri"/>
                <a:cs typeface="Calibri"/>
              </a:rPr>
              <a:t>x</a:t>
            </a:r>
            <a:r>
              <a:rPr sz="1700" i="1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=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4551619" y="6220457"/>
            <a:ext cx="848994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latin typeface="Calibri"/>
                <a:cs typeface="Calibri"/>
              </a:rPr>
              <a:t>3.000000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79537" y="6220457"/>
            <a:ext cx="1910714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i="1" spc="-10" dirty="0">
                <a:latin typeface="Calibri"/>
                <a:cs typeface="Calibri"/>
              </a:rPr>
              <a:t>(konvergen</a:t>
            </a:r>
            <a:r>
              <a:rPr sz="1700" i="1" spc="-70" dirty="0">
                <a:latin typeface="Calibri"/>
                <a:cs typeface="Calibri"/>
              </a:rPr>
              <a:t> </a:t>
            </a:r>
            <a:r>
              <a:rPr sz="1700" i="1" spc="-5" dirty="0">
                <a:latin typeface="Calibri"/>
                <a:cs typeface="Calibri"/>
              </a:rPr>
              <a:t>monoton)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193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4000" y="0"/>
                </a:moveTo>
                <a:lnTo>
                  <a:pt x="0" y="0"/>
                </a:lnTo>
                <a:lnTo>
                  <a:pt x="0" y="3428994"/>
                </a:lnTo>
                <a:lnTo>
                  <a:pt x="9144000" y="3428994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29633" y="930655"/>
            <a:ext cx="4055110" cy="441452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R="1864995" algn="r">
              <a:lnSpc>
                <a:spcPct val="100000"/>
              </a:lnSpc>
              <a:spcBef>
                <a:spcPts val="675"/>
              </a:spcBef>
              <a:tabLst>
                <a:tab pos="527050" algn="l"/>
              </a:tabLst>
            </a:pPr>
            <a:r>
              <a:rPr sz="2400" dirty="0">
                <a:latin typeface="Calibri"/>
                <a:cs typeface="Calibri"/>
              </a:rPr>
              <a:t>(ii)	</a:t>
            </a:r>
            <a:r>
              <a:rPr sz="2400" i="1" spc="-5" dirty="0">
                <a:latin typeface="Calibri"/>
                <a:cs typeface="Calibri"/>
              </a:rPr>
              <a:t>x</a:t>
            </a:r>
            <a:r>
              <a:rPr sz="2400" spc="-7" baseline="24305" dirty="0">
                <a:latin typeface="Calibri"/>
                <a:cs typeface="Calibri"/>
              </a:rPr>
              <a:t>2</a:t>
            </a:r>
            <a:r>
              <a:rPr sz="2400" spc="232" baseline="243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2</a:t>
            </a:r>
            <a:r>
              <a:rPr sz="2400" i="1" spc="-5" dirty="0">
                <a:latin typeface="Calibri"/>
                <a:cs typeface="Calibri"/>
              </a:rPr>
              <a:t>x</a:t>
            </a:r>
            <a:r>
              <a:rPr sz="2400" i="1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3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</a:t>
            </a:r>
            <a:endParaRPr sz="2400">
              <a:latin typeface="Calibri"/>
              <a:cs typeface="Calibri"/>
            </a:endParaRPr>
          </a:p>
          <a:p>
            <a:pPr marR="1807210" algn="r">
              <a:lnSpc>
                <a:spcPct val="100000"/>
              </a:lnSpc>
              <a:spcBef>
                <a:spcPts val="575"/>
              </a:spcBef>
              <a:tabLst>
                <a:tab pos="1052830" algn="l"/>
              </a:tabLst>
            </a:pPr>
            <a:r>
              <a:rPr sz="2400" i="1" spc="-5" dirty="0">
                <a:latin typeface="Calibri"/>
                <a:cs typeface="Calibri"/>
              </a:rPr>
              <a:t>x</a:t>
            </a:r>
            <a:r>
              <a:rPr sz="2400" spc="-5" dirty="0">
                <a:latin typeface="Calibri"/>
                <a:cs typeface="Calibri"/>
              </a:rPr>
              <a:t>(</a:t>
            </a:r>
            <a:r>
              <a:rPr sz="2400" i="1" spc="-5" dirty="0">
                <a:latin typeface="Calibri"/>
                <a:cs typeface="Calibri"/>
              </a:rPr>
              <a:t>x</a:t>
            </a:r>
            <a:r>
              <a:rPr sz="2400" spc="-5" dirty="0">
                <a:latin typeface="Calibri"/>
                <a:cs typeface="Calibri"/>
              </a:rPr>
              <a:t>-2)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	3</a:t>
            </a:r>
            <a:endParaRPr sz="2400">
              <a:latin typeface="Calibri"/>
              <a:cs typeface="Calibri"/>
            </a:endParaRPr>
          </a:p>
          <a:p>
            <a:pPr marL="560705" algn="ctr">
              <a:lnSpc>
                <a:spcPct val="100000"/>
              </a:lnSpc>
              <a:spcBef>
                <a:spcPts val="575"/>
              </a:spcBef>
              <a:tabLst>
                <a:tab pos="828675" algn="l"/>
              </a:tabLst>
            </a:pPr>
            <a:r>
              <a:rPr sz="2400" i="1" dirty="0">
                <a:latin typeface="Calibri"/>
                <a:cs typeface="Calibri"/>
              </a:rPr>
              <a:t>x	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3/(</a:t>
            </a:r>
            <a:r>
              <a:rPr sz="2400" i="1" spc="-5" dirty="0">
                <a:latin typeface="Calibri"/>
                <a:cs typeface="Calibri"/>
              </a:rPr>
              <a:t>x</a:t>
            </a:r>
            <a:r>
              <a:rPr sz="2400" i="1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2)</a:t>
            </a:r>
            <a:endParaRPr sz="2400">
              <a:latin typeface="Calibri"/>
              <a:cs typeface="Calibri"/>
            </a:endParaRPr>
          </a:p>
          <a:p>
            <a:pPr marL="418465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Calibri"/>
                <a:cs typeface="Calibri"/>
              </a:rPr>
              <a:t>Dalam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hal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ini,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(</a:t>
            </a:r>
            <a:r>
              <a:rPr sz="2400" i="1" dirty="0">
                <a:latin typeface="Calibri"/>
                <a:cs typeface="Calibri"/>
              </a:rPr>
              <a:t>x</a:t>
            </a:r>
            <a:r>
              <a:rPr sz="2400" dirty="0">
                <a:latin typeface="Calibri"/>
                <a:cs typeface="Calibri"/>
              </a:rPr>
              <a:t>)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5" dirty="0">
                <a:latin typeface="Calibri"/>
                <a:cs typeface="Calibri"/>
              </a:rPr>
              <a:t> 3/(</a:t>
            </a:r>
            <a:r>
              <a:rPr sz="2400" i="1" spc="-5" dirty="0">
                <a:latin typeface="Calibri"/>
                <a:cs typeface="Calibri"/>
              </a:rPr>
              <a:t>x</a:t>
            </a:r>
            <a:r>
              <a:rPr sz="2400" i="1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2).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>
              <a:latin typeface="Calibri"/>
              <a:cs typeface="Calibri"/>
            </a:endParaRPr>
          </a:p>
          <a:p>
            <a:pPr marL="418465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Prosedur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lelarannya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adalah</a:t>
            </a:r>
            <a:endParaRPr sz="2400">
              <a:latin typeface="Calibri"/>
              <a:cs typeface="Calibri"/>
            </a:endParaRPr>
          </a:p>
          <a:p>
            <a:pPr marL="485775" marR="464820" indent="571500">
              <a:lnSpc>
                <a:spcPct val="120000"/>
              </a:lnSpc>
              <a:tabLst>
                <a:tab pos="2616200" algn="l"/>
              </a:tabLst>
            </a:pPr>
            <a:r>
              <a:rPr sz="2400" i="1" spc="-5" dirty="0">
                <a:latin typeface="Calibri"/>
                <a:cs typeface="Calibri"/>
              </a:rPr>
              <a:t>x</a:t>
            </a:r>
            <a:r>
              <a:rPr sz="2400" i="1" spc="-7" baseline="-20833" dirty="0">
                <a:latin typeface="Calibri"/>
                <a:cs typeface="Calibri"/>
              </a:rPr>
              <a:t>r</a:t>
            </a:r>
            <a:r>
              <a:rPr sz="2400" spc="-7" baseline="-20833" dirty="0">
                <a:latin typeface="Calibri"/>
                <a:cs typeface="Calibri"/>
              </a:rPr>
              <a:t>+1</a:t>
            </a:r>
            <a:r>
              <a:rPr sz="2400" spc="254" baseline="-208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3/(</a:t>
            </a:r>
            <a:r>
              <a:rPr sz="2400" i="1" spc="-5" dirty="0">
                <a:latin typeface="Calibri"/>
                <a:cs typeface="Calibri"/>
              </a:rPr>
              <a:t>x</a:t>
            </a:r>
            <a:r>
              <a:rPr sz="2400" i="1" spc="-7" baseline="-20833" dirty="0">
                <a:latin typeface="Calibri"/>
                <a:cs typeface="Calibri"/>
              </a:rPr>
              <a:t>r</a:t>
            </a:r>
            <a:r>
              <a:rPr sz="2400" i="1" spc="262" baseline="-208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-	</a:t>
            </a:r>
            <a:r>
              <a:rPr sz="2400" spc="-5" dirty="0">
                <a:latin typeface="Calibri"/>
                <a:cs typeface="Calibri"/>
              </a:rPr>
              <a:t>2)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Ambil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terkaan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awal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x</a:t>
            </a:r>
            <a:r>
              <a:rPr sz="2400" spc="-7" baseline="-20833" dirty="0">
                <a:latin typeface="Calibri"/>
                <a:cs typeface="Calibri"/>
              </a:rPr>
              <a:t>0</a:t>
            </a:r>
            <a:r>
              <a:rPr sz="2400" spc="-22" baseline="-208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>
              <a:latin typeface="Calibri"/>
              <a:cs typeface="Calibri"/>
            </a:endParaRPr>
          </a:p>
          <a:p>
            <a:pPr marL="419100">
              <a:lnSpc>
                <a:spcPct val="100000"/>
              </a:lnSpc>
            </a:pPr>
            <a:r>
              <a:rPr sz="2400" spc="-40" dirty="0">
                <a:latin typeface="Calibri"/>
                <a:cs typeface="Calibri"/>
              </a:rPr>
              <a:t>Tabel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lelarannya: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34638" y="967975"/>
            <a:ext cx="2218055" cy="0"/>
          </a:xfrm>
          <a:custGeom>
            <a:avLst/>
            <a:gdLst/>
            <a:ahLst/>
            <a:cxnLst/>
            <a:rect l="l" t="t" r="r" b="b"/>
            <a:pathLst>
              <a:path w="2218054">
                <a:moveTo>
                  <a:pt x="0" y="0"/>
                </a:moveTo>
                <a:lnTo>
                  <a:pt x="2217582" y="0"/>
                </a:lnTo>
              </a:path>
            </a:pathLst>
          </a:custGeom>
          <a:ln w="11946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959098" y="1034281"/>
            <a:ext cx="723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5" dirty="0">
                <a:latin typeface="Calibri"/>
                <a:cs typeface="Calibri"/>
              </a:rPr>
              <a:t>i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31007" y="1034281"/>
            <a:ext cx="21145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i="1" dirty="0">
                <a:latin typeface="Calibri"/>
                <a:cs typeface="Calibri"/>
              </a:rPr>
              <a:t>x</a:t>
            </a:r>
            <a:r>
              <a:rPr sz="1575" i="1" baseline="-21164" dirty="0">
                <a:latin typeface="Calibri"/>
                <a:cs typeface="Calibri"/>
              </a:rPr>
              <a:t>r</a:t>
            </a:r>
            <a:endParaRPr sz="1575" baseline="-21164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25466" y="1034281"/>
            <a:ext cx="9137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Symbol"/>
                <a:cs typeface="Symbol"/>
              </a:rPr>
              <a:t></a:t>
            </a:r>
            <a:r>
              <a:rPr sz="1600" i="1" dirty="0">
                <a:latin typeface="Calibri"/>
                <a:cs typeface="Calibri"/>
              </a:rPr>
              <a:t>x</a:t>
            </a:r>
            <a:r>
              <a:rPr sz="1575" i="1" baseline="-21164" dirty="0">
                <a:latin typeface="Calibri"/>
                <a:cs typeface="Calibri"/>
              </a:rPr>
              <a:t>r</a:t>
            </a:r>
            <a:r>
              <a:rPr sz="1575" baseline="-21164" dirty="0">
                <a:latin typeface="Calibri"/>
                <a:cs typeface="Calibri"/>
              </a:rPr>
              <a:t>+1</a:t>
            </a:r>
            <a:r>
              <a:rPr sz="1575" spc="120" baseline="-21164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-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x</a:t>
            </a:r>
            <a:r>
              <a:rPr sz="1575" i="1" baseline="-21164" dirty="0">
                <a:latin typeface="Calibri"/>
                <a:cs typeface="Calibri"/>
              </a:rPr>
              <a:t>r</a:t>
            </a:r>
            <a:r>
              <a:rPr sz="1600" dirty="0">
                <a:latin typeface="Symbol"/>
                <a:cs typeface="Symbol"/>
              </a:rPr>
              <a:t>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34638" y="1443549"/>
            <a:ext cx="2541905" cy="0"/>
          </a:xfrm>
          <a:custGeom>
            <a:avLst/>
            <a:gdLst/>
            <a:ahLst/>
            <a:cxnLst/>
            <a:rect l="l" t="t" r="r" b="b"/>
            <a:pathLst>
              <a:path w="2541904">
                <a:moveTo>
                  <a:pt x="0" y="0"/>
                </a:moveTo>
                <a:lnTo>
                  <a:pt x="2541890" y="0"/>
                </a:lnTo>
              </a:path>
            </a:pathLst>
          </a:custGeom>
          <a:ln w="1358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722764" y="1521960"/>
            <a:ext cx="622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libri"/>
                <a:cs typeface="Calibri"/>
              </a:rPr>
              <a:t>-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59098" y="1521960"/>
            <a:ext cx="1187450" cy="2463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91795" algn="l"/>
              </a:tabLst>
            </a:pPr>
            <a:r>
              <a:rPr sz="1600" spc="-5" dirty="0">
                <a:latin typeface="Calibri"/>
                <a:cs typeface="Calibri"/>
              </a:rPr>
              <a:t>0	</a:t>
            </a:r>
            <a:r>
              <a:rPr sz="1600" spc="-10" dirty="0">
                <a:latin typeface="Calibri"/>
                <a:cs typeface="Calibri"/>
              </a:rPr>
              <a:t>4.000000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391795" algn="l"/>
              </a:tabLst>
            </a:pPr>
            <a:r>
              <a:rPr sz="1600" spc="-5" dirty="0">
                <a:latin typeface="Calibri"/>
                <a:cs typeface="Calibri"/>
              </a:rPr>
              <a:t>1	</a:t>
            </a:r>
            <a:r>
              <a:rPr sz="1600" spc="-10" dirty="0">
                <a:latin typeface="Calibri"/>
                <a:cs typeface="Calibri"/>
              </a:rPr>
              <a:t>1.500000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344805" algn="l"/>
              </a:tabLst>
            </a:pPr>
            <a:r>
              <a:rPr sz="1600" spc="-5" dirty="0">
                <a:latin typeface="Calibri"/>
                <a:cs typeface="Calibri"/>
              </a:rPr>
              <a:t>2	</a:t>
            </a:r>
            <a:r>
              <a:rPr sz="1600" spc="-10" dirty="0">
                <a:latin typeface="Calibri"/>
                <a:cs typeface="Calibri"/>
              </a:rPr>
              <a:t>-6.000000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344805" algn="l"/>
              </a:tabLst>
            </a:pPr>
            <a:r>
              <a:rPr sz="1600" spc="-5" dirty="0">
                <a:latin typeface="Calibri"/>
                <a:cs typeface="Calibri"/>
              </a:rPr>
              <a:t>3	</a:t>
            </a:r>
            <a:r>
              <a:rPr sz="1600" spc="-10" dirty="0">
                <a:latin typeface="Calibri"/>
                <a:cs typeface="Calibri"/>
              </a:rPr>
              <a:t>-0.375000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344805" algn="l"/>
              </a:tabLst>
            </a:pPr>
            <a:r>
              <a:rPr sz="1600" spc="-5" dirty="0">
                <a:latin typeface="Calibri"/>
                <a:cs typeface="Calibri"/>
              </a:rPr>
              <a:t>4	</a:t>
            </a:r>
            <a:r>
              <a:rPr sz="1600" spc="-10" dirty="0">
                <a:latin typeface="Calibri"/>
                <a:cs typeface="Calibri"/>
              </a:rPr>
              <a:t>-1.263158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344805" algn="l"/>
              </a:tabLst>
            </a:pPr>
            <a:r>
              <a:rPr sz="1600" spc="-5" dirty="0">
                <a:latin typeface="Calibri"/>
                <a:cs typeface="Calibri"/>
              </a:rPr>
              <a:t>5	</a:t>
            </a:r>
            <a:r>
              <a:rPr sz="1600" spc="-10" dirty="0">
                <a:latin typeface="Calibri"/>
                <a:cs typeface="Calibri"/>
              </a:rPr>
              <a:t>-0.919355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344805" algn="l"/>
              </a:tabLst>
            </a:pPr>
            <a:r>
              <a:rPr sz="1600" spc="-5" dirty="0">
                <a:latin typeface="Calibri"/>
                <a:cs typeface="Calibri"/>
              </a:rPr>
              <a:t>6	</a:t>
            </a:r>
            <a:r>
              <a:rPr sz="1600" spc="-10" dirty="0">
                <a:latin typeface="Calibri"/>
                <a:cs typeface="Calibri"/>
              </a:rPr>
              <a:t>-1.027624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344805" algn="l"/>
              </a:tabLst>
            </a:pPr>
            <a:r>
              <a:rPr sz="1600" spc="-5" dirty="0">
                <a:latin typeface="Calibri"/>
                <a:cs typeface="Calibri"/>
              </a:rPr>
              <a:t>7	</a:t>
            </a:r>
            <a:r>
              <a:rPr sz="1600" spc="-10" dirty="0">
                <a:latin typeface="Calibri"/>
                <a:cs typeface="Calibri"/>
              </a:rPr>
              <a:t>-0.990876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344805" algn="l"/>
              </a:tabLst>
            </a:pPr>
            <a:r>
              <a:rPr sz="1600" spc="-5" dirty="0">
                <a:latin typeface="Calibri"/>
                <a:cs typeface="Calibri"/>
              </a:rPr>
              <a:t>8	</a:t>
            </a:r>
            <a:r>
              <a:rPr sz="1600" spc="-10" dirty="0">
                <a:latin typeface="Calibri"/>
                <a:cs typeface="Calibri"/>
              </a:rPr>
              <a:t>-1.003051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344805" algn="l"/>
              </a:tabLst>
            </a:pPr>
            <a:r>
              <a:rPr sz="1600" spc="-5" dirty="0">
                <a:latin typeface="Calibri"/>
                <a:cs typeface="Calibri"/>
              </a:rPr>
              <a:t>9	</a:t>
            </a:r>
            <a:r>
              <a:rPr sz="1600" spc="-10" dirty="0">
                <a:latin typeface="Calibri"/>
                <a:cs typeface="Calibri"/>
              </a:rPr>
              <a:t>-0.998984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45487" y="1765801"/>
            <a:ext cx="784225" cy="2219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2</a:t>
            </a:r>
            <a:r>
              <a:rPr sz="1600" spc="-5" dirty="0">
                <a:latin typeface="Calibri"/>
                <a:cs typeface="Calibri"/>
              </a:rPr>
              <a:t>.</a:t>
            </a:r>
            <a:r>
              <a:rPr sz="1600" spc="-10" dirty="0">
                <a:latin typeface="Calibri"/>
                <a:cs typeface="Calibri"/>
              </a:rPr>
              <a:t>5000</a:t>
            </a:r>
            <a:r>
              <a:rPr sz="1600" dirty="0">
                <a:latin typeface="Calibri"/>
                <a:cs typeface="Calibri"/>
              </a:rPr>
              <a:t>0</a:t>
            </a:r>
            <a:r>
              <a:rPr sz="1600" spc="-5" dirty="0"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  <a:p>
            <a:pPr marL="1651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7</a:t>
            </a:r>
            <a:r>
              <a:rPr sz="1600" spc="-5" dirty="0">
                <a:latin typeface="Calibri"/>
                <a:cs typeface="Calibri"/>
              </a:rPr>
              <a:t>.</a:t>
            </a:r>
            <a:r>
              <a:rPr sz="1600" spc="-10" dirty="0">
                <a:latin typeface="Calibri"/>
                <a:cs typeface="Calibri"/>
              </a:rPr>
              <a:t>50000</a:t>
            </a:r>
            <a:r>
              <a:rPr sz="1600" spc="-5" dirty="0"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  <a:p>
            <a:pPr marL="1651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5</a:t>
            </a:r>
            <a:r>
              <a:rPr sz="1600" spc="-5" dirty="0">
                <a:latin typeface="Calibri"/>
                <a:cs typeface="Calibri"/>
              </a:rPr>
              <a:t>.</a:t>
            </a:r>
            <a:r>
              <a:rPr sz="1600" spc="-10" dirty="0">
                <a:latin typeface="Calibri"/>
                <a:cs typeface="Calibri"/>
              </a:rPr>
              <a:t>62500</a:t>
            </a:r>
            <a:r>
              <a:rPr sz="1600" spc="-5" dirty="0"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  <a:p>
            <a:pPr marL="1651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0</a:t>
            </a:r>
            <a:r>
              <a:rPr sz="1600" spc="-5" dirty="0">
                <a:latin typeface="Calibri"/>
                <a:cs typeface="Calibri"/>
              </a:rPr>
              <a:t>.</a:t>
            </a:r>
            <a:r>
              <a:rPr sz="1600" spc="-10" dirty="0">
                <a:latin typeface="Calibri"/>
                <a:cs typeface="Calibri"/>
              </a:rPr>
              <a:t>88815</a:t>
            </a:r>
            <a:r>
              <a:rPr sz="1600" spc="-5" dirty="0">
                <a:latin typeface="Calibri"/>
                <a:cs typeface="Calibri"/>
              </a:rPr>
              <a:t>8</a:t>
            </a:r>
            <a:endParaRPr sz="1600">
              <a:latin typeface="Calibri"/>
              <a:cs typeface="Calibri"/>
            </a:endParaRPr>
          </a:p>
          <a:p>
            <a:pPr marL="1651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0</a:t>
            </a:r>
            <a:r>
              <a:rPr sz="1600" spc="-5" dirty="0">
                <a:latin typeface="Calibri"/>
                <a:cs typeface="Calibri"/>
              </a:rPr>
              <a:t>.</a:t>
            </a:r>
            <a:r>
              <a:rPr sz="1600" spc="-10" dirty="0">
                <a:latin typeface="Calibri"/>
                <a:cs typeface="Calibri"/>
              </a:rPr>
              <a:t>34380</a:t>
            </a:r>
            <a:r>
              <a:rPr sz="1600" spc="-5" dirty="0">
                <a:latin typeface="Calibri"/>
                <a:cs typeface="Calibri"/>
              </a:rPr>
              <a:t>3</a:t>
            </a:r>
            <a:endParaRPr sz="1600">
              <a:latin typeface="Calibri"/>
              <a:cs typeface="Calibri"/>
            </a:endParaRPr>
          </a:p>
          <a:p>
            <a:pPr marL="1651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0</a:t>
            </a:r>
            <a:r>
              <a:rPr sz="1600" spc="-5" dirty="0">
                <a:latin typeface="Calibri"/>
                <a:cs typeface="Calibri"/>
              </a:rPr>
              <a:t>.</a:t>
            </a:r>
            <a:r>
              <a:rPr sz="1600" spc="-10" dirty="0">
                <a:latin typeface="Calibri"/>
                <a:cs typeface="Calibri"/>
              </a:rPr>
              <a:t>10826</a:t>
            </a:r>
            <a:r>
              <a:rPr sz="1600" spc="-5" dirty="0">
                <a:latin typeface="Calibri"/>
                <a:cs typeface="Calibri"/>
              </a:rPr>
              <a:t>9</a:t>
            </a:r>
            <a:endParaRPr sz="1600">
              <a:latin typeface="Calibri"/>
              <a:cs typeface="Calibri"/>
            </a:endParaRPr>
          </a:p>
          <a:p>
            <a:pPr marL="1651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0</a:t>
            </a:r>
            <a:r>
              <a:rPr sz="1600" spc="-5" dirty="0">
                <a:latin typeface="Calibri"/>
                <a:cs typeface="Calibri"/>
              </a:rPr>
              <a:t>.</a:t>
            </a:r>
            <a:r>
              <a:rPr sz="1600" spc="-10" dirty="0">
                <a:latin typeface="Calibri"/>
                <a:cs typeface="Calibri"/>
              </a:rPr>
              <a:t>03674</a:t>
            </a:r>
            <a:r>
              <a:rPr sz="1600" spc="-5" dirty="0">
                <a:latin typeface="Calibri"/>
                <a:cs typeface="Calibri"/>
              </a:rPr>
              <a:t>8</a:t>
            </a:r>
            <a:endParaRPr sz="1600">
              <a:latin typeface="Calibri"/>
              <a:cs typeface="Calibri"/>
            </a:endParaRPr>
          </a:p>
          <a:p>
            <a:pPr marL="1651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0</a:t>
            </a:r>
            <a:r>
              <a:rPr sz="1600" spc="-5" dirty="0">
                <a:latin typeface="Calibri"/>
                <a:cs typeface="Calibri"/>
              </a:rPr>
              <a:t>.</a:t>
            </a:r>
            <a:r>
              <a:rPr sz="1600" spc="-10" dirty="0">
                <a:latin typeface="Calibri"/>
                <a:cs typeface="Calibri"/>
              </a:rPr>
              <a:t>01217</a:t>
            </a:r>
            <a:r>
              <a:rPr sz="1600" spc="-5" dirty="0">
                <a:latin typeface="Calibri"/>
                <a:cs typeface="Calibri"/>
              </a:rPr>
              <a:t>5</a:t>
            </a:r>
            <a:endParaRPr sz="1600">
              <a:latin typeface="Calibri"/>
              <a:cs typeface="Calibri"/>
            </a:endParaRPr>
          </a:p>
          <a:p>
            <a:pPr marL="1651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0</a:t>
            </a:r>
            <a:r>
              <a:rPr sz="1600" spc="-5" dirty="0">
                <a:latin typeface="Calibri"/>
                <a:cs typeface="Calibri"/>
              </a:rPr>
              <a:t>.</a:t>
            </a:r>
            <a:r>
              <a:rPr sz="1600" spc="-10" dirty="0">
                <a:latin typeface="Calibri"/>
                <a:cs typeface="Calibri"/>
              </a:rPr>
              <a:t>00406</a:t>
            </a:r>
            <a:r>
              <a:rPr sz="1600" spc="-5" dirty="0">
                <a:latin typeface="Calibri"/>
                <a:cs typeface="Calibri"/>
              </a:rPr>
              <a:t>6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57193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4000" y="0"/>
                </a:moveTo>
                <a:lnTo>
                  <a:pt x="0" y="0"/>
                </a:lnTo>
                <a:lnTo>
                  <a:pt x="0" y="3428994"/>
                </a:lnTo>
                <a:lnTo>
                  <a:pt x="9144000" y="3428994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911854" y="3960366"/>
            <a:ext cx="1247140" cy="1976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03860" algn="l"/>
              </a:tabLst>
            </a:pPr>
            <a:r>
              <a:rPr sz="1600" spc="-5" dirty="0">
                <a:latin typeface="Calibri"/>
                <a:cs typeface="Calibri"/>
              </a:rPr>
              <a:t>10	</a:t>
            </a:r>
            <a:r>
              <a:rPr sz="1600" spc="-10" dirty="0">
                <a:latin typeface="Calibri"/>
                <a:cs typeface="Calibri"/>
              </a:rPr>
              <a:t>-1.000339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403860" algn="l"/>
              </a:tabLst>
            </a:pPr>
            <a:r>
              <a:rPr sz="1600" spc="-5" dirty="0">
                <a:latin typeface="Calibri"/>
                <a:cs typeface="Calibri"/>
              </a:rPr>
              <a:t>11	</a:t>
            </a:r>
            <a:r>
              <a:rPr sz="1600" spc="-10" dirty="0">
                <a:latin typeface="Calibri"/>
                <a:cs typeface="Calibri"/>
              </a:rPr>
              <a:t>-0.999887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403860" algn="l"/>
              </a:tabLst>
            </a:pPr>
            <a:r>
              <a:rPr sz="1600" spc="-5" dirty="0">
                <a:latin typeface="Calibri"/>
                <a:cs typeface="Calibri"/>
              </a:rPr>
              <a:t>12	</a:t>
            </a:r>
            <a:r>
              <a:rPr sz="1600" spc="-10" dirty="0">
                <a:latin typeface="Calibri"/>
                <a:cs typeface="Calibri"/>
              </a:rPr>
              <a:t>-1.000038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403860" algn="l"/>
              </a:tabLst>
            </a:pPr>
            <a:r>
              <a:rPr sz="1600" spc="-5" dirty="0">
                <a:latin typeface="Calibri"/>
                <a:cs typeface="Calibri"/>
              </a:rPr>
              <a:t>13	</a:t>
            </a:r>
            <a:r>
              <a:rPr sz="1600" spc="-10" dirty="0">
                <a:latin typeface="Calibri"/>
                <a:cs typeface="Calibri"/>
              </a:rPr>
              <a:t>-0.999987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403860" algn="l"/>
              </a:tabLst>
            </a:pPr>
            <a:r>
              <a:rPr sz="1600" spc="-5" dirty="0">
                <a:latin typeface="Calibri"/>
                <a:cs typeface="Calibri"/>
              </a:rPr>
              <a:t>14	</a:t>
            </a:r>
            <a:r>
              <a:rPr sz="1600" spc="-10" dirty="0">
                <a:latin typeface="Calibri"/>
                <a:cs typeface="Calibri"/>
              </a:rPr>
              <a:t>-1.000004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403860" algn="l"/>
              </a:tabLst>
            </a:pPr>
            <a:r>
              <a:rPr sz="1600" spc="-5" dirty="0">
                <a:latin typeface="Calibri"/>
                <a:cs typeface="Calibri"/>
              </a:rPr>
              <a:t>15	</a:t>
            </a:r>
            <a:r>
              <a:rPr sz="1600" spc="-10" dirty="0">
                <a:latin typeface="Calibri"/>
                <a:cs typeface="Calibri"/>
              </a:rPr>
              <a:t>-0.999999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403860" algn="l"/>
              </a:tabLst>
            </a:pPr>
            <a:r>
              <a:rPr sz="1600" spc="-5" dirty="0">
                <a:latin typeface="Calibri"/>
                <a:cs typeface="Calibri"/>
              </a:rPr>
              <a:t>16	</a:t>
            </a:r>
            <a:r>
              <a:rPr sz="1600" spc="-10" dirty="0">
                <a:latin typeface="Calibri"/>
                <a:cs typeface="Calibri"/>
              </a:rPr>
              <a:t>-1.000000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403860" algn="l"/>
              </a:tabLst>
            </a:pPr>
            <a:r>
              <a:rPr sz="1600" spc="-5" dirty="0">
                <a:latin typeface="Calibri"/>
                <a:cs typeface="Calibri"/>
              </a:rPr>
              <a:t>17	</a:t>
            </a:r>
            <a:r>
              <a:rPr sz="1600" spc="-10" dirty="0">
                <a:latin typeface="Calibri"/>
                <a:cs typeface="Calibri"/>
              </a:rPr>
              <a:t>-1.000000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60251" y="3960366"/>
            <a:ext cx="793115" cy="1976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0.001355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0.000452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0.000151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0.000050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0.000017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0.000006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0.000002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0.000001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834638" y="6076513"/>
            <a:ext cx="2541905" cy="0"/>
          </a:xfrm>
          <a:custGeom>
            <a:avLst/>
            <a:gdLst/>
            <a:ahLst/>
            <a:cxnLst/>
            <a:rect l="l" t="t" r="r" b="b"/>
            <a:pathLst>
              <a:path w="2541904">
                <a:moveTo>
                  <a:pt x="0" y="0"/>
                </a:moveTo>
                <a:lnTo>
                  <a:pt x="2541890" y="0"/>
                </a:lnTo>
              </a:path>
            </a:pathLst>
          </a:custGeom>
          <a:ln w="1358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821938" y="6398765"/>
            <a:ext cx="24815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Hampiran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akar</a:t>
            </a:r>
            <a:r>
              <a:rPr sz="1600" spc="340" dirty="0">
                <a:latin typeface="Calibri"/>
                <a:cs typeface="Calibri"/>
              </a:rPr>
              <a:t> </a:t>
            </a:r>
            <a:r>
              <a:rPr sz="1600" i="1" spc="-5" dirty="0">
                <a:latin typeface="Calibri"/>
                <a:cs typeface="Calibri"/>
              </a:rPr>
              <a:t>x </a:t>
            </a:r>
            <a:r>
              <a:rPr sz="1600" spc="-5" dirty="0">
                <a:latin typeface="Calibri"/>
                <a:cs typeface="Calibri"/>
              </a:rPr>
              <a:t>=</a:t>
            </a:r>
            <a:r>
              <a:rPr sz="1600" spc="36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-1.000000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5565137" y="6398765"/>
            <a:ext cx="18275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15" dirty="0">
                <a:latin typeface="Calibri"/>
                <a:cs typeface="Calibri"/>
              </a:rPr>
              <a:t>(konvergen</a:t>
            </a:r>
            <a:r>
              <a:rPr sz="1600" i="1" spc="-5" dirty="0">
                <a:latin typeface="Calibri"/>
                <a:cs typeface="Calibri"/>
              </a:rPr>
              <a:t> berosilasi)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3" y="869689"/>
            <a:ext cx="38544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5" dirty="0"/>
              <a:t>(</a:t>
            </a:r>
            <a:r>
              <a:rPr sz="2200" spc="-10" dirty="0"/>
              <a:t>iii)</a:t>
            </a:r>
            <a:endParaRPr sz="2200"/>
          </a:p>
        </p:txBody>
      </p:sp>
      <p:sp>
        <p:nvSpPr>
          <p:cNvPr id="3" name="object 3"/>
          <p:cNvSpPr txBox="1"/>
          <p:nvPr/>
        </p:nvSpPr>
        <p:spPr>
          <a:xfrm>
            <a:off x="1919216" y="869689"/>
            <a:ext cx="1691639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5"/>
              </a:spcBef>
              <a:tabLst>
                <a:tab pos="1296035" algn="l"/>
              </a:tabLst>
            </a:pPr>
            <a:r>
              <a:rPr sz="2200" i="1" dirty="0">
                <a:latin typeface="Calibri"/>
                <a:cs typeface="Calibri"/>
              </a:rPr>
              <a:t>x</a:t>
            </a:r>
            <a:r>
              <a:rPr sz="2175" baseline="24904" dirty="0">
                <a:latin typeface="Calibri"/>
                <a:cs typeface="Calibri"/>
              </a:rPr>
              <a:t>2</a:t>
            </a:r>
            <a:r>
              <a:rPr sz="2175" spc="247" baseline="2490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-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2</a:t>
            </a:r>
            <a:r>
              <a:rPr sz="2200" i="1" spc="-5" dirty="0">
                <a:latin typeface="Calibri"/>
                <a:cs typeface="Calibri"/>
              </a:rPr>
              <a:t>x </a:t>
            </a:r>
            <a:r>
              <a:rPr sz="2200" spc="-5" dirty="0">
                <a:latin typeface="Calibri"/>
                <a:cs typeface="Calibri"/>
              </a:rPr>
              <a:t>-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3	=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0</a:t>
            </a:r>
            <a:endParaRPr sz="2200">
              <a:latin typeface="Calibri"/>
              <a:cs typeface="Calibri"/>
            </a:endParaRPr>
          </a:p>
          <a:p>
            <a:pPr marL="125730">
              <a:lnSpc>
                <a:spcPct val="100000"/>
              </a:lnSpc>
              <a:tabLst>
                <a:tab pos="374015" algn="l"/>
              </a:tabLst>
            </a:pPr>
            <a:r>
              <a:rPr sz="2200" i="1" spc="-5" dirty="0">
                <a:latin typeface="Calibri"/>
                <a:cs typeface="Calibri"/>
              </a:rPr>
              <a:t>x	</a:t>
            </a:r>
            <a:r>
              <a:rPr sz="2200" spc="-5" dirty="0">
                <a:latin typeface="Calibri"/>
                <a:cs typeface="Calibri"/>
              </a:rPr>
              <a:t>=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(</a:t>
            </a:r>
            <a:r>
              <a:rPr sz="2200" i="1" spc="-5" dirty="0">
                <a:latin typeface="Calibri"/>
                <a:cs typeface="Calibri"/>
              </a:rPr>
              <a:t>x</a:t>
            </a:r>
            <a:r>
              <a:rPr sz="2175" spc="-7" baseline="24904" dirty="0">
                <a:latin typeface="Calibri"/>
                <a:cs typeface="Calibri"/>
              </a:rPr>
              <a:t>2</a:t>
            </a:r>
            <a:r>
              <a:rPr sz="2175" spc="232" baseline="2490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-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3)/2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20232" y="2759590"/>
            <a:ext cx="4363085" cy="19050"/>
            <a:chOff x="1920232" y="2759590"/>
            <a:chExt cx="4363085" cy="19050"/>
          </a:xfrm>
        </p:grpSpPr>
        <p:sp>
          <p:nvSpPr>
            <p:cNvPr id="5" name="object 5"/>
            <p:cNvSpPr/>
            <p:nvPr/>
          </p:nvSpPr>
          <p:spPr>
            <a:xfrm>
              <a:off x="1920232" y="2768933"/>
              <a:ext cx="1791970" cy="0"/>
            </a:xfrm>
            <a:custGeom>
              <a:avLst/>
              <a:gdLst/>
              <a:ahLst/>
              <a:cxnLst/>
              <a:rect l="l" t="t" r="r" b="b"/>
              <a:pathLst>
                <a:path w="1791970">
                  <a:moveTo>
                    <a:pt x="0" y="0"/>
                  </a:moveTo>
                  <a:lnTo>
                    <a:pt x="1791413" y="0"/>
                  </a:lnTo>
                </a:path>
              </a:pathLst>
            </a:custGeom>
            <a:ln w="1868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13087" y="2768933"/>
              <a:ext cx="2569845" cy="0"/>
            </a:xfrm>
            <a:custGeom>
              <a:avLst/>
              <a:gdLst/>
              <a:ahLst/>
              <a:cxnLst/>
              <a:rect l="l" t="t" r="r" b="b"/>
              <a:pathLst>
                <a:path w="2569845">
                  <a:moveTo>
                    <a:pt x="0" y="0"/>
                  </a:moveTo>
                  <a:lnTo>
                    <a:pt x="341287" y="0"/>
                  </a:lnTo>
                </a:path>
                <a:path w="2569845">
                  <a:moveTo>
                    <a:pt x="342729" y="0"/>
                  </a:moveTo>
                  <a:lnTo>
                    <a:pt x="684017" y="0"/>
                  </a:lnTo>
                </a:path>
                <a:path w="2569845">
                  <a:moveTo>
                    <a:pt x="685459" y="0"/>
                  </a:moveTo>
                  <a:lnTo>
                    <a:pt x="1026747" y="0"/>
                  </a:lnTo>
                </a:path>
                <a:path w="2569845">
                  <a:moveTo>
                    <a:pt x="1028189" y="0"/>
                  </a:moveTo>
                  <a:lnTo>
                    <a:pt x="1369477" y="0"/>
                  </a:lnTo>
                </a:path>
                <a:path w="2569845">
                  <a:moveTo>
                    <a:pt x="1370919" y="0"/>
                  </a:moveTo>
                  <a:lnTo>
                    <a:pt x="1712207" y="0"/>
                  </a:lnTo>
                </a:path>
                <a:path w="2569845">
                  <a:moveTo>
                    <a:pt x="1713649" y="0"/>
                  </a:moveTo>
                  <a:lnTo>
                    <a:pt x="2054937" y="0"/>
                  </a:lnTo>
                </a:path>
                <a:path w="2569845">
                  <a:moveTo>
                    <a:pt x="2056379" y="0"/>
                  </a:moveTo>
                  <a:lnTo>
                    <a:pt x="2397667" y="0"/>
                  </a:lnTo>
                </a:path>
                <a:path w="2569845">
                  <a:moveTo>
                    <a:pt x="2399109" y="0"/>
                  </a:moveTo>
                  <a:lnTo>
                    <a:pt x="2569794" y="0"/>
                  </a:lnTo>
                </a:path>
              </a:pathLst>
            </a:custGeom>
            <a:ln w="1868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16933" y="1875528"/>
            <a:ext cx="7927340" cy="4384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0" marR="81280">
              <a:lnSpc>
                <a:spcPct val="100000"/>
              </a:lnSpc>
              <a:spcBef>
                <a:spcPts val="95"/>
              </a:spcBef>
              <a:tabLst>
                <a:tab pos="3923029" algn="l"/>
              </a:tabLst>
            </a:pPr>
            <a:r>
              <a:rPr sz="2200" spc="-10" dirty="0">
                <a:latin typeface="Calibri"/>
                <a:cs typeface="Calibri"/>
              </a:rPr>
              <a:t>Prosedur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lelarannya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adalah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i="1" dirty="0">
                <a:latin typeface="Calibri"/>
                <a:cs typeface="Calibri"/>
              </a:rPr>
              <a:t>x</a:t>
            </a:r>
            <a:r>
              <a:rPr sz="2175" i="1" baseline="-21072" dirty="0">
                <a:latin typeface="Calibri"/>
                <a:cs typeface="Calibri"/>
              </a:rPr>
              <a:t>r</a:t>
            </a:r>
            <a:r>
              <a:rPr sz="2175" baseline="-21072" dirty="0">
                <a:latin typeface="Calibri"/>
                <a:cs typeface="Calibri"/>
              </a:rPr>
              <a:t>+1</a:t>
            </a:r>
            <a:r>
              <a:rPr sz="2175" spc="247" baseline="-21072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=	(</a:t>
            </a:r>
            <a:r>
              <a:rPr sz="2200" i="1" spc="-5" dirty="0">
                <a:latin typeface="Calibri"/>
                <a:cs typeface="Calibri"/>
              </a:rPr>
              <a:t>x</a:t>
            </a:r>
            <a:r>
              <a:rPr sz="2175" i="1" spc="-7" baseline="-21072" dirty="0">
                <a:latin typeface="Calibri"/>
                <a:cs typeface="Calibri"/>
              </a:rPr>
              <a:t>r</a:t>
            </a:r>
            <a:r>
              <a:rPr sz="2175" spc="-7" baseline="24904" dirty="0">
                <a:latin typeface="Calibri"/>
                <a:cs typeface="Calibri"/>
              </a:rPr>
              <a:t>2</a:t>
            </a:r>
            <a:r>
              <a:rPr sz="2175" spc="240" baseline="2490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-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3)/2.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Ambil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terkaan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awal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i="1" spc="-5" dirty="0">
                <a:latin typeface="Calibri"/>
                <a:cs typeface="Calibri"/>
              </a:rPr>
              <a:t>x</a:t>
            </a:r>
            <a:r>
              <a:rPr sz="2175" spc="-7" baseline="-21072" dirty="0">
                <a:latin typeface="Calibri"/>
                <a:cs typeface="Calibri"/>
              </a:rPr>
              <a:t>0</a:t>
            </a:r>
            <a:r>
              <a:rPr sz="2200" spc="-5" dirty="0">
                <a:latin typeface="Calibri"/>
                <a:cs typeface="Calibri"/>
              </a:rPr>
              <a:t>=4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40" dirty="0">
                <a:latin typeface="Calibri"/>
                <a:cs typeface="Calibri"/>
              </a:rPr>
              <a:t>Tabel</a:t>
            </a:r>
            <a:r>
              <a:rPr sz="2200" spc="-15" dirty="0">
                <a:latin typeface="Calibri"/>
                <a:cs typeface="Calibri"/>
              </a:rPr>
              <a:t> lelarannya: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alibri"/>
              <a:cs typeface="Calibri"/>
            </a:endParaRPr>
          </a:p>
          <a:p>
            <a:pPr marL="1256030">
              <a:lnSpc>
                <a:spcPct val="100000"/>
              </a:lnSpc>
              <a:tabLst>
                <a:tab pos="2461260" algn="l"/>
                <a:tab pos="4061460" algn="l"/>
              </a:tabLst>
            </a:pPr>
            <a:r>
              <a:rPr sz="2200" i="1" spc="-5" dirty="0">
                <a:latin typeface="Calibri"/>
                <a:cs typeface="Calibri"/>
              </a:rPr>
              <a:t>i	x</a:t>
            </a:r>
            <a:r>
              <a:rPr sz="2175" i="1" spc="-7" baseline="-21072" dirty="0">
                <a:latin typeface="Calibri"/>
                <a:cs typeface="Calibri"/>
              </a:rPr>
              <a:t>r	</a:t>
            </a:r>
            <a:r>
              <a:rPr sz="2200" dirty="0">
                <a:latin typeface="Symbol"/>
                <a:cs typeface="Symbol"/>
              </a:rPr>
              <a:t></a:t>
            </a:r>
            <a:r>
              <a:rPr sz="2200" i="1" dirty="0">
                <a:latin typeface="Calibri"/>
                <a:cs typeface="Calibri"/>
              </a:rPr>
              <a:t>x</a:t>
            </a:r>
            <a:r>
              <a:rPr sz="2175" i="1" baseline="-21072" dirty="0">
                <a:latin typeface="Calibri"/>
                <a:cs typeface="Calibri"/>
              </a:rPr>
              <a:t>r</a:t>
            </a:r>
            <a:r>
              <a:rPr sz="2175" baseline="-21072" dirty="0">
                <a:latin typeface="Calibri"/>
                <a:cs typeface="Calibri"/>
              </a:rPr>
              <a:t>+1</a:t>
            </a:r>
            <a:r>
              <a:rPr sz="2175" spc="209" baseline="-21072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-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i="1" spc="-5" dirty="0">
                <a:latin typeface="Calibri"/>
                <a:cs typeface="Calibri"/>
              </a:rPr>
              <a:t>x</a:t>
            </a:r>
            <a:r>
              <a:rPr sz="2175" i="1" spc="-7" baseline="-21072" dirty="0">
                <a:latin typeface="Calibri"/>
                <a:cs typeface="Calibri"/>
              </a:rPr>
              <a:t>r</a:t>
            </a:r>
            <a:r>
              <a:rPr sz="2200" spc="-5" dirty="0">
                <a:latin typeface="Symbol"/>
                <a:cs typeface="Symbol"/>
              </a:rPr>
              <a:t></a:t>
            </a:r>
            <a:endParaRPr sz="2200">
              <a:latin typeface="Symbol"/>
              <a:cs typeface="Symbol"/>
            </a:endParaRPr>
          </a:p>
          <a:p>
            <a:pPr marL="1191895" marR="2638425" indent="-189230">
              <a:lnSpc>
                <a:spcPct val="100000"/>
              </a:lnSpc>
              <a:tabLst>
                <a:tab pos="2157730" algn="l"/>
                <a:tab pos="4488180" algn="l"/>
                <a:tab pos="5194935" algn="l"/>
              </a:tabLst>
            </a:pP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			</a:t>
            </a:r>
            <a:r>
              <a:rPr sz="2200" spc="-5" dirty="0">
                <a:latin typeface="Calibri"/>
                <a:cs typeface="Calibri"/>
              </a:rPr>
              <a:t>-  0	4.000000	-</a:t>
            </a:r>
            <a:endParaRPr sz="2200">
              <a:latin typeface="Calibri"/>
              <a:cs typeface="Calibri"/>
            </a:endParaRPr>
          </a:p>
          <a:p>
            <a:pPr marL="1191895">
              <a:lnSpc>
                <a:spcPct val="100000"/>
              </a:lnSpc>
              <a:tabLst>
                <a:tab pos="2157730" algn="l"/>
                <a:tab pos="4043045" algn="l"/>
              </a:tabLst>
            </a:pPr>
            <a:r>
              <a:rPr sz="2200" spc="-5" dirty="0">
                <a:latin typeface="Calibri"/>
                <a:cs typeface="Calibri"/>
              </a:rPr>
              <a:t>1	6.500000	2.500000</a:t>
            </a:r>
            <a:endParaRPr sz="2200">
              <a:latin typeface="Calibri"/>
              <a:cs typeface="Calibri"/>
            </a:endParaRPr>
          </a:p>
          <a:p>
            <a:pPr marL="1191895">
              <a:lnSpc>
                <a:spcPct val="100000"/>
              </a:lnSpc>
              <a:tabLst>
                <a:tab pos="2031364" algn="l"/>
                <a:tab pos="3930650" algn="l"/>
              </a:tabLst>
            </a:pPr>
            <a:r>
              <a:rPr sz="2200" spc="-5" dirty="0">
                <a:latin typeface="Calibri"/>
                <a:cs typeface="Calibri"/>
              </a:rPr>
              <a:t>2	19.625000	13.125000</a:t>
            </a:r>
            <a:endParaRPr sz="2200">
              <a:latin typeface="Calibri"/>
              <a:cs typeface="Calibri"/>
            </a:endParaRPr>
          </a:p>
          <a:p>
            <a:pPr marL="1191895">
              <a:lnSpc>
                <a:spcPct val="100000"/>
              </a:lnSpc>
              <a:tabLst>
                <a:tab pos="1905000" algn="l"/>
                <a:tab pos="3817620" algn="l"/>
              </a:tabLst>
            </a:pPr>
            <a:r>
              <a:rPr sz="2200" spc="-5" dirty="0">
                <a:latin typeface="Calibri"/>
                <a:cs typeface="Calibri"/>
              </a:rPr>
              <a:t>3	191.070313	171.445312</a:t>
            </a:r>
            <a:endParaRPr sz="2200">
              <a:latin typeface="Calibri"/>
              <a:cs typeface="Calibri"/>
            </a:endParaRPr>
          </a:p>
          <a:p>
            <a:pPr marL="1191895">
              <a:lnSpc>
                <a:spcPct val="100000"/>
              </a:lnSpc>
              <a:tabLst>
                <a:tab pos="1650364" algn="l"/>
                <a:tab pos="3592195" algn="l"/>
              </a:tabLst>
            </a:pPr>
            <a:r>
              <a:rPr sz="2200" spc="-5" dirty="0">
                <a:latin typeface="Calibri"/>
                <a:cs typeface="Calibri"/>
              </a:rPr>
              <a:t>4	18252.432159	18061.361847</a:t>
            </a:r>
            <a:endParaRPr sz="2200">
              <a:latin typeface="Calibri"/>
              <a:cs typeface="Calibri"/>
            </a:endParaRPr>
          </a:p>
          <a:p>
            <a:pPr marL="2106295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...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alibri"/>
              <a:cs typeface="Calibri"/>
            </a:endParaRPr>
          </a:p>
          <a:p>
            <a:pPr marL="684530">
              <a:lnSpc>
                <a:spcPct val="100000"/>
              </a:lnSpc>
            </a:pPr>
            <a:r>
              <a:rPr sz="2200" spc="-45" dirty="0">
                <a:latin typeface="Calibri"/>
                <a:cs typeface="Calibri"/>
              </a:rPr>
              <a:t>Ternyata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lelarannya</a:t>
            </a:r>
            <a:r>
              <a:rPr sz="2200" spc="-15" dirty="0">
                <a:latin typeface="Calibri"/>
                <a:cs typeface="Calibri"/>
              </a:rPr>
              <a:t> divergen!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955033" y="1003807"/>
            <a:ext cx="8104505" cy="4707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2400" spc="-10" dirty="0">
                <a:latin typeface="Calibri"/>
                <a:cs typeface="Calibri"/>
              </a:rPr>
              <a:t>Kadang-kadang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lelaran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konvergen,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kadang-kadang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ia </a:t>
            </a:r>
            <a:r>
              <a:rPr sz="2400" spc="-10" dirty="0">
                <a:latin typeface="Calibri"/>
                <a:cs typeface="Calibri"/>
              </a:rPr>
              <a:t>divergen.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3300">
              <a:latin typeface="Calibri"/>
              <a:cs typeface="Calibri"/>
            </a:endParaRPr>
          </a:p>
          <a:p>
            <a:pPr marL="393065" marR="739140" indent="-342900">
              <a:lnSpc>
                <a:spcPct val="100000"/>
              </a:lnSpc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2400" spc="-10" dirty="0">
                <a:latin typeface="Calibri"/>
                <a:cs typeface="Calibri"/>
              </a:rPr>
              <a:t>Adakah suatu </a:t>
            </a:r>
            <a:r>
              <a:rPr sz="2400" spc="-5" dirty="0">
                <a:latin typeface="Calibri"/>
                <a:cs typeface="Calibri"/>
              </a:rPr>
              <a:t>“tanda” bagi </a:t>
            </a:r>
            <a:r>
              <a:rPr sz="2400" spc="-10" dirty="0">
                <a:latin typeface="Calibri"/>
                <a:cs typeface="Calibri"/>
              </a:rPr>
              <a:t>kita untuk mengetahui kapan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suatu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lelaran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konvergen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dan </a:t>
            </a:r>
            <a:r>
              <a:rPr sz="2400" spc="-10" dirty="0">
                <a:latin typeface="Calibri"/>
                <a:cs typeface="Calibri"/>
              </a:rPr>
              <a:t>kapan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divergen?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3300">
              <a:latin typeface="Calibri"/>
              <a:cs typeface="Calibri"/>
            </a:endParaRPr>
          </a:p>
          <a:p>
            <a:pPr marL="393700" marR="55880" indent="-342900">
              <a:lnSpc>
                <a:spcPct val="100000"/>
              </a:lnSpc>
              <a:buFont typeface="Arial MT"/>
              <a:buChar char="•"/>
              <a:tabLst>
                <a:tab pos="393065" algn="l"/>
                <a:tab pos="393700" algn="l"/>
                <a:tab pos="4035425" algn="l"/>
                <a:tab pos="7592695" algn="l"/>
              </a:tabLst>
            </a:pPr>
            <a:r>
              <a:rPr sz="2400" spc="20" dirty="0">
                <a:latin typeface="Calibri"/>
                <a:cs typeface="Calibri"/>
              </a:rPr>
              <a:t>TEOREMA </a:t>
            </a:r>
            <a:r>
              <a:rPr sz="2400" spc="10" dirty="0">
                <a:latin typeface="Calibri"/>
                <a:cs typeface="Calibri"/>
              </a:rPr>
              <a:t>3.2. </a:t>
            </a:r>
            <a:r>
              <a:rPr sz="2400" spc="-5" dirty="0">
                <a:latin typeface="Calibri"/>
                <a:cs typeface="Calibri"/>
              </a:rPr>
              <a:t>Misalkan </a:t>
            </a:r>
            <a:r>
              <a:rPr sz="2400" i="1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(</a:t>
            </a:r>
            <a:r>
              <a:rPr sz="2400" i="1" dirty="0">
                <a:latin typeface="Calibri"/>
                <a:cs typeface="Calibri"/>
              </a:rPr>
              <a:t>x</a:t>
            </a:r>
            <a:r>
              <a:rPr sz="2400" dirty="0">
                <a:latin typeface="Calibri"/>
                <a:cs typeface="Calibri"/>
              </a:rPr>
              <a:t>) </a:t>
            </a:r>
            <a:r>
              <a:rPr sz="2400" spc="-5" dirty="0">
                <a:latin typeface="Calibri"/>
                <a:cs typeface="Calibri"/>
              </a:rPr>
              <a:t>dan </a:t>
            </a:r>
            <a:r>
              <a:rPr sz="2400" i="1" spc="-5" dirty="0">
                <a:latin typeface="Calibri"/>
                <a:cs typeface="Calibri"/>
              </a:rPr>
              <a:t>g</a:t>
            </a:r>
            <a:r>
              <a:rPr sz="2400" spc="-5" dirty="0">
                <a:latin typeface="Calibri"/>
                <a:cs typeface="Calibri"/>
              </a:rPr>
              <a:t>'(</a:t>
            </a:r>
            <a:r>
              <a:rPr sz="2400" i="1" spc="-5" dirty="0">
                <a:latin typeface="Calibri"/>
                <a:cs typeface="Calibri"/>
              </a:rPr>
              <a:t>x</a:t>
            </a:r>
            <a:r>
              <a:rPr sz="2400" spc="-5" dirty="0">
                <a:latin typeface="Calibri"/>
                <a:cs typeface="Calibri"/>
              </a:rPr>
              <a:t>) </a:t>
            </a:r>
            <a:r>
              <a:rPr sz="2400" dirty="0">
                <a:latin typeface="Calibri"/>
                <a:cs typeface="Calibri"/>
              </a:rPr>
              <a:t>menerus </a:t>
            </a:r>
            <a:r>
              <a:rPr sz="2400" spc="-5" dirty="0">
                <a:latin typeface="Calibri"/>
                <a:cs typeface="Calibri"/>
              </a:rPr>
              <a:t>di dalam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selang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[</a:t>
            </a:r>
            <a:r>
              <a:rPr sz="2400" i="1" spc="-5" dirty="0">
                <a:latin typeface="Calibri"/>
                <a:cs typeface="Calibri"/>
              </a:rPr>
              <a:t>a,b</a:t>
            </a:r>
            <a:r>
              <a:rPr sz="2400" spc="-5" dirty="0">
                <a:latin typeface="Calibri"/>
                <a:cs typeface="Calibri"/>
              </a:rPr>
              <a:t>]</a:t>
            </a:r>
            <a:r>
              <a:rPr sz="2400" dirty="0">
                <a:latin typeface="Calibri"/>
                <a:cs typeface="Calibri"/>
              </a:rPr>
              <a:t> =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[</a:t>
            </a:r>
            <a:r>
              <a:rPr sz="2400" i="1" spc="-5" dirty="0">
                <a:latin typeface="Calibri"/>
                <a:cs typeface="Calibri"/>
              </a:rPr>
              <a:t>s</a:t>
            </a:r>
            <a:r>
              <a:rPr sz="2400" spc="-5" dirty="0">
                <a:latin typeface="Calibri"/>
                <a:cs typeface="Calibri"/>
              </a:rPr>
              <a:t>-</a:t>
            </a:r>
            <a:r>
              <a:rPr sz="2400" i="1" spc="-5" dirty="0">
                <a:latin typeface="Calibri"/>
                <a:cs typeface="Calibri"/>
              </a:rPr>
              <a:t>h</a:t>
            </a:r>
            <a:r>
              <a:rPr sz="2400" spc="-5" dirty="0">
                <a:latin typeface="Calibri"/>
                <a:cs typeface="Calibri"/>
              </a:rPr>
              <a:t>,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+</a:t>
            </a:r>
            <a:r>
              <a:rPr sz="2400" i="1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]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yang	mengandung </a:t>
            </a:r>
            <a:r>
              <a:rPr sz="2400" dirty="0">
                <a:latin typeface="Calibri"/>
                <a:cs typeface="Calibri"/>
              </a:rPr>
              <a:t>titik </a:t>
            </a:r>
            <a:r>
              <a:rPr sz="2400" spc="-15" dirty="0">
                <a:latin typeface="Calibri"/>
                <a:cs typeface="Calibri"/>
              </a:rPr>
              <a:t>tetap </a:t>
            </a:r>
            <a:r>
              <a:rPr sz="2400" i="1" dirty="0">
                <a:latin typeface="Calibri"/>
                <a:cs typeface="Calibri"/>
              </a:rPr>
              <a:t>s </a:t>
            </a:r>
            <a:r>
              <a:rPr sz="2400" spc="-5" dirty="0">
                <a:latin typeface="Calibri"/>
                <a:cs typeface="Calibri"/>
              </a:rPr>
              <a:t>dan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nilai </a:t>
            </a:r>
            <a:r>
              <a:rPr sz="2400" spc="-10" dirty="0">
                <a:latin typeface="Calibri"/>
                <a:cs typeface="Calibri"/>
              </a:rPr>
              <a:t>awal </a:t>
            </a:r>
            <a:r>
              <a:rPr sz="2400" i="1" spc="-5" dirty="0">
                <a:latin typeface="Calibri"/>
                <a:cs typeface="Calibri"/>
              </a:rPr>
              <a:t>x</a:t>
            </a:r>
            <a:r>
              <a:rPr sz="2400" spc="-7" baseline="-20833" dirty="0">
                <a:latin typeface="Calibri"/>
                <a:cs typeface="Calibri"/>
              </a:rPr>
              <a:t>0</a:t>
            </a:r>
            <a:r>
              <a:rPr sz="2400" baseline="-20833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dipilih dalam selang </a:t>
            </a:r>
            <a:r>
              <a:rPr sz="2400" spc="-10" dirty="0">
                <a:latin typeface="Calibri"/>
                <a:cs typeface="Calibri"/>
              </a:rPr>
              <a:t>tersebut. Jika </a:t>
            </a:r>
            <a:r>
              <a:rPr sz="2400" spc="-5" dirty="0">
                <a:latin typeface="Symbol"/>
                <a:cs typeface="Symbol"/>
              </a:rPr>
              <a:t></a:t>
            </a:r>
            <a:r>
              <a:rPr sz="2400" i="1" spc="-5" dirty="0">
                <a:latin typeface="Calibri"/>
                <a:cs typeface="Calibri"/>
              </a:rPr>
              <a:t>g</a:t>
            </a:r>
            <a:r>
              <a:rPr sz="2400" spc="-5" dirty="0">
                <a:latin typeface="Calibri"/>
                <a:cs typeface="Calibri"/>
              </a:rPr>
              <a:t>'(</a:t>
            </a:r>
            <a:r>
              <a:rPr sz="2400" i="1" spc="-5" dirty="0">
                <a:latin typeface="Calibri"/>
                <a:cs typeface="Calibri"/>
              </a:rPr>
              <a:t>x</a:t>
            </a:r>
            <a:r>
              <a:rPr sz="2400" spc="-5" dirty="0">
                <a:latin typeface="Calibri"/>
                <a:cs typeface="Calibri"/>
              </a:rPr>
              <a:t>)</a:t>
            </a:r>
            <a:r>
              <a:rPr sz="2400" spc="-5" dirty="0">
                <a:latin typeface="Symbol"/>
                <a:cs typeface="Symbol"/>
              </a:rPr>
              <a:t>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&lt; 1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untuk </a:t>
            </a:r>
            <a:r>
              <a:rPr sz="2400" spc="-5" dirty="0">
                <a:latin typeface="Calibri"/>
                <a:cs typeface="Calibri"/>
              </a:rPr>
              <a:t>semua </a:t>
            </a:r>
            <a:r>
              <a:rPr sz="2400" i="1" dirty="0">
                <a:latin typeface="Calibri"/>
                <a:cs typeface="Calibri"/>
              </a:rPr>
              <a:t>x </a:t>
            </a:r>
            <a:r>
              <a:rPr sz="2400" dirty="0">
                <a:latin typeface="Symbol"/>
                <a:cs typeface="Symbol"/>
              </a:rPr>
              <a:t>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[</a:t>
            </a:r>
            <a:r>
              <a:rPr sz="2400" i="1" spc="-5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, </a:t>
            </a:r>
            <a:r>
              <a:rPr sz="2400" i="1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] </a:t>
            </a:r>
            <a:r>
              <a:rPr sz="2400" spc="-10" dirty="0">
                <a:latin typeface="Calibri"/>
                <a:cs typeface="Calibri"/>
              </a:rPr>
              <a:t>maka lelaran </a:t>
            </a:r>
            <a:r>
              <a:rPr sz="2400" i="1" spc="-5" dirty="0">
                <a:latin typeface="Calibri"/>
                <a:cs typeface="Calibri"/>
              </a:rPr>
              <a:t>x</a:t>
            </a:r>
            <a:r>
              <a:rPr sz="2400" i="1" spc="-7" baseline="-20833" dirty="0">
                <a:latin typeface="Calibri"/>
                <a:cs typeface="Calibri"/>
              </a:rPr>
              <a:t>r</a:t>
            </a:r>
            <a:r>
              <a:rPr sz="2400" spc="-7" baseline="-20833" dirty="0">
                <a:latin typeface="Calibri"/>
                <a:cs typeface="Calibri"/>
              </a:rPr>
              <a:t>+1 </a:t>
            </a:r>
            <a:r>
              <a:rPr sz="2400" dirty="0">
                <a:latin typeface="Calibri"/>
                <a:cs typeface="Calibri"/>
              </a:rPr>
              <a:t>= </a:t>
            </a:r>
            <a:r>
              <a:rPr sz="2400" i="1" spc="-5" dirty="0">
                <a:latin typeface="Calibri"/>
                <a:cs typeface="Calibri"/>
              </a:rPr>
              <a:t>g</a:t>
            </a:r>
            <a:r>
              <a:rPr sz="2400" spc="-5" dirty="0">
                <a:latin typeface="Calibri"/>
                <a:cs typeface="Calibri"/>
              </a:rPr>
              <a:t>(</a:t>
            </a:r>
            <a:r>
              <a:rPr sz="2400" i="1" spc="-5" dirty="0">
                <a:latin typeface="Calibri"/>
                <a:cs typeface="Calibri"/>
              </a:rPr>
              <a:t>x</a:t>
            </a:r>
            <a:r>
              <a:rPr sz="2400" i="1" spc="-7" baseline="-20833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) </a:t>
            </a:r>
            <a:r>
              <a:rPr sz="2400" spc="-10" dirty="0">
                <a:latin typeface="Calibri"/>
                <a:cs typeface="Calibri"/>
              </a:rPr>
              <a:t>akan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85" dirty="0">
                <a:latin typeface="Calibri"/>
                <a:cs typeface="Calibri"/>
              </a:rPr>
              <a:t>k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40" dirty="0">
                <a:latin typeface="Calibri"/>
                <a:cs typeface="Calibri"/>
              </a:rPr>
              <a:t>n</a:t>
            </a:r>
            <a:r>
              <a:rPr sz="2400" spc="-30" dirty="0">
                <a:latin typeface="Calibri"/>
                <a:cs typeface="Calibri"/>
              </a:rPr>
              <a:t>v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25" dirty="0">
                <a:latin typeface="Calibri"/>
                <a:cs typeface="Calibri"/>
              </a:rPr>
              <a:t>g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70" dirty="0">
                <a:latin typeface="Calibri"/>
                <a:cs typeface="Calibri"/>
              </a:rPr>
              <a:t>k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.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5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k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su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bu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j</a:t>
            </a:r>
            <a:r>
              <a:rPr sz="2400" spc="-5" dirty="0">
                <a:latin typeface="Calibri"/>
                <a:cs typeface="Calibri"/>
              </a:rPr>
              <a:t>u</a:t>
            </a:r>
            <a:r>
              <a:rPr sz="2400" spc="-50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titik</a:t>
            </a:r>
            <a:r>
              <a:rPr sz="2400" i="1" spc="-2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at</a:t>
            </a:r>
            <a:r>
              <a:rPr sz="2400" i="1" spc="5" dirty="0">
                <a:latin typeface="Calibri"/>
                <a:cs typeface="Calibri"/>
              </a:rPr>
              <a:t>r</a:t>
            </a:r>
            <a:r>
              <a:rPr sz="2400" i="1" dirty="0">
                <a:latin typeface="Calibri"/>
                <a:cs typeface="Calibri"/>
              </a:rPr>
              <a:t>a</a:t>
            </a:r>
            <a:r>
              <a:rPr sz="2400" i="1" spc="-10" dirty="0">
                <a:latin typeface="Calibri"/>
                <a:cs typeface="Calibri"/>
              </a:rPr>
              <a:t>k</a:t>
            </a:r>
            <a:r>
              <a:rPr sz="2400" i="1" dirty="0">
                <a:latin typeface="Calibri"/>
                <a:cs typeface="Calibri"/>
              </a:rPr>
              <a:t>ti</a:t>
            </a:r>
            <a:r>
              <a:rPr sz="2400" i="1" spc="-5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.	Ji</a:t>
            </a:r>
            <a:r>
              <a:rPr sz="2400" spc="-35" dirty="0">
                <a:latin typeface="Calibri"/>
                <a:cs typeface="Calibri"/>
              </a:rPr>
              <a:t>k</a:t>
            </a:r>
            <a:r>
              <a:rPr sz="2400" dirty="0"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  <a:p>
            <a:pPr marL="393700" marR="491490">
              <a:lnSpc>
                <a:spcPts val="2860"/>
              </a:lnSpc>
              <a:spcBef>
                <a:spcPts val="135"/>
              </a:spcBef>
            </a:pPr>
            <a:r>
              <a:rPr sz="2400" spc="-5" dirty="0">
                <a:latin typeface="Symbol"/>
                <a:cs typeface="Symbol"/>
              </a:rPr>
              <a:t></a:t>
            </a:r>
            <a:r>
              <a:rPr sz="2400" i="1" spc="-5" dirty="0">
                <a:latin typeface="Calibri"/>
                <a:cs typeface="Calibri"/>
              </a:rPr>
              <a:t>g</a:t>
            </a:r>
            <a:r>
              <a:rPr sz="2400" spc="-5" dirty="0">
                <a:latin typeface="Calibri"/>
                <a:cs typeface="Calibri"/>
              </a:rPr>
              <a:t>'(</a:t>
            </a:r>
            <a:r>
              <a:rPr sz="2400" i="1" spc="-5" dirty="0">
                <a:latin typeface="Calibri"/>
                <a:cs typeface="Calibri"/>
              </a:rPr>
              <a:t>x</a:t>
            </a:r>
            <a:r>
              <a:rPr sz="2400" spc="-5" dirty="0">
                <a:latin typeface="Calibri"/>
                <a:cs typeface="Calibri"/>
              </a:rPr>
              <a:t>)</a:t>
            </a:r>
            <a:r>
              <a:rPr sz="2400" spc="-5" dirty="0">
                <a:latin typeface="Symbol"/>
                <a:cs typeface="Symbol"/>
              </a:rPr>
              <a:t>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&gt;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  <a:r>
              <a:rPr sz="2400" spc="-10" dirty="0">
                <a:latin typeface="Calibri"/>
                <a:cs typeface="Calibri"/>
              </a:rPr>
              <a:t> untuk </a:t>
            </a:r>
            <a:r>
              <a:rPr sz="2400" spc="-5" dirty="0">
                <a:latin typeface="Calibri"/>
                <a:cs typeface="Calibri"/>
              </a:rPr>
              <a:t>semua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x</a:t>
            </a:r>
            <a:r>
              <a:rPr sz="2400" i="1" spc="-5" dirty="0">
                <a:latin typeface="Calibri"/>
                <a:cs typeface="Calibri"/>
              </a:rPr>
              <a:t> </a:t>
            </a:r>
            <a:r>
              <a:rPr sz="2400" dirty="0">
                <a:latin typeface="Symbol"/>
                <a:cs typeface="Symbol"/>
              </a:rPr>
              <a:t>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[</a:t>
            </a:r>
            <a:r>
              <a:rPr sz="2400" i="1" spc="-5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]</a:t>
            </a:r>
            <a:r>
              <a:rPr sz="2400" spc="-10" dirty="0">
                <a:latin typeface="Calibri"/>
                <a:cs typeface="Calibri"/>
              </a:rPr>
              <a:t> maka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lelaran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x</a:t>
            </a:r>
            <a:r>
              <a:rPr sz="2400" i="1" spc="-7" baseline="-20833" dirty="0">
                <a:latin typeface="Calibri"/>
                <a:cs typeface="Calibri"/>
              </a:rPr>
              <a:t>r</a:t>
            </a:r>
            <a:r>
              <a:rPr sz="2400" spc="-7" baseline="-20833" dirty="0">
                <a:latin typeface="Calibri"/>
                <a:cs typeface="Calibri"/>
              </a:rPr>
              <a:t>+1</a:t>
            </a:r>
            <a:r>
              <a:rPr sz="2400" spc="15" baseline="-208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 </a:t>
            </a:r>
            <a:r>
              <a:rPr sz="2400" i="1" spc="-5" dirty="0">
                <a:latin typeface="Calibri"/>
                <a:cs typeface="Calibri"/>
              </a:rPr>
              <a:t>g</a:t>
            </a:r>
            <a:r>
              <a:rPr sz="2400" spc="-5" dirty="0">
                <a:latin typeface="Calibri"/>
                <a:cs typeface="Calibri"/>
              </a:rPr>
              <a:t>(</a:t>
            </a:r>
            <a:r>
              <a:rPr sz="2400" i="1" spc="-5" dirty="0">
                <a:latin typeface="Calibri"/>
                <a:cs typeface="Calibri"/>
              </a:rPr>
              <a:t>x</a:t>
            </a:r>
            <a:r>
              <a:rPr sz="2400" i="1" spc="-7" baseline="-20833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)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akan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divergen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dari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93133" y="997711"/>
            <a:ext cx="7501255" cy="5307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751205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0" dirty="0">
                <a:latin typeface="Calibri"/>
                <a:cs typeface="Calibri"/>
              </a:rPr>
              <a:t>Teorema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3.2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dapat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kita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sarikan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sebagai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berikut:</a:t>
            </a:r>
            <a:endParaRPr sz="3200">
              <a:latin typeface="Calibri"/>
              <a:cs typeface="Calibri"/>
            </a:endParaRPr>
          </a:p>
          <a:p>
            <a:pPr marL="354965">
              <a:lnSpc>
                <a:spcPct val="100000"/>
              </a:lnSpc>
              <a:spcBef>
                <a:spcPts val="930"/>
              </a:spcBef>
            </a:pPr>
            <a:r>
              <a:rPr sz="2800" spc="-5" dirty="0">
                <a:latin typeface="Calibri"/>
                <a:cs typeface="Calibri"/>
              </a:rPr>
              <a:t>Di </a:t>
            </a:r>
            <a:r>
              <a:rPr sz="2800" spc="-10" dirty="0">
                <a:latin typeface="Calibri"/>
                <a:cs typeface="Calibri"/>
              </a:rPr>
              <a:t>dalam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selang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I</a:t>
            </a:r>
            <a:r>
              <a:rPr sz="2800" i="1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[</a:t>
            </a:r>
            <a:r>
              <a:rPr sz="2800" i="1" spc="-5" dirty="0">
                <a:latin typeface="Calibri"/>
                <a:cs typeface="Calibri"/>
              </a:rPr>
              <a:t>s</a:t>
            </a:r>
            <a:r>
              <a:rPr sz="2800" spc="-5" dirty="0">
                <a:latin typeface="Calibri"/>
                <a:cs typeface="Calibri"/>
              </a:rPr>
              <a:t>-</a:t>
            </a:r>
            <a:r>
              <a:rPr sz="2800" i="1" spc="-5" dirty="0">
                <a:latin typeface="Calibri"/>
                <a:cs typeface="Calibri"/>
              </a:rPr>
              <a:t>h</a:t>
            </a:r>
            <a:r>
              <a:rPr sz="2800" spc="-5" dirty="0">
                <a:latin typeface="Calibri"/>
                <a:cs typeface="Calibri"/>
              </a:rPr>
              <a:t>,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s</a:t>
            </a:r>
            <a:r>
              <a:rPr sz="2800" spc="-5" dirty="0">
                <a:latin typeface="Calibri"/>
                <a:cs typeface="Calibri"/>
              </a:rPr>
              <a:t>+</a:t>
            </a:r>
            <a:r>
              <a:rPr sz="2800" i="1" spc="-5" dirty="0">
                <a:latin typeface="Calibri"/>
                <a:cs typeface="Calibri"/>
              </a:rPr>
              <a:t>h</a:t>
            </a:r>
            <a:r>
              <a:rPr sz="2800" spc="-5" dirty="0">
                <a:latin typeface="Calibri"/>
                <a:cs typeface="Calibri"/>
              </a:rPr>
              <a:t>],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dengan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s</a:t>
            </a:r>
            <a:r>
              <a:rPr sz="2800" i="1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titik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tetap,</a:t>
            </a:r>
            <a:endParaRPr sz="2800">
              <a:latin typeface="Calibri"/>
              <a:cs typeface="Calibri"/>
            </a:endParaRPr>
          </a:p>
          <a:p>
            <a:pPr marL="527685" indent="-515620">
              <a:lnSpc>
                <a:spcPts val="3340"/>
              </a:lnSpc>
              <a:spcBef>
                <a:spcPts val="75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20" dirty="0">
                <a:latin typeface="Calibri"/>
                <a:cs typeface="Calibri"/>
              </a:rPr>
              <a:t>jika</a:t>
            </a:r>
            <a:r>
              <a:rPr sz="2800" spc="-5" dirty="0">
                <a:latin typeface="Calibri"/>
                <a:cs typeface="Calibri"/>
              </a:rPr>
              <a:t> 0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&lt;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g</a:t>
            </a:r>
            <a:r>
              <a:rPr sz="2800" spc="-5" dirty="0">
                <a:latin typeface="Calibri"/>
                <a:cs typeface="Calibri"/>
              </a:rPr>
              <a:t>'(</a:t>
            </a:r>
            <a:r>
              <a:rPr sz="2800" i="1" spc="-5" dirty="0">
                <a:latin typeface="Calibri"/>
                <a:cs typeface="Calibri"/>
              </a:rPr>
              <a:t>x</a:t>
            </a:r>
            <a:r>
              <a:rPr sz="2800" spc="-5" dirty="0">
                <a:latin typeface="Calibri"/>
                <a:cs typeface="Calibri"/>
              </a:rPr>
              <a:t>)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&lt;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untuk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setiap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x</a:t>
            </a:r>
            <a:r>
              <a:rPr sz="2800" i="1" dirty="0">
                <a:latin typeface="Calibri"/>
                <a:cs typeface="Calibri"/>
              </a:rPr>
              <a:t> </a:t>
            </a:r>
            <a:r>
              <a:rPr sz="2800" spc="-5" dirty="0">
                <a:latin typeface="Symbol"/>
                <a:cs typeface="Symbol"/>
              </a:rPr>
              <a:t>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maka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lelaran</a:t>
            </a:r>
            <a:endParaRPr sz="2800">
              <a:latin typeface="Calibri"/>
              <a:cs typeface="Calibri"/>
            </a:endParaRPr>
          </a:p>
          <a:p>
            <a:pPr marL="527685">
              <a:lnSpc>
                <a:spcPts val="3340"/>
              </a:lnSpc>
            </a:pPr>
            <a:r>
              <a:rPr sz="2800" i="1" spc="-20" dirty="0">
                <a:latin typeface="Calibri"/>
                <a:cs typeface="Calibri"/>
              </a:rPr>
              <a:t>konvergen</a:t>
            </a:r>
            <a:r>
              <a:rPr sz="2800" i="1" spc="-25" dirty="0">
                <a:latin typeface="Calibri"/>
                <a:cs typeface="Calibri"/>
              </a:rPr>
              <a:t> </a:t>
            </a:r>
            <a:r>
              <a:rPr sz="2800" i="1" spc="-10" dirty="0">
                <a:latin typeface="Calibri"/>
                <a:cs typeface="Calibri"/>
              </a:rPr>
              <a:t>monoton;</a:t>
            </a:r>
            <a:endParaRPr sz="2800">
              <a:latin typeface="Calibri"/>
              <a:cs typeface="Calibri"/>
            </a:endParaRPr>
          </a:p>
          <a:p>
            <a:pPr marL="527685" indent="-515620">
              <a:lnSpc>
                <a:spcPts val="3340"/>
              </a:lnSpc>
              <a:spcBef>
                <a:spcPts val="710"/>
              </a:spcBef>
              <a:buAutoNum type="arabicPeriod" startAt="2"/>
              <a:tabLst>
                <a:tab pos="527685" algn="l"/>
                <a:tab pos="528320" algn="l"/>
              </a:tabLst>
            </a:pPr>
            <a:r>
              <a:rPr sz="2800" spc="-20" dirty="0">
                <a:latin typeface="Calibri"/>
                <a:cs typeface="Calibri"/>
              </a:rPr>
              <a:t>jika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-1&lt;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g</a:t>
            </a:r>
            <a:r>
              <a:rPr sz="2800" spc="-5" dirty="0">
                <a:latin typeface="Calibri"/>
                <a:cs typeface="Calibri"/>
              </a:rPr>
              <a:t>'(</a:t>
            </a:r>
            <a:r>
              <a:rPr sz="2800" i="1" spc="-5" dirty="0">
                <a:latin typeface="Calibri"/>
                <a:cs typeface="Calibri"/>
              </a:rPr>
              <a:t>x</a:t>
            </a:r>
            <a:r>
              <a:rPr sz="2800" spc="-5" dirty="0">
                <a:latin typeface="Calibri"/>
                <a:cs typeface="Calibri"/>
              </a:rPr>
              <a:t>)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&lt;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0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untuk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setiap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x</a:t>
            </a:r>
            <a:r>
              <a:rPr sz="2800" i="1" dirty="0">
                <a:latin typeface="Calibri"/>
                <a:cs typeface="Calibri"/>
              </a:rPr>
              <a:t> </a:t>
            </a:r>
            <a:r>
              <a:rPr sz="2800" spc="-5" dirty="0">
                <a:latin typeface="Symbol"/>
                <a:cs typeface="Symbol"/>
              </a:rPr>
              <a:t>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maka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lelaran</a:t>
            </a:r>
            <a:endParaRPr sz="2800">
              <a:latin typeface="Calibri"/>
              <a:cs typeface="Calibri"/>
            </a:endParaRPr>
          </a:p>
          <a:p>
            <a:pPr marL="527685">
              <a:lnSpc>
                <a:spcPts val="3340"/>
              </a:lnSpc>
            </a:pPr>
            <a:r>
              <a:rPr sz="2800" i="1" spc="-20" dirty="0">
                <a:latin typeface="Calibri"/>
                <a:cs typeface="Calibri"/>
              </a:rPr>
              <a:t>konvergen</a:t>
            </a:r>
            <a:r>
              <a:rPr sz="2800" i="1" spc="-30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bersosilasi;</a:t>
            </a:r>
            <a:endParaRPr sz="2800">
              <a:latin typeface="Calibri"/>
              <a:cs typeface="Calibri"/>
            </a:endParaRPr>
          </a:p>
          <a:p>
            <a:pPr marL="527685" indent="-515620">
              <a:lnSpc>
                <a:spcPts val="3340"/>
              </a:lnSpc>
              <a:spcBef>
                <a:spcPts val="705"/>
              </a:spcBef>
              <a:buAutoNum type="arabicPeriod" startAt="3"/>
              <a:tabLst>
                <a:tab pos="527685" algn="l"/>
                <a:tab pos="528320" algn="l"/>
              </a:tabLst>
            </a:pPr>
            <a:r>
              <a:rPr sz="2800" spc="-20" dirty="0">
                <a:latin typeface="Calibri"/>
                <a:cs typeface="Calibri"/>
              </a:rPr>
              <a:t>jika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g</a:t>
            </a:r>
            <a:r>
              <a:rPr sz="2800" spc="-5" dirty="0">
                <a:latin typeface="Calibri"/>
                <a:cs typeface="Calibri"/>
              </a:rPr>
              <a:t>'(</a:t>
            </a:r>
            <a:r>
              <a:rPr sz="2800" i="1" spc="-5" dirty="0">
                <a:latin typeface="Calibri"/>
                <a:cs typeface="Calibri"/>
              </a:rPr>
              <a:t>x</a:t>
            </a:r>
            <a:r>
              <a:rPr sz="2800" spc="-5" dirty="0">
                <a:latin typeface="Calibri"/>
                <a:cs typeface="Calibri"/>
              </a:rPr>
              <a:t>)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&gt;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untuk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setiap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x</a:t>
            </a:r>
            <a:r>
              <a:rPr sz="2800" i="1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Symbol"/>
                <a:cs typeface="Symbol"/>
              </a:rPr>
              <a:t>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maka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lelaran</a:t>
            </a:r>
            <a:endParaRPr sz="2800">
              <a:latin typeface="Calibri"/>
              <a:cs typeface="Calibri"/>
            </a:endParaRPr>
          </a:p>
          <a:p>
            <a:pPr marL="527685">
              <a:lnSpc>
                <a:spcPts val="3340"/>
              </a:lnSpc>
            </a:pPr>
            <a:r>
              <a:rPr sz="2800" i="1" spc="-5" dirty="0">
                <a:latin typeface="Calibri"/>
                <a:cs typeface="Calibri"/>
              </a:rPr>
              <a:t>divergen</a:t>
            </a:r>
            <a:r>
              <a:rPr sz="2800" i="1" spc="-30" dirty="0">
                <a:latin typeface="Calibri"/>
                <a:cs typeface="Calibri"/>
              </a:rPr>
              <a:t> </a:t>
            </a:r>
            <a:r>
              <a:rPr sz="2800" i="1" spc="-10" dirty="0">
                <a:latin typeface="Calibri"/>
                <a:cs typeface="Calibri"/>
              </a:rPr>
              <a:t>monoton;</a:t>
            </a:r>
            <a:endParaRPr sz="2800">
              <a:latin typeface="Calibri"/>
              <a:cs typeface="Calibri"/>
            </a:endParaRPr>
          </a:p>
          <a:p>
            <a:pPr marL="527685" indent="-515620">
              <a:lnSpc>
                <a:spcPts val="3340"/>
              </a:lnSpc>
              <a:spcBef>
                <a:spcPts val="710"/>
              </a:spcBef>
              <a:buAutoNum type="arabicPeriod" startAt="4"/>
              <a:tabLst>
                <a:tab pos="527685" algn="l"/>
                <a:tab pos="528320" algn="l"/>
              </a:tabLst>
            </a:pPr>
            <a:r>
              <a:rPr sz="2800" spc="-20" dirty="0">
                <a:latin typeface="Calibri"/>
                <a:cs typeface="Calibri"/>
              </a:rPr>
              <a:t>jika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g</a:t>
            </a:r>
            <a:r>
              <a:rPr sz="2800" spc="-5" dirty="0">
                <a:latin typeface="Calibri"/>
                <a:cs typeface="Calibri"/>
              </a:rPr>
              <a:t>'(</a:t>
            </a:r>
            <a:r>
              <a:rPr sz="2800" i="1" spc="-5" dirty="0">
                <a:latin typeface="Calibri"/>
                <a:cs typeface="Calibri"/>
              </a:rPr>
              <a:t>x</a:t>
            </a:r>
            <a:r>
              <a:rPr sz="2800" spc="-5" dirty="0">
                <a:latin typeface="Calibri"/>
                <a:cs typeface="Calibri"/>
              </a:rPr>
              <a:t>)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&lt;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-1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untuk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setiap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x</a:t>
            </a:r>
            <a:r>
              <a:rPr sz="2800" i="1" dirty="0">
                <a:latin typeface="Calibri"/>
                <a:cs typeface="Calibri"/>
              </a:rPr>
              <a:t> </a:t>
            </a:r>
            <a:r>
              <a:rPr sz="2800" spc="-5" dirty="0">
                <a:latin typeface="Symbol"/>
                <a:cs typeface="Symbol"/>
              </a:rPr>
              <a:t>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maka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lelaran</a:t>
            </a:r>
            <a:endParaRPr sz="2800">
              <a:latin typeface="Calibri"/>
              <a:cs typeface="Calibri"/>
            </a:endParaRPr>
          </a:p>
          <a:p>
            <a:pPr marL="527685">
              <a:lnSpc>
                <a:spcPts val="3340"/>
              </a:lnSpc>
            </a:pPr>
            <a:r>
              <a:rPr sz="2800" i="1" spc="-5" dirty="0">
                <a:latin typeface="Calibri"/>
                <a:cs typeface="Calibri"/>
              </a:rPr>
              <a:t>divergrn</a:t>
            </a:r>
            <a:r>
              <a:rPr sz="2800" i="1" spc="-30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berosilasi</a:t>
            </a:r>
            <a:r>
              <a:rPr sz="2800" spc="-5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17547" y="925061"/>
            <a:ext cx="2867025" cy="2138680"/>
            <a:chOff x="1717547" y="925061"/>
            <a:chExt cx="2867025" cy="2138680"/>
          </a:xfrm>
        </p:grpSpPr>
        <p:sp>
          <p:nvSpPr>
            <p:cNvPr id="3" name="object 3"/>
            <p:cNvSpPr/>
            <p:nvPr/>
          </p:nvSpPr>
          <p:spPr>
            <a:xfrm>
              <a:off x="1763264" y="1050030"/>
              <a:ext cx="0" cy="1967864"/>
            </a:xfrm>
            <a:custGeom>
              <a:avLst/>
              <a:gdLst/>
              <a:ahLst/>
              <a:cxnLst/>
              <a:rect l="l" t="t" r="r" b="b"/>
              <a:pathLst>
                <a:path h="1967864">
                  <a:moveTo>
                    <a:pt x="0" y="0"/>
                  </a:moveTo>
                  <a:lnTo>
                    <a:pt x="0" y="1967483"/>
                  </a:lnTo>
                </a:path>
              </a:pathLst>
            </a:custGeom>
            <a:ln w="39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17547" y="925061"/>
              <a:ext cx="91440" cy="137160"/>
            </a:xfrm>
            <a:custGeom>
              <a:avLst/>
              <a:gdLst/>
              <a:ahLst/>
              <a:cxnLst/>
              <a:rect l="l" t="t" r="r" b="b"/>
              <a:pathLst>
                <a:path w="91439" h="137159">
                  <a:moveTo>
                    <a:pt x="91439" y="137159"/>
                  </a:moveTo>
                  <a:lnTo>
                    <a:pt x="45719" y="0"/>
                  </a:lnTo>
                  <a:lnTo>
                    <a:pt x="0" y="137159"/>
                  </a:lnTo>
                  <a:lnTo>
                    <a:pt x="91439" y="13715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63264" y="3017513"/>
              <a:ext cx="2567940" cy="0"/>
            </a:xfrm>
            <a:custGeom>
              <a:avLst/>
              <a:gdLst/>
              <a:ahLst/>
              <a:cxnLst/>
              <a:rect l="l" t="t" r="r" b="b"/>
              <a:pathLst>
                <a:path w="2567940">
                  <a:moveTo>
                    <a:pt x="0" y="0"/>
                  </a:moveTo>
                  <a:lnTo>
                    <a:pt x="2567931" y="0"/>
                  </a:lnTo>
                </a:path>
              </a:pathLst>
            </a:custGeom>
            <a:ln w="39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319015" y="2971799"/>
              <a:ext cx="137160" cy="91440"/>
            </a:xfrm>
            <a:custGeom>
              <a:avLst/>
              <a:gdLst/>
              <a:ahLst/>
              <a:cxnLst/>
              <a:rect l="l" t="t" r="r" b="b"/>
              <a:pathLst>
                <a:path w="137160" h="91439">
                  <a:moveTo>
                    <a:pt x="137159" y="45719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137159" y="457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63264" y="1074414"/>
              <a:ext cx="1945005" cy="1943100"/>
            </a:xfrm>
            <a:custGeom>
              <a:avLst/>
              <a:gdLst/>
              <a:ahLst/>
              <a:cxnLst/>
              <a:rect l="l" t="t" r="r" b="b"/>
              <a:pathLst>
                <a:path w="1945004" h="1943100">
                  <a:moveTo>
                    <a:pt x="0" y="1943098"/>
                  </a:moveTo>
                  <a:lnTo>
                    <a:pt x="1944622" y="0"/>
                  </a:lnTo>
                </a:path>
              </a:pathLst>
            </a:custGeom>
            <a:ln w="39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43096" y="1150613"/>
              <a:ext cx="2176780" cy="1464945"/>
            </a:xfrm>
            <a:custGeom>
              <a:avLst/>
              <a:gdLst/>
              <a:ahLst/>
              <a:cxnLst/>
              <a:rect l="l" t="t" r="r" b="b"/>
              <a:pathLst>
                <a:path w="2176779" h="1464945">
                  <a:moveTo>
                    <a:pt x="2176274" y="0"/>
                  </a:moveTo>
                  <a:lnTo>
                    <a:pt x="2132071" y="114300"/>
                  </a:lnTo>
                  <a:lnTo>
                    <a:pt x="2080252" y="227077"/>
                  </a:lnTo>
                  <a:lnTo>
                    <a:pt x="2023870" y="332231"/>
                  </a:lnTo>
                  <a:lnTo>
                    <a:pt x="1964434" y="434340"/>
                  </a:lnTo>
                  <a:lnTo>
                    <a:pt x="1898894" y="531879"/>
                  </a:lnTo>
                  <a:lnTo>
                    <a:pt x="1828789" y="623316"/>
                  </a:lnTo>
                  <a:lnTo>
                    <a:pt x="1751068" y="710188"/>
                  </a:lnTo>
                  <a:lnTo>
                    <a:pt x="1671821" y="794001"/>
                  </a:lnTo>
                  <a:lnTo>
                    <a:pt x="1586484" y="871728"/>
                  </a:lnTo>
                  <a:lnTo>
                    <a:pt x="1493515" y="946397"/>
                  </a:lnTo>
                  <a:lnTo>
                    <a:pt x="1395983" y="1014978"/>
                  </a:lnTo>
                  <a:lnTo>
                    <a:pt x="1296924" y="1078995"/>
                  </a:lnTo>
                  <a:lnTo>
                    <a:pt x="1188722" y="1139953"/>
                  </a:lnTo>
                  <a:lnTo>
                    <a:pt x="1077468" y="1193287"/>
                  </a:lnTo>
                  <a:lnTo>
                    <a:pt x="961634" y="1243578"/>
                  </a:lnTo>
                  <a:lnTo>
                    <a:pt x="838200" y="1289304"/>
                  </a:lnTo>
                  <a:lnTo>
                    <a:pt x="711697" y="1330450"/>
                  </a:lnTo>
                  <a:lnTo>
                    <a:pt x="580647" y="1367031"/>
                  </a:lnTo>
                  <a:lnTo>
                    <a:pt x="443475" y="1399032"/>
                  </a:lnTo>
                  <a:lnTo>
                    <a:pt x="298703" y="1424946"/>
                  </a:lnTo>
                  <a:lnTo>
                    <a:pt x="152404" y="1446280"/>
                  </a:lnTo>
                  <a:lnTo>
                    <a:pt x="0" y="1464570"/>
                  </a:lnTo>
                </a:path>
              </a:pathLst>
            </a:custGeom>
            <a:ln w="19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49163" y="1659637"/>
              <a:ext cx="608330" cy="0"/>
            </a:xfrm>
            <a:custGeom>
              <a:avLst/>
              <a:gdLst/>
              <a:ahLst/>
              <a:cxnLst/>
              <a:rect l="l" t="t" r="r" b="b"/>
              <a:pathLst>
                <a:path w="608329">
                  <a:moveTo>
                    <a:pt x="0" y="0"/>
                  </a:moveTo>
                  <a:lnTo>
                    <a:pt x="608075" y="0"/>
                  </a:lnTo>
                </a:path>
              </a:pathLst>
            </a:custGeom>
            <a:ln w="39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122675" y="1613915"/>
              <a:ext cx="137160" cy="91440"/>
            </a:xfrm>
            <a:custGeom>
              <a:avLst/>
              <a:gdLst/>
              <a:ahLst/>
              <a:cxnLst/>
              <a:rect l="l" t="t" r="r" b="b"/>
              <a:pathLst>
                <a:path w="137160" h="91439">
                  <a:moveTo>
                    <a:pt x="137159" y="91439"/>
                  </a:moveTo>
                  <a:lnTo>
                    <a:pt x="137159" y="0"/>
                  </a:lnTo>
                  <a:lnTo>
                    <a:pt x="0" y="45719"/>
                  </a:lnTo>
                  <a:lnTo>
                    <a:pt x="137159" y="914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613659" y="1659637"/>
              <a:ext cx="1243965" cy="1358265"/>
            </a:xfrm>
            <a:custGeom>
              <a:avLst/>
              <a:gdLst/>
              <a:ahLst/>
              <a:cxnLst/>
              <a:rect l="l" t="t" r="r" b="b"/>
              <a:pathLst>
                <a:path w="1243964" h="1358264">
                  <a:moveTo>
                    <a:pt x="1243578" y="1357875"/>
                  </a:moveTo>
                  <a:lnTo>
                    <a:pt x="1243578" y="0"/>
                  </a:lnTo>
                </a:path>
                <a:path w="1243964" h="1358264">
                  <a:moveTo>
                    <a:pt x="499858" y="10666"/>
                  </a:moveTo>
                  <a:lnTo>
                    <a:pt x="499858" y="633972"/>
                  </a:lnTo>
                </a:path>
                <a:path w="1243964" h="1358264">
                  <a:moveTo>
                    <a:pt x="502911" y="638552"/>
                  </a:moveTo>
                  <a:lnTo>
                    <a:pt x="0" y="635494"/>
                  </a:lnTo>
                </a:path>
              </a:pathLst>
            </a:custGeom>
            <a:ln w="39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85643" y="2249423"/>
              <a:ext cx="140335" cy="93345"/>
            </a:xfrm>
            <a:custGeom>
              <a:avLst/>
              <a:gdLst/>
              <a:ahLst/>
              <a:cxnLst/>
              <a:rect l="l" t="t" r="r" b="b"/>
              <a:pathLst>
                <a:path w="140335" h="93344">
                  <a:moveTo>
                    <a:pt x="140207" y="0"/>
                  </a:moveTo>
                  <a:lnTo>
                    <a:pt x="0" y="45719"/>
                  </a:lnTo>
                  <a:lnTo>
                    <a:pt x="137159" y="92963"/>
                  </a:lnTo>
                  <a:lnTo>
                    <a:pt x="1402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510021" y="2295132"/>
              <a:ext cx="1905" cy="224154"/>
            </a:xfrm>
            <a:custGeom>
              <a:avLst/>
              <a:gdLst/>
              <a:ahLst/>
              <a:cxnLst/>
              <a:rect l="l" t="t" r="r" b="b"/>
              <a:pathLst>
                <a:path w="1905" h="224155">
                  <a:moveTo>
                    <a:pt x="1526" y="0"/>
                  </a:moveTo>
                  <a:lnTo>
                    <a:pt x="0" y="224035"/>
                  </a:lnTo>
                </a:path>
              </a:pathLst>
            </a:custGeom>
            <a:ln w="39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212845" y="2569458"/>
              <a:ext cx="0" cy="448309"/>
            </a:xfrm>
            <a:custGeom>
              <a:avLst/>
              <a:gdLst/>
              <a:ahLst/>
              <a:cxnLst/>
              <a:rect l="l" t="t" r="r" b="b"/>
              <a:pathLst>
                <a:path h="448310">
                  <a:moveTo>
                    <a:pt x="0" y="0"/>
                  </a:moveTo>
                  <a:lnTo>
                    <a:pt x="0" y="448055"/>
                  </a:lnTo>
                </a:path>
              </a:pathLst>
            </a:custGeom>
            <a:ln w="3989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29455" y="940301"/>
              <a:ext cx="554990" cy="226060"/>
            </a:xfrm>
            <a:custGeom>
              <a:avLst/>
              <a:gdLst/>
              <a:ahLst/>
              <a:cxnLst/>
              <a:rect l="l" t="t" r="r" b="b"/>
              <a:pathLst>
                <a:path w="554989" h="226059">
                  <a:moveTo>
                    <a:pt x="554735" y="225551"/>
                  </a:moveTo>
                  <a:lnTo>
                    <a:pt x="554735" y="0"/>
                  </a:lnTo>
                  <a:lnTo>
                    <a:pt x="0" y="0"/>
                  </a:lnTo>
                  <a:lnTo>
                    <a:pt x="0" y="225551"/>
                  </a:lnTo>
                  <a:lnTo>
                    <a:pt x="554735" y="2255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564639" y="931357"/>
            <a:ext cx="99060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i="1" dirty="0">
                <a:latin typeface="Times New Roman"/>
                <a:cs typeface="Times New Roman"/>
              </a:rPr>
              <a:t>y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33518" y="931357"/>
            <a:ext cx="54546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i="1" dirty="0">
                <a:latin typeface="Times New Roman"/>
                <a:cs typeface="Times New Roman"/>
              </a:rPr>
              <a:t>y</a:t>
            </a:r>
            <a:r>
              <a:rPr sz="1300" i="1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=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g</a:t>
            </a:r>
            <a:r>
              <a:rPr sz="1300" dirty="0">
                <a:latin typeface="Times New Roman"/>
                <a:cs typeface="Times New Roman"/>
              </a:rPr>
              <a:t>(</a:t>
            </a:r>
            <a:r>
              <a:rPr sz="1300" i="1" dirty="0">
                <a:latin typeface="Times New Roman"/>
                <a:cs typeface="Times New Roman"/>
              </a:rPr>
              <a:t>x</a:t>
            </a:r>
            <a:r>
              <a:rPr sz="1300" dirty="0">
                <a:latin typeface="Times New Roman"/>
                <a:cs typeface="Times New Roman"/>
              </a:rPr>
              <a:t>)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77258" y="812485"/>
            <a:ext cx="350520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i="1" dirty="0">
                <a:latin typeface="Times New Roman"/>
                <a:cs typeface="Times New Roman"/>
              </a:rPr>
              <a:t>y</a:t>
            </a:r>
            <a:r>
              <a:rPr sz="1300" i="1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=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x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68143" y="3057343"/>
            <a:ext cx="218884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01850" algn="l"/>
              </a:tabLst>
            </a:pPr>
            <a:r>
              <a:rPr sz="1300" i="1" dirty="0">
                <a:latin typeface="Times New Roman"/>
                <a:cs typeface="Times New Roman"/>
              </a:rPr>
              <a:t>s	x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617463" y="925061"/>
            <a:ext cx="2738755" cy="2138680"/>
            <a:chOff x="5617463" y="925061"/>
            <a:chExt cx="2738755" cy="2138680"/>
          </a:xfrm>
        </p:grpSpPr>
        <p:sp>
          <p:nvSpPr>
            <p:cNvPr id="21" name="object 21"/>
            <p:cNvSpPr/>
            <p:nvPr/>
          </p:nvSpPr>
          <p:spPr>
            <a:xfrm>
              <a:off x="5663179" y="1050030"/>
              <a:ext cx="0" cy="1967864"/>
            </a:xfrm>
            <a:custGeom>
              <a:avLst/>
              <a:gdLst/>
              <a:ahLst/>
              <a:cxnLst/>
              <a:rect l="l" t="t" r="r" b="b"/>
              <a:pathLst>
                <a:path h="1967864">
                  <a:moveTo>
                    <a:pt x="0" y="0"/>
                  </a:moveTo>
                  <a:lnTo>
                    <a:pt x="0" y="1967483"/>
                  </a:lnTo>
                </a:path>
              </a:pathLst>
            </a:custGeom>
            <a:ln w="39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17463" y="925061"/>
              <a:ext cx="91440" cy="137160"/>
            </a:xfrm>
            <a:custGeom>
              <a:avLst/>
              <a:gdLst/>
              <a:ahLst/>
              <a:cxnLst/>
              <a:rect l="l" t="t" r="r" b="b"/>
              <a:pathLst>
                <a:path w="91439" h="137159">
                  <a:moveTo>
                    <a:pt x="91439" y="137159"/>
                  </a:moveTo>
                  <a:lnTo>
                    <a:pt x="45719" y="0"/>
                  </a:lnTo>
                  <a:lnTo>
                    <a:pt x="0" y="137159"/>
                  </a:lnTo>
                  <a:lnTo>
                    <a:pt x="91439" y="13715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663179" y="3017513"/>
              <a:ext cx="2566670" cy="0"/>
            </a:xfrm>
            <a:custGeom>
              <a:avLst/>
              <a:gdLst/>
              <a:ahLst/>
              <a:cxnLst/>
              <a:rect l="l" t="t" r="r" b="b"/>
              <a:pathLst>
                <a:path w="2566670">
                  <a:moveTo>
                    <a:pt x="0" y="0"/>
                  </a:moveTo>
                  <a:lnTo>
                    <a:pt x="2566419" y="0"/>
                  </a:lnTo>
                </a:path>
              </a:pathLst>
            </a:custGeom>
            <a:ln w="39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217407" y="2971799"/>
              <a:ext cx="139065" cy="91440"/>
            </a:xfrm>
            <a:custGeom>
              <a:avLst/>
              <a:gdLst/>
              <a:ahLst/>
              <a:cxnLst/>
              <a:rect l="l" t="t" r="r" b="b"/>
              <a:pathLst>
                <a:path w="139065" h="91439">
                  <a:moveTo>
                    <a:pt x="138683" y="45719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138683" y="457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663179" y="1074414"/>
              <a:ext cx="1945005" cy="1943100"/>
            </a:xfrm>
            <a:custGeom>
              <a:avLst/>
              <a:gdLst/>
              <a:ahLst/>
              <a:cxnLst/>
              <a:rect l="l" t="t" r="r" b="b"/>
              <a:pathLst>
                <a:path w="1945004" h="1943100">
                  <a:moveTo>
                    <a:pt x="0" y="1943098"/>
                  </a:moveTo>
                  <a:lnTo>
                    <a:pt x="1944622" y="0"/>
                  </a:lnTo>
                </a:path>
              </a:pathLst>
            </a:custGeom>
            <a:ln w="39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952739" y="1223766"/>
              <a:ext cx="1945005" cy="1495425"/>
            </a:xfrm>
            <a:custGeom>
              <a:avLst/>
              <a:gdLst/>
              <a:ahLst/>
              <a:cxnLst/>
              <a:rect l="l" t="t" r="r" b="b"/>
              <a:pathLst>
                <a:path w="1945004" h="1495425">
                  <a:moveTo>
                    <a:pt x="1944622" y="1495043"/>
                  </a:moveTo>
                  <a:lnTo>
                    <a:pt x="1886713" y="1362460"/>
                  </a:lnTo>
                  <a:lnTo>
                    <a:pt x="1822699" y="1237486"/>
                  </a:lnTo>
                  <a:lnTo>
                    <a:pt x="1757174" y="1118613"/>
                  </a:lnTo>
                  <a:lnTo>
                    <a:pt x="1688580" y="1004320"/>
                  </a:lnTo>
                  <a:lnTo>
                    <a:pt x="1615438" y="896115"/>
                  </a:lnTo>
                  <a:lnTo>
                    <a:pt x="1539229" y="797054"/>
                  </a:lnTo>
                  <a:lnTo>
                    <a:pt x="1461508" y="701037"/>
                  </a:lnTo>
                  <a:lnTo>
                    <a:pt x="1377697" y="611121"/>
                  </a:lnTo>
                  <a:lnTo>
                    <a:pt x="1292345" y="527308"/>
                  </a:lnTo>
                  <a:lnTo>
                    <a:pt x="1202428" y="449581"/>
                  </a:lnTo>
                  <a:lnTo>
                    <a:pt x="1110986" y="380999"/>
                  </a:lnTo>
                  <a:lnTo>
                    <a:pt x="1014980" y="315461"/>
                  </a:lnTo>
                  <a:lnTo>
                    <a:pt x="914394" y="254508"/>
                  </a:lnTo>
                  <a:lnTo>
                    <a:pt x="813809" y="202692"/>
                  </a:lnTo>
                  <a:lnTo>
                    <a:pt x="705607" y="155447"/>
                  </a:lnTo>
                  <a:lnTo>
                    <a:pt x="597406" y="115823"/>
                  </a:lnTo>
                  <a:lnTo>
                    <a:pt x="484625" y="79246"/>
                  </a:lnTo>
                  <a:lnTo>
                    <a:pt x="368807" y="51815"/>
                  </a:lnTo>
                  <a:lnTo>
                    <a:pt x="248410" y="27431"/>
                  </a:lnTo>
                  <a:lnTo>
                    <a:pt x="124960" y="12191"/>
                  </a:lnTo>
                  <a:lnTo>
                    <a:pt x="0" y="0"/>
                  </a:lnTo>
                </a:path>
              </a:pathLst>
            </a:custGeom>
            <a:ln w="199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5463029" y="931357"/>
            <a:ext cx="99060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i="1" dirty="0">
                <a:latin typeface="Times New Roman"/>
                <a:cs typeface="Times New Roman"/>
              </a:rPr>
              <a:t>y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980676" y="2441647"/>
            <a:ext cx="54546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i="1" dirty="0">
                <a:latin typeface="Times New Roman"/>
                <a:cs typeface="Times New Roman"/>
              </a:rPr>
              <a:t>y</a:t>
            </a:r>
            <a:r>
              <a:rPr sz="1300" i="1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=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g</a:t>
            </a:r>
            <a:r>
              <a:rPr sz="1300" dirty="0">
                <a:latin typeface="Times New Roman"/>
                <a:cs typeface="Times New Roman"/>
              </a:rPr>
              <a:t>(</a:t>
            </a:r>
            <a:r>
              <a:rPr sz="1300" i="1" dirty="0">
                <a:latin typeface="Times New Roman"/>
                <a:cs typeface="Times New Roman"/>
              </a:rPr>
              <a:t>x</a:t>
            </a:r>
            <a:r>
              <a:rPr sz="1300" dirty="0">
                <a:latin typeface="Times New Roman"/>
                <a:cs typeface="Times New Roman"/>
              </a:rPr>
              <a:t>)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517380" y="812485"/>
            <a:ext cx="350520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i="1" dirty="0">
                <a:latin typeface="Times New Roman"/>
                <a:cs typeface="Times New Roman"/>
              </a:rPr>
              <a:t>y</a:t>
            </a:r>
            <a:r>
              <a:rPr sz="1300" i="1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=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x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017508" y="3039055"/>
            <a:ext cx="90170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i="1" dirty="0">
                <a:latin typeface="Times New Roman"/>
                <a:cs typeface="Times New Roman"/>
              </a:rPr>
              <a:t>s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6598919" y="1315205"/>
            <a:ext cx="927100" cy="1702435"/>
            <a:chOff x="6598919" y="1315205"/>
            <a:chExt cx="927100" cy="1702435"/>
          </a:xfrm>
        </p:grpSpPr>
        <p:sp>
          <p:nvSpPr>
            <p:cNvPr id="32" name="object 32"/>
            <p:cNvSpPr/>
            <p:nvPr/>
          </p:nvSpPr>
          <p:spPr>
            <a:xfrm>
              <a:off x="7077447" y="1613911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h="7619">
                  <a:moveTo>
                    <a:pt x="-1994" y="3811"/>
                  </a:moveTo>
                  <a:lnTo>
                    <a:pt x="1994" y="3811"/>
                  </a:lnTo>
                </a:path>
              </a:pathLst>
            </a:custGeom>
            <a:ln w="76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077447" y="1630680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h="7619">
                  <a:moveTo>
                    <a:pt x="-1994" y="3804"/>
                  </a:moveTo>
                  <a:lnTo>
                    <a:pt x="1994" y="3804"/>
                  </a:lnTo>
                </a:path>
              </a:pathLst>
            </a:custGeom>
            <a:ln w="76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075452" y="1649724"/>
              <a:ext cx="4445" cy="48895"/>
            </a:xfrm>
            <a:custGeom>
              <a:avLst/>
              <a:gdLst/>
              <a:ahLst/>
              <a:cxnLst/>
              <a:rect l="l" t="t" r="r" b="b"/>
              <a:pathLst>
                <a:path w="4445" h="48894">
                  <a:moveTo>
                    <a:pt x="0" y="0"/>
                  </a:moveTo>
                  <a:lnTo>
                    <a:pt x="3989" y="0"/>
                  </a:lnTo>
                </a:path>
                <a:path w="4445" h="48894">
                  <a:moveTo>
                    <a:pt x="0" y="16768"/>
                  </a:moveTo>
                  <a:lnTo>
                    <a:pt x="3989" y="16768"/>
                  </a:lnTo>
                </a:path>
                <a:path w="4445" h="48894">
                  <a:moveTo>
                    <a:pt x="0" y="32000"/>
                  </a:moveTo>
                  <a:lnTo>
                    <a:pt x="3989" y="32000"/>
                  </a:lnTo>
                </a:path>
                <a:path w="4445" h="48894">
                  <a:moveTo>
                    <a:pt x="0" y="48769"/>
                  </a:moveTo>
                  <a:lnTo>
                    <a:pt x="3989" y="48769"/>
                  </a:lnTo>
                </a:path>
              </a:pathLst>
            </a:custGeom>
            <a:ln w="76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077447" y="1709929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h="7619">
                  <a:moveTo>
                    <a:pt x="-1994" y="3804"/>
                  </a:moveTo>
                  <a:lnTo>
                    <a:pt x="1994" y="3804"/>
                  </a:lnTo>
                </a:path>
              </a:pathLst>
            </a:custGeom>
            <a:ln w="76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077447" y="1725160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0" y="0"/>
                  </a:moveTo>
                  <a:lnTo>
                    <a:pt x="0" y="9145"/>
                  </a:lnTo>
                </a:path>
              </a:pathLst>
            </a:custGeom>
            <a:ln w="39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077447" y="1741929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h="7619">
                  <a:moveTo>
                    <a:pt x="-1994" y="3811"/>
                  </a:moveTo>
                  <a:lnTo>
                    <a:pt x="1994" y="3811"/>
                  </a:lnTo>
                </a:path>
              </a:pathLst>
            </a:custGeom>
            <a:ln w="76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077447" y="1757161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0" y="0"/>
                  </a:moveTo>
                  <a:lnTo>
                    <a:pt x="0" y="9145"/>
                  </a:lnTo>
                </a:path>
              </a:pathLst>
            </a:custGeom>
            <a:ln w="39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077447" y="1773930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h="7619">
                  <a:moveTo>
                    <a:pt x="-1994" y="3811"/>
                  </a:moveTo>
                  <a:lnTo>
                    <a:pt x="1994" y="3811"/>
                  </a:lnTo>
                </a:path>
              </a:pathLst>
            </a:custGeom>
            <a:ln w="76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077447" y="1789177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0" y="0"/>
                  </a:moveTo>
                  <a:lnTo>
                    <a:pt x="0" y="9130"/>
                  </a:lnTo>
                </a:path>
              </a:pathLst>
            </a:custGeom>
            <a:ln w="39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077447" y="1805931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h="7619">
                  <a:moveTo>
                    <a:pt x="-1994" y="3811"/>
                  </a:moveTo>
                  <a:lnTo>
                    <a:pt x="1994" y="3811"/>
                  </a:lnTo>
                </a:path>
              </a:pathLst>
            </a:custGeom>
            <a:ln w="76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077447" y="1821178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h="7619">
                  <a:moveTo>
                    <a:pt x="-1994" y="3811"/>
                  </a:moveTo>
                  <a:lnTo>
                    <a:pt x="1994" y="3811"/>
                  </a:lnTo>
                </a:path>
              </a:pathLst>
            </a:custGeom>
            <a:ln w="76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075452" y="1841743"/>
              <a:ext cx="4445" cy="15875"/>
            </a:xfrm>
            <a:custGeom>
              <a:avLst/>
              <a:gdLst/>
              <a:ahLst/>
              <a:cxnLst/>
              <a:rect l="l" t="t" r="r" b="b"/>
              <a:pathLst>
                <a:path w="4445" h="15875">
                  <a:moveTo>
                    <a:pt x="0" y="0"/>
                  </a:moveTo>
                  <a:lnTo>
                    <a:pt x="3989" y="0"/>
                  </a:lnTo>
                </a:path>
                <a:path w="4445" h="15875">
                  <a:moveTo>
                    <a:pt x="0" y="15247"/>
                  </a:moveTo>
                  <a:lnTo>
                    <a:pt x="3989" y="15247"/>
                  </a:lnTo>
                </a:path>
              </a:pathLst>
            </a:custGeom>
            <a:ln w="76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077447" y="1869947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h="7619">
                  <a:moveTo>
                    <a:pt x="-1994" y="3804"/>
                  </a:moveTo>
                  <a:lnTo>
                    <a:pt x="1994" y="3804"/>
                  </a:lnTo>
                </a:path>
              </a:pathLst>
            </a:custGeom>
            <a:ln w="76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077447" y="1885179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h="7619">
                  <a:moveTo>
                    <a:pt x="-1994" y="3811"/>
                  </a:moveTo>
                  <a:lnTo>
                    <a:pt x="1994" y="3811"/>
                  </a:lnTo>
                </a:path>
              </a:pathLst>
            </a:custGeom>
            <a:ln w="76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075452" y="1905760"/>
              <a:ext cx="4445" cy="15240"/>
            </a:xfrm>
            <a:custGeom>
              <a:avLst/>
              <a:gdLst/>
              <a:ahLst/>
              <a:cxnLst/>
              <a:rect l="l" t="t" r="r" b="b"/>
              <a:pathLst>
                <a:path w="4445" h="15239">
                  <a:moveTo>
                    <a:pt x="0" y="0"/>
                  </a:moveTo>
                  <a:lnTo>
                    <a:pt x="3989" y="0"/>
                  </a:lnTo>
                </a:path>
                <a:path w="4445" h="15239">
                  <a:moveTo>
                    <a:pt x="0" y="15231"/>
                  </a:moveTo>
                  <a:lnTo>
                    <a:pt x="3989" y="15231"/>
                  </a:lnTo>
                </a:path>
              </a:pathLst>
            </a:custGeom>
            <a:ln w="76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077447" y="1932427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0" y="0"/>
                  </a:moveTo>
                  <a:lnTo>
                    <a:pt x="0" y="9145"/>
                  </a:lnTo>
                </a:path>
              </a:pathLst>
            </a:custGeom>
            <a:ln w="39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077447" y="1949196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h="7619">
                  <a:moveTo>
                    <a:pt x="-1994" y="3804"/>
                  </a:moveTo>
                  <a:lnTo>
                    <a:pt x="1994" y="3804"/>
                  </a:lnTo>
                </a:path>
              </a:pathLst>
            </a:custGeom>
            <a:ln w="76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077447" y="1964428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0" y="0"/>
                  </a:moveTo>
                  <a:lnTo>
                    <a:pt x="0" y="9145"/>
                  </a:lnTo>
                </a:path>
              </a:pathLst>
            </a:custGeom>
            <a:ln w="39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077447" y="1981196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h="7619">
                  <a:moveTo>
                    <a:pt x="-1994" y="3811"/>
                  </a:moveTo>
                  <a:lnTo>
                    <a:pt x="1994" y="3811"/>
                  </a:lnTo>
                </a:path>
              </a:pathLst>
            </a:custGeom>
            <a:ln w="76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077447" y="1996428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0" y="0"/>
                  </a:moveTo>
                  <a:lnTo>
                    <a:pt x="0" y="9145"/>
                  </a:lnTo>
                </a:path>
              </a:pathLst>
            </a:custGeom>
            <a:ln w="39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077447" y="2013197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h="7619">
                  <a:moveTo>
                    <a:pt x="-1994" y="3811"/>
                  </a:moveTo>
                  <a:lnTo>
                    <a:pt x="1994" y="3811"/>
                  </a:lnTo>
                </a:path>
              </a:pathLst>
            </a:custGeom>
            <a:ln w="76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077447" y="2028444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h="7619">
                  <a:moveTo>
                    <a:pt x="-1994" y="3804"/>
                  </a:moveTo>
                  <a:lnTo>
                    <a:pt x="1994" y="3804"/>
                  </a:lnTo>
                </a:path>
              </a:pathLst>
            </a:custGeom>
            <a:ln w="76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077447" y="2045198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h="7619">
                  <a:moveTo>
                    <a:pt x="-1994" y="3811"/>
                  </a:moveTo>
                  <a:lnTo>
                    <a:pt x="1994" y="3811"/>
                  </a:lnTo>
                </a:path>
              </a:pathLst>
            </a:custGeom>
            <a:ln w="76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075452" y="2064257"/>
              <a:ext cx="4445" cy="17145"/>
            </a:xfrm>
            <a:custGeom>
              <a:avLst/>
              <a:gdLst/>
              <a:ahLst/>
              <a:cxnLst/>
              <a:rect l="l" t="t" r="r" b="b"/>
              <a:pathLst>
                <a:path w="4445" h="17144">
                  <a:moveTo>
                    <a:pt x="0" y="0"/>
                  </a:moveTo>
                  <a:lnTo>
                    <a:pt x="3989" y="0"/>
                  </a:lnTo>
                </a:path>
                <a:path w="4445" h="17144">
                  <a:moveTo>
                    <a:pt x="0" y="16753"/>
                  </a:moveTo>
                  <a:lnTo>
                    <a:pt x="3989" y="16753"/>
                  </a:lnTo>
                </a:path>
              </a:pathLst>
            </a:custGeom>
            <a:ln w="76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077447" y="2092446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h="7619">
                  <a:moveTo>
                    <a:pt x="-1994" y="3811"/>
                  </a:moveTo>
                  <a:lnTo>
                    <a:pt x="1994" y="3811"/>
                  </a:lnTo>
                </a:path>
              </a:pathLst>
            </a:custGeom>
            <a:ln w="76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077447" y="2109214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h="7619">
                  <a:moveTo>
                    <a:pt x="-1994" y="3804"/>
                  </a:moveTo>
                  <a:lnTo>
                    <a:pt x="1994" y="3804"/>
                  </a:lnTo>
                </a:path>
              </a:pathLst>
            </a:custGeom>
            <a:ln w="76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077447" y="2124446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h="7619">
                  <a:moveTo>
                    <a:pt x="-1994" y="3811"/>
                  </a:moveTo>
                  <a:lnTo>
                    <a:pt x="1994" y="3811"/>
                  </a:lnTo>
                </a:path>
              </a:pathLst>
            </a:custGeom>
            <a:ln w="76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077447" y="2139693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0" y="0"/>
                  </a:moveTo>
                  <a:lnTo>
                    <a:pt x="0" y="9145"/>
                  </a:lnTo>
                </a:path>
              </a:pathLst>
            </a:custGeom>
            <a:ln w="39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077447" y="2156447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h="7619">
                  <a:moveTo>
                    <a:pt x="-1994" y="3811"/>
                  </a:moveTo>
                  <a:lnTo>
                    <a:pt x="1994" y="3811"/>
                  </a:lnTo>
                </a:path>
              </a:pathLst>
            </a:custGeom>
            <a:ln w="76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077447" y="2171694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0" y="0"/>
                  </a:moveTo>
                  <a:lnTo>
                    <a:pt x="0" y="9145"/>
                  </a:lnTo>
                </a:path>
              </a:pathLst>
            </a:custGeom>
            <a:ln w="39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077447" y="2188463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h="7619">
                  <a:moveTo>
                    <a:pt x="-1994" y="3804"/>
                  </a:moveTo>
                  <a:lnTo>
                    <a:pt x="1994" y="3804"/>
                  </a:lnTo>
                </a:path>
              </a:pathLst>
            </a:custGeom>
            <a:ln w="76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077447" y="2203695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0" y="0"/>
                  </a:moveTo>
                  <a:lnTo>
                    <a:pt x="0" y="9145"/>
                  </a:lnTo>
                </a:path>
              </a:pathLst>
            </a:custGeom>
            <a:ln w="39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077447" y="2220463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h="7619">
                  <a:moveTo>
                    <a:pt x="-1994" y="3811"/>
                  </a:moveTo>
                  <a:lnTo>
                    <a:pt x="1994" y="3811"/>
                  </a:lnTo>
                </a:path>
              </a:pathLst>
            </a:custGeom>
            <a:ln w="76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075452" y="2239507"/>
              <a:ext cx="4445" cy="17145"/>
            </a:xfrm>
            <a:custGeom>
              <a:avLst/>
              <a:gdLst/>
              <a:ahLst/>
              <a:cxnLst/>
              <a:rect l="l" t="t" r="r" b="b"/>
              <a:pathLst>
                <a:path w="4445" h="17144">
                  <a:moveTo>
                    <a:pt x="0" y="0"/>
                  </a:moveTo>
                  <a:lnTo>
                    <a:pt x="3989" y="0"/>
                  </a:lnTo>
                </a:path>
                <a:path w="4445" h="17144">
                  <a:moveTo>
                    <a:pt x="0" y="16768"/>
                  </a:moveTo>
                  <a:lnTo>
                    <a:pt x="3989" y="16768"/>
                  </a:lnTo>
                </a:path>
              </a:pathLst>
            </a:custGeom>
            <a:ln w="76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077447" y="2267711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h="7619">
                  <a:moveTo>
                    <a:pt x="-1994" y="3804"/>
                  </a:moveTo>
                  <a:lnTo>
                    <a:pt x="1994" y="3804"/>
                  </a:lnTo>
                </a:path>
              </a:pathLst>
            </a:custGeom>
            <a:ln w="76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075452" y="2288277"/>
              <a:ext cx="4445" cy="15875"/>
            </a:xfrm>
            <a:custGeom>
              <a:avLst/>
              <a:gdLst/>
              <a:ahLst/>
              <a:cxnLst/>
              <a:rect l="l" t="t" r="r" b="b"/>
              <a:pathLst>
                <a:path w="4445" h="15875">
                  <a:moveTo>
                    <a:pt x="0" y="0"/>
                  </a:moveTo>
                  <a:lnTo>
                    <a:pt x="3989" y="0"/>
                  </a:lnTo>
                </a:path>
                <a:path w="4445" h="15875">
                  <a:moveTo>
                    <a:pt x="0" y="15247"/>
                  </a:moveTo>
                  <a:lnTo>
                    <a:pt x="3989" y="15247"/>
                  </a:lnTo>
                </a:path>
              </a:pathLst>
            </a:custGeom>
            <a:ln w="76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074394" y="2316481"/>
              <a:ext cx="3175" cy="7620"/>
            </a:xfrm>
            <a:custGeom>
              <a:avLst/>
              <a:gdLst/>
              <a:ahLst/>
              <a:cxnLst/>
              <a:rect l="l" t="t" r="r" b="b"/>
              <a:pathLst>
                <a:path w="3175" h="7619">
                  <a:moveTo>
                    <a:pt x="3052" y="0"/>
                  </a:moveTo>
                  <a:lnTo>
                    <a:pt x="0" y="7608"/>
                  </a:lnTo>
                </a:path>
              </a:pathLst>
            </a:custGeom>
            <a:ln w="39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074394" y="2331713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h="7619">
                  <a:moveTo>
                    <a:pt x="-1994" y="3811"/>
                  </a:moveTo>
                  <a:lnTo>
                    <a:pt x="1994" y="3811"/>
                  </a:lnTo>
                </a:path>
              </a:pathLst>
            </a:custGeom>
            <a:ln w="76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074394" y="2346960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0" y="0"/>
                  </a:moveTo>
                  <a:lnTo>
                    <a:pt x="0" y="9145"/>
                  </a:lnTo>
                </a:path>
              </a:pathLst>
            </a:custGeom>
            <a:ln w="39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074394" y="2363713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h="7619">
                  <a:moveTo>
                    <a:pt x="-1994" y="3811"/>
                  </a:moveTo>
                  <a:lnTo>
                    <a:pt x="1994" y="3811"/>
                  </a:lnTo>
                </a:path>
              </a:pathLst>
            </a:custGeom>
            <a:ln w="76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7074394" y="2378960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0" y="0"/>
                  </a:moveTo>
                  <a:lnTo>
                    <a:pt x="0" y="9145"/>
                  </a:lnTo>
                </a:path>
              </a:pathLst>
            </a:custGeom>
            <a:ln w="39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7074394" y="2395729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h="7619">
                  <a:moveTo>
                    <a:pt x="-1994" y="3804"/>
                  </a:moveTo>
                  <a:lnTo>
                    <a:pt x="1994" y="3804"/>
                  </a:lnTo>
                </a:path>
              </a:pathLst>
            </a:custGeom>
            <a:ln w="76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7074394" y="2410961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0" y="0"/>
                  </a:moveTo>
                  <a:lnTo>
                    <a:pt x="0" y="9145"/>
                  </a:lnTo>
                </a:path>
              </a:pathLst>
            </a:custGeom>
            <a:ln w="39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7074394" y="2427730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h="7619">
                  <a:moveTo>
                    <a:pt x="-1994" y="3811"/>
                  </a:moveTo>
                  <a:lnTo>
                    <a:pt x="1994" y="3811"/>
                  </a:lnTo>
                </a:path>
              </a:pathLst>
            </a:custGeom>
            <a:ln w="76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072399" y="2446774"/>
              <a:ext cx="4445" cy="32384"/>
            </a:xfrm>
            <a:custGeom>
              <a:avLst/>
              <a:gdLst/>
              <a:ahLst/>
              <a:cxnLst/>
              <a:rect l="l" t="t" r="r" b="b"/>
              <a:pathLst>
                <a:path w="4445" h="32385">
                  <a:moveTo>
                    <a:pt x="0" y="0"/>
                  </a:moveTo>
                  <a:lnTo>
                    <a:pt x="3989" y="0"/>
                  </a:lnTo>
                </a:path>
                <a:path w="4445" h="32385">
                  <a:moveTo>
                    <a:pt x="0" y="16768"/>
                  </a:moveTo>
                  <a:lnTo>
                    <a:pt x="3989" y="16768"/>
                  </a:lnTo>
                </a:path>
                <a:path w="4445" h="32385">
                  <a:moveTo>
                    <a:pt x="0" y="32000"/>
                  </a:moveTo>
                  <a:lnTo>
                    <a:pt x="3989" y="32000"/>
                  </a:lnTo>
                </a:path>
              </a:pathLst>
            </a:custGeom>
            <a:ln w="76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074394" y="2491731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h="7619">
                  <a:moveTo>
                    <a:pt x="-1994" y="3811"/>
                  </a:moveTo>
                  <a:lnTo>
                    <a:pt x="1994" y="3811"/>
                  </a:lnTo>
                </a:path>
              </a:pathLst>
            </a:custGeom>
            <a:ln w="76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7074394" y="2506978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h="7619">
                  <a:moveTo>
                    <a:pt x="-1994" y="3804"/>
                  </a:moveTo>
                  <a:lnTo>
                    <a:pt x="1994" y="3804"/>
                  </a:lnTo>
                </a:path>
              </a:pathLst>
            </a:custGeom>
            <a:ln w="76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7074394" y="2523732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h="7619">
                  <a:moveTo>
                    <a:pt x="-1994" y="3811"/>
                  </a:moveTo>
                  <a:lnTo>
                    <a:pt x="1994" y="3811"/>
                  </a:lnTo>
                </a:path>
              </a:pathLst>
            </a:custGeom>
            <a:ln w="76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7074394" y="2538979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h="7619">
                  <a:moveTo>
                    <a:pt x="-1994" y="3811"/>
                  </a:moveTo>
                  <a:lnTo>
                    <a:pt x="1994" y="3811"/>
                  </a:lnTo>
                </a:path>
              </a:pathLst>
            </a:custGeom>
            <a:ln w="76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7074394" y="2554211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0" y="0"/>
                  </a:moveTo>
                  <a:lnTo>
                    <a:pt x="0" y="9145"/>
                  </a:lnTo>
                </a:path>
              </a:pathLst>
            </a:custGeom>
            <a:ln w="39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7074394" y="2570980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h="7619">
                  <a:moveTo>
                    <a:pt x="-1994" y="3811"/>
                  </a:moveTo>
                  <a:lnTo>
                    <a:pt x="1994" y="3811"/>
                  </a:lnTo>
                </a:path>
              </a:pathLst>
            </a:custGeom>
            <a:ln w="76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7074394" y="2586227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0" y="0"/>
                  </a:moveTo>
                  <a:lnTo>
                    <a:pt x="0" y="9145"/>
                  </a:lnTo>
                </a:path>
              </a:pathLst>
            </a:custGeom>
            <a:ln w="39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074394" y="2602980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h="7619">
                  <a:moveTo>
                    <a:pt x="-1994" y="3811"/>
                  </a:moveTo>
                  <a:lnTo>
                    <a:pt x="1994" y="3811"/>
                  </a:lnTo>
                </a:path>
              </a:pathLst>
            </a:custGeom>
            <a:ln w="76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074394" y="2618228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0" y="0"/>
                  </a:moveTo>
                  <a:lnTo>
                    <a:pt x="0" y="9145"/>
                  </a:lnTo>
                </a:path>
              </a:pathLst>
            </a:custGeom>
            <a:ln w="39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074394" y="2634996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h="7619">
                  <a:moveTo>
                    <a:pt x="-1994" y="3804"/>
                  </a:moveTo>
                  <a:lnTo>
                    <a:pt x="1994" y="3804"/>
                  </a:lnTo>
                </a:path>
              </a:pathLst>
            </a:custGeom>
            <a:ln w="76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7072399" y="2654040"/>
              <a:ext cx="4445" cy="17145"/>
            </a:xfrm>
            <a:custGeom>
              <a:avLst/>
              <a:gdLst/>
              <a:ahLst/>
              <a:cxnLst/>
              <a:rect l="l" t="t" r="r" b="b"/>
              <a:pathLst>
                <a:path w="4445" h="17144">
                  <a:moveTo>
                    <a:pt x="0" y="0"/>
                  </a:moveTo>
                  <a:lnTo>
                    <a:pt x="3989" y="0"/>
                  </a:lnTo>
                </a:path>
                <a:path w="4445" h="17144">
                  <a:moveTo>
                    <a:pt x="0" y="16768"/>
                  </a:moveTo>
                  <a:lnTo>
                    <a:pt x="3989" y="16768"/>
                  </a:lnTo>
                </a:path>
              </a:pathLst>
            </a:custGeom>
            <a:ln w="76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7074394" y="2682229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h="7619">
                  <a:moveTo>
                    <a:pt x="-1994" y="3811"/>
                  </a:moveTo>
                  <a:lnTo>
                    <a:pt x="1994" y="3811"/>
                  </a:lnTo>
                </a:path>
              </a:pathLst>
            </a:custGeom>
            <a:ln w="76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7074394" y="2698998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h="7619">
                  <a:moveTo>
                    <a:pt x="-1994" y="3811"/>
                  </a:moveTo>
                  <a:lnTo>
                    <a:pt x="1994" y="3811"/>
                  </a:lnTo>
                </a:path>
              </a:pathLst>
            </a:custGeom>
            <a:ln w="76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7074394" y="2714245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h="7619">
                  <a:moveTo>
                    <a:pt x="-1994" y="3804"/>
                  </a:moveTo>
                  <a:lnTo>
                    <a:pt x="1994" y="3804"/>
                  </a:lnTo>
                </a:path>
              </a:pathLst>
            </a:custGeom>
            <a:ln w="76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7072399" y="2734810"/>
              <a:ext cx="4445" cy="15875"/>
            </a:xfrm>
            <a:custGeom>
              <a:avLst/>
              <a:gdLst/>
              <a:ahLst/>
              <a:cxnLst/>
              <a:rect l="l" t="t" r="r" b="b"/>
              <a:pathLst>
                <a:path w="4445" h="15875">
                  <a:moveTo>
                    <a:pt x="0" y="0"/>
                  </a:moveTo>
                  <a:lnTo>
                    <a:pt x="3989" y="0"/>
                  </a:lnTo>
                </a:path>
                <a:path w="4445" h="15875">
                  <a:moveTo>
                    <a:pt x="0" y="15247"/>
                  </a:moveTo>
                  <a:lnTo>
                    <a:pt x="3989" y="15247"/>
                  </a:lnTo>
                </a:path>
              </a:pathLst>
            </a:custGeom>
            <a:ln w="76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7074394" y="2761477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0" y="0"/>
                  </a:moveTo>
                  <a:lnTo>
                    <a:pt x="0" y="9145"/>
                  </a:lnTo>
                </a:path>
              </a:pathLst>
            </a:custGeom>
            <a:ln w="39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7074394" y="2778246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h="7619">
                  <a:moveTo>
                    <a:pt x="-1994" y="3811"/>
                  </a:moveTo>
                  <a:lnTo>
                    <a:pt x="1994" y="3811"/>
                  </a:lnTo>
                </a:path>
              </a:pathLst>
            </a:custGeom>
            <a:ln w="76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7074394" y="2793493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0" y="0"/>
                  </a:moveTo>
                  <a:lnTo>
                    <a:pt x="0" y="9130"/>
                  </a:lnTo>
                </a:path>
              </a:pathLst>
            </a:custGeom>
            <a:ln w="39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7074394" y="2810247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h="7619">
                  <a:moveTo>
                    <a:pt x="-1994" y="3811"/>
                  </a:moveTo>
                  <a:lnTo>
                    <a:pt x="1994" y="3811"/>
                  </a:lnTo>
                </a:path>
              </a:pathLst>
            </a:custGeom>
            <a:ln w="76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7074394" y="2825494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0" y="0"/>
                  </a:moveTo>
                  <a:lnTo>
                    <a:pt x="0" y="9145"/>
                  </a:lnTo>
                </a:path>
              </a:pathLst>
            </a:custGeom>
            <a:ln w="39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7074394" y="2842248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h="7619">
                  <a:moveTo>
                    <a:pt x="-1994" y="3811"/>
                  </a:moveTo>
                  <a:lnTo>
                    <a:pt x="1994" y="3811"/>
                  </a:lnTo>
                </a:path>
              </a:pathLst>
            </a:custGeom>
            <a:ln w="76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7074394" y="2857495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h="7619">
                  <a:moveTo>
                    <a:pt x="-1994" y="3811"/>
                  </a:moveTo>
                  <a:lnTo>
                    <a:pt x="1994" y="3811"/>
                  </a:lnTo>
                </a:path>
              </a:pathLst>
            </a:custGeom>
            <a:ln w="76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7074394" y="2874263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h="7619">
                  <a:moveTo>
                    <a:pt x="-1994" y="3804"/>
                  </a:moveTo>
                  <a:lnTo>
                    <a:pt x="1994" y="3804"/>
                  </a:lnTo>
                </a:path>
              </a:pathLst>
            </a:custGeom>
            <a:ln w="76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7072399" y="2893307"/>
              <a:ext cx="4445" cy="48895"/>
            </a:xfrm>
            <a:custGeom>
              <a:avLst/>
              <a:gdLst/>
              <a:ahLst/>
              <a:cxnLst/>
              <a:rect l="l" t="t" r="r" b="b"/>
              <a:pathLst>
                <a:path w="4445" h="48894">
                  <a:moveTo>
                    <a:pt x="0" y="0"/>
                  </a:moveTo>
                  <a:lnTo>
                    <a:pt x="3989" y="0"/>
                  </a:lnTo>
                </a:path>
                <a:path w="4445" h="48894">
                  <a:moveTo>
                    <a:pt x="0" y="16768"/>
                  </a:moveTo>
                  <a:lnTo>
                    <a:pt x="3989" y="16768"/>
                  </a:lnTo>
                </a:path>
                <a:path w="4445" h="48894">
                  <a:moveTo>
                    <a:pt x="0" y="32000"/>
                  </a:moveTo>
                  <a:lnTo>
                    <a:pt x="3989" y="32000"/>
                  </a:lnTo>
                </a:path>
                <a:path w="4445" h="48894">
                  <a:moveTo>
                    <a:pt x="0" y="48769"/>
                  </a:moveTo>
                  <a:lnTo>
                    <a:pt x="3989" y="48769"/>
                  </a:lnTo>
                </a:path>
              </a:pathLst>
            </a:custGeom>
            <a:ln w="76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7074394" y="2953512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h="7619">
                  <a:moveTo>
                    <a:pt x="-1994" y="3804"/>
                  </a:moveTo>
                  <a:lnTo>
                    <a:pt x="1994" y="3804"/>
                  </a:lnTo>
                </a:path>
              </a:pathLst>
            </a:custGeom>
            <a:ln w="76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7074394" y="2968744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0" y="0"/>
                  </a:moveTo>
                  <a:lnTo>
                    <a:pt x="0" y="9145"/>
                  </a:lnTo>
                </a:path>
              </a:pathLst>
            </a:custGeom>
            <a:ln w="39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074394" y="2985513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h="7619">
                  <a:moveTo>
                    <a:pt x="-1994" y="3811"/>
                  </a:moveTo>
                  <a:lnTo>
                    <a:pt x="1994" y="3811"/>
                  </a:lnTo>
                </a:path>
              </a:pathLst>
            </a:custGeom>
            <a:ln w="76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6725399" y="2060445"/>
              <a:ext cx="798830" cy="957580"/>
            </a:xfrm>
            <a:custGeom>
              <a:avLst/>
              <a:gdLst/>
              <a:ahLst/>
              <a:cxnLst/>
              <a:rect l="l" t="t" r="r" b="b"/>
              <a:pathLst>
                <a:path w="798829" h="957580">
                  <a:moveTo>
                    <a:pt x="348995" y="940299"/>
                  </a:moveTo>
                  <a:lnTo>
                    <a:pt x="348995" y="949444"/>
                  </a:lnTo>
                </a:path>
                <a:path w="798829" h="957580">
                  <a:moveTo>
                    <a:pt x="798576" y="957068"/>
                  </a:moveTo>
                  <a:lnTo>
                    <a:pt x="798576" y="0"/>
                  </a:lnTo>
                </a:path>
                <a:path w="798829" h="957580">
                  <a:moveTo>
                    <a:pt x="798576" y="22855"/>
                  </a:moveTo>
                  <a:lnTo>
                    <a:pt x="0" y="22855"/>
                  </a:lnTo>
                </a:path>
              </a:pathLst>
            </a:custGeom>
            <a:ln w="39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6598919" y="2036063"/>
              <a:ext cx="139065" cy="93345"/>
            </a:xfrm>
            <a:custGeom>
              <a:avLst/>
              <a:gdLst/>
              <a:ahLst/>
              <a:cxnLst/>
              <a:rect l="l" t="t" r="r" b="b"/>
              <a:pathLst>
                <a:path w="139065" h="93344">
                  <a:moveTo>
                    <a:pt x="138683" y="0"/>
                  </a:moveTo>
                  <a:lnTo>
                    <a:pt x="0" y="47243"/>
                  </a:lnTo>
                  <a:lnTo>
                    <a:pt x="137159" y="92963"/>
                  </a:lnTo>
                  <a:lnTo>
                    <a:pt x="1386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6614144" y="1360926"/>
              <a:ext cx="582295" cy="706120"/>
            </a:xfrm>
            <a:custGeom>
              <a:avLst/>
              <a:gdLst/>
              <a:ahLst/>
              <a:cxnLst/>
              <a:rect l="l" t="t" r="r" b="b"/>
              <a:pathLst>
                <a:path w="582295" h="706119">
                  <a:moveTo>
                    <a:pt x="0" y="705605"/>
                  </a:moveTo>
                  <a:lnTo>
                    <a:pt x="1526" y="0"/>
                  </a:lnTo>
                </a:path>
                <a:path w="582295" h="706119">
                  <a:moveTo>
                    <a:pt x="6105" y="1523"/>
                  </a:moveTo>
                  <a:lnTo>
                    <a:pt x="582173" y="0"/>
                  </a:lnTo>
                </a:path>
              </a:pathLst>
            </a:custGeom>
            <a:ln w="39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7184135" y="1315205"/>
              <a:ext cx="139065" cy="91440"/>
            </a:xfrm>
            <a:custGeom>
              <a:avLst/>
              <a:gdLst/>
              <a:ahLst/>
              <a:cxnLst/>
              <a:rect l="l" t="t" r="r" b="b"/>
              <a:pathLst>
                <a:path w="139065" h="91440">
                  <a:moveTo>
                    <a:pt x="138683" y="44195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138683" y="441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6987531" y="1365497"/>
              <a:ext cx="330835" cy="455930"/>
            </a:xfrm>
            <a:custGeom>
              <a:avLst/>
              <a:gdLst/>
              <a:ahLst/>
              <a:cxnLst/>
              <a:rect l="l" t="t" r="r" b="b"/>
              <a:pathLst>
                <a:path w="330834" h="455930">
                  <a:moveTo>
                    <a:pt x="329183" y="0"/>
                  </a:moveTo>
                  <a:lnTo>
                    <a:pt x="326131" y="454158"/>
                  </a:lnTo>
                </a:path>
                <a:path w="330834" h="455930">
                  <a:moveTo>
                    <a:pt x="330710" y="455680"/>
                  </a:moveTo>
                  <a:lnTo>
                    <a:pt x="0" y="455680"/>
                  </a:lnTo>
                </a:path>
              </a:pathLst>
            </a:custGeom>
            <a:ln w="39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6861047" y="1775459"/>
              <a:ext cx="139065" cy="91440"/>
            </a:xfrm>
            <a:custGeom>
              <a:avLst/>
              <a:gdLst/>
              <a:ahLst/>
              <a:cxnLst/>
              <a:rect l="l" t="t" r="r" b="b"/>
              <a:pathLst>
                <a:path w="139065" h="91439">
                  <a:moveTo>
                    <a:pt x="138683" y="91439"/>
                  </a:moveTo>
                  <a:lnTo>
                    <a:pt x="138683" y="0"/>
                  </a:lnTo>
                  <a:lnTo>
                    <a:pt x="0" y="44195"/>
                  </a:lnTo>
                  <a:lnTo>
                    <a:pt x="138683" y="914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6851901" y="1470654"/>
              <a:ext cx="222885" cy="358775"/>
            </a:xfrm>
            <a:custGeom>
              <a:avLst/>
              <a:gdLst/>
              <a:ahLst/>
              <a:cxnLst/>
              <a:rect l="l" t="t" r="r" b="b"/>
              <a:pathLst>
                <a:path w="222884" h="358775">
                  <a:moveTo>
                    <a:pt x="0" y="358147"/>
                  </a:moveTo>
                  <a:lnTo>
                    <a:pt x="0" y="0"/>
                  </a:lnTo>
                </a:path>
                <a:path w="222884" h="358775">
                  <a:moveTo>
                    <a:pt x="18285" y="10668"/>
                  </a:moveTo>
                  <a:lnTo>
                    <a:pt x="222493" y="10668"/>
                  </a:lnTo>
                </a:path>
              </a:pathLst>
            </a:custGeom>
            <a:ln w="39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7063739" y="1435601"/>
              <a:ext cx="137160" cy="91440"/>
            </a:xfrm>
            <a:custGeom>
              <a:avLst/>
              <a:gdLst/>
              <a:ahLst/>
              <a:cxnLst/>
              <a:rect l="l" t="t" r="r" b="b"/>
              <a:pathLst>
                <a:path w="137159" h="91440">
                  <a:moveTo>
                    <a:pt x="137159" y="45719"/>
                  </a:moveTo>
                  <a:lnTo>
                    <a:pt x="0" y="0"/>
                  </a:lnTo>
                  <a:lnTo>
                    <a:pt x="0" y="91446"/>
                  </a:lnTo>
                  <a:lnTo>
                    <a:pt x="137159" y="457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2" name="object 112"/>
          <p:cNvSpPr txBox="1"/>
          <p:nvPr/>
        </p:nvSpPr>
        <p:spPr>
          <a:xfrm>
            <a:off x="7407653" y="3057343"/>
            <a:ext cx="87312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760730" algn="l"/>
              </a:tabLst>
            </a:pPr>
            <a:r>
              <a:rPr sz="1300" i="1" spc="10" dirty="0">
                <a:latin typeface="Times New Roman"/>
                <a:cs typeface="Times New Roman"/>
              </a:rPr>
              <a:t>x</a:t>
            </a:r>
            <a:r>
              <a:rPr sz="1275" spc="15" baseline="-26143" dirty="0">
                <a:latin typeface="Times New Roman"/>
                <a:cs typeface="Times New Roman"/>
              </a:rPr>
              <a:t>0	</a:t>
            </a:r>
            <a:r>
              <a:rPr sz="1300" i="1" dirty="0">
                <a:latin typeface="Times New Roman"/>
                <a:cs typeface="Times New Roman"/>
              </a:rPr>
              <a:t>x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3718558" y="3023815"/>
            <a:ext cx="207010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00" i="1" spc="10" dirty="0">
                <a:latin typeface="Times New Roman"/>
                <a:cs typeface="Times New Roman"/>
              </a:rPr>
              <a:t>x</a:t>
            </a:r>
            <a:r>
              <a:rPr sz="1275" spc="15" baseline="-29411" dirty="0">
                <a:latin typeface="Times New Roman"/>
                <a:cs typeface="Times New Roman"/>
              </a:rPr>
              <a:t>0</a:t>
            </a:r>
            <a:endParaRPr sz="1275" baseline="-29411">
              <a:latin typeface="Times New Roman"/>
              <a:cs typeface="Times New Roman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1221733" y="3218178"/>
            <a:ext cx="3472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(a)</a:t>
            </a:r>
            <a:r>
              <a:rPr sz="1800" spc="4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Konvergen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monoton: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&lt; </a:t>
            </a:r>
            <a:r>
              <a:rPr sz="1800" i="1" spc="-5" dirty="0">
                <a:latin typeface="Calibri"/>
                <a:cs typeface="Calibri"/>
              </a:rPr>
              <a:t>g</a:t>
            </a:r>
            <a:r>
              <a:rPr sz="1800" spc="-5" dirty="0">
                <a:latin typeface="Calibri"/>
                <a:cs typeface="Calibri"/>
              </a:rPr>
              <a:t>’(</a:t>
            </a:r>
            <a:r>
              <a:rPr sz="1800" i="1" spc="-5" dirty="0">
                <a:latin typeface="Calibri"/>
                <a:cs typeface="Calibri"/>
              </a:rPr>
              <a:t>x</a:t>
            </a:r>
            <a:r>
              <a:rPr sz="1800" spc="-5" dirty="0">
                <a:latin typeface="Calibri"/>
                <a:cs typeface="Calibri"/>
              </a:rPr>
              <a:t>)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&lt;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5260331" y="3291330"/>
            <a:ext cx="35382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(b) Konvergen </a:t>
            </a:r>
            <a:r>
              <a:rPr sz="1600" dirty="0">
                <a:latin typeface="Arial MT"/>
                <a:cs typeface="Arial MT"/>
              </a:rPr>
              <a:t>berosilasi: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–1 &lt;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i="1" spc="-5" dirty="0">
                <a:latin typeface="Arial"/>
                <a:cs typeface="Arial"/>
              </a:rPr>
              <a:t>g</a:t>
            </a:r>
            <a:r>
              <a:rPr sz="1600" spc="-5" dirty="0">
                <a:latin typeface="Arial MT"/>
                <a:cs typeface="Arial MT"/>
              </a:rPr>
              <a:t>’(</a:t>
            </a:r>
            <a:r>
              <a:rPr sz="1600" i="1" spc="-5" dirty="0">
                <a:latin typeface="Arial"/>
                <a:cs typeface="Arial"/>
              </a:rPr>
              <a:t>x</a:t>
            </a:r>
            <a:r>
              <a:rPr sz="1600" spc="-5" dirty="0">
                <a:latin typeface="Arial MT"/>
                <a:cs typeface="Arial MT"/>
              </a:rPr>
              <a:t>)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&lt; 0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116" name="object 116"/>
          <p:cNvGrpSpPr/>
          <p:nvPr/>
        </p:nvGrpSpPr>
        <p:grpSpPr>
          <a:xfrm>
            <a:off x="1825370" y="4248530"/>
            <a:ext cx="2545715" cy="2030730"/>
            <a:chOff x="1825370" y="4248530"/>
            <a:chExt cx="2545715" cy="2030730"/>
          </a:xfrm>
        </p:grpSpPr>
        <p:sp>
          <p:nvSpPr>
            <p:cNvPr id="117" name="object 117"/>
            <p:cNvSpPr/>
            <p:nvPr/>
          </p:nvSpPr>
          <p:spPr>
            <a:xfrm>
              <a:off x="1827275" y="6236207"/>
              <a:ext cx="2425065" cy="0"/>
            </a:xfrm>
            <a:custGeom>
              <a:avLst/>
              <a:gdLst/>
              <a:ahLst/>
              <a:cxnLst/>
              <a:rect l="l" t="t" r="r" b="b"/>
              <a:pathLst>
                <a:path w="2425065">
                  <a:moveTo>
                    <a:pt x="0" y="0"/>
                  </a:moveTo>
                  <a:lnTo>
                    <a:pt x="2424683" y="0"/>
                  </a:lnTo>
                </a:path>
              </a:pathLst>
            </a:custGeom>
            <a:ln w="37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4241291" y="6192011"/>
              <a:ext cx="129539" cy="86995"/>
            </a:xfrm>
            <a:custGeom>
              <a:avLst/>
              <a:gdLst/>
              <a:ahLst/>
              <a:cxnLst/>
              <a:rect l="l" t="t" r="r" b="b"/>
              <a:pathLst>
                <a:path w="129539" h="86995">
                  <a:moveTo>
                    <a:pt x="129539" y="44195"/>
                  </a:moveTo>
                  <a:lnTo>
                    <a:pt x="0" y="0"/>
                  </a:lnTo>
                  <a:lnTo>
                    <a:pt x="0" y="86867"/>
                  </a:lnTo>
                  <a:lnTo>
                    <a:pt x="129539" y="441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1827275" y="4258055"/>
              <a:ext cx="1969135" cy="1978660"/>
            </a:xfrm>
            <a:custGeom>
              <a:avLst/>
              <a:gdLst/>
              <a:ahLst/>
              <a:cxnLst/>
              <a:rect l="l" t="t" r="r" b="b"/>
              <a:pathLst>
                <a:path w="1969135" h="1978660">
                  <a:moveTo>
                    <a:pt x="0" y="1978151"/>
                  </a:moveTo>
                  <a:lnTo>
                    <a:pt x="1969007" y="0"/>
                  </a:lnTo>
                </a:path>
              </a:pathLst>
            </a:custGeom>
            <a:ln w="37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2246375" y="4258055"/>
              <a:ext cx="702945" cy="1836420"/>
            </a:xfrm>
            <a:custGeom>
              <a:avLst/>
              <a:gdLst/>
              <a:ahLst/>
              <a:cxnLst/>
              <a:rect l="l" t="t" r="r" b="b"/>
              <a:pathLst>
                <a:path w="702944" h="1836420">
                  <a:moveTo>
                    <a:pt x="702563" y="0"/>
                  </a:moveTo>
                  <a:lnTo>
                    <a:pt x="609599" y="108203"/>
                  </a:lnTo>
                  <a:lnTo>
                    <a:pt x="525779" y="219455"/>
                  </a:lnTo>
                  <a:lnTo>
                    <a:pt x="446531" y="330707"/>
                  </a:lnTo>
                  <a:lnTo>
                    <a:pt x="371855" y="441959"/>
                  </a:lnTo>
                  <a:lnTo>
                    <a:pt x="306323" y="554735"/>
                  </a:lnTo>
                  <a:lnTo>
                    <a:pt x="248411" y="669035"/>
                  </a:lnTo>
                  <a:lnTo>
                    <a:pt x="193547" y="781811"/>
                  </a:lnTo>
                  <a:lnTo>
                    <a:pt x="147827" y="896111"/>
                  </a:lnTo>
                  <a:lnTo>
                    <a:pt x="106679" y="1011935"/>
                  </a:lnTo>
                  <a:lnTo>
                    <a:pt x="73151" y="1127759"/>
                  </a:lnTo>
                  <a:lnTo>
                    <a:pt x="44195" y="1243583"/>
                  </a:lnTo>
                  <a:lnTo>
                    <a:pt x="24383" y="1362455"/>
                  </a:lnTo>
                  <a:lnTo>
                    <a:pt x="9143" y="1478279"/>
                  </a:lnTo>
                  <a:lnTo>
                    <a:pt x="1523" y="1597151"/>
                  </a:lnTo>
                  <a:lnTo>
                    <a:pt x="0" y="1716023"/>
                  </a:lnTo>
                  <a:lnTo>
                    <a:pt x="4571" y="1836419"/>
                  </a:lnTo>
                </a:path>
              </a:pathLst>
            </a:custGeom>
            <a:ln w="188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2250947" y="5812535"/>
              <a:ext cx="0" cy="424180"/>
            </a:xfrm>
            <a:custGeom>
              <a:avLst/>
              <a:gdLst/>
              <a:ahLst/>
              <a:cxnLst/>
              <a:rect l="l" t="t" r="r" b="b"/>
              <a:pathLst>
                <a:path h="424179">
                  <a:moveTo>
                    <a:pt x="0" y="0"/>
                  </a:moveTo>
                  <a:lnTo>
                    <a:pt x="0" y="423671"/>
                  </a:lnTo>
                </a:path>
              </a:pathLst>
            </a:custGeom>
            <a:ln w="3761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2" name="object 122"/>
          <p:cNvSpPr txBox="1"/>
          <p:nvPr/>
        </p:nvSpPr>
        <p:spPr>
          <a:xfrm>
            <a:off x="4182870" y="6271333"/>
            <a:ext cx="95250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i="1" spc="15" dirty="0">
                <a:latin typeface="Times New Roman"/>
                <a:cs typeface="Times New Roman"/>
              </a:rPr>
              <a:t>x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1628647" y="4119446"/>
            <a:ext cx="95250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i="1" spc="15" dirty="0">
                <a:latin typeface="Times New Roman"/>
                <a:cs typeface="Times New Roman"/>
              </a:rPr>
              <a:t>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2777742" y="4009718"/>
            <a:ext cx="518159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i="1" spc="15" dirty="0">
                <a:latin typeface="Times New Roman"/>
                <a:cs typeface="Times New Roman"/>
              </a:rPr>
              <a:t>y</a:t>
            </a:r>
            <a:r>
              <a:rPr sz="1200" i="1" spc="-25" dirty="0"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Times New Roman"/>
                <a:cs typeface="Times New Roman"/>
              </a:rPr>
              <a:t>=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i="1" spc="15" dirty="0">
                <a:latin typeface="Times New Roman"/>
                <a:cs typeface="Times New Roman"/>
              </a:rPr>
              <a:t>g</a:t>
            </a:r>
            <a:r>
              <a:rPr sz="1200" spc="15" dirty="0">
                <a:latin typeface="Times New Roman"/>
                <a:cs typeface="Times New Roman"/>
              </a:rPr>
              <a:t>(</a:t>
            </a:r>
            <a:r>
              <a:rPr sz="1200" i="1" spc="15" dirty="0">
                <a:latin typeface="Times New Roman"/>
                <a:cs typeface="Times New Roman"/>
              </a:rPr>
              <a:t>x</a:t>
            </a:r>
            <a:r>
              <a:rPr sz="1200" spc="15" dirty="0"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4001514" y="4136210"/>
            <a:ext cx="332740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i="1" spc="15" dirty="0">
                <a:latin typeface="Times New Roman"/>
                <a:cs typeface="Times New Roman"/>
              </a:rPr>
              <a:t>y</a:t>
            </a:r>
            <a:r>
              <a:rPr sz="1200" i="1" spc="-30" dirty="0"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Times New Roman"/>
                <a:cs typeface="Times New Roman"/>
              </a:rPr>
              <a:t>=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i="1" spc="15" dirty="0">
                <a:latin typeface="Times New Roman"/>
                <a:cs typeface="Times New Roman"/>
              </a:rPr>
              <a:t>x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2128519" y="6239329"/>
            <a:ext cx="86360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i="1" spc="10" dirty="0">
                <a:latin typeface="Times New Roman"/>
                <a:cs typeface="Times New Roman"/>
              </a:rPr>
              <a:t>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2356103" y="6271333"/>
            <a:ext cx="198120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200" i="1" spc="10" dirty="0">
                <a:latin typeface="Times New Roman"/>
                <a:cs typeface="Times New Roman"/>
              </a:rPr>
              <a:t>x</a:t>
            </a:r>
            <a:r>
              <a:rPr sz="1200" spc="15" baseline="-27777" dirty="0">
                <a:latin typeface="Times New Roman"/>
                <a:cs typeface="Times New Roman"/>
              </a:rPr>
              <a:t>0</a:t>
            </a:r>
            <a:endParaRPr sz="1200" baseline="-27777">
              <a:latin typeface="Times New Roman"/>
              <a:cs typeface="Times New Roman"/>
            </a:endParaRPr>
          </a:p>
        </p:txBody>
      </p:sp>
      <p:grpSp>
        <p:nvGrpSpPr>
          <p:cNvPr id="128" name="object 128"/>
          <p:cNvGrpSpPr/>
          <p:nvPr/>
        </p:nvGrpSpPr>
        <p:grpSpPr>
          <a:xfrm>
            <a:off x="1775460" y="4116323"/>
            <a:ext cx="1923414" cy="2122170"/>
            <a:chOff x="1775460" y="4116323"/>
            <a:chExt cx="1923414" cy="2122170"/>
          </a:xfrm>
        </p:grpSpPr>
        <p:sp>
          <p:nvSpPr>
            <p:cNvPr id="129" name="object 129"/>
            <p:cNvSpPr/>
            <p:nvPr/>
          </p:nvSpPr>
          <p:spPr>
            <a:xfrm>
              <a:off x="2382012" y="5158739"/>
              <a:ext cx="399415" cy="1077595"/>
            </a:xfrm>
            <a:custGeom>
              <a:avLst/>
              <a:gdLst/>
              <a:ahLst/>
              <a:cxnLst/>
              <a:rect l="l" t="t" r="r" b="b"/>
              <a:pathLst>
                <a:path w="399414" h="1077595">
                  <a:moveTo>
                    <a:pt x="1523" y="1077467"/>
                  </a:moveTo>
                  <a:lnTo>
                    <a:pt x="0" y="9143"/>
                  </a:lnTo>
                </a:path>
                <a:path w="399414" h="1077595">
                  <a:moveTo>
                    <a:pt x="3047" y="0"/>
                  </a:moveTo>
                  <a:lnTo>
                    <a:pt x="399287" y="3047"/>
                  </a:lnTo>
                </a:path>
              </a:pathLst>
            </a:custGeom>
            <a:ln w="37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2769108" y="5119115"/>
              <a:ext cx="131445" cy="86995"/>
            </a:xfrm>
            <a:custGeom>
              <a:avLst/>
              <a:gdLst/>
              <a:ahLst/>
              <a:cxnLst/>
              <a:rect l="l" t="t" r="r" b="b"/>
              <a:pathLst>
                <a:path w="131444" h="86995">
                  <a:moveTo>
                    <a:pt x="131063" y="42671"/>
                  </a:moveTo>
                  <a:lnTo>
                    <a:pt x="0" y="0"/>
                  </a:lnTo>
                  <a:lnTo>
                    <a:pt x="0" y="86867"/>
                  </a:lnTo>
                  <a:lnTo>
                    <a:pt x="131063" y="426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1818132" y="4235195"/>
              <a:ext cx="1059180" cy="2001520"/>
            </a:xfrm>
            <a:custGeom>
              <a:avLst/>
              <a:gdLst/>
              <a:ahLst/>
              <a:cxnLst/>
              <a:rect l="l" t="t" r="r" b="b"/>
              <a:pathLst>
                <a:path w="1059180" h="2001520">
                  <a:moveTo>
                    <a:pt x="1059179" y="950975"/>
                  </a:moveTo>
                  <a:lnTo>
                    <a:pt x="1057655" y="109727"/>
                  </a:lnTo>
                </a:path>
                <a:path w="1059180" h="2001520">
                  <a:moveTo>
                    <a:pt x="0" y="2001011"/>
                  </a:moveTo>
                  <a:lnTo>
                    <a:pt x="0" y="0"/>
                  </a:lnTo>
                </a:path>
              </a:pathLst>
            </a:custGeom>
            <a:ln w="37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1775460" y="4116323"/>
              <a:ext cx="86995" cy="129539"/>
            </a:xfrm>
            <a:custGeom>
              <a:avLst/>
              <a:gdLst/>
              <a:ahLst/>
              <a:cxnLst/>
              <a:rect l="l" t="t" r="r" b="b"/>
              <a:pathLst>
                <a:path w="86994" h="129539">
                  <a:moveTo>
                    <a:pt x="86867" y="129539"/>
                  </a:moveTo>
                  <a:lnTo>
                    <a:pt x="42671" y="0"/>
                  </a:lnTo>
                  <a:lnTo>
                    <a:pt x="0" y="129539"/>
                  </a:lnTo>
                  <a:lnTo>
                    <a:pt x="86867" y="1295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2875788" y="4370831"/>
              <a:ext cx="690880" cy="3175"/>
            </a:xfrm>
            <a:custGeom>
              <a:avLst/>
              <a:gdLst/>
              <a:ahLst/>
              <a:cxnLst/>
              <a:rect l="l" t="t" r="r" b="b"/>
              <a:pathLst>
                <a:path w="690879" h="3175">
                  <a:moveTo>
                    <a:pt x="0" y="3047"/>
                  </a:moveTo>
                  <a:lnTo>
                    <a:pt x="690371" y="0"/>
                  </a:lnTo>
                </a:path>
              </a:pathLst>
            </a:custGeom>
            <a:ln w="37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4" name="object 13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55492" y="4116323"/>
              <a:ext cx="143255" cy="297179"/>
            </a:xfrm>
            <a:prstGeom prst="rect">
              <a:avLst/>
            </a:prstGeom>
          </p:spPr>
        </p:pic>
      </p:grpSp>
      <p:grpSp>
        <p:nvGrpSpPr>
          <p:cNvPr id="135" name="object 135"/>
          <p:cNvGrpSpPr/>
          <p:nvPr/>
        </p:nvGrpSpPr>
        <p:grpSpPr>
          <a:xfrm>
            <a:off x="5458967" y="4258055"/>
            <a:ext cx="2586355" cy="2021205"/>
            <a:chOff x="5458967" y="4258055"/>
            <a:chExt cx="2586355" cy="2021205"/>
          </a:xfrm>
        </p:grpSpPr>
        <p:sp>
          <p:nvSpPr>
            <p:cNvPr id="136" name="object 136"/>
            <p:cNvSpPr/>
            <p:nvPr/>
          </p:nvSpPr>
          <p:spPr>
            <a:xfrm>
              <a:off x="5501639" y="4376927"/>
              <a:ext cx="0" cy="1859280"/>
            </a:xfrm>
            <a:custGeom>
              <a:avLst/>
              <a:gdLst/>
              <a:ahLst/>
              <a:cxnLst/>
              <a:rect l="l" t="t" r="r" b="b"/>
              <a:pathLst>
                <a:path h="1859279">
                  <a:moveTo>
                    <a:pt x="0" y="0"/>
                  </a:moveTo>
                  <a:lnTo>
                    <a:pt x="0" y="1859279"/>
                  </a:lnTo>
                </a:path>
              </a:pathLst>
            </a:custGeom>
            <a:ln w="37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5458967" y="4258055"/>
              <a:ext cx="85725" cy="129539"/>
            </a:xfrm>
            <a:custGeom>
              <a:avLst/>
              <a:gdLst/>
              <a:ahLst/>
              <a:cxnLst/>
              <a:rect l="l" t="t" r="r" b="b"/>
              <a:pathLst>
                <a:path w="85725" h="129539">
                  <a:moveTo>
                    <a:pt x="85343" y="129539"/>
                  </a:moveTo>
                  <a:lnTo>
                    <a:pt x="42671" y="0"/>
                  </a:lnTo>
                  <a:lnTo>
                    <a:pt x="0" y="129539"/>
                  </a:lnTo>
                  <a:lnTo>
                    <a:pt x="85343" y="1295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5501639" y="6236207"/>
              <a:ext cx="2425065" cy="0"/>
            </a:xfrm>
            <a:custGeom>
              <a:avLst/>
              <a:gdLst/>
              <a:ahLst/>
              <a:cxnLst/>
              <a:rect l="l" t="t" r="r" b="b"/>
              <a:pathLst>
                <a:path w="2425065">
                  <a:moveTo>
                    <a:pt x="0" y="0"/>
                  </a:moveTo>
                  <a:lnTo>
                    <a:pt x="2424683" y="0"/>
                  </a:lnTo>
                </a:path>
              </a:pathLst>
            </a:custGeom>
            <a:ln w="37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7915655" y="6192011"/>
              <a:ext cx="129539" cy="86995"/>
            </a:xfrm>
            <a:custGeom>
              <a:avLst/>
              <a:gdLst/>
              <a:ahLst/>
              <a:cxnLst/>
              <a:rect l="l" t="t" r="r" b="b"/>
              <a:pathLst>
                <a:path w="129540" h="86995">
                  <a:moveTo>
                    <a:pt x="129539" y="44195"/>
                  </a:moveTo>
                  <a:lnTo>
                    <a:pt x="0" y="0"/>
                  </a:lnTo>
                  <a:lnTo>
                    <a:pt x="0" y="86867"/>
                  </a:lnTo>
                  <a:lnTo>
                    <a:pt x="129539" y="441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5501639" y="4468367"/>
              <a:ext cx="1945005" cy="1767839"/>
            </a:xfrm>
            <a:custGeom>
              <a:avLst/>
              <a:gdLst/>
              <a:ahLst/>
              <a:cxnLst/>
              <a:rect l="l" t="t" r="r" b="b"/>
              <a:pathLst>
                <a:path w="1945004" h="1767839">
                  <a:moveTo>
                    <a:pt x="0" y="1767839"/>
                  </a:moveTo>
                  <a:lnTo>
                    <a:pt x="1944623" y="0"/>
                  </a:lnTo>
                </a:path>
              </a:pathLst>
            </a:custGeom>
            <a:ln w="37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5846063" y="4326635"/>
              <a:ext cx="2048510" cy="1576070"/>
            </a:xfrm>
            <a:custGeom>
              <a:avLst/>
              <a:gdLst/>
              <a:ahLst/>
              <a:cxnLst/>
              <a:rect l="l" t="t" r="r" b="b"/>
              <a:pathLst>
                <a:path w="2048509" h="1576070">
                  <a:moveTo>
                    <a:pt x="2048255" y="1554479"/>
                  </a:moveTo>
                  <a:lnTo>
                    <a:pt x="1946147" y="1568195"/>
                  </a:lnTo>
                  <a:lnTo>
                    <a:pt x="1845563" y="1575815"/>
                  </a:lnTo>
                  <a:lnTo>
                    <a:pt x="1746503" y="1575815"/>
                  </a:lnTo>
                  <a:lnTo>
                    <a:pt x="1648967" y="1569719"/>
                  </a:lnTo>
                  <a:lnTo>
                    <a:pt x="1552955" y="1557527"/>
                  </a:lnTo>
                  <a:lnTo>
                    <a:pt x="1458467" y="1539239"/>
                  </a:lnTo>
                  <a:lnTo>
                    <a:pt x="1367027" y="1514855"/>
                  </a:lnTo>
                  <a:lnTo>
                    <a:pt x="1275587" y="1482851"/>
                  </a:lnTo>
                  <a:lnTo>
                    <a:pt x="1187195" y="1447799"/>
                  </a:lnTo>
                  <a:lnTo>
                    <a:pt x="1100327" y="1403603"/>
                  </a:lnTo>
                  <a:lnTo>
                    <a:pt x="1016507" y="1353311"/>
                  </a:lnTo>
                  <a:lnTo>
                    <a:pt x="931163" y="1296923"/>
                  </a:lnTo>
                  <a:lnTo>
                    <a:pt x="850391" y="1234439"/>
                  </a:lnTo>
                  <a:lnTo>
                    <a:pt x="769619" y="1167383"/>
                  </a:lnTo>
                  <a:lnTo>
                    <a:pt x="690371" y="1092707"/>
                  </a:lnTo>
                  <a:lnTo>
                    <a:pt x="614171" y="1011935"/>
                  </a:lnTo>
                  <a:lnTo>
                    <a:pt x="539495" y="923543"/>
                  </a:lnTo>
                  <a:lnTo>
                    <a:pt x="466343" y="832103"/>
                  </a:lnTo>
                  <a:lnTo>
                    <a:pt x="394715" y="731519"/>
                  </a:lnTo>
                  <a:lnTo>
                    <a:pt x="324611" y="624839"/>
                  </a:lnTo>
                  <a:lnTo>
                    <a:pt x="254507" y="513587"/>
                  </a:lnTo>
                  <a:lnTo>
                    <a:pt x="188975" y="394715"/>
                  </a:lnTo>
                  <a:lnTo>
                    <a:pt x="124967" y="269747"/>
                  </a:lnTo>
                  <a:lnTo>
                    <a:pt x="60959" y="138683"/>
                  </a:lnTo>
                  <a:lnTo>
                    <a:pt x="0" y="0"/>
                  </a:lnTo>
                </a:path>
              </a:pathLst>
            </a:custGeom>
            <a:ln w="188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2" name="object 142"/>
          <p:cNvSpPr txBox="1"/>
          <p:nvPr/>
        </p:nvSpPr>
        <p:spPr>
          <a:xfrm>
            <a:off x="7855708" y="6271333"/>
            <a:ext cx="95250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i="1" spc="15" dirty="0">
                <a:latin typeface="Times New Roman"/>
                <a:cs typeface="Times New Roman"/>
              </a:rPr>
              <a:t>x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5312154" y="4261178"/>
            <a:ext cx="95250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i="1" spc="15" dirty="0">
                <a:latin typeface="Times New Roman"/>
                <a:cs typeface="Times New Roman"/>
              </a:rPr>
              <a:t>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7973056" y="5673926"/>
            <a:ext cx="516890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i="1" spc="15" dirty="0">
                <a:latin typeface="Times New Roman"/>
                <a:cs typeface="Times New Roman"/>
              </a:rPr>
              <a:t>y</a:t>
            </a:r>
            <a:r>
              <a:rPr sz="1200" i="1" spc="-20" dirty="0"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Times New Roman"/>
                <a:cs typeface="Times New Roman"/>
              </a:rPr>
              <a:t>=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i="1" spc="10" dirty="0">
                <a:latin typeface="Times New Roman"/>
                <a:cs typeface="Times New Roman"/>
              </a:rPr>
              <a:t>g</a:t>
            </a:r>
            <a:r>
              <a:rPr sz="1200" spc="10" dirty="0">
                <a:latin typeface="Times New Roman"/>
                <a:cs typeface="Times New Roman"/>
              </a:rPr>
              <a:t>(</a:t>
            </a:r>
            <a:r>
              <a:rPr sz="1200" i="1" spc="10" dirty="0">
                <a:latin typeface="Times New Roman"/>
                <a:cs typeface="Times New Roman"/>
              </a:rPr>
              <a:t>x</a:t>
            </a:r>
            <a:r>
              <a:rPr sz="1200" spc="10" dirty="0"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5" name="object 145"/>
          <p:cNvSpPr/>
          <p:nvPr/>
        </p:nvSpPr>
        <p:spPr>
          <a:xfrm>
            <a:off x="7301483" y="4273295"/>
            <a:ext cx="338455" cy="210820"/>
          </a:xfrm>
          <a:custGeom>
            <a:avLst/>
            <a:gdLst/>
            <a:ahLst/>
            <a:cxnLst/>
            <a:rect l="l" t="t" r="r" b="b"/>
            <a:pathLst>
              <a:path w="338454" h="210820">
                <a:moveTo>
                  <a:pt x="338327" y="210311"/>
                </a:moveTo>
                <a:lnTo>
                  <a:pt x="338327" y="0"/>
                </a:lnTo>
                <a:lnTo>
                  <a:pt x="0" y="0"/>
                </a:lnTo>
                <a:lnTo>
                  <a:pt x="0" y="210311"/>
                </a:lnTo>
                <a:lnTo>
                  <a:pt x="338327" y="2103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 txBox="1"/>
          <p:nvPr/>
        </p:nvSpPr>
        <p:spPr>
          <a:xfrm>
            <a:off x="7305544" y="4261178"/>
            <a:ext cx="332740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i="1" spc="15" dirty="0">
                <a:latin typeface="Times New Roman"/>
                <a:cs typeface="Times New Roman"/>
              </a:rPr>
              <a:t>y</a:t>
            </a:r>
            <a:r>
              <a:rPr sz="1200" i="1" spc="-30" dirty="0"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Times New Roman"/>
                <a:cs typeface="Times New Roman"/>
              </a:rPr>
              <a:t>=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i="1" spc="15" dirty="0">
                <a:latin typeface="Times New Roman"/>
                <a:cs typeface="Times New Roman"/>
              </a:rPr>
              <a:t>x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6414513" y="6239329"/>
            <a:ext cx="568960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394335" algn="l"/>
              </a:tabLst>
            </a:pPr>
            <a:r>
              <a:rPr sz="1200" i="1" spc="10" dirty="0">
                <a:latin typeface="Times New Roman"/>
                <a:cs typeface="Times New Roman"/>
              </a:rPr>
              <a:t>s	</a:t>
            </a:r>
            <a:r>
              <a:rPr sz="1200" i="1" spc="15" dirty="0">
                <a:latin typeface="Times New Roman"/>
                <a:cs typeface="Times New Roman"/>
              </a:rPr>
              <a:t>x</a:t>
            </a:r>
            <a:r>
              <a:rPr sz="1200" spc="22" baseline="-27777" dirty="0">
                <a:latin typeface="Times New Roman"/>
                <a:cs typeface="Times New Roman"/>
              </a:rPr>
              <a:t>0</a:t>
            </a:r>
            <a:endParaRPr sz="1200" baseline="-27777">
              <a:latin typeface="Times New Roman"/>
              <a:cs typeface="Times New Roman"/>
            </a:endParaRPr>
          </a:p>
        </p:txBody>
      </p:sp>
      <p:grpSp>
        <p:nvGrpSpPr>
          <p:cNvPr id="148" name="object 148"/>
          <p:cNvGrpSpPr/>
          <p:nvPr/>
        </p:nvGrpSpPr>
        <p:grpSpPr>
          <a:xfrm>
            <a:off x="5953911" y="4533900"/>
            <a:ext cx="1419225" cy="1704339"/>
            <a:chOff x="5953911" y="4533900"/>
            <a:chExt cx="1419225" cy="1704339"/>
          </a:xfrm>
        </p:grpSpPr>
        <p:sp>
          <p:nvSpPr>
            <p:cNvPr id="149" name="object 149"/>
            <p:cNvSpPr/>
            <p:nvPr/>
          </p:nvSpPr>
          <p:spPr>
            <a:xfrm>
              <a:off x="6240779" y="5669280"/>
              <a:ext cx="601980" cy="567055"/>
            </a:xfrm>
            <a:custGeom>
              <a:avLst/>
              <a:gdLst/>
              <a:ahLst/>
              <a:cxnLst/>
              <a:rect l="l" t="t" r="r" b="b"/>
              <a:pathLst>
                <a:path w="601979" h="567054">
                  <a:moveTo>
                    <a:pt x="594359" y="566927"/>
                  </a:moveTo>
                  <a:lnTo>
                    <a:pt x="592835" y="0"/>
                  </a:lnTo>
                </a:path>
                <a:path w="601979" h="567054">
                  <a:moveTo>
                    <a:pt x="601979" y="0"/>
                  </a:moveTo>
                  <a:lnTo>
                    <a:pt x="0" y="3047"/>
                  </a:lnTo>
                </a:path>
              </a:pathLst>
            </a:custGeom>
            <a:ln w="37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6121907" y="5629655"/>
              <a:ext cx="129539" cy="86995"/>
            </a:xfrm>
            <a:custGeom>
              <a:avLst/>
              <a:gdLst/>
              <a:ahLst/>
              <a:cxnLst/>
              <a:rect l="l" t="t" r="r" b="b"/>
              <a:pathLst>
                <a:path w="129539" h="86995">
                  <a:moveTo>
                    <a:pt x="129539" y="86867"/>
                  </a:moveTo>
                  <a:lnTo>
                    <a:pt x="129539" y="0"/>
                  </a:lnTo>
                  <a:lnTo>
                    <a:pt x="0" y="42671"/>
                  </a:lnTo>
                  <a:lnTo>
                    <a:pt x="129539" y="868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6161531" y="5745480"/>
              <a:ext cx="817244" cy="3175"/>
            </a:xfrm>
            <a:custGeom>
              <a:avLst/>
              <a:gdLst/>
              <a:ahLst/>
              <a:cxnLst/>
              <a:rect l="l" t="t" r="r" b="b"/>
              <a:pathLst>
                <a:path w="817245" h="3175">
                  <a:moveTo>
                    <a:pt x="0" y="0"/>
                  </a:moveTo>
                  <a:lnTo>
                    <a:pt x="816863" y="3047"/>
                  </a:lnTo>
                </a:path>
              </a:pathLst>
            </a:custGeom>
            <a:ln w="37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6041135" y="5702808"/>
              <a:ext cx="131445" cy="86995"/>
            </a:xfrm>
            <a:custGeom>
              <a:avLst/>
              <a:gdLst/>
              <a:ahLst/>
              <a:cxnLst/>
              <a:rect l="l" t="t" r="r" b="b"/>
              <a:pathLst>
                <a:path w="131445" h="86995">
                  <a:moveTo>
                    <a:pt x="131063" y="0"/>
                  </a:moveTo>
                  <a:lnTo>
                    <a:pt x="0" y="41147"/>
                  </a:lnTo>
                  <a:lnTo>
                    <a:pt x="129539" y="86867"/>
                  </a:lnTo>
                  <a:lnTo>
                    <a:pt x="1310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6126479" y="4881371"/>
              <a:ext cx="745490" cy="1905"/>
            </a:xfrm>
            <a:custGeom>
              <a:avLst/>
              <a:gdLst/>
              <a:ahLst/>
              <a:cxnLst/>
              <a:rect l="l" t="t" r="r" b="b"/>
              <a:pathLst>
                <a:path w="745490" h="1904">
                  <a:moveTo>
                    <a:pt x="0" y="0"/>
                  </a:moveTo>
                  <a:lnTo>
                    <a:pt x="745235" y="1523"/>
                  </a:lnTo>
                </a:path>
              </a:pathLst>
            </a:custGeom>
            <a:ln w="37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6859523" y="4840223"/>
              <a:ext cx="132715" cy="86995"/>
            </a:xfrm>
            <a:custGeom>
              <a:avLst/>
              <a:gdLst/>
              <a:ahLst/>
              <a:cxnLst/>
              <a:rect l="l" t="t" r="r" b="b"/>
              <a:pathLst>
                <a:path w="132715" h="86995">
                  <a:moveTo>
                    <a:pt x="132587" y="42671"/>
                  </a:moveTo>
                  <a:lnTo>
                    <a:pt x="3047" y="0"/>
                  </a:lnTo>
                  <a:lnTo>
                    <a:pt x="0" y="86867"/>
                  </a:lnTo>
                  <a:lnTo>
                    <a:pt x="132587" y="426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6038088" y="4728971"/>
              <a:ext cx="1000125" cy="1022985"/>
            </a:xfrm>
            <a:custGeom>
              <a:avLst/>
              <a:gdLst/>
              <a:ahLst/>
              <a:cxnLst/>
              <a:rect l="l" t="t" r="r" b="b"/>
              <a:pathLst>
                <a:path w="1000125" h="1022985">
                  <a:moveTo>
                    <a:pt x="85343" y="147827"/>
                  </a:moveTo>
                  <a:lnTo>
                    <a:pt x="86867" y="940307"/>
                  </a:lnTo>
                </a:path>
                <a:path w="1000125" h="1022985">
                  <a:moveTo>
                    <a:pt x="949451" y="153923"/>
                  </a:moveTo>
                  <a:lnTo>
                    <a:pt x="949451" y="1022603"/>
                  </a:lnTo>
                </a:path>
                <a:path w="1000125" h="1022985">
                  <a:moveTo>
                    <a:pt x="3047" y="1016507"/>
                  </a:moveTo>
                  <a:lnTo>
                    <a:pt x="0" y="0"/>
                  </a:lnTo>
                </a:path>
                <a:path w="1000125" h="1022985">
                  <a:moveTo>
                    <a:pt x="4571" y="7619"/>
                  </a:moveTo>
                  <a:lnTo>
                    <a:pt x="999743" y="3047"/>
                  </a:lnTo>
                </a:path>
              </a:pathLst>
            </a:custGeom>
            <a:ln w="37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7025639" y="4689347"/>
              <a:ext cx="129539" cy="86995"/>
            </a:xfrm>
            <a:custGeom>
              <a:avLst/>
              <a:gdLst/>
              <a:ahLst/>
              <a:cxnLst/>
              <a:rect l="l" t="t" r="r" b="b"/>
              <a:pathLst>
                <a:path w="129540" h="86995">
                  <a:moveTo>
                    <a:pt x="129539" y="42671"/>
                  </a:moveTo>
                  <a:lnTo>
                    <a:pt x="0" y="0"/>
                  </a:lnTo>
                  <a:lnTo>
                    <a:pt x="0" y="86867"/>
                  </a:lnTo>
                  <a:lnTo>
                    <a:pt x="129539" y="426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6076187" y="4736592"/>
              <a:ext cx="1079500" cy="1087120"/>
            </a:xfrm>
            <a:custGeom>
              <a:avLst/>
              <a:gdLst/>
              <a:ahLst/>
              <a:cxnLst/>
              <a:rect l="l" t="t" r="r" b="b"/>
              <a:pathLst>
                <a:path w="1079500" h="1087120">
                  <a:moveTo>
                    <a:pt x="1075943" y="0"/>
                  </a:moveTo>
                  <a:lnTo>
                    <a:pt x="1078991" y="1086611"/>
                  </a:lnTo>
                </a:path>
                <a:path w="1079500" h="1087120">
                  <a:moveTo>
                    <a:pt x="1077467" y="1085087"/>
                  </a:moveTo>
                  <a:lnTo>
                    <a:pt x="0" y="1085087"/>
                  </a:lnTo>
                </a:path>
              </a:pathLst>
            </a:custGeom>
            <a:ln w="37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5957316" y="5777483"/>
              <a:ext cx="129539" cy="86995"/>
            </a:xfrm>
            <a:custGeom>
              <a:avLst/>
              <a:gdLst/>
              <a:ahLst/>
              <a:cxnLst/>
              <a:rect l="l" t="t" r="r" b="b"/>
              <a:pathLst>
                <a:path w="129539" h="86995">
                  <a:moveTo>
                    <a:pt x="129539" y="86867"/>
                  </a:moveTo>
                  <a:lnTo>
                    <a:pt x="129539" y="0"/>
                  </a:lnTo>
                  <a:lnTo>
                    <a:pt x="0" y="44195"/>
                  </a:lnTo>
                  <a:lnTo>
                    <a:pt x="129539" y="868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5955792" y="4570475"/>
              <a:ext cx="1252855" cy="1251585"/>
            </a:xfrm>
            <a:custGeom>
              <a:avLst/>
              <a:gdLst/>
              <a:ahLst/>
              <a:cxnLst/>
              <a:rect l="l" t="t" r="r" b="b"/>
              <a:pathLst>
                <a:path w="1252854" h="1251585">
                  <a:moveTo>
                    <a:pt x="0" y="1251203"/>
                  </a:moveTo>
                  <a:lnTo>
                    <a:pt x="1523" y="0"/>
                  </a:lnTo>
                </a:path>
                <a:path w="1252854" h="1251585">
                  <a:moveTo>
                    <a:pt x="1523" y="3047"/>
                  </a:moveTo>
                  <a:lnTo>
                    <a:pt x="1252727" y="7619"/>
                  </a:lnTo>
                </a:path>
              </a:pathLst>
            </a:custGeom>
            <a:ln w="37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7197851" y="4533900"/>
              <a:ext cx="129539" cy="86995"/>
            </a:xfrm>
            <a:custGeom>
              <a:avLst/>
              <a:gdLst/>
              <a:ahLst/>
              <a:cxnLst/>
              <a:rect l="l" t="t" r="r" b="b"/>
              <a:pathLst>
                <a:path w="129540" h="86995">
                  <a:moveTo>
                    <a:pt x="129539" y="44195"/>
                  </a:moveTo>
                  <a:lnTo>
                    <a:pt x="0" y="0"/>
                  </a:lnTo>
                  <a:lnTo>
                    <a:pt x="0" y="86867"/>
                  </a:lnTo>
                  <a:lnTo>
                    <a:pt x="129539" y="441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7328915" y="4576571"/>
              <a:ext cx="0" cy="408940"/>
            </a:xfrm>
            <a:custGeom>
              <a:avLst/>
              <a:gdLst/>
              <a:ahLst/>
              <a:cxnLst/>
              <a:rect l="l" t="t" r="r" b="b"/>
              <a:pathLst>
                <a:path h="408939">
                  <a:moveTo>
                    <a:pt x="0" y="0"/>
                  </a:moveTo>
                  <a:lnTo>
                    <a:pt x="0" y="408431"/>
                  </a:lnTo>
                </a:path>
              </a:pathLst>
            </a:custGeom>
            <a:ln w="37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7286244" y="4975859"/>
              <a:ext cx="86995" cy="129539"/>
            </a:xfrm>
            <a:custGeom>
              <a:avLst/>
              <a:gdLst/>
              <a:ahLst/>
              <a:cxnLst/>
              <a:rect l="l" t="t" r="r" b="b"/>
              <a:pathLst>
                <a:path w="86995" h="129539">
                  <a:moveTo>
                    <a:pt x="86867" y="0"/>
                  </a:moveTo>
                  <a:lnTo>
                    <a:pt x="0" y="0"/>
                  </a:lnTo>
                  <a:lnTo>
                    <a:pt x="42671" y="129539"/>
                  </a:lnTo>
                  <a:lnTo>
                    <a:pt x="868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6480047" y="5359908"/>
              <a:ext cx="0" cy="325120"/>
            </a:xfrm>
            <a:custGeom>
              <a:avLst/>
              <a:gdLst/>
              <a:ahLst/>
              <a:cxnLst/>
              <a:rect l="l" t="t" r="r" b="b"/>
              <a:pathLst>
                <a:path h="325120">
                  <a:moveTo>
                    <a:pt x="0" y="0"/>
                  </a:moveTo>
                  <a:lnTo>
                    <a:pt x="0" y="7619"/>
                  </a:lnTo>
                </a:path>
                <a:path h="325120">
                  <a:moveTo>
                    <a:pt x="0" y="15239"/>
                  </a:moveTo>
                  <a:lnTo>
                    <a:pt x="0" y="22859"/>
                  </a:lnTo>
                </a:path>
                <a:path h="325120">
                  <a:moveTo>
                    <a:pt x="0" y="30479"/>
                  </a:moveTo>
                  <a:lnTo>
                    <a:pt x="0" y="38099"/>
                  </a:lnTo>
                </a:path>
                <a:path h="325120">
                  <a:moveTo>
                    <a:pt x="0" y="45719"/>
                  </a:moveTo>
                  <a:lnTo>
                    <a:pt x="0" y="53339"/>
                  </a:lnTo>
                </a:path>
                <a:path h="325120">
                  <a:moveTo>
                    <a:pt x="0" y="59435"/>
                  </a:moveTo>
                  <a:lnTo>
                    <a:pt x="0" y="67055"/>
                  </a:lnTo>
                </a:path>
                <a:path h="325120">
                  <a:moveTo>
                    <a:pt x="0" y="74675"/>
                  </a:moveTo>
                  <a:lnTo>
                    <a:pt x="0" y="82295"/>
                  </a:lnTo>
                </a:path>
                <a:path h="325120">
                  <a:moveTo>
                    <a:pt x="0" y="89915"/>
                  </a:moveTo>
                  <a:lnTo>
                    <a:pt x="0" y="97535"/>
                  </a:lnTo>
                </a:path>
                <a:path h="325120">
                  <a:moveTo>
                    <a:pt x="0" y="105155"/>
                  </a:moveTo>
                  <a:lnTo>
                    <a:pt x="0" y="112775"/>
                  </a:lnTo>
                </a:path>
                <a:path h="325120">
                  <a:moveTo>
                    <a:pt x="0" y="120395"/>
                  </a:moveTo>
                  <a:lnTo>
                    <a:pt x="0" y="128015"/>
                  </a:lnTo>
                </a:path>
                <a:path h="325120">
                  <a:moveTo>
                    <a:pt x="0" y="135635"/>
                  </a:moveTo>
                  <a:lnTo>
                    <a:pt x="0" y="143255"/>
                  </a:lnTo>
                </a:path>
                <a:path h="325120">
                  <a:moveTo>
                    <a:pt x="0" y="150875"/>
                  </a:moveTo>
                  <a:lnTo>
                    <a:pt x="0" y="158495"/>
                  </a:lnTo>
                </a:path>
                <a:path h="325120">
                  <a:moveTo>
                    <a:pt x="0" y="166115"/>
                  </a:moveTo>
                  <a:lnTo>
                    <a:pt x="0" y="173735"/>
                  </a:lnTo>
                </a:path>
                <a:path h="325120">
                  <a:moveTo>
                    <a:pt x="0" y="181355"/>
                  </a:moveTo>
                  <a:lnTo>
                    <a:pt x="0" y="188975"/>
                  </a:lnTo>
                </a:path>
                <a:path h="325120">
                  <a:moveTo>
                    <a:pt x="0" y="195071"/>
                  </a:moveTo>
                  <a:lnTo>
                    <a:pt x="0" y="202691"/>
                  </a:lnTo>
                </a:path>
                <a:path h="325120">
                  <a:moveTo>
                    <a:pt x="0" y="210311"/>
                  </a:moveTo>
                  <a:lnTo>
                    <a:pt x="0" y="217931"/>
                  </a:lnTo>
                </a:path>
                <a:path h="325120">
                  <a:moveTo>
                    <a:pt x="0" y="225551"/>
                  </a:moveTo>
                  <a:lnTo>
                    <a:pt x="0" y="233171"/>
                  </a:lnTo>
                </a:path>
                <a:path h="325120">
                  <a:moveTo>
                    <a:pt x="0" y="240791"/>
                  </a:moveTo>
                  <a:lnTo>
                    <a:pt x="0" y="248411"/>
                  </a:lnTo>
                </a:path>
                <a:path h="325120">
                  <a:moveTo>
                    <a:pt x="0" y="256031"/>
                  </a:moveTo>
                  <a:lnTo>
                    <a:pt x="0" y="263651"/>
                  </a:lnTo>
                </a:path>
                <a:path h="325120">
                  <a:moveTo>
                    <a:pt x="0" y="271271"/>
                  </a:moveTo>
                  <a:lnTo>
                    <a:pt x="0" y="278891"/>
                  </a:lnTo>
                </a:path>
                <a:path h="325120">
                  <a:moveTo>
                    <a:pt x="0" y="286511"/>
                  </a:moveTo>
                  <a:lnTo>
                    <a:pt x="0" y="294131"/>
                  </a:lnTo>
                </a:path>
                <a:path h="325120">
                  <a:moveTo>
                    <a:pt x="0" y="301751"/>
                  </a:moveTo>
                  <a:lnTo>
                    <a:pt x="0" y="309371"/>
                  </a:lnTo>
                </a:path>
                <a:path h="325120">
                  <a:moveTo>
                    <a:pt x="0" y="316991"/>
                  </a:moveTo>
                  <a:lnTo>
                    <a:pt x="0" y="324611"/>
                  </a:lnTo>
                </a:path>
              </a:pathLst>
            </a:custGeom>
            <a:ln w="37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6480047" y="5692139"/>
              <a:ext cx="0" cy="6350"/>
            </a:xfrm>
            <a:custGeom>
              <a:avLst/>
              <a:gdLst/>
              <a:ahLst/>
              <a:cxnLst/>
              <a:rect l="l" t="t" r="r" b="b"/>
              <a:pathLst>
                <a:path h="6350">
                  <a:moveTo>
                    <a:pt x="-1880" y="3047"/>
                  </a:moveTo>
                  <a:lnTo>
                    <a:pt x="1880" y="3047"/>
                  </a:lnTo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6480047" y="5705855"/>
              <a:ext cx="1905" cy="114300"/>
            </a:xfrm>
            <a:custGeom>
              <a:avLst/>
              <a:gdLst/>
              <a:ahLst/>
              <a:cxnLst/>
              <a:rect l="l" t="t" r="r" b="b"/>
              <a:pathLst>
                <a:path w="1904" h="114300">
                  <a:moveTo>
                    <a:pt x="0" y="0"/>
                  </a:moveTo>
                  <a:lnTo>
                    <a:pt x="0" y="7619"/>
                  </a:lnTo>
                </a:path>
                <a:path w="1904" h="114300">
                  <a:moveTo>
                    <a:pt x="0" y="15239"/>
                  </a:moveTo>
                  <a:lnTo>
                    <a:pt x="0" y="22859"/>
                  </a:lnTo>
                </a:path>
                <a:path w="1904" h="114300">
                  <a:moveTo>
                    <a:pt x="0" y="30479"/>
                  </a:moveTo>
                  <a:lnTo>
                    <a:pt x="0" y="38099"/>
                  </a:lnTo>
                </a:path>
                <a:path w="1904" h="114300">
                  <a:moveTo>
                    <a:pt x="0" y="45719"/>
                  </a:moveTo>
                  <a:lnTo>
                    <a:pt x="0" y="53339"/>
                  </a:lnTo>
                </a:path>
                <a:path w="1904" h="114300">
                  <a:moveTo>
                    <a:pt x="0" y="60959"/>
                  </a:moveTo>
                  <a:lnTo>
                    <a:pt x="0" y="68579"/>
                  </a:lnTo>
                </a:path>
                <a:path w="1904" h="114300">
                  <a:moveTo>
                    <a:pt x="0" y="76199"/>
                  </a:moveTo>
                  <a:lnTo>
                    <a:pt x="0" y="83819"/>
                  </a:lnTo>
                </a:path>
                <a:path w="1904" h="114300">
                  <a:moveTo>
                    <a:pt x="0" y="91439"/>
                  </a:moveTo>
                  <a:lnTo>
                    <a:pt x="1523" y="99059"/>
                  </a:lnTo>
                </a:path>
                <a:path w="1904" h="114300">
                  <a:moveTo>
                    <a:pt x="1523" y="106679"/>
                  </a:moveTo>
                  <a:lnTo>
                    <a:pt x="1523" y="114299"/>
                  </a:lnTo>
                </a:path>
              </a:pathLst>
            </a:custGeom>
            <a:ln w="37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6481572" y="5827775"/>
              <a:ext cx="0" cy="6350"/>
            </a:xfrm>
            <a:custGeom>
              <a:avLst/>
              <a:gdLst/>
              <a:ahLst/>
              <a:cxnLst/>
              <a:rect l="l" t="t" r="r" b="b"/>
              <a:pathLst>
                <a:path h="6350">
                  <a:moveTo>
                    <a:pt x="-1880" y="3047"/>
                  </a:moveTo>
                  <a:lnTo>
                    <a:pt x="1880" y="3047"/>
                  </a:lnTo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6481572" y="5841491"/>
              <a:ext cx="0" cy="114300"/>
            </a:xfrm>
            <a:custGeom>
              <a:avLst/>
              <a:gdLst/>
              <a:ahLst/>
              <a:cxnLst/>
              <a:rect l="l" t="t" r="r" b="b"/>
              <a:pathLst>
                <a:path h="114300">
                  <a:moveTo>
                    <a:pt x="0" y="0"/>
                  </a:moveTo>
                  <a:lnTo>
                    <a:pt x="0" y="7619"/>
                  </a:lnTo>
                </a:path>
                <a:path h="114300">
                  <a:moveTo>
                    <a:pt x="0" y="15239"/>
                  </a:moveTo>
                  <a:lnTo>
                    <a:pt x="0" y="22859"/>
                  </a:lnTo>
                </a:path>
                <a:path h="114300">
                  <a:moveTo>
                    <a:pt x="0" y="30479"/>
                  </a:moveTo>
                  <a:lnTo>
                    <a:pt x="0" y="38099"/>
                  </a:lnTo>
                </a:path>
                <a:path h="114300">
                  <a:moveTo>
                    <a:pt x="0" y="45719"/>
                  </a:moveTo>
                  <a:lnTo>
                    <a:pt x="0" y="53339"/>
                  </a:lnTo>
                </a:path>
                <a:path h="114300">
                  <a:moveTo>
                    <a:pt x="0" y="60959"/>
                  </a:moveTo>
                  <a:lnTo>
                    <a:pt x="0" y="68579"/>
                  </a:lnTo>
                </a:path>
                <a:path h="114300">
                  <a:moveTo>
                    <a:pt x="0" y="76199"/>
                  </a:moveTo>
                  <a:lnTo>
                    <a:pt x="0" y="83819"/>
                  </a:lnTo>
                </a:path>
                <a:path h="114300">
                  <a:moveTo>
                    <a:pt x="0" y="91439"/>
                  </a:moveTo>
                  <a:lnTo>
                    <a:pt x="0" y="99059"/>
                  </a:lnTo>
                </a:path>
                <a:path h="114300">
                  <a:moveTo>
                    <a:pt x="0" y="106679"/>
                  </a:moveTo>
                  <a:lnTo>
                    <a:pt x="0" y="114299"/>
                  </a:lnTo>
                </a:path>
              </a:pathLst>
            </a:custGeom>
            <a:ln w="37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6481572" y="5963411"/>
              <a:ext cx="0" cy="6350"/>
            </a:xfrm>
            <a:custGeom>
              <a:avLst/>
              <a:gdLst/>
              <a:ahLst/>
              <a:cxnLst/>
              <a:rect l="l" t="t" r="r" b="b"/>
              <a:pathLst>
                <a:path h="6350">
                  <a:moveTo>
                    <a:pt x="-1880" y="3047"/>
                  </a:moveTo>
                  <a:lnTo>
                    <a:pt x="1880" y="3047"/>
                  </a:lnTo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6481572" y="5977127"/>
              <a:ext cx="0" cy="250190"/>
            </a:xfrm>
            <a:custGeom>
              <a:avLst/>
              <a:gdLst/>
              <a:ahLst/>
              <a:cxnLst/>
              <a:rect l="l" t="t" r="r" b="b"/>
              <a:pathLst>
                <a:path h="250189">
                  <a:moveTo>
                    <a:pt x="0" y="0"/>
                  </a:moveTo>
                  <a:lnTo>
                    <a:pt x="0" y="7619"/>
                  </a:lnTo>
                </a:path>
                <a:path h="250189">
                  <a:moveTo>
                    <a:pt x="0" y="15239"/>
                  </a:moveTo>
                  <a:lnTo>
                    <a:pt x="0" y="22859"/>
                  </a:lnTo>
                </a:path>
                <a:path h="250189">
                  <a:moveTo>
                    <a:pt x="0" y="30479"/>
                  </a:moveTo>
                  <a:lnTo>
                    <a:pt x="0" y="38099"/>
                  </a:lnTo>
                </a:path>
                <a:path h="250189">
                  <a:moveTo>
                    <a:pt x="0" y="45719"/>
                  </a:moveTo>
                  <a:lnTo>
                    <a:pt x="0" y="53339"/>
                  </a:lnTo>
                </a:path>
                <a:path h="250189">
                  <a:moveTo>
                    <a:pt x="0" y="60959"/>
                  </a:moveTo>
                  <a:lnTo>
                    <a:pt x="0" y="68579"/>
                  </a:lnTo>
                </a:path>
                <a:path h="250189">
                  <a:moveTo>
                    <a:pt x="0" y="76199"/>
                  </a:moveTo>
                  <a:lnTo>
                    <a:pt x="0" y="83819"/>
                  </a:lnTo>
                </a:path>
                <a:path h="250189">
                  <a:moveTo>
                    <a:pt x="0" y="91439"/>
                  </a:moveTo>
                  <a:lnTo>
                    <a:pt x="0" y="99059"/>
                  </a:lnTo>
                </a:path>
                <a:path h="250189">
                  <a:moveTo>
                    <a:pt x="0" y="106679"/>
                  </a:moveTo>
                  <a:lnTo>
                    <a:pt x="0" y="114299"/>
                  </a:lnTo>
                </a:path>
                <a:path h="250189">
                  <a:moveTo>
                    <a:pt x="0" y="121919"/>
                  </a:moveTo>
                  <a:lnTo>
                    <a:pt x="0" y="129539"/>
                  </a:lnTo>
                </a:path>
                <a:path h="250189">
                  <a:moveTo>
                    <a:pt x="0" y="135635"/>
                  </a:moveTo>
                  <a:lnTo>
                    <a:pt x="0" y="143255"/>
                  </a:lnTo>
                </a:path>
                <a:path h="250189">
                  <a:moveTo>
                    <a:pt x="0" y="150875"/>
                  </a:moveTo>
                  <a:lnTo>
                    <a:pt x="0" y="158495"/>
                  </a:lnTo>
                </a:path>
                <a:path h="250189">
                  <a:moveTo>
                    <a:pt x="0" y="166115"/>
                  </a:moveTo>
                  <a:lnTo>
                    <a:pt x="0" y="173735"/>
                  </a:lnTo>
                </a:path>
                <a:path h="250189">
                  <a:moveTo>
                    <a:pt x="0" y="181355"/>
                  </a:moveTo>
                  <a:lnTo>
                    <a:pt x="0" y="188975"/>
                  </a:lnTo>
                </a:path>
                <a:path h="250189">
                  <a:moveTo>
                    <a:pt x="0" y="196595"/>
                  </a:moveTo>
                  <a:lnTo>
                    <a:pt x="0" y="204215"/>
                  </a:lnTo>
                </a:path>
                <a:path h="250189">
                  <a:moveTo>
                    <a:pt x="0" y="211835"/>
                  </a:moveTo>
                  <a:lnTo>
                    <a:pt x="0" y="219455"/>
                  </a:lnTo>
                </a:path>
                <a:path h="250189">
                  <a:moveTo>
                    <a:pt x="0" y="227075"/>
                  </a:moveTo>
                  <a:lnTo>
                    <a:pt x="0" y="234695"/>
                  </a:lnTo>
                </a:path>
                <a:path h="250189">
                  <a:moveTo>
                    <a:pt x="0" y="242315"/>
                  </a:moveTo>
                  <a:lnTo>
                    <a:pt x="0" y="249935"/>
                  </a:lnTo>
                </a:path>
              </a:pathLst>
            </a:custGeom>
            <a:ln w="37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6481572" y="6234683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h="1904">
                  <a:moveTo>
                    <a:pt x="-1880" y="761"/>
                  </a:moveTo>
                  <a:lnTo>
                    <a:pt x="1880" y="76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1" name="object 171"/>
          <p:cNvSpPr txBox="1"/>
          <p:nvPr/>
        </p:nvSpPr>
        <p:spPr>
          <a:xfrm>
            <a:off x="1221733" y="6494777"/>
            <a:ext cx="2965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(c)</a:t>
            </a:r>
            <a:r>
              <a:rPr sz="1800" spc="4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Divergen </a:t>
            </a:r>
            <a:r>
              <a:rPr sz="1800" spc="-5" dirty="0">
                <a:latin typeface="Calibri"/>
                <a:cs typeface="Calibri"/>
              </a:rPr>
              <a:t>monoton: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g</a:t>
            </a:r>
            <a:r>
              <a:rPr sz="1800" spc="-5" dirty="0">
                <a:latin typeface="Calibri"/>
                <a:cs typeface="Calibri"/>
              </a:rPr>
              <a:t>’(</a:t>
            </a:r>
            <a:r>
              <a:rPr sz="1800" i="1" spc="-5" dirty="0">
                <a:latin typeface="Calibri"/>
                <a:cs typeface="Calibri"/>
              </a:rPr>
              <a:t>x</a:t>
            </a:r>
            <a:r>
              <a:rPr sz="1800" spc="-5" dirty="0">
                <a:latin typeface="Calibri"/>
                <a:cs typeface="Calibri"/>
              </a:rPr>
              <a:t>)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&gt;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4" name="object 17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172" name="object 172"/>
          <p:cNvSpPr txBox="1"/>
          <p:nvPr/>
        </p:nvSpPr>
        <p:spPr>
          <a:xfrm>
            <a:off x="5117075" y="6583169"/>
            <a:ext cx="30340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(d) Divergen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berosilasi:</a:t>
            </a:r>
            <a:r>
              <a:rPr sz="1600" spc="415" dirty="0">
                <a:latin typeface="Arial MT"/>
                <a:cs typeface="Arial MT"/>
              </a:rPr>
              <a:t> </a:t>
            </a:r>
            <a:r>
              <a:rPr sz="1600" i="1" spc="-5" dirty="0">
                <a:latin typeface="Arial"/>
                <a:cs typeface="Arial"/>
              </a:rPr>
              <a:t>g</a:t>
            </a:r>
            <a:r>
              <a:rPr sz="1600" spc="-5" dirty="0">
                <a:latin typeface="Arial MT"/>
                <a:cs typeface="Arial MT"/>
              </a:rPr>
              <a:t>’(</a:t>
            </a:r>
            <a:r>
              <a:rPr sz="1600" i="1" spc="-5" dirty="0">
                <a:latin typeface="Arial"/>
                <a:cs typeface="Arial"/>
              </a:rPr>
              <a:t>x</a:t>
            </a:r>
            <a:r>
              <a:rPr sz="1600" spc="-5" dirty="0">
                <a:latin typeface="Arial MT"/>
                <a:cs typeface="Arial MT"/>
              </a:rPr>
              <a:t>)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&lt;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-1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2845" y="3413244"/>
            <a:ext cx="7191375" cy="181292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8100" marR="83820">
              <a:lnSpc>
                <a:spcPts val="3320"/>
              </a:lnSpc>
              <a:spcBef>
                <a:spcPts val="240"/>
              </a:spcBef>
            </a:pPr>
            <a:r>
              <a:rPr sz="2800" spc="-40" dirty="0">
                <a:latin typeface="Calibri"/>
                <a:cs typeface="Calibri"/>
              </a:rPr>
              <a:t>Terlihat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bahwa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Symbol"/>
                <a:cs typeface="Symbol"/>
              </a:rPr>
              <a:t></a:t>
            </a:r>
            <a:r>
              <a:rPr sz="2800" i="1" spc="-5" dirty="0">
                <a:latin typeface="Calibri"/>
                <a:cs typeface="Calibri"/>
              </a:rPr>
              <a:t>g'(x)</a:t>
            </a:r>
            <a:r>
              <a:rPr sz="2800" spc="-5" dirty="0">
                <a:latin typeface="Symbol"/>
                <a:cs typeface="Symbol"/>
              </a:rPr>
              <a:t></a:t>
            </a:r>
            <a:r>
              <a:rPr sz="2800" spc="-5" dirty="0">
                <a:latin typeface="Calibri"/>
                <a:cs typeface="Calibri"/>
              </a:rPr>
              <a:t>&lt;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untuk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x </a:t>
            </a:r>
            <a:r>
              <a:rPr sz="2800" spc="-10" dirty="0">
                <a:latin typeface="Calibri"/>
                <a:cs typeface="Calibri"/>
              </a:rPr>
              <a:t>di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sekitar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titik-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tetap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s</a:t>
            </a:r>
            <a:r>
              <a:rPr sz="2800" i="1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3.</a:t>
            </a:r>
            <a:endParaRPr sz="2800">
              <a:latin typeface="Calibri"/>
              <a:cs typeface="Calibri"/>
            </a:endParaRPr>
          </a:p>
          <a:p>
            <a:pPr marL="38100" marR="30480">
              <a:lnSpc>
                <a:spcPct val="100000"/>
              </a:lnSpc>
              <a:spcBef>
                <a:spcPts val="570"/>
              </a:spcBef>
            </a:pPr>
            <a:r>
              <a:rPr sz="2800" spc="-20" dirty="0">
                <a:latin typeface="Calibri"/>
                <a:cs typeface="Calibri"/>
              </a:rPr>
              <a:t>Karena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itu,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pengambilan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tebakan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awal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x</a:t>
            </a:r>
            <a:r>
              <a:rPr sz="2775" baseline="-21021" dirty="0">
                <a:latin typeface="Calibri"/>
                <a:cs typeface="Calibri"/>
              </a:rPr>
              <a:t>0</a:t>
            </a:r>
            <a:r>
              <a:rPr sz="2775" spc="15" baseline="-21021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4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akan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menghasilkan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lelaran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yang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konvergen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sebab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518218" y="1293874"/>
            <a:ext cx="1440180" cy="528955"/>
            <a:chOff x="6518218" y="1293874"/>
            <a:chExt cx="1440180" cy="528955"/>
          </a:xfrm>
        </p:grpSpPr>
        <p:sp>
          <p:nvSpPr>
            <p:cNvPr id="4" name="object 4"/>
            <p:cNvSpPr/>
            <p:nvPr/>
          </p:nvSpPr>
          <p:spPr>
            <a:xfrm>
              <a:off x="6527253" y="1623046"/>
              <a:ext cx="50800" cy="29209"/>
            </a:xfrm>
            <a:custGeom>
              <a:avLst/>
              <a:gdLst/>
              <a:ahLst/>
              <a:cxnLst/>
              <a:rect l="l" t="t" r="r" b="b"/>
              <a:pathLst>
                <a:path w="50800" h="29210">
                  <a:moveTo>
                    <a:pt x="0" y="28964"/>
                  </a:moveTo>
                  <a:lnTo>
                    <a:pt x="50297" y="0"/>
                  </a:lnTo>
                </a:path>
              </a:pathLst>
            </a:custGeom>
            <a:ln w="180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577551" y="1632192"/>
              <a:ext cx="74930" cy="172720"/>
            </a:xfrm>
            <a:custGeom>
              <a:avLst/>
              <a:gdLst/>
              <a:ahLst/>
              <a:cxnLst/>
              <a:rect l="l" t="t" r="r" b="b"/>
              <a:pathLst>
                <a:path w="74929" h="172719">
                  <a:moveTo>
                    <a:pt x="0" y="0"/>
                  </a:moveTo>
                  <a:lnTo>
                    <a:pt x="74678" y="172213"/>
                  </a:lnTo>
                </a:path>
              </a:pathLst>
            </a:custGeom>
            <a:ln w="364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661370" y="1303012"/>
              <a:ext cx="1297305" cy="501650"/>
            </a:xfrm>
            <a:custGeom>
              <a:avLst/>
              <a:gdLst/>
              <a:ahLst/>
              <a:cxnLst/>
              <a:rect l="l" t="t" r="r" b="b"/>
              <a:pathLst>
                <a:path w="1297304" h="501650">
                  <a:moveTo>
                    <a:pt x="0" y="501393"/>
                  </a:moveTo>
                  <a:lnTo>
                    <a:pt x="99059" y="0"/>
                  </a:lnTo>
                </a:path>
                <a:path w="1297304" h="501650">
                  <a:moveTo>
                    <a:pt x="99059" y="0"/>
                  </a:moveTo>
                  <a:lnTo>
                    <a:pt x="1296915" y="0"/>
                  </a:lnTo>
                </a:path>
              </a:pathLst>
            </a:custGeom>
            <a:ln w="181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749790" y="1278854"/>
            <a:ext cx="1240155" cy="5022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715645" algn="l"/>
              </a:tabLst>
            </a:pPr>
            <a:r>
              <a:rPr sz="3100" spc="235" dirty="0">
                <a:latin typeface="Times New Roman"/>
                <a:cs typeface="Times New Roman"/>
              </a:rPr>
              <a:t>2</a:t>
            </a:r>
            <a:r>
              <a:rPr sz="3100" i="1" spc="215" dirty="0">
                <a:latin typeface="Times New Roman"/>
                <a:cs typeface="Times New Roman"/>
              </a:rPr>
              <a:t>x</a:t>
            </a:r>
            <a:r>
              <a:rPr sz="2925" i="1" spc="22" baseline="-22792" dirty="0">
                <a:latin typeface="Times New Roman"/>
                <a:cs typeface="Times New Roman"/>
              </a:rPr>
              <a:t>r</a:t>
            </a:r>
            <a:r>
              <a:rPr sz="2925" i="1" baseline="-22792" dirty="0">
                <a:latin typeface="Times New Roman"/>
                <a:cs typeface="Times New Roman"/>
              </a:rPr>
              <a:t>	</a:t>
            </a:r>
            <a:r>
              <a:rPr sz="3100" spc="15" dirty="0">
                <a:latin typeface="Symbol"/>
                <a:cs typeface="Symbol"/>
              </a:rPr>
              <a:t></a:t>
            </a:r>
            <a:r>
              <a:rPr sz="3100" spc="-240" dirty="0">
                <a:latin typeface="Times New Roman"/>
                <a:cs typeface="Times New Roman"/>
              </a:rPr>
              <a:t> </a:t>
            </a:r>
            <a:r>
              <a:rPr sz="3100" spc="15" dirty="0">
                <a:latin typeface="Times New Roman"/>
                <a:cs typeface="Times New Roman"/>
              </a:rPr>
              <a:t>3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82762" y="1377913"/>
            <a:ext cx="1066165" cy="5022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808990" algn="l"/>
              </a:tabLst>
            </a:pPr>
            <a:r>
              <a:rPr sz="4650" i="1" spc="172" baseline="14336" dirty="0">
                <a:latin typeface="Times New Roman"/>
                <a:cs typeface="Times New Roman"/>
              </a:rPr>
              <a:t>x</a:t>
            </a:r>
            <a:r>
              <a:rPr sz="1950" i="1" spc="114" dirty="0">
                <a:latin typeface="Times New Roman"/>
                <a:cs typeface="Times New Roman"/>
              </a:rPr>
              <a:t>r</a:t>
            </a:r>
            <a:r>
              <a:rPr sz="1950" i="1" spc="-235" dirty="0">
                <a:latin typeface="Times New Roman"/>
                <a:cs typeface="Times New Roman"/>
              </a:rPr>
              <a:t> </a:t>
            </a:r>
            <a:r>
              <a:rPr sz="1950" spc="20" dirty="0">
                <a:latin typeface="Symbol"/>
                <a:cs typeface="Symbol"/>
              </a:rPr>
              <a:t></a:t>
            </a:r>
            <a:r>
              <a:rPr sz="1950" spc="-265" dirty="0">
                <a:latin typeface="Times New Roman"/>
                <a:cs typeface="Times New Roman"/>
              </a:rPr>
              <a:t> </a:t>
            </a:r>
            <a:r>
              <a:rPr sz="1950" spc="20" dirty="0">
                <a:latin typeface="Times New Roman"/>
                <a:cs typeface="Times New Roman"/>
              </a:rPr>
              <a:t>1	</a:t>
            </a:r>
            <a:r>
              <a:rPr sz="4650" spc="22" baseline="14336" dirty="0">
                <a:latin typeface="Symbol"/>
                <a:cs typeface="Symbol"/>
              </a:rPr>
              <a:t></a:t>
            </a:r>
            <a:endParaRPr sz="4650" baseline="14336">
              <a:latin typeface="Symbol"/>
              <a:cs typeface="Symbo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708235" y="2208281"/>
            <a:ext cx="1470660" cy="510540"/>
            <a:chOff x="2708235" y="2208281"/>
            <a:chExt cx="1470660" cy="510540"/>
          </a:xfrm>
        </p:grpSpPr>
        <p:sp>
          <p:nvSpPr>
            <p:cNvPr id="10" name="object 10"/>
            <p:cNvSpPr/>
            <p:nvPr/>
          </p:nvSpPr>
          <p:spPr>
            <a:xfrm>
              <a:off x="2717270" y="2526791"/>
              <a:ext cx="50800" cy="29209"/>
            </a:xfrm>
            <a:custGeom>
              <a:avLst/>
              <a:gdLst/>
              <a:ahLst/>
              <a:cxnLst/>
              <a:rect l="l" t="t" r="r" b="b"/>
              <a:pathLst>
                <a:path w="50800" h="29210">
                  <a:moveTo>
                    <a:pt x="0" y="28949"/>
                  </a:moveTo>
                  <a:lnTo>
                    <a:pt x="50297" y="0"/>
                  </a:lnTo>
                </a:path>
              </a:pathLst>
            </a:custGeom>
            <a:ln w="180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767568" y="2535921"/>
              <a:ext cx="73660" cy="165100"/>
            </a:xfrm>
            <a:custGeom>
              <a:avLst/>
              <a:gdLst/>
              <a:ahLst/>
              <a:cxnLst/>
              <a:rect l="l" t="t" r="r" b="b"/>
              <a:pathLst>
                <a:path w="73660" h="165100">
                  <a:moveTo>
                    <a:pt x="0" y="0"/>
                  </a:moveTo>
                  <a:lnTo>
                    <a:pt x="73142" y="164594"/>
                  </a:lnTo>
                </a:path>
              </a:pathLst>
            </a:custGeom>
            <a:ln w="364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849867" y="2217419"/>
              <a:ext cx="1329055" cy="483234"/>
            </a:xfrm>
            <a:custGeom>
              <a:avLst/>
              <a:gdLst/>
              <a:ahLst/>
              <a:cxnLst/>
              <a:rect l="l" t="t" r="r" b="b"/>
              <a:pathLst>
                <a:path w="1329054" h="483235">
                  <a:moveTo>
                    <a:pt x="0" y="483096"/>
                  </a:moveTo>
                  <a:lnTo>
                    <a:pt x="100580" y="0"/>
                  </a:lnTo>
                </a:path>
                <a:path w="1329054" h="483235">
                  <a:moveTo>
                    <a:pt x="100580" y="0"/>
                  </a:moveTo>
                  <a:lnTo>
                    <a:pt x="1328915" y="0"/>
                  </a:lnTo>
                </a:path>
              </a:pathLst>
            </a:custGeom>
            <a:ln w="181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993133" y="762399"/>
            <a:ext cx="4211320" cy="195961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spc="30" dirty="0">
                <a:latin typeface="Calibri"/>
                <a:cs typeface="Calibri"/>
              </a:rPr>
              <a:t>Analisis: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  <a:tabLst>
                <a:tab pos="527050" algn="l"/>
              </a:tabLst>
            </a:pPr>
            <a:r>
              <a:rPr sz="2800" spc="-5" dirty="0">
                <a:latin typeface="Calibri"/>
                <a:cs typeface="Calibri"/>
              </a:rPr>
              <a:t>1.	</a:t>
            </a:r>
            <a:r>
              <a:rPr sz="2800" spc="-15" dirty="0">
                <a:latin typeface="Calibri"/>
                <a:cs typeface="Calibri"/>
              </a:rPr>
              <a:t>Prosedur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lelaran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pertama</a:t>
            </a:r>
            <a:endParaRPr sz="2800">
              <a:latin typeface="Calibri"/>
              <a:cs typeface="Calibri"/>
            </a:endParaRPr>
          </a:p>
          <a:p>
            <a:pPr marR="389890" algn="ctr">
              <a:lnSpc>
                <a:spcPct val="100000"/>
              </a:lnSpc>
              <a:spcBef>
                <a:spcPts val="2175"/>
              </a:spcBef>
              <a:tabLst>
                <a:tab pos="1358900" algn="l"/>
              </a:tabLst>
            </a:pPr>
            <a:r>
              <a:rPr sz="3100" i="1" spc="15" dirty="0">
                <a:latin typeface="Times New Roman"/>
                <a:cs typeface="Times New Roman"/>
              </a:rPr>
              <a:t>g</a:t>
            </a:r>
            <a:r>
              <a:rPr sz="3100" i="1" spc="-509" dirty="0">
                <a:latin typeface="Times New Roman"/>
                <a:cs typeface="Times New Roman"/>
              </a:rPr>
              <a:t> </a:t>
            </a:r>
            <a:r>
              <a:rPr sz="4150" spc="-270" dirty="0">
                <a:latin typeface="Symbol"/>
                <a:cs typeface="Symbol"/>
              </a:rPr>
              <a:t></a:t>
            </a:r>
            <a:r>
              <a:rPr sz="3100" i="1" spc="200" dirty="0">
                <a:latin typeface="Times New Roman"/>
                <a:cs typeface="Times New Roman"/>
              </a:rPr>
              <a:t>x</a:t>
            </a:r>
            <a:r>
              <a:rPr sz="4150" spc="-345" dirty="0">
                <a:latin typeface="Symbol"/>
                <a:cs typeface="Symbol"/>
              </a:rPr>
              <a:t></a:t>
            </a:r>
            <a:r>
              <a:rPr sz="4150" spc="-520" dirty="0">
                <a:latin typeface="Times New Roman"/>
                <a:cs typeface="Times New Roman"/>
              </a:rPr>
              <a:t> </a:t>
            </a:r>
            <a:r>
              <a:rPr sz="3100" spc="15" dirty="0">
                <a:latin typeface="Symbol"/>
                <a:cs typeface="Symbol"/>
              </a:rPr>
              <a:t></a:t>
            </a:r>
            <a:r>
              <a:rPr sz="3100" dirty="0">
                <a:latin typeface="Times New Roman"/>
                <a:cs typeface="Times New Roman"/>
              </a:rPr>
              <a:t>	</a:t>
            </a:r>
            <a:r>
              <a:rPr sz="4150" spc="-400" dirty="0">
                <a:latin typeface="Symbol"/>
                <a:cs typeface="Symbol"/>
              </a:rPr>
              <a:t></a:t>
            </a:r>
            <a:r>
              <a:rPr sz="3100" spc="220" dirty="0">
                <a:latin typeface="Times New Roman"/>
                <a:cs typeface="Times New Roman"/>
              </a:rPr>
              <a:t>2</a:t>
            </a:r>
            <a:r>
              <a:rPr sz="3100" i="1" spc="10" dirty="0">
                <a:latin typeface="Times New Roman"/>
                <a:cs typeface="Times New Roman"/>
              </a:rPr>
              <a:t>x</a:t>
            </a:r>
            <a:r>
              <a:rPr sz="3100" i="1" spc="-175" dirty="0">
                <a:latin typeface="Times New Roman"/>
                <a:cs typeface="Times New Roman"/>
              </a:rPr>
              <a:t> </a:t>
            </a:r>
            <a:r>
              <a:rPr sz="3100" spc="15" dirty="0">
                <a:latin typeface="Symbol"/>
                <a:cs typeface="Symbol"/>
              </a:rPr>
              <a:t></a:t>
            </a:r>
            <a:r>
              <a:rPr sz="3100" spc="-254" dirty="0">
                <a:latin typeface="Times New Roman"/>
                <a:cs typeface="Times New Roman"/>
              </a:rPr>
              <a:t> </a:t>
            </a:r>
            <a:r>
              <a:rPr sz="3100" spc="30" dirty="0">
                <a:latin typeface="Times New Roman"/>
                <a:cs typeface="Times New Roman"/>
              </a:rPr>
              <a:t>3</a:t>
            </a:r>
            <a:r>
              <a:rPr sz="4150" spc="-345" dirty="0">
                <a:latin typeface="Symbol"/>
                <a:cs typeface="Symbol"/>
              </a:rPr>
              <a:t></a:t>
            </a:r>
            <a:endParaRPr sz="4150">
              <a:latin typeface="Symbol"/>
              <a:cs typeface="Symbo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790320" y="2521547"/>
            <a:ext cx="1092200" cy="380365"/>
            <a:chOff x="6790320" y="2521547"/>
            <a:chExt cx="1092200" cy="380365"/>
          </a:xfrm>
        </p:grpSpPr>
        <p:sp>
          <p:nvSpPr>
            <p:cNvPr id="15" name="object 15"/>
            <p:cNvSpPr/>
            <p:nvPr/>
          </p:nvSpPr>
          <p:spPr>
            <a:xfrm>
              <a:off x="6797050" y="2758439"/>
              <a:ext cx="36830" cy="21590"/>
            </a:xfrm>
            <a:custGeom>
              <a:avLst/>
              <a:gdLst/>
              <a:ahLst/>
              <a:cxnLst/>
              <a:rect l="l" t="t" r="r" b="b"/>
              <a:pathLst>
                <a:path w="36829" h="21589">
                  <a:moveTo>
                    <a:pt x="0" y="21334"/>
                  </a:moveTo>
                  <a:lnTo>
                    <a:pt x="36586" y="0"/>
                  </a:lnTo>
                </a:path>
              </a:pathLst>
            </a:custGeom>
            <a:ln w="134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833636" y="2764528"/>
              <a:ext cx="55244" cy="123825"/>
            </a:xfrm>
            <a:custGeom>
              <a:avLst/>
              <a:gdLst/>
              <a:ahLst/>
              <a:cxnLst/>
              <a:rect l="l" t="t" r="r" b="b"/>
              <a:pathLst>
                <a:path w="55245" h="123825">
                  <a:moveTo>
                    <a:pt x="0" y="0"/>
                  </a:moveTo>
                  <a:lnTo>
                    <a:pt x="54863" y="123437"/>
                  </a:lnTo>
                </a:path>
              </a:pathLst>
            </a:custGeom>
            <a:ln w="270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896117" y="2528312"/>
              <a:ext cx="986155" cy="360045"/>
            </a:xfrm>
            <a:custGeom>
              <a:avLst/>
              <a:gdLst/>
              <a:ahLst/>
              <a:cxnLst/>
              <a:rect l="l" t="t" r="r" b="b"/>
              <a:pathLst>
                <a:path w="986154" h="360044">
                  <a:moveTo>
                    <a:pt x="0" y="359653"/>
                  </a:moveTo>
                  <a:lnTo>
                    <a:pt x="73156" y="0"/>
                  </a:lnTo>
                </a:path>
                <a:path w="986154" h="360044">
                  <a:moveTo>
                    <a:pt x="73156" y="0"/>
                  </a:moveTo>
                  <a:lnTo>
                    <a:pt x="986033" y="0"/>
                  </a:lnTo>
                </a:path>
              </a:pathLst>
            </a:custGeom>
            <a:ln w="134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619746" y="2407124"/>
            <a:ext cx="1285240" cy="4997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62585" algn="l"/>
              </a:tabLst>
            </a:pPr>
            <a:r>
              <a:rPr sz="2300" spc="15" dirty="0">
                <a:latin typeface="Times New Roman"/>
                <a:cs typeface="Times New Roman"/>
              </a:rPr>
              <a:t>2	</a:t>
            </a:r>
            <a:r>
              <a:rPr sz="3100" spc="-305" dirty="0">
                <a:latin typeface="Symbol"/>
                <a:cs typeface="Symbol"/>
              </a:rPr>
              <a:t></a:t>
            </a:r>
            <a:r>
              <a:rPr sz="2300" spc="180" dirty="0">
                <a:latin typeface="Times New Roman"/>
                <a:cs typeface="Times New Roman"/>
              </a:rPr>
              <a:t>2</a:t>
            </a:r>
            <a:r>
              <a:rPr sz="2300" i="1" spc="15" dirty="0">
                <a:latin typeface="Times New Roman"/>
                <a:cs typeface="Times New Roman"/>
              </a:rPr>
              <a:t>x</a:t>
            </a:r>
            <a:r>
              <a:rPr sz="2300" i="1" spc="-140" dirty="0">
                <a:latin typeface="Times New Roman"/>
                <a:cs typeface="Times New Roman"/>
              </a:rPr>
              <a:t> </a:t>
            </a:r>
            <a:r>
              <a:rPr sz="2300" spc="15" dirty="0">
                <a:latin typeface="Symbol"/>
                <a:cs typeface="Symbol"/>
              </a:rPr>
              <a:t></a:t>
            </a:r>
            <a:r>
              <a:rPr sz="2300" spc="-190" dirty="0">
                <a:latin typeface="Times New Roman"/>
                <a:cs typeface="Times New Roman"/>
              </a:rPr>
              <a:t> </a:t>
            </a:r>
            <a:r>
              <a:rPr sz="2300" spc="20" dirty="0">
                <a:latin typeface="Times New Roman"/>
                <a:cs typeface="Times New Roman"/>
              </a:rPr>
              <a:t>3</a:t>
            </a:r>
            <a:r>
              <a:rPr sz="3100" spc="-265" dirty="0">
                <a:latin typeface="Symbol"/>
                <a:cs typeface="Symbol"/>
              </a:rPr>
              <a:t>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664717" y="2134328"/>
            <a:ext cx="2283460" cy="4997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1520825" algn="l"/>
                <a:tab pos="2244725" algn="l"/>
              </a:tabLst>
            </a:pPr>
            <a:r>
              <a:rPr sz="2300" i="1" spc="15" dirty="0">
                <a:latin typeface="Times New Roman"/>
                <a:cs typeface="Times New Roman"/>
              </a:rPr>
              <a:t>g</a:t>
            </a:r>
            <a:r>
              <a:rPr sz="2300" i="1" spc="-375" dirty="0">
                <a:latin typeface="Times New Roman"/>
                <a:cs typeface="Times New Roman"/>
              </a:rPr>
              <a:t> </a:t>
            </a:r>
            <a:r>
              <a:rPr sz="2300" spc="5" dirty="0">
                <a:latin typeface="Times New Roman"/>
                <a:cs typeface="Times New Roman"/>
              </a:rPr>
              <a:t>'</a:t>
            </a:r>
            <a:r>
              <a:rPr sz="2300" spc="-300" dirty="0">
                <a:latin typeface="Times New Roman"/>
                <a:cs typeface="Times New Roman"/>
              </a:rPr>
              <a:t> </a:t>
            </a:r>
            <a:r>
              <a:rPr sz="3100" spc="-110" dirty="0">
                <a:latin typeface="Symbol"/>
                <a:cs typeface="Symbol"/>
              </a:rPr>
              <a:t></a:t>
            </a:r>
            <a:r>
              <a:rPr sz="2300" i="1" spc="-110" dirty="0">
                <a:latin typeface="Times New Roman"/>
                <a:cs typeface="Times New Roman"/>
              </a:rPr>
              <a:t>x</a:t>
            </a:r>
            <a:r>
              <a:rPr sz="3100" spc="-110" dirty="0">
                <a:latin typeface="Symbol"/>
                <a:cs typeface="Symbol"/>
              </a:rPr>
              <a:t></a:t>
            </a:r>
            <a:r>
              <a:rPr sz="3100" spc="-380" dirty="0">
                <a:latin typeface="Times New Roman"/>
                <a:cs typeface="Times New Roman"/>
              </a:rPr>
              <a:t> </a:t>
            </a:r>
            <a:r>
              <a:rPr sz="2300" spc="15" dirty="0">
                <a:latin typeface="Symbol"/>
                <a:cs typeface="Symbol"/>
              </a:rPr>
              <a:t></a:t>
            </a:r>
            <a:r>
              <a:rPr sz="3450" u="heavy" spc="22" baseline="3623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1	</a:t>
            </a:r>
            <a:endParaRPr sz="3450" baseline="36231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572000" y="2388108"/>
            <a:ext cx="762000" cy="104139"/>
          </a:xfrm>
          <a:custGeom>
            <a:avLst/>
            <a:gdLst/>
            <a:ahLst/>
            <a:cxnLst/>
            <a:rect l="l" t="t" r="r" b="b"/>
            <a:pathLst>
              <a:path w="762000" h="104139">
                <a:moveTo>
                  <a:pt x="737563" y="52578"/>
                </a:moveTo>
                <a:lnTo>
                  <a:pt x="725654" y="45670"/>
                </a:lnTo>
                <a:lnTo>
                  <a:pt x="0" y="44196"/>
                </a:lnTo>
                <a:lnTo>
                  <a:pt x="0" y="57912"/>
                </a:lnTo>
                <a:lnTo>
                  <a:pt x="725823" y="59387"/>
                </a:lnTo>
                <a:lnTo>
                  <a:pt x="737563" y="52578"/>
                </a:lnTo>
                <a:close/>
              </a:path>
              <a:path w="762000" h="104139">
                <a:moveTo>
                  <a:pt x="749808" y="60306"/>
                </a:moveTo>
                <a:lnTo>
                  <a:pt x="749808" y="59436"/>
                </a:lnTo>
                <a:lnTo>
                  <a:pt x="725654" y="59485"/>
                </a:lnTo>
                <a:lnTo>
                  <a:pt x="670560" y="91440"/>
                </a:lnTo>
                <a:lnTo>
                  <a:pt x="667512" y="92964"/>
                </a:lnTo>
                <a:lnTo>
                  <a:pt x="665988" y="97536"/>
                </a:lnTo>
                <a:lnTo>
                  <a:pt x="669036" y="100584"/>
                </a:lnTo>
                <a:lnTo>
                  <a:pt x="670560" y="103632"/>
                </a:lnTo>
                <a:lnTo>
                  <a:pt x="673608" y="103632"/>
                </a:lnTo>
                <a:lnTo>
                  <a:pt x="676656" y="102108"/>
                </a:lnTo>
                <a:lnTo>
                  <a:pt x="749808" y="60306"/>
                </a:lnTo>
                <a:close/>
              </a:path>
              <a:path w="762000" h="104139">
                <a:moveTo>
                  <a:pt x="749066" y="45718"/>
                </a:moveTo>
                <a:lnTo>
                  <a:pt x="676656" y="3048"/>
                </a:lnTo>
                <a:lnTo>
                  <a:pt x="673608" y="0"/>
                </a:lnTo>
                <a:lnTo>
                  <a:pt x="670560" y="1524"/>
                </a:lnTo>
                <a:lnTo>
                  <a:pt x="667512" y="7620"/>
                </a:lnTo>
                <a:lnTo>
                  <a:pt x="667512" y="12192"/>
                </a:lnTo>
                <a:lnTo>
                  <a:pt x="670560" y="13716"/>
                </a:lnTo>
                <a:lnTo>
                  <a:pt x="725654" y="45670"/>
                </a:lnTo>
                <a:lnTo>
                  <a:pt x="749066" y="45718"/>
                </a:lnTo>
                <a:close/>
              </a:path>
              <a:path w="762000" h="104139">
                <a:moveTo>
                  <a:pt x="762000" y="53340"/>
                </a:moveTo>
                <a:lnTo>
                  <a:pt x="749066" y="45718"/>
                </a:lnTo>
                <a:lnTo>
                  <a:pt x="725654" y="45670"/>
                </a:lnTo>
                <a:lnTo>
                  <a:pt x="737563" y="52578"/>
                </a:lnTo>
                <a:lnTo>
                  <a:pt x="746760" y="47244"/>
                </a:lnTo>
                <a:lnTo>
                  <a:pt x="746760" y="59429"/>
                </a:lnTo>
                <a:lnTo>
                  <a:pt x="749808" y="59436"/>
                </a:lnTo>
                <a:lnTo>
                  <a:pt x="749808" y="60306"/>
                </a:lnTo>
                <a:lnTo>
                  <a:pt x="762000" y="53340"/>
                </a:lnTo>
                <a:close/>
              </a:path>
              <a:path w="762000" h="104139">
                <a:moveTo>
                  <a:pt x="746760" y="59429"/>
                </a:moveTo>
                <a:lnTo>
                  <a:pt x="746760" y="57912"/>
                </a:lnTo>
                <a:lnTo>
                  <a:pt x="737563" y="52578"/>
                </a:lnTo>
                <a:lnTo>
                  <a:pt x="725823" y="59387"/>
                </a:lnTo>
                <a:lnTo>
                  <a:pt x="746760" y="59429"/>
                </a:lnTo>
                <a:close/>
              </a:path>
              <a:path w="762000" h="104139">
                <a:moveTo>
                  <a:pt x="746760" y="57912"/>
                </a:moveTo>
                <a:lnTo>
                  <a:pt x="746760" y="47244"/>
                </a:lnTo>
                <a:lnTo>
                  <a:pt x="737563" y="52578"/>
                </a:lnTo>
                <a:lnTo>
                  <a:pt x="746760" y="57912"/>
                </a:lnTo>
                <a:close/>
              </a:path>
              <a:path w="762000" h="104139">
                <a:moveTo>
                  <a:pt x="749808" y="46155"/>
                </a:moveTo>
                <a:lnTo>
                  <a:pt x="749808" y="45720"/>
                </a:lnTo>
                <a:lnTo>
                  <a:pt x="749066" y="45718"/>
                </a:lnTo>
                <a:lnTo>
                  <a:pt x="749808" y="461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25131" y="5692118"/>
            <a:ext cx="0" cy="378460"/>
          </a:xfrm>
          <a:custGeom>
            <a:avLst/>
            <a:gdLst/>
            <a:ahLst/>
            <a:cxnLst/>
            <a:rect l="l" t="t" r="r" b="b"/>
            <a:pathLst>
              <a:path h="378460">
                <a:moveTo>
                  <a:pt x="0" y="0"/>
                </a:moveTo>
                <a:lnTo>
                  <a:pt x="0" y="377948"/>
                </a:lnTo>
              </a:path>
            </a:pathLst>
          </a:custGeom>
          <a:ln w="139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48485" y="5663168"/>
            <a:ext cx="0" cy="434340"/>
          </a:xfrm>
          <a:custGeom>
            <a:avLst/>
            <a:gdLst/>
            <a:ahLst/>
            <a:cxnLst/>
            <a:rect l="l" t="t" r="r" b="b"/>
            <a:pathLst>
              <a:path h="434339">
                <a:moveTo>
                  <a:pt x="0" y="0"/>
                </a:moveTo>
                <a:lnTo>
                  <a:pt x="0" y="434333"/>
                </a:lnTo>
              </a:path>
            </a:pathLst>
          </a:custGeom>
          <a:ln w="139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384791" y="5692118"/>
            <a:ext cx="0" cy="378460"/>
          </a:xfrm>
          <a:custGeom>
            <a:avLst/>
            <a:gdLst/>
            <a:ahLst/>
            <a:cxnLst/>
            <a:rect l="l" t="t" r="r" b="b"/>
            <a:pathLst>
              <a:path h="378460">
                <a:moveTo>
                  <a:pt x="0" y="0"/>
                </a:moveTo>
                <a:lnTo>
                  <a:pt x="0" y="377948"/>
                </a:lnTo>
              </a:path>
            </a:pathLst>
          </a:custGeom>
          <a:ln w="139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object 24"/>
          <p:cNvGrpSpPr/>
          <p:nvPr/>
        </p:nvGrpSpPr>
        <p:grpSpPr>
          <a:xfrm>
            <a:off x="3915729" y="5620486"/>
            <a:ext cx="982344" cy="520065"/>
            <a:chOff x="3915729" y="5620486"/>
            <a:chExt cx="982344" cy="520065"/>
          </a:xfrm>
        </p:grpSpPr>
        <p:sp>
          <p:nvSpPr>
            <p:cNvPr id="25" name="object 25"/>
            <p:cNvSpPr/>
            <p:nvPr/>
          </p:nvSpPr>
          <p:spPr>
            <a:xfrm>
              <a:off x="3922763" y="5899382"/>
              <a:ext cx="38100" cy="22860"/>
            </a:xfrm>
            <a:custGeom>
              <a:avLst/>
              <a:gdLst/>
              <a:ahLst/>
              <a:cxnLst/>
              <a:rect l="l" t="t" r="r" b="b"/>
              <a:pathLst>
                <a:path w="38100" h="22860">
                  <a:moveTo>
                    <a:pt x="0" y="22862"/>
                  </a:moveTo>
                  <a:lnTo>
                    <a:pt x="38104" y="0"/>
                  </a:lnTo>
                </a:path>
              </a:pathLst>
            </a:custGeom>
            <a:ln w="140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960868" y="5906998"/>
              <a:ext cx="56515" cy="129539"/>
            </a:xfrm>
            <a:custGeom>
              <a:avLst/>
              <a:gdLst/>
              <a:ahLst/>
              <a:cxnLst/>
              <a:rect l="l" t="t" r="r" b="b"/>
              <a:pathLst>
                <a:path w="56514" h="129539">
                  <a:moveTo>
                    <a:pt x="0" y="0"/>
                  </a:moveTo>
                  <a:lnTo>
                    <a:pt x="56389" y="129546"/>
                  </a:lnTo>
                </a:path>
              </a:pathLst>
            </a:custGeom>
            <a:ln w="280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23347" y="5620486"/>
              <a:ext cx="867410" cy="520065"/>
            </a:xfrm>
            <a:custGeom>
              <a:avLst/>
              <a:gdLst/>
              <a:ahLst/>
              <a:cxnLst/>
              <a:rect l="l" t="t" r="r" b="b"/>
              <a:pathLst>
                <a:path w="867410" h="520064">
                  <a:moveTo>
                    <a:pt x="0" y="416058"/>
                  </a:moveTo>
                  <a:lnTo>
                    <a:pt x="77727" y="36580"/>
                  </a:lnTo>
                </a:path>
                <a:path w="867410" h="520064">
                  <a:moveTo>
                    <a:pt x="77727" y="36580"/>
                  </a:moveTo>
                  <a:lnTo>
                    <a:pt x="836686" y="36580"/>
                  </a:lnTo>
                </a:path>
                <a:path w="867410" h="520064">
                  <a:moveTo>
                    <a:pt x="867167" y="0"/>
                  </a:moveTo>
                  <a:lnTo>
                    <a:pt x="867167" y="519682"/>
                  </a:lnTo>
                </a:path>
              </a:pathLst>
            </a:custGeom>
            <a:ln w="140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102098" y="5530245"/>
            <a:ext cx="2423795" cy="526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250" spc="-450" dirty="0">
                <a:latin typeface="Symbol"/>
                <a:cs typeface="Symbol"/>
              </a:rPr>
              <a:t></a:t>
            </a:r>
            <a:r>
              <a:rPr sz="2450" spc="5" dirty="0">
                <a:latin typeface="Times New Roman"/>
                <a:cs typeface="Times New Roman"/>
              </a:rPr>
              <a:t>8</a:t>
            </a:r>
            <a:r>
              <a:rPr sz="2450" spc="-285" dirty="0">
                <a:latin typeface="Times New Roman"/>
                <a:cs typeface="Times New Roman"/>
              </a:rPr>
              <a:t> </a:t>
            </a:r>
            <a:r>
              <a:rPr sz="2450" spc="5" dirty="0">
                <a:latin typeface="Symbol"/>
                <a:cs typeface="Symbol"/>
              </a:rPr>
              <a:t></a:t>
            </a:r>
            <a:r>
              <a:rPr sz="2450" spc="-240" dirty="0">
                <a:latin typeface="Times New Roman"/>
                <a:cs typeface="Times New Roman"/>
              </a:rPr>
              <a:t> </a:t>
            </a:r>
            <a:r>
              <a:rPr sz="2450" spc="-15" dirty="0">
                <a:latin typeface="Times New Roman"/>
                <a:cs typeface="Times New Roman"/>
              </a:rPr>
              <a:t>3</a:t>
            </a:r>
            <a:r>
              <a:rPr sz="3250" spc="-285" dirty="0">
                <a:latin typeface="Symbol"/>
                <a:cs typeface="Symbol"/>
              </a:rPr>
              <a:t></a:t>
            </a:r>
            <a:r>
              <a:rPr sz="3250" spc="175" dirty="0">
                <a:latin typeface="Times New Roman"/>
                <a:cs typeface="Times New Roman"/>
              </a:rPr>
              <a:t> </a:t>
            </a:r>
            <a:r>
              <a:rPr sz="2450" spc="5" dirty="0">
                <a:latin typeface="Symbol"/>
                <a:cs typeface="Symbol"/>
              </a:rPr>
              <a:t></a:t>
            </a:r>
            <a:r>
              <a:rPr sz="2450" spc="-70" dirty="0">
                <a:latin typeface="Times New Roman"/>
                <a:cs typeface="Times New Roman"/>
              </a:rPr>
              <a:t> </a:t>
            </a:r>
            <a:r>
              <a:rPr sz="2450" spc="-15" dirty="0">
                <a:latin typeface="Times New Roman"/>
                <a:cs typeface="Times New Roman"/>
              </a:rPr>
              <a:t>0</a:t>
            </a:r>
            <a:r>
              <a:rPr sz="2450" spc="-5" dirty="0">
                <a:latin typeface="Times New Roman"/>
                <a:cs typeface="Times New Roman"/>
              </a:rPr>
              <a:t>.</a:t>
            </a:r>
            <a:r>
              <a:rPr sz="2450" spc="10" dirty="0">
                <a:latin typeface="Times New Roman"/>
                <a:cs typeface="Times New Roman"/>
              </a:rPr>
              <a:t>150</a:t>
            </a:r>
            <a:r>
              <a:rPr sz="2450" spc="5" dirty="0">
                <a:latin typeface="Times New Roman"/>
                <a:cs typeface="Times New Roman"/>
              </a:rPr>
              <a:t>8</a:t>
            </a:r>
            <a:r>
              <a:rPr sz="2450" spc="-215" dirty="0">
                <a:latin typeface="Times New Roman"/>
                <a:cs typeface="Times New Roman"/>
              </a:rPr>
              <a:t> </a:t>
            </a:r>
            <a:r>
              <a:rPr sz="2450" spc="5" dirty="0">
                <a:latin typeface="Symbol"/>
                <a:cs typeface="Symbol"/>
              </a:rPr>
              <a:t></a:t>
            </a:r>
            <a:r>
              <a:rPr sz="2450" spc="-300" dirty="0">
                <a:latin typeface="Times New Roman"/>
                <a:cs typeface="Times New Roman"/>
              </a:rPr>
              <a:t> </a:t>
            </a:r>
            <a:r>
              <a:rPr sz="2450" spc="5" dirty="0">
                <a:latin typeface="Times New Roman"/>
                <a:cs typeface="Times New Roman"/>
              </a:rPr>
              <a:t>1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29" name="object 29"/>
          <p:cNvSpPr txBox="1"/>
          <p:nvPr/>
        </p:nvSpPr>
        <p:spPr>
          <a:xfrm>
            <a:off x="2386075" y="5515179"/>
            <a:ext cx="1535430" cy="544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50" i="1" spc="190" dirty="0">
                <a:latin typeface="Times New Roman"/>
                <a:cs typeface="Times New Roman"/>
              </a:rPr>
              <a:t>g</a:t>
            </a:r>
            <a:r>
              <a:rPr sz="2450" dirty="0">
                <a:latin typeface="Times New Roman"/>
                <a:cs typeface="Times New Roman"/>
              </a:rPr>
              <a:t>'</a:t>
            </a:r>
            <a:r>
              <a:rPr sz="2450" spc="-340" dirty="0">
                <a:latin typeface="Times New Roman"/>
                <a:cs typeface="Times New Roman"/>
              </a:rPr>
              <a:t> </a:t>
            </a:r>
            <a:r>
              <a:rPr sz="3250" spc="-340" dirty="0">
                <a:latin typeface="Symbol"/>
                <a:cs typeface="Symbol"/>
              </a:rPr>
              <a:t></a:t>
            </a:r>
            <a:r>
              <a:rPr sz="2450" spc="70" dirty="0">
                <a:latin typeface="Times New Roman"/>
                <a:cs typeface="Times New Roman"/>
              </a:rPr>
              <a:t>4</a:t>
            </a:r>
            <a:r>
              <a:rPr sz="3250" spc="-285" dirty="0">
                <a:latin typeface="Symbol"/>
                <a:cs typeface="Symbol"/>
              </a:rPr>
              <a:t></a:t>
            </a:r>
            <a:r>
              <a:rPr sz="3250" spc="-40" dirty="0">
                <a:latin typeface="Times New Roman"/>
                <a:cs typeface="Times New Roman"/>
              </a:rPr>
              <a:t> </a:t>
            </a:r>
            <a:r>
              <a:rPr sz="2450" spc="5" dirty="0">
                <a:latin typeface="Symbol"/>
                <a:cs typeface="Symbol"/>
              </a:rPr>
              <a:t></a:t>
            </a:r>
            <a:r>
              <a:rPr sz="2450" spc="60" dirty="0">
                <a:latin typeface="Times New Roman"/>
                <a:cs typeface="Times New Roman"/>
              </a:rPr>
              <a:t> </a:t>
            </a:r>
            <a:r>
              <a:rPr sz="2450" spc="5" dirty="0">
                <a:latin typeface="Times New Roman"/>
                <a:cs typeface="Times New Roman"/>
              </a:rPr>
              <a:t>1</a:t>
            </a:r>
            <a:r>
              <a:rPr sz="2450" spc="-395" dirty="0">
                <a:latin typeface="Times New Roman"/>
                <a:cs typeface="Times New Roman"/>
              </a:rPr>
              <a:t> </a:t>
            </a:r>
            <a:r>
              <a:rPr sz="2450" spc="55" dirty="0">
                <a:latin typeface="Times New Roman"/>
                <a:cs typeface="Times New Roman"/>
              </a:rPr>
              <a:t>/</a:t>
            </a:r>
            <a:r>
              <a:rPr sz="3400" spc="-450" dirty="0">
                <a:latin typeface="Symbol"/>
                <a:cs typeface="Symbol"/>
              </a:rPr>
              <a:t></a:t>
            </a:r>
            <a:r>
              <a:rPr sz="2450" spc="5" dirty="0">
                <a:latin typeface="Times New Roman"/>
                <a:cs typeface="Times New Roman"/>
              </a:rPr>
              <a:t>2</a:t>
            </a:r>
            <a:endParaRPr sz="2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3" y="1258315"/>
            <a:ext cx="37382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0" dirty="0"/>
              <a:t>Metode</a:t>
            </a:r>
            <a:r>
              <a:rPr sz="3000" spc="-45" dirty="0"/>
              <a:t> </a:t>
            </a:r>
            <a:r>
              <a:rPr sz="3000" spc="20" dirty="0"/>
              <a:t>Pencarian</a:t>
            </a:r>
            <a:r>
              <a:rPr sz="3000" spc="-35" dirty="0"/>
              <a:t> </a:t>
            </a:r>
            <a:r>
              <a:rPr sz="3000" spc="40" dirty="0"/>
              <a:t>Akar</a:t>
            </a:r>
            <a:endParaRPr sz="3000"/>
          </a:p>
        </p:txBody>
      </p:sp>
      <p:sp>
        <p:nvSpPr>
          <p:cNvPr id="4" name="object 4"/>
          <p:cNvSpPr txBox="1"/>
          <p:nvPr/>
        </p:nvSpPr>
        <p:spPr>
          <a:xfrm>
            <a:off x="993133" y="1721676"/>
            <a:ext cx="8021320" cy="413194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37185" indent="-325120">
              <a:lnSpc>
                <a:spcPct val="100000"/>
              </a:lnSpc>
              <a:spcBef>
                <a:spcPts val="390"/>
              </a:spcBef>
              <a:buAutoNum type="arabicPeriod"/>
              <a:tabLst>
                <a:tab pos="337820" algn="l"/>
              </a:tabLst>
            </a:pPr>
            <a:r>
              <a:rPr sz="2600" spc="20" dirty="0">
                <a:latin typeface="Calibri"/>
                <a:cs typeface="Calibri"/>
              </a:rPr>
              <a:t>Metode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15" dirty="0">
                <a:latin typeface="Calibri"/>
                <a:cs typeface="Calibri"/>
              </a:rPr>
              <a:t>tertutup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(</a:t>
            </a:r>
            <a:r>
              <a:rPr sz="2600" i="1" spc="-10" dirty="0">
                <a:latin typeface="Calibri"/>
                <a:cs typeface="Calibri"/>
              </a:rPr>
              <a:t>bracketing</a:t>
            </a:r>
            <a:r>
              <a:rPr sz="2600" i="1" spc="-35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method</a:t>
            </a:r>
            <a:r>
              <a:rPr sz="2600" dirty="0">
                <a:latin typeface="Calibri"/>
                <a:cs typeface="Calibri"/>
              </a:rPr>
              <a:t>)</a:t>
            </a:r>
            <a:endParaRPr sz="2600">
              <a:latin typeface="Calibri"/>
              <a:cs typeface="Calibri"/>
            </a:endParaRPr>
          </a:p>
          <a:p>
            <a:pPr marL="607060" lvl="1" indent="-305435">
              <a:lnSpc>
                <a:spcPct val="100000"/>
              </a:lnSpc>
              <a:spcBef>
                <a:spcPts val="730"/>
              </a:spcBef>
              <a:buSzPct val="115384"/>
              <a:buFont typeface="Arial MT"/>
              <a:buChar char="•"/>
              <a:tabLst>
                <a:tab pos="606425" algn="l"/>
                <a:tab pos="607060" algn="l"/>
              </a:tabLst>
            </a:pPr>
            <a:r>
              <a:rPr sz="2600" spc="-5" dirty="0">
                <a:latin typeface="Calibri"/>
                <a:cs typeface="Calibri"/>
              </a:rPr>
              <a:t>mencari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akar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di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dalam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selang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[</a:t>
            </a:r>
            <a:r>
              <a:rPr sz="2600" i="1" dirty="0">
                <a:latin typeface="Calibri"/>
                <a:cs typeface="Calibri"/>
              </a:rPr>
              <a:t>a</a:t>
            </a:r>
            <a:r>
              <a:rPr sz="2600" dirty="0">
                <a:latin typeface="Calibri"/>
                <a:cs typeface="Calibri"/>
              </a:rPr>
              <a:t>,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b</a:t>
            </a:r>
            <a:r>
              <a:rPr sz="2600" dirty="0">
                <a:latin typeface="Calibri"/>
                <a:cs typeface="Calibri"/>
              </a:rPr>
              <a:t>];</a:t>
            </a:r>
            <a:endParaRPr sz="2600">
              <a:latin typeface="Calibri"/>
              <a:cs typeface="Calibri"/>
            </a:endParaRPr>
          </a:p>
          <a:p>
            <a:pPr marL="589915" marR="5080" lvl="1" indent="-288290">
              <a:lnSpc>
                <a:spcPts val="2810"/>
              </a:lnSpc>
              <a:spcBef>
                <a:spcPts val="775"/>
              </a:spcBef>
              <a:buFont typeface="Arial MT"/>
              <a:buChar char="•"/>
              <a:tabLst>
                <a:tab pos="662940" algn="l"/>
                <a:tab pos="663575" algn="l"/>
              </a:tabLst>
            </a:pPr>
            <a:r>
              <a:rPr dirty="0"/>
              <a:t>	</a:t>
            </a:r>
            <a:r>
              <a:rPr sz="2600" dirty="0">
                <a:latin typeface="Calibri"/>
                <a:cs typeface="Calibri"/>
              </a:rPr>
              <a:t>Selang [</a:t>
            </a:r>
            <a:r>
              <a:rPr sz="2600" i="1" dirty="0">
                <a:latin typeface="Calibri"/>
                <a:cs typeface="Calibri"/>
              </a:rPr>
              <a:t>a</a:t>
            </a:r>
            <a:r>
              <a:rPr sz="2600" dirty="0">
                <a:latin typeface="Calibri"/>
                <a:cs typeface="Calibri"/>
              </a:rPr>
              <a:t>, </a:t>
            </a:r>
            <a:r>
              <a:rPr sz="2600" i="1" dirty="0">
                <a:latin typeface="Calibri"/>
                <a:cs typeface="Calibri"/>
              </a:rPr>
              <a:t>b</a:t>
            </a:r>
            <a:r>
              <a:rPr sz="2600" dirty="0">
                <a:latin typeface="Calibri"/>
                <a:cs typeface="Calibri"/>
              </a:rPr>
              <a:t>] sudah </a:t>
            </a:r>
            <a:r>
              <a:rPr sz="2600" spc="-10" dirty="0">
                <a:latin typeface="Calibri"/>
                <a:cs typeface="Calibri"/>
              </a:rPr>
              <a:t>dipastikan </a:t>
            </a:r>
            <a:r>
              <a:rPr sz="2600" dirty="0">
                <a:latin typeface="Calibri"/>
                <a:cs typeface="Calibri"/>
              </a:rPr>
              <a:t>berisi </a:t>
            </a:r>
            <a:r>
              <a:rPr sz="2600" spc="-5" dirty="0">
                <a:latin typeface="Calibri"/>
                <a:cs typeface="Calibri"/>
              </a:rPr>
              <a:t>minimal satu buah </a:t>
            </a:r>
            <a:r>
              <a:rPr sz="2600" spc="-580" dirty="0">
                <a:latin typeface="Calibri"/>
                <a:cs typeface="Calibri"/>
              </a:rPr>
              <a:t> </a:t>
            </a:r>
            <a:r>
              <a:rPr sz="2600" spc="-55" dirty="0">
                <a:latin typeface="Calibri"/>
                <a:cs typeface="Calibri"/>
              </a:rPr>
              <a:t>akar,</a:t>
            </a:r>
            <a:endParaRPr sz="2600">
              <a:latin typeface="Calibri"/>
              <a:cs typeface="Calibri"/>
            </a:endParaRPr>
          </a:p>
          <a:p>
            <a:pPr marL="589915" marR="118110" lvl="1" indent="-288290">
              <a:lnSpc>
                <a:spcPts val="2810"/>
              </a:lnSpc>
              <a:spcBef>
                <a:spcPts val="620"/>
              </a:spcBef>
              <a:buFont typeface="Arial MT"/>
              <a:buChar char="•"/>
              <a:tabLst>
                <a:tab pos="589915" algn="l"/>
                <a:tab pos="590550" algn="l"/>
              </a:tabLst>
            </a:pPr>
            <a:r>
              <a:rPr sz="2600" spc="-15" dirty="0">
                <a:latin typeface="Calibri"/>
                <a:cs typeface="Calibri"/>
              </a:rPr>
              <a:t>karena </a:t>
            </a:r>
            <a:r>
              <a:rPr sz="2600" dirty="0">
                <a:latin typeface="Calibri"/>
                <a:cs typeface="Calibri"/>
              </a:rPr>
              <a:t>itu </a:t>
            </a:r>
            <a:r>
              <a:rPr sz="2600" spc="-10" dirty="0">
                <a:latin typeface="Calibri"/>
                <a:cs typeface="Calibri"/>
              </a:rPr>
              <a:t>metode </a:t>
            </a:r>
            <a:r>
              <a:rPr sz="2600" spc="-5" dirty="0">
                <a:latin typeface="Calibri"/>
                <a:cs typeface="Calibri"/>
              </a:rPr>
              <a:t>jenis ini </a:t>
            </a:r>
            <a:r>
              <a:rPr sz="2600" dirty="0">
                <a:latin typeface="Calibri"/>
                <a:cs typeface="Calibri"/>
              </a:rPr>
              <a:t>selalu berhasil </a:t>
            </a:r>
            <a:r>
              <a:rPr sz="2600" spc="-5" dirty="0">
                <a:latin typeface="Calibri"/>
                <a:cs typeface="Calibri"/>
              </a:rPr>
              <a:t>menemukan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5" dirty="0">
                <a:latin typeface="Calibri"/>
                <a:cs typeface="Calibri"/>
              </a:rPr>
              <a:t>akar.;</a:t>
            </a:r>
            <a:endParaRPr sz="2600">
              <a:latin typeface="Calibri"/>
              <a:cs typeface="Calibri"/>
            </a:endParaRPr>
          </a:p>
          <a:p>
            <a:pPr marL="589915" marR="41275" lvl="1" indent="-288290">
              <a:lnSpc>
                <a:spcPts val="2810"/>
              </a:lnSpc>
              <a:spcBef>
                <a:spcPts val="620"/>
              </a:spcBef>
              <a:buFont typeface="Arial MT"/>
              <a:buChar char="•"/>
              <a:tabLst>
                <a:tab pos="589915" algn="l"/>
                <a:tab pos="590550" algn="l"/>
              </a:tabLst>
            </a:pPr>
            <a:r>
              <a:rPr sz="2600" spc="-10" dirty="0">
                <a:latin typeface="Calibri"/>
                <a:cs typeface="Calibri"/>
              </a:rPr>
              <a:t>Dengan </a:t>
            </a:r>
            <a:r>
              <a:rPr sz="2600" spc="-25" dirty="0">
                <a:latin typeface="Calibri"/>
                <a:cs typeface="Calibri"/>
              </a:rPr>
              <a:t>kata </a:t>
            </a:r>
            <a:r>
              <a:rPr sz="2600" dirty="0">
                <a:latin typeface="Calibri"/>
                <a:cs typeface="Calibri"/>
              </a:rPr>
              <a:t>lain, </a:t>
            </a:r>
            <a:r>
              <a:rPr sz="2600" spc="-15" dirty="0">
                <a:latin typeface="Calibri"/>
                <a:cs typeface="Calibri"/>
              </a:rPr>
              <a:t>lelarannya </a:t>
            </a:r>
            <a:r>
              <a:rPr sz="2600" dirty="0">
                <a:latin typeface="Calibri"/>
                <a:cs typeface="Calibri"/>
              </a:rPr>
              <a:t>selalu </a:t>
            </a:r>
            <a:r>
              <a:rPr sz="2600" spc="-25" dirty="0">
                <a:latin typeface="Calibri"/>
                <a:cs typeface="Calibri"/>
              </a:rPr>
              <a:t>konvergen </a:t>
            </a:r>
            <a:r>
              <a:rPr sz="2600" spc="-5" dirty="0">
                <a:latin typeface="Calibri"/>
                <a:cs typeface="Calibri"/>
              </a:rPr>
              <a:t>(menuju)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40" dirty="0">
                <a:latin typeface="Calibri"/>
                <a:cs typeface="Calibri"/>
              </a:rPr>
              <a:t>ke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5" dirty="0">
                <a:latin typeface="Calibri"/>
                <a:cs typeface="Calibri"/>
              </a:rPr>
              <a:t>akar,</a:t>
            </a:r>
            <a:endParaRPr sz="2600">
              <a:latin typeface="Calibri"/>
              <a:cs typeface="Calibri"/>
            </a:endParaRPr>
          </a:p>
          <a:p>
            <a:pPr marL="589915" marR="95885" lvl="1" indent="-288290">
              <a:lnSpc>
                <a:spcPts val="2810"/>
              </a:lnSpc>
              <a:spcBef>
                <a:spcPts val="620"/>
              </a:spcBef>
              <a:buFont typeface="Arial MT"/>
              <a:buChar char="•"/>
              <a:tabLst>
                <a:tab pos="589915" algn="l"/>
                <a:tab pos="590550" algn="l"/>
              </a:tabLst>
            </a:pPr>
            <a:r>
              <a:rPr sz="2600" spc="-15" dirty="0">
                <a:latin typeface="Calibri"/>
                <a:cs typeface="Calibri"/>
              </a:rPr>
              <a:t>karena </a:t>
            </a:r>
            <a:r>
              <a:rPr sz="2600" dirty="0">
                <a:latin typeface="Calibri"/>
                <a:cs typeface="Calibri"/>
              </a:rPr>
              <a:t>itu </a:t>
            </a:r>
            <a:r>
              <a:rPr sz="2600" spc="-10" dirty="0">
                <a:latin typeface="Calibri"/>
                <a:cs typeface="Calibri"/>
              </a:rPr>
              <a:t>metode </a:t>
            </a:r>
            <a:r>
              <a:rPr sz="2600" spc="-5" dirty="0">
                <a:latin typeface="Calibri"/>
                <a:cs typeface="Calibri"/>
              </a:rPr>
              <a:t>tertutup </a:t>
            </a:r>
            <a:r>
              <a:rPr sz="2600" spc="-10" dirty="0">
                <a:latin typeface="Calibri"/>
                <a:cs typeface="Calibri"/>
              </a:rPr>
              <a:t>kadang-kadang </a:t>
            </a:r>
            <a:r>
              <a:rPr sz="2600" spc="-5" dirty="0">
                <a:latin typeface="Calibri"/>
                <a:cs typeface="Calibri"/>
              </a:rPr>
              <a:t>dinamakan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juga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15" dirty="0">
                <a:latin typeface="Calibri"/>
                <a:cs typeface="Calibri"/>
              </a:rPr>
              <a:t>metode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konvergen.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942333" y="1140357"/>
            <a:ext cx="7665720" cy="447103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795"/>
              </a:spcBef>
              <a:tabLst>
                <a:tab pos="494030" algn="l"/>
              </a:tabLst>
            </a:pPr>
            <a:r>
              <a:rPr sz="2800" spc="-5" dirty="0">
                <a:latin typeface="Calibri"/>
                <a:cs typeface="Calibri"/>
              </a:rPr>
              <a:t>2.	</a:t>
            </a:r>
            <a:r>
              <a:rPr sz="2800" spc="-15" dirty="0">
                <a:latin typeface="Calibri"/>
                <a:cs typeface="Calibri"/>
              </a:rPr>
              <a:t>Prosedur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lelaran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kedua: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x</a:t>
            </a:r>
            <a:r>
              <a:rPr sz="2775" i="1" baseline="-21021" dirty="0">
                <a:latin typeface="Calibri"/>
                <a:cs typeface="Calibri"/>
              </a:rPr>
              <a:t>r</a:t>
            </a:r>
            <a:r>
              <a:rPr sz="2775" baseline="-21021" dirty="0">
                <a:latin typeface="Calibri"/>
                <a:cs typeface="Calibri"/>
              </a:rPr>
              <a:t>+1</a:t>
            </a:r>
            <a:r>
              <a:rPr sz="2775" spc="307" baseline="-21021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3/(</a:t>
            </a:r>
            <a:r>
              <a:rPr sz="2800" i="1" spc="-5" dirty="0">
                <a:latin typeface="Calibri"/>
                <a:cs typeface="Calibri"/>
              </a:rPr>
              <a:t>x</a:t>
            </a:r>
            <a:r>
              <a:rPr sz="2775" i="1" spc="-7" baseline="-21021" dirty="0">
                <a:latin typeface="Calibri"/>
                <a:cs typeface="Calibri"/>
              </a:rPr>
              <a:t>r</a:t>
            </a:r>
            <a:r>
              <a:rPr sz="2775" i="1" spc="345" baseline="-21021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-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2)</a:t>
            </a:r>
            <a:endParaRPr sz="2800">
              <a:latin typeface="Calibri"/>
              <a:cs typeface="Calibri"/>
            </a:endParaRPr>
          </a:p>
          <a:p>
            <a:pPr marL="977900">
              <a:lnSpc>
                <a:spcPct val="100000"/>
              </a:lnSpc>
              <a:spcBef>
                <a:spcPts val="695"/>
              </a:spcBef>
              <a:tabLst>
                <a:tab pos="1690370" algn="l"/>
                <a:tab pos="3519804" algn="l"/>
              </a:tabLst>
            </a:pPr>
            <a:r>
              <a:rPr sz="2800" i="1" spc="-5" dirty="0">
                <a:latin typeface="Calibri"/>
                <a:cs typeface="Calibri"/>
              </a:rPr>
              <a:t>g</a:t>
            </a:r>
            <a:r>
              <a:rPr sz="2800" spc="-5" dirty="0">
                <a:latin typeface="Calibri"/>
                <a:cs typeface="Calibri"/>
              </a:rPr>
              <a:t>(</a:t>
            </a:r>
            <a:r>
              <a:rPr sz="2800" i="1" spc="-5" dirty="0">
                <a:latin typeface="Calibri"/>
                <a:cs typeface="Calibri"/>
              </a:rPr>
              <a:t>x</a:t>
            </a:r>
            <a:r>
              <a:rPr sz="2800" spc="-5" dirty="0">
                <a:latin typeface="Calibri"/>
                <a:cs typeface="Calibri"/>
              </a:rPr>
              <a:t>)	=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3/(</a:t>
            </a:r>
            <a:r>
              <a:rPr sz="2800" i="1" spc="-5" dirty="0">
                <a:latin typeface="Calibri"/>
                <a:cs typeface="Calibri"/>
              </a:rPr>
              <a:t>x</a:t>
            </a:r>
            <a:r>
              <a:rPr sz="2800" spc="-5" dirty="0">
                <a:latin typeface="Calibri"/>
                <a:cs typeface="Calibri"/>
              </a:rPr>
              <a:t>-2)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1335" dirty="0">
                <a:latin typeface="Wingdings"/>
                <a:cs typeface="Wingdings"/>
              </a:rPr>
              <a:t>🡪</a:t>
            </a:r>
            <a:r>
              <a:rPr sz="2800" spc="1335" dirty="0">
                <a:latin typeface="Times New Roman"/>
                <a:cs typeface="Times New Roman"/>
              </a:rPr>
              <a:t>	</a:t>
            </a:r>
            <a:r>
              <a:rPr sz="2800" i="1" spc="-5" dirty="0">
                <a:latin typeface="Calibri"/>
                <a:cs typeface="Calibri"/>
              </a:rPr>
              <a:t>g</a:t>
            </a:r>
            <a:r>
              <a:rPr sz="2800" spc="-5" dirty="0">
                <a:latin typeface="Calibri"/>
                <a:cs typeface="Calibri"/>
              </a:rPr>
              <a:t>'(</a:t>
            </a:r>
            <a:r>
              <a:rPr sz="2800" i="1" spc="-5" dirty="0">
                <a:latin typeface="Calibri"/>
                <a:cs typeface="Calibri"/>
              </a:rPr>
              <a:t>x</a:t>
            </a:r>
            <a:r>
              <a:rPr sz="2800" spc="-5" dirty="0">
                <a:latin typeface="Calibri"/>
                <a:cs typeface="Calibri"/>
              </a:rPr>
              <a:t>)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-3/(</a:t>
            </a:r>
            <a:r>
              <a:rPr sz="2800" i="1" spc="-5" dirty="0">
                <a:latin typeface="Calibri"/>
                <a:cs typeface="Calibri"/>
              </a:rPr>
              <a:t>x</a:t>
            </a:r>
            <a:r>
              <a:rPr sz="2800" spc="-5" dirty="0">
                <a:latin typeface="Calibri"/>
                <a:cs typeface="Calibri"/>
              </a:rPr>
              <a:t>-2)</a:t>
            </a:r>
            <a:r>
              <a:rPr sz="2775" spc="-7" baseline="25525" dirty="0">
                <a:latin typeface="Calibri"/>
                <a:cs typeface="Calibri"/>
              </a:rPr>
              <a:t>2</a:t>
            </a:r>
            <a:endParaRPr sz="2775" baseline="25525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950">
              <a:latin typeface="Calibri"/>
              <a:cs typeface="Calibri"/>
            </a:endParaRPr>
          </a:p>
          <a:p>
            <a:pPr marL="406400" marR="190500">
              <a:lnSpc>
                <a:spcPts val="3320"/>
              </a:lnSpc>
            </a:pPr>
            <a:r>
              <a:rPr sz="2800" spc="-40" dirty="0">
                <a:latin typeface="Calibri"/>
                <a:cs typeface="Calibri"/>
              </a:rPr>
              <a:t>Terlihat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bahwa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Symbol"/>
                <a:cs typeface="Symbol"/>
              </a:rPr>
              <a:t></a:t>
            </a:r>
            <a:r>
              <a:rPr sz="2800" i="1" spc="-5" dirty="0">
                <a:latin typeface="Calibri"/>
                <a:cs typeface="Calibri"/>
              </a:rPr>
              <a:t>g</a:t>
            </a:r>
            <a:r>
              <a:rPr sz="2800" spc="-5" dirty="0">
                <a:latin typeface="Calibri"/>
                <a:cs typeface="Calibri"/>
              </a:rPr>
              <a:t>'(</a:t>
            </a:r>
            <a:r>
              <a:rPr sz="2800" i="1" spc="-5" dirty="0">
                <a:latin typeface="Calibri"/>
                <a:cs typeface="Calibri"/>
              </a:rPr>
              <a:t>x</a:t>
            </a:r>
            <a:r>
              <a:rPr sz="2800" spc="-5" dirty="0">
                <a:latin typeface="Calibri"/>
                <a:cs typeface="Calibri"/>
              </a:rPr>
              <a:t>)</a:t>
            </a:r>
            <a:r>
              <a:rPr sz="2800" spc="-5" dirty="0">
                <a:latin typeface="Symbol"/>
                <a:cs typeface="Symbol"/>
              </a:rPr>
              <a:t></a:t>
            </a:r>
            <a:r>
              <a:rPr sz="2800" spc="-5" dirty="0">
                <a:latin typeface="Calibri"/>
                <a:cs typeface="Calibri"/>
              </a:rPr>
              <a:t>&lt;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untuk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x </a:t>
            </a:r>
            <a:r>
              <a:rPr sz="2800" spc="-10" dirty="0">
                <a:latin typeface="Calibri"/>
                <a:cs typeface="Calibri"/>
              </a:rPr>
              <a:t>di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sekitar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titik-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tetap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s</a:t>
            </a:r>
            <a:r>
              <a:rPr sz="2800" i="1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3.</a:t>
            </a:r>
            <a:endParaRPr sz="2800">
              <a:latin typeface="Calibri"/>
              <a:cs typeface="Calibri"/>
            </a:endParaRPr>
          </a:p>
          <a:p>
            <a:pPr marL="406400" marR="55880" indent="78740">
              <a:lnSpc>
                <a:spcPct val="100000"/>
              </a:lnSpc>
              <a:spcBef>
                <a:spcPts val="570"/>
              </a:spcBef>
            </a:pPr>
            <a:r>
              <a:rPr sz="2800" spc="-20" dirty="0">
                <a:latin typeface="Calibri"/>
                <a:cs typeface="Calibri"/>
              </a:rPr>
              <a:t>Karena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itu,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pengambilan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tebakan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awal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x</a:t>
            </a:r>
            <a:r>
              <a:rPr sz="2775" baseline="-21021" dirty="0">
                <a:latin typeface="Calibri"/>
                <a:cs typeface="Calibri"/>
              </a:rPr>
              <a:t>0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4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akan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menghasilkan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lelaran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yang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konvergen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sebab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850">
              <a:latin typeface="Calibri"/>
              <a:cs typeface="Calibri"/>
            </a:endParaRPr>
          </a:p>
          <a:p>
            <a:pPr marL="977900">
              <a:lnSpc>
                <a:spcPct val="100000"/>
              </a:lnSpc>
            </a:pPr>
            <a:r>
              <a:rPr sz="2800" spc="-5" dirty="0">
                <a:latin typeface="Symbol"/>
                <a:cs typeface="Symbol"/>
              </a:rPr>
              <a:t></a:t>
            </a:r>
            <a:r>
              <a:rPr sz="2800" i="1" spc="-5" dirty="0">
                <a:latin typeface="Calibri"/>
                <a:cs typeface="Calibri"/>
              </a:rPr>
              <a:t>g</a:t>
            </a:r>
            <a:r>
              <a:rPr sz="2800" spc="-5" dirty="0">
                <a:latin typeface="Calibri"/>
                <a:cs typeface="Calibri"/>
              </a:rPr>
              <a:t>'(4)</a:t>
            </a:r>
            <a:r>
              <a:rPr sz="2800" spc="-5" dirty="0">
                <a:latin typeface="Symbol"/>
                <a:cs typeface="Symbol"/>
              </a:rPr>
              <a:t>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spc="-5" dirty="0">
                <a:latin typeface="Symbol"/>
                <a:cs typeface="Symbol"/>
              </a:rPr>
              <a:t></a:t>
            </a:r>
            <a:r>
              <a:rPr sz="2800" spc="-5" dirty="0">
                <a:latin typeface="Calibri"/>
                <a:cs typeface="Calibri"/>
              </a:rPr>
              <a:t>-3/(4-2)</a:t>
            </a:r>
            <a:r>
              <a:rPr sz="2775" spc="-7" baseline="25525" dirty="0">
                <a:latin typeface="Calibri"/>
                <a:cs typeface="Calibri"/>
              </a:rPr>
              <a:t>2</a:t>
            </a:r>
            <a:r>
              <a:rPr sz="2775" spc="382" baseline="25525" dirty="0">
                <a:latin typeface="Calibri"/>
                <a:cs typeface="Calibri"/>
              </a:rPr>
              <a:t> </a:t>
            </a:r>
            <a:r>
              <a:rPr sz="2800" spc="-5" dirty="0">
                <a:latin typeface="Symbol"/>
                <a:cs typeface="Symbol"/>
              </a:rPr>
              <a:t>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0.75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&lt;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45197" y="1087627"/>
            <a:ext cx="146050" cy="311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spc="10" dirty="0">
                <a:latin typeface="Calibri"/>
                <a:cs typeface="Calibri"/>
              </a:rPr>
              <a:t>2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  <a:tabLst>
                <a:tab pos="455930" algn="l"/>
                <a:tab pos="4733925" algn="l"/>
                <a:tab pos="5278120" algn="l"/>
              </a:tabLst>
            </a:pPr>
            <a:r>
              <a:rPr spc="-5" dirty="0"/>
              <a:t>3.	</a:t>
            </a:r>
            <a:r>
              <a:rPr spc="-15" dirty="0"/>
              <a:t>Prosedur</a:t>
            </a:r>
            <a:r>
              <a:rPr spc="55" dirty="0"/>
              <a:t> </a:t>
            </a:r>
            <a:r>
              <a:rPr spc="-15" dirty="0"/>
              <a:t>lelaran</a:t>
            </a:r>
            <a:r>
              <a:rPr spc="5" dirty="0"/>
              <a:t> </a:t>
            </a:r>
            <a:r>
              <a:rPr spc="-30" dirty="0"/>
              <a:t>ketiga</a:t>
            </a:r>
            <a:r>
              <a:rPr spc="-10" dirty="0"/>
              <a:t> </a:t>
            </a:r>
            <a:r>
              <a:rPr i="1" dirty="0">
                <a:latin typeface="Calibri"/>
                <a:cs typeface="Calibri"/>
              </a:rPr>
              <a:t>x</a:t>
            </a:r>
            <a:r>
              <a:rPr sz="2775" i="1" baseline="-21021" dirty="0">
                <a:latin typeface="Calibri"/>
                <a:cs typeface="Calibri"/>
              </a:rPr>
              <a:t>r</a:t>
            </a:r>
            <a:r>
              <a:rPr sz="2775" baseline="-21021" dirty="0"/>
              <a:t>+1</a:t>
            </a:r>
            <a:r>
              <a:rPr sz="2775" spc="337" baseline="-21021" dirty="0"/>
              <a:t> </a:t>
            </a:r>
            <a:r>
              <a:rPr sz="2800" spc="-5" dirty="0"/>
              <a:t>=	</a:t>
            </a:r>
            <a:r>
              <a:rPr sz="2800" dirty="0"/>
              <a:t>(</a:t>
            </a:r>
            <a:r>
              <a:rPr sz="2800" i="1" dirty="0">
                <a:latin typeface="Calibri"/>
                <a:cs typeface="Calibri"/>
              </a:rPr>
              <a:t>x</a:t>
            </a:r>
            <a:r>
              <a:rPr sz="2775" i="1" baseline="-21021" dirty="0">
                <a:latin typeface="Calibri"/>
                <a:cs typeface="Calibri"/>
              </a:rPr>
              <a:t>r	</a:t>
            </a:r>
            <a:r>
              <a:rPr sz="2800" spc="-5" dirty="0"/>
              <a:t>-</a:t>
            </a:r>
            <a:r>
              <a:rPr sz="2800" spc="-60" dirty="0"/>
              <a:t> </a:t>
            </a:r>
            <a:r>
              <a:rPr sz="2800" spc="-5" dirty="0"/>
              <a:t>3)/2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72539" y="1592071"/>
            <a:ext cx="7267575" cy="3867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47065">
              <a:lnSpc>
                <a:spcPct val="100000"/>
              </a:lnSpc>
              <a:spcBef>
                <a:spcPts val="95"/>
              </a:spcBef>
              <a:tabLst>
                <a:tab pos="1360170" algn="l"/>
                <a:tab pos="3015615" algn="l"/>
              </a:tabLst>
            </a:pPr>
            <a:r>
              <a:rPr sz="2800" i="1" spc="-5" dirty="0">
                <a:latin typeface="Calibri"/>
                <a:cs typeface="Calibri"/>
              </a:rPr>
              <a:t>g</a:t>
            </a:r>
            <a:r>
              <a:rPr sz="2800" spc="-5" dirty="0">
                <a:latin typeface="Calibri"/>
                <a:cs typeface="Calibri"/>
              </a:rPr>
              <a:t>(</a:t>
            </a:r>
            <a:r>
              <a:rPr sz="2800" i="1" spc="-5" dirty="0">
                <a:latin typeface="Calibri"/>
                <a:cs typeface="Calibri"/>
              </a:rPr>
              <a:t>x</a:t>
            </a:r>
            <a:r>
              <a:rPr sz="2800" spc="-5" dirty="0">
                <a:latin typeface="Calibri"/>
                <a:cs typeface="Calibri"/>
              </a:rPr>
              <a:t>)	=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</a:t>
            </a:r>
            <a:r>
              <a:rPr sz="2800" i="1" dirty="0">
                <a:latin typeface="Calibri"/>
                <a:cs typeface="Calibri"/>
              </a:rPr>
              <a:t>x</a:t>
            </a:r>
            <a:r>
              <a:rPr sz="2775" baseline="25525" dirty="0">
                <a:latin typeface="Calibri"/>
                <a:cs typeface="Calibri"/>
              </a:rPr>
              <a:t>2</a:t>
            </a:r>
            <a:r>
              <a:rPr sz="2775" spc="7" baseline="255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-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3)/2	</a:t>
            </a:r>
            <a:r>
              <a:rPr sz="2800" spc="1335" dirty="0">
                <a:latin typeface="Wingdings"/>
                <a:cs typeface="Wingdings"/>
              </a:rPr>
              <a:t>🡪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Calibri"/>
                <a:cs typeface="Calibri"/>
              </a:rPr>
              <a:t>g</a:t>
            </a:r>
            <a:r>
              <a:rPr sz="2800" spc="-5" dirty="0">
                <a:latin typeface="Calibri"/>
                <a:cs typeface="Calibri"/>
              </a:rPr>
              <a:t>'(</a:t>
            </a:r>
            <a:r>
              <a:rPr sz="2800" i="1" spc="-5" dirty="0">
                <a:latin typeface="Calibri"/>
                <a:cs typeface="Calibri"/>
              </a:rPr>
              <a:t>x</a:t>
            </a:r>
            <a:r>
              <a:rPr sz="2800" spc="-5" dirty="0">
                <a:latin typeface="Calibri"/>
                <a:cs typeface="Calibri"/>
              </a:rPr>
              <a:t>)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x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950">
              <a:latin typeface="Calibri"/>
              <a:cs typeface="Calibri"/>
            </a:endParaRPr>
          </a:p>
          <a:p>
            <a:pPr marL="76200" marR="121920">
              <a:lnSpc>
                <a:spcPts val="3320"/>
              </a:lnSpc>
              <a:spcBef>
                <a:spcPts val="5"/>
              </a:spcBef>
            </a:pPr>
            <a:r>
              <a:rPr sz="2800" spc="-40" dirty="0">
                <a:latin typeface="Calibri"/>
                <a:cs typeface="Calibri"/>
              </a:rPr>
              <a:t>Terlihat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bahwa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Symbol"/>
                <a:cs typeface="Symbol"/>
              </a:rPr>
              <a:t></a:t>
            </a:r>
            <a:r>
              <a:rPr sz="2800" i="1" spc="-5" dirty="0">
                <a:latin typeface="Calibri"/>
                <a:cs typeface="Calibri"/>
              </a:rPr>
              <a:t>g</a:t>
            </a:r>
            <a:r>
              <a:rPr sz="2800" spc="-5" dirty="0">
                <a:latin typeface="Calibri"/>
                <a:cs typeface="Calibri"/>
              </a:rPr>
              <a:t>'(</a:t>
            </a:r>
            <a:r>
              <a:rPr sz="2800" i="1" spc="-5" dirty="0">
                <a:latin typeface="Calibri"/>
                <a:cs typeface="Calibri"/>
              </a:rPr>
              <a:t>x</a:t>
            </a:r>
            <a:r>
              <a:rPr sz="2800" spc="-5" dirty="0">
                <a:latin typeface="Calibri"/>
                <a:cs typeface="Calibri"/>
              </a:rPr>
              <a:t>)</a:t>
            </a:r>
            <a:r>
              <a:rPr sz="2800" spc="-5" dirty="0">
                <a:latin typeface="Symbol"/>
                <a:cs typeface="Symbol"/>
              </a:rPr>
              <a:t></a:t>
            </a:r>
            <a:r>
              <a:rPr sz="2800" spc="-5" dirty="0">
                <a:latin typeface="Calibri"/>
                <a:cs typeface="Calibri"/>
              </a:rPr>
              <a:t>&gt;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untuk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x </a:t>
            </a:r>
            <a:r>
              <a:rPr sz="2800" spc="-10" dirty="0">
                <a:latin typeface="Calibri"/>
                <a:cs typeface="Calibri"/>
              </a:rPr>
              <a:t>di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sekitar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titik-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tetap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s</a:t>
            </a:r>
            <a:r>
              <a:rPr sz="2800" i="1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3.</a:t>
            </a:r>
            <a:endParaRPr sz="2800">
              <a:latin typeface="Calibri"/>
              <a:cs typeface="Calibri"/>
            </a:endParaRPr>
          </a:p>
          <a:p>
            <a:pPr marL="76200" marR="68580">
              <a:lnSpc>
                <a:spcPct val="100000"/>
              </a:lnSpc>
              <a:spcBef>
                <a:spcPts val="570"/>
              </a:spcBef>
            </a:pPr>
            <a:r>
              <a:rPr sz="2800" spc="-20" dirty="0">
                <a:latin typeface="Calibri"/>
                <a:cs typeface="Calibri"/>
              </a:rPr>
              <a:t>Karena</a:t>
            </a:r>
            <a:r>
              <a:rPr sz="2800" spc="-10" dirty="0">
                <a:latin typeface="Calibri"/>
                <a:cs typeface="Calibri"/>
              </a:rPr>
              <a:t> itu,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pengambilan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tebakan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awal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x</a:t>
            </a:r>
            <a:r>
              <a:rPr sz="2775" baseline="-21021" dirty="0">
                <a:latin typeface="Calibri"/>
                <a:cs typeface="Calibri"/>
              </a:rPr>
              <a:t>0</a:t>
            </a:r>
            <a:r>
              <a:rPr sz="2775" spc="15" baseline="-21021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4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akan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menghasilkan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lelaran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yang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divergen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sebab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850">
              <a:latin typeface="Calibri"/>
              <a:cs typeface="Calibri"/>
            </a:endParaRPr>
          </a:p>
          <a:p>
            <a:pPr marL="647065">
              <a:lnSpc>
                <a:spcPct val="100000"/>
              </a:lnSpc>
            </a:pPr>
            <a:r>
              <a:rPr sz="2800" spc="-5" dirty="0">
                <a:latin typeface="Symbol"/>
                <a:cs typeface="Symbol"/>
              </a:rPr>
              <a:t></a:t>
            </a:r>
            <a:r>
              <a:rPr sz="2800" i="1" spc="-5" dirty="0">
                <a:latin typeface="Calibri"/>
                <a:cs typeface="Calibri"/>
              </a:rPr>
              <a:t>g</a:t>
            </a:r>
            <a:r>
              <a:rPr sz="2800" spc="-5" dirty="0">
                <a:latin typeface="Calibri"/>
                <a:cs typeface="Calibri"/>
              </a:rPr>
              <a:t>'(4)</a:t>
            </a:r>
            <a:r>
              <a:rPr sz="2800" spc="-5" dirty="0">
                <a:latin typeface="Symbol"/>
                <a:cs typeface="Symbol"/>
              </a:rPr>
              <a:t>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spc="-5" dirty="0">
                <a:latin typeface="Symbol"/>
                <a:cs typeface="Symbol"/>
              </a:rPr>
              <a:t></a:t>
            </a:r>
            <a:r>
              <a:rPr sz="2800" spc="-5" dirty="0">
                <a:latin typeface="Calibri"/>
                <a:cs typeface="Calibri"/>
              </a:rPr>
              <a:t>4</a:t>
            </a:r>
            <a:r>
              <a:rPr sz="2800" spc="-5" dirty="0">
                <a:latin typeface="Symbol"/>
                <a:cs typeface="Symbol"/>
              </a:rPr>
              <a:t>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4 &gt;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967733" y="997711"/>
            <a:ext cx="7936865" cy="2172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0365" marR="304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80365" algn="l"/>
                <a:tab pos="381000" algn="l"/>
              </a:tabLst>
            </a:pPr>
            <a:r>
              <a:rPr sz="3200" spc="-10" dirty="0">
                <a:latin typeface="Calibri"/>
                <a:cs typeface="Calibri"/>
              </a:rPr>
              <a:t>Kesimpulan: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ada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dua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hal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yang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mempengaruhi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kekonvergenan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prosedur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lelaran:</a:t>
            </a:r>
            <a:endParaRPr sz="3200">
              <a:latin typeface="Calibri"/>
              <a:cs typeface="Calibri"/>
            </a:endParaRPr>
          </a:p>
          <a:p>
            <a:pPr marL="781050" lvl="1" indent="-40132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781685" algn="l"/>
              </a:tabLst>
            </a:pPr>
            <a:r>
              <a:rPr sz="3200" spc="-10" dirty="0">
                <a:latin typeface="Calibri"/>
                <a:cs typeface="Calibri"/>
              </a:rPr>
              <a:t>Bentuk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formula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i="1" spc="10" dirty="0">
                <a:latin typeface="Calibri"/>
                <a:cs typeface="Calibri"/>
              </a:rPr>
              <a:t>x</a:t>
            </a:r>
            <a:r>
              <a:rPr sz="3150" i="1" spc="15" baseline="-21164" dirty="0">
                <a:latin typeface="Calibri"/>
                <a:cs typeface="Calibri"/>
              </a:rPr>
              <a:t>r</a:t>
            </a:r>
            <a:r>
              <a:rPr sz="3150" spc="15" baseline="-21164" dirty="0">
                <a:latin typeface="Calibri"/>
                <a:cs typeface="Calibri"/>
              </a:rPr>
              <a:t>+1</a:t>
            </a:r>
            <a:r>
              <a:rPr sz="3150" spc="7" baseline="-2116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=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i="1" dirty="0">
                <a:latin typeface="Calibri"/>
                <a:cs typeface="Calibri"/>
              </a:rPr>
              <a:t>g</a:t>
            </a:r>
            <a:r>
              <a:rPr sz="3200" dirty="0">
                <a:latin typeface="Calibri"/>
                <a:cs typeface="Calibri"/>
              </a:rPr>
              <a:t>(</a:t>
            </a:r>
            <a:r>
              <a:rPr sz="3200" i="1" dirty="0">
                <a:latin typeface="Calibri"/>
                <a:cs typeface="Calibri"/>
              </a:rPr>
              <a:t>x</a:t>
            </a:r>
            <a:r>
              <a:rPr sz="3150" i="1" baseline="-21164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)</a:t>
            </a:r>
            <a:endParaRPr sz="3200">
              <a:latin typeface="Calibri"/>
              <a:cs typeface="Calibri"/>
            </a:endParaRPr>
          </a:p>
          <a:p>
            <a:pPr marL="781050" lvl="1" indent="-40132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781685" algn="l"/>
              </a:tabLst>
            </a:pPr>
            <a:r>
              <a:rPr sz="3200" spc="-10" dirty="0">
                <a:latin typeface="Calibri"/>
                <a:cs typeface="Calibri"/>
              </a:rPr>
              <a:t>Pemilihan </a:t>
            </a:r>
            <a:r>
              <a:rPr sz="3200" spc="-15" dirty="0">
                <a:latin typeface="Calibri"/>
                <a:cs typeface="Calibri"/>
              </a:rPr>
              <a:t>tebakan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awal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i="1" dirty="0">
                <a:latin typeface="Calibri"/>
                <a:cs typeface="Calibri"/>
              </a:rPr>
              <a:t>x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7733" y="1076959"/>
            <a:ext cx="779018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0365" marR="4318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80365" algn="l"/>
                <a:tab pos="381000" algn="l"/>
              </a:tabLst>
            </a:pPr>
            <a:r>
              <a:rPr sz="2800" spc="5" dirty="0">
                <a:latin typeface="Calibri"/>
                <a:cs typeface="Calibri"/>
              </a:rPr>
              <a:t>Contoh: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Gunakan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metode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lelaran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titik-tetap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untuk </a:t>
            </a:r>
            <a:r>
              <a:rPr sz="2800" spc="-10" dirty="0">
                <a:latin typeface="Calibri"/>
                <a:cs typeface="Calibri"/>
              </a:rPr>
              <a:t> mencari </a:t>
            </a:r>
            <a:r>
              <a:rPr sz="2800" spc="-15" dirty="0">
                <a:latin typeface="Calibri"/>
                <a:cs typeface="Calibri"/>
              </a:rPr>
              <a:t>akar </a:t>
            </a:r>
            <a:r>
              <a:rPr sz="2800" spc="-10" dirty="0">
                <a:latin typeface="Calibri"/>
                <a:cs typeface="Calibri"/>
              </a:rPr>
              <a:t>persamaan </a:t>
            </a:r>
            <a:r>
              <a:rPr sz="2800" i="1" dirty="0">
                <a:latin typeface="Calibri"/>
                <a:cs typeface="Calibri"/>
              </a:rPr>
              <a:t>x</a:t>
            </a:r>
            <a:r>
              <a:rPr sz="2775" baseline="25525" dirty="0">
                <a:latin typeface="Calibri"/>
                <a:cs typeface="Calibri"/>
              </a:rPr>
              <a:t>3</a:t>
            </a:r>
            <a:r>
              <a:rPr sz="2775" spc="7" baseline="255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- 3</a:t>
            </a:r>
            <a:r>
              <a:rPr sz="2800" i="1" spc="-5" dirty="0">
                <a:latin typeface="Calibri"/>
                <a:cs typeface="Calibri"/>
              </a:rPr>
              <a:t>x </a:t>
            </a:r>
            <a:r>
              <a:rPr sz="2800" spc="-5" dirty="0">
                <a:latin typeface="Calibri"/>
                <a:cs typeface="Calibri"/>
              </a:rPr>
              <a:t>+ 1 </a:t>
            </a:r>
            <a:r>
              <a:rPr sz="2800" spc="-10" dirty="0">
                <a:latin typeface="Calibri"/>
                <a:cs typeface="Calibri"/>
              </a:rPr>
              <a:t>di dalam selang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[1,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2]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029182" y="2560319"/>
            <a:ext cx="2966720" cy="1338580"/>
            <a:chOff x="3029182" y="2560319"/>
            <a:chExt cx="2966720" cy="1338580"/>
          </a:xfrm>
        </p:grpSpPr>
        <p:sp>
          <p:nvSpPr>
            <p:cNvPr id="4" name="object 4"/>
            <p:cNvSpPr/>
            <p:nvPr/>
          </p:nvSpPr>
          <p:spPr>
            <a:xfrm>
              <a:off x="4519284" y="2712722"/>
              <a:ext cx="5080" cy="1173480"/>
            </a:xfrm>
            <a:custGeom>
              <a:avLst/>
              <a:gdLst/>
              <a:ahLst/>
              <a:cxnLst/>
              <a:rect l="l" t="t" r="r" b="b"/>
              <a:pathLst>
                <a:path w="5079" h="1173479">
                  <a:moveTo>
                    <a:pt x="0" y="0"/>
                  </a:moveTo>
                  <a:lnTo>
                    <a:pt x="4858" y="0"/>
                  </a:lnTo>
                  <a:lnTo>
                    <a:pt x="4858" y="1173477"/>
                  </a:lnTo>
                  <a:lnTo>
                    <a:pt x="0" y="11734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65319" y="2560319"/>
              <a:ext cx="111760" cy="167640"/>
            </a:xfrm>
            <a:custGeom>
              <a:avLst/>
              <a:gdLst/>
              <a:ahLst/>
              <a:cxnLst/>
              <a:rect l="l" t="t" r="r" b="b"/>
              <a:pathLst>
                <a:path w="111760" h="167639">
                  <a:moveTo>
                    <a:pt x="111251" y="167639"/>
                  </a:moveTo>
                  <a:lnTo>
                    <a:pt x="56387" y="0"/>
                  </a:lnTo>
                  <a:lnTo>
                    <a:pt x="0" y="167639"/>
                  </a:lnTo>
                  <a:lnTo>
                    <a:pt x="111251" y="1676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904871" y="2924550"/>
              <a:ext cx="78740" cy="962025"/>
            </a:xfrm>
            <a:custGeom>
              <a:avLst/>
              <a:gdLst/>
              <a:ahLst/>
              <a:cxnLst/>
              <a:rect l="l" t="t" r="r" b="b"/>
              <a:pathLst>
                <a:path w="78739" h="962025">
                  <a:moveTo>
                    <a:pt x="78368" y="0"/>
                  </a:moveTo>
                  <a:lnTo>
                    <a:pt x="61599" y="225557"/>
                  </a:lnTo>
                  <a:lnTo>
                    <a:pt x="46370" y="443490"/>
                  </a:lnTo>
                  <a:lnTo>
                    <a:pt x="29600" y="652274"/>
                  </a:lnTo>
                  <a:lnTo>
                    <a:pt x="9794" y="850389"/>
                  </a:lnTo>
                  <a:lnTo>
                    <a:pt x="0" y="961648"/>
                  </a:lnTo>
                </a:path>
              </a:pathLst>
            </a:custGeom>
            <a:ln w="242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41565" y="2919984"/>
              <a:ext cx="1187450" cy="966469"/>
            </a:xfrm>
            <a:custGeom>
              <a:avLst/>
              <a:gdLst/>
              <a:ahLst/>
              <a:cxnLst/>
              <a:rect l="l" t="t" r="r" b="b"/>
              <a:pathLst>
                <a:path w="1187450" h="966470">
                  <a:moveTo>
                    <a:pt x="1186904" y="966214"/>
                  </a:moveTo>
                  <a:lnTo>
                    <a:pt x="1170783" y="931151"/>
                  </a:lnTo>
                  <a:lnTo>
                    <a:pt x="1114385" y="804665"/>
                  </a:lnTo>
                  <a:lnTo>
                    <a:pt x="1056476" y="690372"/>
                  </a:lnTo>
                  <a:lnTo>
                    <a:pt x="1003145" y="583689"/>
                  </a:lnTo>
                  <a:lnTo>
                    <a:pt x="946747" y="484632"/>
                  </a:lnTo>
                  <a:lnTo>
                    <a:pt x="896453" y="397751"/>
                  </a:lnTo>
                  <a:lnTo>
                    <a:pt x="843122" y="316989"/>
                  </a:lnTo>
                  <a:lnTo>
                    <a:pt x="794354" y="243838"/>
                  </a:lnTo>
                  <a:lnTo>
                    <a:pt x="742534" y="184400"/>
                  </a:lnTo>
                  <a:lnTo>
                    <a:pt x="696817" y="131051"/>
                  </a:lnTo>
                  <a:lnTo>
                    <a:pt x="651100" y="86865"/>
                  </a:lnTo>
                  <a:lnTo>
                    <a:pt x="603843" y="50289"/>
                  </a:lnTo>
                  <a:lnTo>
                    <a:pt x="559652" y="24383"/>
                  </a:lnTo>
                  <a:lnTo>
                    <a:pt x="516987" y="6088"/>
                  </a:lnTo>
                  <a:lnTo>
                    <a:pt x="475833" y="0"/>
                  </a:lnTo>
                  <a:lnTo>
                    <a:pt x="436205" y="0"/>
                  </a:lnTo>
                  <a:lnTo>
                    <a:pt x="398103" y="9132"/>
                  </a:lnTo>
                  <a:lnTo>
                    <a:pt x="358490" y="25905"/>
                  </a:lnTo>
                  <a:lnTo>
                    <a:pt x="321914" y="54855"/>
                  </a:lnTo>
                  <a:lnTo>
                    <a:pt x="288374" y="91431"/>
                  </a:lnTo>
                  <a:lnTo>
                    <a:pt x="253324" y="135633"/>
                  </a:lnTo>
                  <a:lnTo>
                    <a:pt x="219799" y="188966"/>
                  </a:lnTo>
                  <a:lnTo>
                    <a:pt x="187801" y="251448"/>
                  </a:lnTo>
                  <a:lnTo>
                    <a:pt x="158839" y="324600"/>
                  </a:lnTo>
                  <a:lnTo>
                    <a:pt x="129892" y="403855"/>
                  </a:lnTo>
                  <a:lnTo>
                    <a:pt x="102456" y="496824"/>
                  </a:lnTo>
                  <a:lnTo>
                    <a:pt x="76546" y="594359"/>
                  </a:lnTo>
                  <a:lnTo>
                    <a:pt x="49110" y="702564"/>
                  </a:lnTo>
                  <a:lnTo>
                    <a:pt x="27777" y="819901"/>
                  </a:lnTo>
                  <a:lnTo>
                    <a:pt x="3393" y="944880"/>
                  </a:lnTo>
                  <a:lnTo>
                    <a:pt x="0" y="966214"/>
                  </a:lnTo>
                </a:path>
              </a:pathLst>
            </a:custGeom>
            <a:ln w="242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283454" y="2567276"/>
            <a:ext cx="115570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i="1" spc="15" dirty="0">
                <a:latin typeface="Times New Roman"/>
                <a:cs typeface="Times New Roman"/>
              </a:rPr>
              <a:t>y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08317" y="2608423"/>
            <a:ext cx="1111885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550" i="1" spc="15" dirty="0">
                <a:latin typeface="Times New Roman"/>
                <a:cs typeface="Times New Roman"/>
              </a:rPr>
              <a:t>y</a:t>
            </a:r>
            <a:r>
              <a:rPr sz="1550" i="1" spc="-10" dirty="0">
                <a:latin typeface="Times New Roman"/>
                <a:cs typeface="Times New Roman"/>
              </a:rPr>
              <a:t> </a:t>
            </a:r>
            <a:r>
              <a:rPr sz="1550" i="1" spc="25" dirty="0">
                <a:latin typeface="Times New Roman"/>
                <a:cs typeface="Times New Roman"/>
              </a:rPr>
              <a:t>=</a:t>
            </a:r>
            <a:r>
              <a:rPr sz="1550" i="1" spc="-20" dirty="0">
                <a:latin typeface="Times New Roman"/>
                <a:cs typeface="Times New Roman"/>
              </a:rPr>
              <a:t> </a:t>
            </a:r>
            <a:r>
              <a:rPr sz="1550" i="1" spc="15" dirty="0">
                <a:latin typeface="Times New Roman"/>
                <a:cs typeface="Times New Roman"/>
              </a:rPr>
              <a:t>x</a:t>
            </a:r>
            <a:r>
              <a:rPr sz="1575" spc="22" baseline="29100" dirty="0">
                <a:latin typeface="Times New Roman"/>
                <a:cs typeface="Times New Roman"/>
              </a:rPr>
              <a:t>3</a:t>
            </a:r>
            <a:r>
              <a:rPr sz="1575" spc="172" baseline="29100" dirty="0">
                <a:latin typeface="Times New Roman"/>
                <a:cs typeface="Times New Roman"/>
              </a:rPr>
              <a:t> </a:t>
            </a:r>
            <a:r>
              <a:rPr sz="1550" i="1" spc="20" dirty="0">
                <a:latin typeface="Times New Roman"/>
                <a:cs typeface="Times New Roman"/>
              </a:rPr>
              <a:t>-</a:t>
            </a:r>
            <a:r>
              <a:rPr sz="1550" spc="20" dirty="0">
                <a:latin typeface="Times New Roman"/>
                <a:cs typeface="Times New Roman"/>
              </a:rPr>
              <a:t>3</a:t>
            </a:r>
            <a:r>
              <a:rPr sz="1550" i="1" spc="20" dirty="0">
                <a:latin typeface="Times New Roman"/>
                <a:cs typeface="Times New Roman"/>
              </a:rPr>
              <a:t>x+</a:t>
            </a:r>
            <a:r>
              <a:rPr sz="1550" spc="20" dirty="0"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57193" y="3873817"/>
            <a:ext cx="9144000" cy="3441700"/>
            <a:chOff x="457193" y="3873817"/>
            <a:chExt cx="9144000" cy="3441700"/>
          </a:xfrm>
        </p:grpSpPr>
        <p:sp>
          <p:nvSpPr>
            <p:cNvPr id="11" name="object 11"/>
            <p:cNvSpPr/>
            <p:nvPr/>
          </p:nvSpPr>
          <p:spPr>
            <a:xfrm>
              <a:off x="457193" y="3886199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4000" y="0"/>
                  </a:moveTo>
                  <a:lnTo>
                    <a:pt x="0" y="0"/>
                  </a:lnTo>
                  <a:lnTo>
                    <a:pt x="0" y="3428994"/>
                  </a:lnTo>
                  <a:lnTo>
                    <a:pt x="9144000" y="3428994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788924" y="5106917"/>
              <a:ext cx="3769360" cy="0"/>
            </a:xfrm>
            <a:custGeom>
              <a:avLst/>
              <a:gdLst/>
              <a:ahLst/>
              <a:cxnLst/>
              <a:rect l="l" t="t" r="r" b="b"/>
              <a:pathLst>
                <a:path w="3769359">
                  <a:moveTo>
                    <a:pt x="0" y="0"/>
                  </a:moveTo>
                  <a:lnTo>
                    <a:pt x="3768870" y="0"/>
                  </a:lnTo>
                </a:path>
              </a:pathLst>
            </a:custGeom>
            <a:ln w="48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545580" y="5052059"/>
              <a:ext cx="167640" cy="111760"/>
            </a:xfrm>
            <a:custGeom>
              <a:avLst/>
              <a:gdLst/>
              <a:ahLst/>
              <a:cxnLst/>
              <a:rect l="l" t="t" r="r" b="b"/>
              <a:pathLst>
                <a:path w="167640" h="111760">
                  <a:moveTo>
                    <a:pt x="167639" y="54863"/>
                  </a:moveTo>
                  <a:lnTo>
                    <a:pt x="0" y="0"/>
                  </a:lnTo>
                  <a:lnTo>
                    <a:pt x="0" y="111251"/>
                  </a:lnTo>
                  <a:lnTo>
                    <a:pt x="167639" y="548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19284" y="3886199"/>
              <a:ext cx="5080" cy="2312035"/>
            </a:xfrm>
            <a:custGeom>
              <a:avLst/>
              <a:gdLst/>
              <a:ahLst/>
              <a:cxnLst/>
              <a:rect l="l" t="t" r="r" b="b"/>
              <a:pathLst>
                <a:path w="5079" h="2312035">
                  <a:moveTo>
                    <a:pt x="4858" y="2311901"/>
                  </a:moveTo>
                  <a:lnTo>
                    <a:pt x="0" y="2311901"/>
                  </a:lnTo>
                  <a:lnTo>
                    <a:pt x="0" y="0"/>
                  </a:lnTo>
                  <a:lnTo>
                    <a:pt x="4858" y="0"/>
                  </a:lnTo>
                  <a:lnTo>
                    <a:pt x="4858" y="23119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97329" y="3886199"/>
              <a:ext cx="1407795" cy="1998345"/>
            </a:xfrm>
            <a:custGeom>
              <a:avLst/>
              <a:gdLst/>
              <a:ahLst/>
              <a:cxnLst/>
              <a:rect l="l" t="t" r="r" b="b"/>
              <a:pathLst>
                <a:path w="1407795" h="1998345">
                  <a:moveTo>
                    <a:pt x="1407541" y="0"/>
                  </a:moveTo>
                  <a:lnTo>
                    <a:pt x="1400565" y="79245"/>
                  </a:lnTo>
                  <a:lnTo>
                    <a:pt x="1380759" y="260601"/>
                  </a:lnTo>
                  <a:lnTo>
                    <a:pt x="1359411" y="432810"/>
                  </a:lnTo>
                  <a:lnTo>
                    <a:pt x="1338079" y="595886"/>
                  </a:lnTo>
                  <a:lnTo>
                    <a:pt x="1315221" y="749799"/>
                  </a:lnTo>
                  <a:lnTo>
                    <a:pt x="1290836" y="896102"/>
                  </a:lnTo>
                  <a:lnTo>
                    <a:pt x="1266452" y="1031751"/>
                  </a:lnTo>
                  <a:lnTo>
                    <a:pt x="1242068" y="1158236"/>
                  </a:lnTo>
                  <a:lnTo>
                    <a:pt x="1216158" y="1277111"/>
                  </a:lnTo>
                  <a:lnTo>
                    <a:pt x="1188722" y="1385316"/>
                  </a:lnTo>
                  <a:lnTo>
                    <a:pt x="1162827" y="1485895"/>
                  </a:lnTo>
                  <a:lnTo>
                    <a:pt x="1133865" y="1577342"/>
                  </a:lnTo>
                  <a:lnTo>
                    <a:pt x="1101866" y="1659626"/>
                  </a:lnTo>
                  <a:lnTo>
                    <a:pt x="1072905" y="1732778"/>
                  </a:lnTo>
                  <a:lnTo>
                    <a:pt x="1040906" y="1798319"/>
                  </a:lnTo>
                  <a:lnTo>
                    <a:pt x="1007366" y="1854697"/>
                  </a:lnTo>
                  <a:lnTo>
                    <a:pt x="972316" y="1900420"/>
                  </a:lnTo>
                  <a:lnTo>
                    <a:pt x="938791" y="1936996"/>
                  </a:lnTo>
                  <a:lnTo>
                    <a:pt x="905267" y="1965961"/>
                  </a:lnTo>
                  <a:lnTo>
                    <a:pt x="868691" y="1985764"/>
                  </a:lnTo>
                  <a:lnTo>
                    <a:pt x="829062" y="1994911"/>
                  </a:lnTo>
                  <a:lnTo>
                    <a:pt x="792486" y="1997956"/>
                  </a:lnTo>
                  <a:lnTo>
                    <a:pt x="751347" y="1987286"/>
                  </a:lnTo>
                  <a:lnTo>
                    <a:pt x="711719" y="1973572"/>
                  </a:lnTo>
                  <a:lnTo>
                    <a:pt x="670565" y="1946144"/>
                  </a:lnTo>
                  <a:lnTo>
                    <a:pt x="629426" y="1912612"/>
                  </a:lnTo>
                  <a:lnTo>
                    <a:pt x="585220" y="1868426"/>
                  </a:lnTo>
                  <a:lnTo>
                    <a:pt x="542556" y="1815077"/>
                  </a:lnTo>
                  <a:lnTo>
                    <a:pt x="498350" y="1754117"/>
                  </a:lnTo>
                  <a:lnTo>
                    <a:pt x="452633" y="1684010"/>
                  </a:lnTo>
                  <a:lnTo>
                    <a:pt x="405391" y="1604770"/>
                  </a:lnTo>
                  <a:lnTo>
                    <a:pt x="356622" y="1514845"/>
                  </a:lnTo>
                  <a:lnTo>
                    <a:pt x="309380" y="1417310"/>
                  </a:lnTo>
                  <a:lnTo>
                    <a:pt x="260611" y="1310642"/>
                  </a:lnTo>
                  <a:lnTo>
                    <a:pt x="208791" y="1196334"/>
                  </a:lnTo>
                  <a:lnTo>
                    <a:pt x="158497" y="1071371"/>
                  </a:lnTo>
                  <a:lnTo>
                    <a:pt x="106692" y="937260"/>
                  </a:lnTo>
                  <a:lnTo>
                    <a:pt x="53346" y="794001"/>
                  </a:lnTo>
                  <a:lnTo>
                    <a:pt x="0" y="643116"/>
                  </a:lnTo>
                </a:path>
              </a:pathLst>
            </a:custGeom>
            <a:ln w="242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878846" y="3886199"/>
              <a:ext cx="1643380" cy="1949450"/>
            </a:xfrm>
            <a:custGeom>
              <a:avLst/>
              <a:gdLst/>
              <a:ahLst/>
              <a:cxnLst/>
              <a:rect l="l" t="t" r="r" b="b"/>
              <a:pathLst>
                <a:path w="1643379" h="1949450">
                  <a:moveTo>
                    <a:pt x="1642866" y="720849"/>
                  </a:moveTo>
                  <a:lnTo>
                    <a:pt x="1578869" y="551685"/>
                  </a:lnTo>
                  <a:lnTo>
                    <a:pt x="1516383" y="391668"/>
                  </a:lnTo>
                  <a:lnTo>
                    <a:pt x="1455422" y="239261"/>
                  </a:lnTo>
                  <a:lnTo>
                    <a:pt x="1394462" y="97525"/>
                  </a:lnTo>
                  <a:lnTo>
                    <a:pt x="1349622" y="0"/>
                  </a:lnTo>
                </a:path>
                <a:path w="1643379" h="1949450">
                  <a:moveTo>
                    <a:pt x="162718" y="0"/>
                  </a:moveTo>
                  <a:lnTo>
                    <a:pt x="144779" y="112776"/>
                  </a:lnTo>
                  <a:lnTo>
                    <a:pt x="124957" y="256020"/>
                  </a:lnTo>
                  <a:lnTo>
                    <a:pt x="105151" y="408426"/>
                  </a:lnTo>
                  <a:lnTo>
                    <a:pt x="88381" y="568443"/>
                  </a:lnTo>
                  <a:lnTo>
                    <a:pt x="73152" y="740652"/>
                  </a:lnTo>
                  <a:lnTo>
                    <a:pt x="56382" y="920486"/>
                  </a:lnTo>
                  <a:lnTo>
                    <a:pt x="44190" y="1106424"/>
                  </a:lnTo>
                  <a:lnTo>
                    <a:pt x="31998" y="1303017"/>
                  </a:lnTo>
                  <a:lnTo>
                    <a:pt x="19806" y="1510279"/>
                  </a:lnTo>
                  <a:lnTo>
                    <a:pt x="10666" y="1725167"/>
                  </a:lnTo>
                  <a:lnTo>
                    <a:pt x="0" y="1949188"/>
                  </a:lnTo>
                </a:path>
              </a:pathLst>
            </a:custGeom>
            <a:ln w="242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234429" y="5136738"/>
            <a:ext cx="126364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spc="15" dirty="0"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964425" y="5136738"/>
            <a:ext cx="126364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spc="15" dirty="0">
                <a:latin typeface="Times New Roman"/>
                <a:cs typeface="Times New Roman"/>
              </a:rPr>
              <a:t>2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96714" y="5156551"/>
            <a:ext cx="193675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spc="5" dirty="0">
                <a:latin typeface="Times New Roman"/>
                <a:cs typeface="Times New Roman"/>
              </a:rPr>
              <a:t>-</a:t>
            </a:r>
            <a:r>
              <a:rPr sz="1550" spc="15" dirty="0"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958083" y="5148071"/>
            <a:ext cx="208915" cy="273050"/>
          </a:xfrm>
          <a:custGeom>
            <a:avLst/>
            <a:gdLst/>
            <a:ahLst/>
            <a:cxnLst/>
            <a:rect l="l" t="t" r="r" b="b"/>
            <a:pathLst>
              <a:path w="208914" h="273050">
                <a:moveTo>
                  <a:pt x="208787" y="272795"/>
                </a:moveTo>
                <a:lnTo>
                  <a:pt x="208787" y="0"/>
                </a:lnTo>
                <a:lnTo>
                  <a:pt x="0" y="0"/>
                </a:lnTo>
                <a:lnTo>
                  <a:pt x="0" y="272795"/>
                </a:lnTo>
                <a:lnTo>
                  <a:pt x="208787" y="2727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965194" y="5136738"/>
            <a:ext cx="193675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spc="5" dirty="0">
                <a:latin typeface="Times New Roman"/>
                <a:cs typeface="Times New Roman"/>
              </a:rPr>
              <a:t>-</a:t>
            </a:r>
            <a:r>
              <a:rPr sz="1550" spc="15" dirty="0">
                <a:latin typeface="Times New Roman"/>
                <a:cs typeface="Times New Roman"/>
              </a:rPr>
              <a:t>2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22" name="object 22"/>
          <p:cNvSpPr txBox="1"/>
          <p:nvPr/>
        </p:nvSpPr>
        <p:spPr>
          <a:xfrm>
            <a:off x="6471917" y="5156551"/>
            <a:ext cx="115570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i="1" spc="15" dirty="0">
                <a:latin typeface="Times New Roman"/>
                <a:cs typeface="Times New Roman"/>
              </a:rPr>
              <a:t>x</a:t>
            </a:r>
            <a:endParaRPr sz="1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929633" y="884744"/>
            <a:ext cx="8028940" cy="564769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419100" indent="-342900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418465" algn="l"/>
                <a:tab pos="419100" algn="l"/>
              </a:tabLst>
            </a:pPr>
            <a:r>
              <a:rPr sz="2700" spc="20" dirty="0">
                <a:latin typeface="Calibri"/>
                <a:cs typeface="Calibri"/>
              </a:rPr>
              <a:t>Penyelesaian:</a:t>
            </a:r>
            <a:endParaRPr sz="2700">
              <a:latin typeface="Calibri"/>
              <a:cs typeface="Calibri"/>
            </a:endParaRPr>
          </a:p>
          <a:p>
            <a:pPr marL="418465">
              <a:lnSpc>
                <a:spcPct val="100000"/>
              </a:lnSpc>
              <a:spcBef>
                <a:spcPts val="300"/>
              </a:spcBef>
            </a:pPr>
            <a:r>
              <a:rPr sz="2400" dirty="0">
                <a:latin typeface="Calibri"/>
                <a:cs typeface="Calibri"/>
              </a:rPr>
              <a:t>(i)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x</a:t>
            </a:r>
            <a:r>
              <a:rPr sz="2400" i="1" spc="-7" baseline="-20833" dirty="0">
                <a:latin typeface="Calibri"/>
                <a:cs typeface="Calibri"/>
              </a:rPr>
              <a:t>r</a:t>
            </a:r>
            <a:r>
              <a:rPr sz="2400" spc="-7" baseline="-20833" dirty="0">
                <a:latin typeface="Calibri"/>
                <a:cs typeface="Calibri"/>
              </a:rPr>
              <a:t>+1</a:t>
            </a:r>
            <a:r>
              <a:rPr sz="2400" spc="254" baseline="-208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</a:t>
            </a:r>
            <a:r>
              <a:rPr sz="2400" i="1" spc="-5" dirty="0">
                <a:latin typeface="Calibri"/>
                <a:cs typeface="Calibri"/>
              </a:rPr>
              <a:t>x</a:t>
            </a:r>
            <a:r>
              <a:rPr sz="2400" i="1" spc="-7" baseline="-20833" dirty="0">
                <a:latin typeface="Calibri"/>
                <a:cs typeface="Calibri"/>
              </a:rPr>
              <a:t>r</a:t>
            </a:r>
            <a:r>
              <a:rPr sz="2400" spc="-7" baseline="24305" dirty="0">
                <a:latin typeface="Calibri"/>
                <a:cs typeface="Calibri"/>
              </a:rPr>
              <a:t>3</a:t>
            </a:r>
            <a:r>
              <a:rPr sz="2400" spc="225" baseline="243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+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1)/3</a:t>
            </a:r>
            <a:endParaRPr sz="2400">
              <a:latin typeface="Calibri"/>
              <a:cs typeface="Calibri"/>
            </a:endParaRPr>
          </a:p>
          <a:p>
            <a:pPr marL="418465" marR="81280">
              <a:lnSpc>
                <a:spcPts val="2300"/>
              </a:lnSpc>
              <a:spcBef>
                <a:spcPts val="635"/>
              </a:spcBef>
              <a:tabLst>
                <a:tab pos="1674495" algn="l"/>
              </a:tabLst>
            </a:pPr>
            <a:r>
              <a:rPr sz="2400" spc="-40" dirty="0">
                <a:latin typeface="Calibri"/>
                <a:cs typeface="Calibri"/>
              </a:rPr>
              <a:t>Tetapi,</a:t>
            </a:r>
            <a:r>
              <a:rPr sz="2400" spc="-15" dirty="0">
                <a:latin typeface="Calibri"/>
                <a:cs typeface="Calibri"/>
              </a:rPr>
              <a:t> karena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Symbol"/>
                <a:cs typeface="Symbol"/>
              </a:rPr>
              <a:t></a:t>
            </a:r>
            <a:r>
              <a:rPr sz="2400" i="1" spc="-5" dirty="0">
                <a:latin typeface="Calibri"/>
                <a:cs typeface="Calibri"/>
              </a:rPr>
              <a:t>g </a:t>
            </a:r>
            <a:r>
              <a:rPr sz="2400" spc="-5" dirty="0">
                <a:latin typeface="Calibri"/>
                <a:cs typeface="Calibri"/>
              </a:rPr>
              <a:t>'(</a:t>
            </a:r>
            <a:r>
              <a:rPr sz="2400" i="1" spc="-5" dirty="0">
                <a:latin typeface="Calibri"/>
                <a:cs typeface="Calibri"/>
              </a:rPr>
              <a:t>x</a:t>
            </a:r>
            <a:r>
              <a:rPr sz="2400" spc="-5" dirty="0">
                <a:latin typeface="Calibri"/>
                <a:cs typeface="Calibri"/>
              </a:rPr>
              <a:t>)</a:t>
            </a:r>
            <a:r>
              <a:rPr sz="2400" spc="-5" dirty="0">
                <a:latin typeface="Symbol"/>
                <a:cs typeface="Symbol"/>
              </a:rPr>
              <a:t></a:t>
            </a:r>
            <a:r>
              <a:rPr sz="2400" spc="-5" dirty="0">
                <a:latin typeface="Calibri"/>
                <a:cs typeface="Calibri"/>
              </a:rPr>
              <a:t>=</a:t>
            </a:r>
            <a:r>
              <a:rPr sz="2400" spc="-5" dirty="0">
                <a:latin typeface="Symbol"/>
                <a:cs typeface="Symbol"/>
              </a:rPr>
              <a:t></a:t>
            </a:r>
            <a:r>
              <a:rPr sz="2400" i="1" spc="-5" dirty="0">
                <a:latin typeface="Calibri"/>
                <a:cs typeface="Calibri"/>
              </a:rPr>
              <a:t>x</a:t>
            </a:r>
            <a:r>
              <a:rPr sz="2400" spc="-7" baseline="24305" dirty="0">
                <a:latin typeface="Calibri"/>
                <a:cs typeface="Calibri"/>
              </a:rPr>
              <a:t>2</a:t>
            </a:r>
            <a:r>
              <a:rPr sz="2400" spc="-5" dirty="0">
                <a:latin typeface="Symbol"/>
                <a:cs typeface="Symbol"/>
              </a:rPr>
              <a:t></a:t>
            </a:r>
            <a:r>
              <a:rPr sz="2400" spc="-5" dirty="0">
                <a:latin typeface="Calibri"/>
                <a:cs typeface="Calibri"/>
              </a:rPr>
              <a:t>&gt;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  <a:r>
              <a:rPr sz="2400" spc="-5" dirty="0">
                <a:latin typeface="Calibri"/>
                <a:cs typeface="Calibri"/>
              </a:rPr>
              <a:t> di dalam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selang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[1, 2],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maka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prosedur	lelaran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ini tidak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digunakan.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50">
              <a:latin typeface="Calibri"/>
              <a:cs typeface="Calibri"/>
            </a:endParaRPr>
          </a:p>
          <a:p>
            <a:pPr marL="41846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alibri"/>
                <a:cs typeface="Calibri"/>
              </a:rPr>
              <a:t>(ii)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x</a:t>
            </a:r>
            <a:r>
              <a:rPr sz="2400" i="1" spc="-7" baseline="-20833" dirty="0">
                <a:latin typeface="Calibri"/>
                <a:cs typeface="Calibri"/>
              </a:rPr>
              <a:t>r</a:t>
            </a:r>
            <a:r>
              <a:rPr sz="2400" spc="-7" baseline="-20833" dirty="0">
                <a:latin typeface="Calibri"/>
                <a:cs typeface="Calibri"/>
              </a:rPr>
              <a:t>+1</a:t>
            </a:r>
            <a:r>
              <a:rPr sz="2400" spc="254" baseline="-208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-1/(</a:t>
            </a:r>
            <a:r>
              <a:rPr sz="2400" i="1" spc="-5" dirty="0">
                <a:latin typeface="Calibri"/>
                <a:cs typeface="Calibri"/>
              </a:rPr>
              <a:t>x</a:t>
            </a:r>
            <a:r>
              <a:rPr sz="2400" i="1" spc="-7" baseline="-20833" dirty="0">
                <a:latin typeface="Calibri"/>
                <a:cs typeface="Calibri"/>
              </a:rPr>
              <a:t>r</a:t>
            </a:r>
            <a:r>
              <a:rPr sz="2400" spc="-7" baseline="24305" dirty="0">
                <a:latin typeface="Calibri"/>
                <a:cs typeface="Calibri"/>
              </a:rPr>
              <a:t>2</a:t>
            </a:r>
            <a:r>
              <a:rPr sz="2400" spc="225" baseline="243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5" dirty="0">
                <a:latin typeface="Calibri"/>
                <a:cs typeface="Calibri"/>
              </a:rPr>
              <a:t> 3)</a:t>
            </a:r>
            <a:endParaRPr sz="2400">
              <a:latin typeface="Calibri"/>
              <a:cs typeface="Calibri"/>
            </a:endParaRPr>
          </a:p>
          <a:p>
            <a:pPr marL="418465" marR="139065">
              <a:lnSpc>
                <a:spcPct val="80000"/>
              </a:lnSpc>
              <a:spcBef>
                <a:spcPts val="575"/>
              </a:spcBef>
              <a:tabLst>
                <a:tab pos="2802890" algn="l"/>
              </a:tabLst>
            </a:pPr>
            <a:r>
              <a:rPr sz="2400" spc="-40" dirty="0">
                <a:latin typeface="Calibri"/>
                <a:cs typeface="Calibri"/>
              </a:rPr>
              <a:t>Tetapi,</a:t>
            </a:r>
            <a:r>
              <a:rPr sz="2400" spc="-15" dirty="0">
                <a:latin typeface="Calibri"/>
                <a:cs typeface="Calibri"/>
              </a:rPr>
              <a:t> karena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Symbol"/>
                <a:cs typeface="Symbol"/>
              </a:rPr>
              <a:t></a:t>
            </a:r>
            <a:r>
              <a:rPr sz="2400" i="1" spc="-5" dirty="0">
                <a:latin typeface="Calibri"/>
                <a:cs typeface="Calibri"/>
              </a:rPr>
              <a:t>g</a:t>
            </a:r>
            <a:r>
              <a:rPr sz="2400" spc="-5" dirty="0">
                <a:latin typeface="Calibri"/>
                <a:cs typeface="Calibri"/>
              </a:rPr>
              <a:t>'(</a:t>
            </a:r>
            <a:r>
              <a:rPr sz="2400" i="1" spc="-5" dirty="0">
                <a:latin typeface="Calibri"/>
                <a:cs typeface="Calibri"/>
              </a:rPr>
              <a:t>x</a:t>
            </a:r>
            <a:r>
              <a:rPr sz="2400" spc="-5" dirty="0">
                <a:latin typeface="Calibri"/>
                <a:cs typeface="Calibri"/>
              </a:rPr>
              <a:t>)</a:t>
            </a:r>
            <a:r>
              <a:rPr sz="2400" spc="-5" dirty="0">
                <a:latin typeface="Symbol"/>
                <a:cs typeface="Symbol"/>
              </a:rPr>
              <a:t></a:t>
            </a:r>
            <a:r>
              <a:rPr sz="2400" spc="-5" dirty="0">
                <a:latin typeface="Calibri"/>
                <a:cs typeface="Calibri"/>
              </a:rPr>
              <a:t>=</a:t>
            </a:r>
            <a:r>
              <a:rPr sz="2400" spc="-5" dirty="0">
                <a:latin typeface="Symbol"/>
                <a:cs typeface="Symbol"/>
              </a:rPr>
              <a:t></a:t>
            </a:r>
            <a:r>
              <a:rPr sz="2400" spc="-5" dirty="0">
                <a:latin typeface="Calibri"/>
                <a:cs typeface="Calibri"/>
              </a:rPr>
              <a:t>2</a:t>
            </a:r>
            <a:r>
              <a:rPr sz="2400" i="1" spc="-5" dirty="0">
                <a:latin typeface="Calibri"/>
                <a:cs typeface="Calibri"/>
              </a:rPr>
              <a:t>x </a:t>
            </a:r>
            <a:r>
              <a:rPr sz="2400" spc="-5" dirty="0">
                <a:latin typeface="Calibri"/>
                <a:cs typeface="Calibri"/>
              </a:rPr>
              <a:t>/(</a:t>
            </a:r>
            <a:r>
              <a:rPr sz="2400" i="1" spc="-5" dirty="0">
                <a:latin typeface="Calibri"/>
                <a:cs typeface="Calibri"/>
              </a:rPr>
              <a:t>x</a:t>
            </a:r>
            <a:r>
              <a:rPr sz="2400" spc="-7" baseline="24305" dirty="0">
                <a:latin typeface="Calibri"/>
                <a:cs typeface="Calibri"/>
              </a:rPr>
              <a:t>2</a:t>
            </a:r>
            <a:r>
              <a:rPr sz="2400" spc="247" baseline="243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3)</a:t>
            </a:r>
            <a:r>
              <a:rPr sz="2400" spc="-7" baseline="24305" dirty="0">
                <a:latin typeface="Calibri"/>
                <a:cs typeface="Calibri"/>
              </a:rPr>
              <a:t>3</a:t>
            </a:r>
            <a:r>
              <a:rPr sz="2400" spc="-5" dirty="0">
                <a:latin typeface="Symbol"/>
                <a:cs typeface="Symbol"/>
              </a:rPr>
              <a:t></a:t>
            </a:r>
            <a:r>
              <a:rPr sz="2400" spc="-5" dirty="0">
                <a:latin typeface="Calibri"/>
                <a:cs typeface="Calibri"/>
              </a:rPr>
              <a:t>&gt;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  <a:r>
              <a:rPr sz="2400" spc="-5" dirty="0">
                <a:latin typeface="Calibri"/>
                <a:cs typeface="Calibri"/>
              </a:rPr>
              <a:t> di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dalam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selang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[1,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2],</a:t>
            </a:r>
            <a:r>
              <a:rPr sz="2400" spc="-10" dirty="0">
                <a:latin typeface="Calibri"/>
                <a:cs typeface="Calibri"/>
              </a:rPr>
              <a:t> maka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prosedur	lelaran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ini tidak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digunakan.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libri"/>
              <a:cs typeface="Calibri"/>
            </a:endParaRPr>
          </a:p>
          <a:p>
            <a:pPr marL="419100" algn="just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(iii)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x</a:t>
            </a:r>
            <a:r>
              <a:rPr sz="2400" i="1" spc="-7" baseline="-20833" dirty="0">
                <a:latin typeface="Calibri"/>
                <a:cs typeface="Calibri"/>
              </a:rPr>
              <a:t>r</a:t>
            </a:r>
            <a:r>
              <a:rPr sz="2400" spc="-7" baseline="-20833" dirty="0">
                <a:latin typeface="Calibri"/>
                <a:cs typeface="Calibri"/>
              </a:rPr>
              <a:t>+1</a:t>
            </a:r>
            <a:r>
              <a:rPr sz="2400" spc="262" baseline="-208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3/</a:t>
            </a:r>
            <a:r>
              <a:rPr sz="2400" i="1" spc="-5" dirty="0">
                <a:latin typeface="Calibri"/>
                <a:cs typeface="Calibri"/>
              </a:rPr>
              <a:t>x</a:t>
            </a:r>
            <a:r>
              <a:rPr sz="2400" i="1" spc="-7" baseline="-20833" dirty="0">
                <a:latin typeface="Calibri"/>
                <a:cs typeface="Calibri"/>
              </a:rPr>
              <a:t>r</a:t>
            </a:r>
            <a:r>
              <a:rPr sz="2400" i="1" spc="262" baseline="-208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1/</a:t>
            </a:r>
            <a:r>
              <a:rPr sz="2400" i="1" spc="-5" dirty="0">
                <a:latin typeface="Calibri"/>
                <a:cs typeface="Calibri"/>
              </a:rPr>
              <a:t>x</a:t>
            </a:r>
            <a:r>
              <a:rPr sz="2400" i="1" spc="-7" baseline="-20833" dirty="0">
                <a:latin typeface="Calibri"/>
                <a:cs typeface="Calibri"/>
              </a:rPr>
              <a:t>r</a:t>
            </a:r>
            <a:r>
              <a:rPr sz="2400" spc="-7" baseline="24305" dirty="0">
                <a:latin typeface="Calibri"/>
                <a:cs typeface="Calibri"/>
              </a:rPr>
              <a:t>2</a:t>
            </a:r>
            <a:endParaRPr sz="2400" baseline="24305">
              <a:latin typeface="Calibri"/>
              <a:cs typeface="Calibri"/>
            </a:endParaRPr>
          </a:p>
          <a:p>
            <a:pPr marL="419100" marR="358140" algn="just">
              <a:lnSpc>
                <a:spcPct val="80000"/>
              </a:lnSpc>
              <a:spcBef>
                <a:spcPts val="575"/>
              </a:spcBef>
            </a:pPr>
            <a:r>
              <a:rPr sz="2400" spc="-45" dirty="0">
                <a:latin typeface="Calibri"/>
                <a:cs typeface="Calibri"/>
              </a:rPr>
              <a:t>Ternyata </a:t>
            </a:r>
            <a:r>
              <a:rPr sz="2400" spc="-5" dirty="0">
                <a:latin typeface="Symbol"/>
                <a:cs typeface="Symbol"/>
              </a:rPr>
              <a:t></a:t>
            </a:r>
            <a:r>
              <a:rPr sz="2400" i="1" spc="-5" dirty="0">
                <a:latin typeface="Calibri"/>
                <a:cs typeface="Calibri"/>
              </a:rPr>
              <a:t>g </a:t>
            </a:r>
            <a:r>
              <a:rPr sz="2400" spc="-5" dirty="0">
                <a:latin typeface="Calibri"/>
                <a:cs typeface="Calibri"/>
              </a:rPr>
              <a:t>'(</a:t>
            </a:r>
            <a:r>
              <a:rPr sz="2400" i="1" spc="-5" dirty="0">
                <a:latin typeface="Calibri"/>
                <a:cs typeface="Calibri"/>
              </a:rPr>
              <a:t>x</a:t>
            </a:r>
            <a:r>
              <a:rPr sz="2400" spc="-5" dirty="0">
                <a:latin typeface="Calibri"/>
                <a:cs typeface="Calibri"/>
              </a:rPr>
              <a:t>)</a:t>
            </a:r>
            <a:r>
              <a:rPr sz="2400" spc="-5" dirty="0">
                <a:latin typeface="Symbol"/>
                <a:cs typeface="Symbol"/>
              </a:rPr>
              <a:t></a:t>
            </a:r>
            <a:r>
              <a:rPr sz="2400" spc="-5" dirty="0">
                <a:latin typeface="Calibri"/>
                <a:cs typeface="Calibri"/>
              </a:rPr>
              <a:t>=</a:t>
            </a:r>
            <a:r>
              <a:rPr sz="2400" spc="-5" dirty="0">
                <a:latin typeface="Symbol"/>
                <a:cs typeface="Symbol"/>
              </a:rPr>
              <a:t></a:t>
            </a:r>
            <a:r>
              <a:rPr sz="2400" spc="-5" dirty="0">
                <a:latin typeface="Calibri"/>
                <a:cs typeface="Calibri"/>
              </a:rPr>
              <a:t>(-3</a:t>
            </a:r>
            <a:r>
              <a:rPr sz="2400" i="1" spc="-5" dirty="0">
                <a:latin typeface="Calibri"/>
                <a:cs typeface="Calibri"/>
              </a:rPr>
              <a:t>x </a:t>
            </a:r>
            <a:r>
              <a:rPr sz="2400" dirty="0">
                <a:latin typeface="Calibri"/>
                <a:cs typeface="Calibri"/>
              </a:rPr>
              <a:t>+ </a:t>
            </a:r>
            <a:r>
              <a:rPr sz="2400" spc="-5" dirty="0">
                <a:latin typeface="Calibri"/>
                <a:cs typeface="Calibri"/>
              </a:rPr>
              <a:t>2)/</a:t>
            </a:r>
            <a:r>
              <a:rPr sz="2400" i="1" spc="-5" dirty="0">
                <a:latin typeface="Calibri"/>
                <a:cs typeface="Calibri"/>
              </a:rPr>
              <a:t>x</a:t>
            </a:r>
            <a:r>
              <a:rPr sz="2400" spc="-7" baseline="24305" dirty="0">
                <a:latin typeface="Calibri"/>
                <a:cs typeface="Calibri"/>
              </a:rPr>
              <a:t>3</a:t>
            </a:r>
            <a:r>
              <a:rPr sz="2400" spc="-5" dirty="0">
                <a:latin typeface="Symbol"/>
                <a:cs typeface="Symbol"/>
              </a:rPr>
              <a:t>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1 </a:t>
            </a:r>
            <a:r>
              <a:rPr sz="2400" spc="-5" dirty="0">
                <a:latin typeface="Calibri"/>
                <a:cs typeface="Calibri"/>
              </a:rPr>
              <a:t>di dalam selang [1, 2],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yaitu, </a:t>
            </a:r>
            <a:r>
              <a:rPr sz="2400" i="1" dirty="0">
                <a:latin typeface="Calibri"/>
                <a:cs typeface="Calibri"/>
              </a:rPr>
              <a:t>g </a:t>
            </a:r>
            <a:r>
              <a:rPr sz="2400" spc="-5" dirty="0">
                <a:latin typeface="Calibri"/>
                <a:cs typeface="Calibri"/>
              </a:rPr>
              <a:t>'(</a:t>
            </a:r>
            <a:r>
              <a:rPr sz="2400" i="1" spc="-5" dirty="0">
                <a:latin typeface="Calibri"/>
                <a:cs typeface="Calibri"/>
              </a:rPr>
              <a:t>x</a:t>
            </a:r>
            <a:r>
              <a:rPr sz="2400" spc="-5" dirty="0">
                <a:latin typeface="Calibri"/>
                <a:cs typeface="Calibri"/>
              </a:rPr>
              <a:t>) naik dari </a:t>
            </a:r>
            <a:r>
              <a:rPr sz="2400" i="1" dirty="0">
                <a:latin typeface="Calibri"/>
                <a:cs typeface="Calibri"/>
              </a:rPr>
              <a:t>g </a:t>
            </a:r>
            <a:r>
              <a:rPr sz="2400" spc="-5" dirty="0">
                <a:latin typeface="Calibri"/>
                <a:cs typeface="Calibri"/>
              </a:rPr>
              <a:t>'(1) </a:t>
            </a:r>
            <a:r>
              <a:rPr sz="2400" dirty="0">
                <a:latin typeface="Calibri"/>
                <a:cs typeface="Calibri"/>
              </a:rPr>
              <a:t>= </a:t>
            </a:r>
            <a:r>
              <a:rPr sz="2400" spc="-5" dirty="0">
                <a:latin typeface="Calibri"/>
                <a:cs typeface="Calibri"/>
              </a:rPr>
              <a:t>-1 </a:t>
            </a:r>
            <a:r>
              <a:rPr sz="2400" spc="-35" dirty="0">
                <a:latin typeface="Calibri"/>
                <a:cs typeface="Calibri"/>
              </a:rPr>
              <a:t>ke </a:t>
            </a:r>
            <a:r>
              <a:rPr sz="2400" i="1" dirty="0">
                <a:latin typeface="Calibri"/>
                <a:cs typeface="Calibri"/>
              </a:rPr>
              <a:t>g </a:t>
            </a:r>
            <a:r>
              <a:rPr sz="2400" spc="-5" dirty="0">
                <a:latin typeface="Calibri"/>
                <a:cs typeface="Calibri"/>
              </a:rPr>
              <a:t>'(2)=-1/2. Jadi, </a:t>
            </a:r>
            <a:r>
              <a:rPr sz="2400" spc="-5" dirty="0">
                <a:latin typeface="Symbol"/>
                <a:cs typeface="Symbol"/>
              </a:rPr>
              <a:t></a:t>
            </a:r>
            <a:r>
              <a:rPr sz="2400" i="1" spc="-5" dirty="0">
                <a:latin typeface="Calibri"/>
                <a:cs typeface="Calibri"/>
              </a:rPr>
              <a:t>g </a:t>
            </a:r>
            <a:r>
              <a:rPr sz="2400" spc="-5" dirty="0">
                <a:latin typeface="Calibri"/>
                <a:cs typeface="Calibri"/>
              </a:rPr>
              <a:t>'(</a:t>
            </a:r>
            <a:r>
              <a:rPr sz="2400" i="1" spc="-5" dirty="0">
                <a:latin typeface="Calibri"/>
                <a:cs typeface="Calibri"/>
              </a:rPr>
              <a:t>x</a:t>
            </a:r>
            <a:r>
              <a:rPr sz="2400" spc="-5" dirty="0">
                <a:latin typeface="Calibri"/>
                <a:cs typeface="Calibri"/>
              </a:rPr>
              <a:t>)</a:t>
            </a:r>
            <a:r>
              <a:rPr sz="2400" spc="-5" dirty="0">
                <a:latin typeface="Symbol"/>
                <a:cs typeface="Symbol"/>
              </a:rPr>
              <a:t>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lebih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kecil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dari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 dalam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selang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[1,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2].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00">
              <a:latin typeface="Calibri"/>
              <a:cs typeface="Calibri"/>
            </a:endParaRPr>
          </a:p>
          <a:p>
            <a:pPr marL="419100" marR="20320">
              <a:lnSpc>
                <a:spcPct val="80000"/>
              </a:lnSpc>
            </a:pPr>
            <a:r>
              <a:rPr sz="2400" spc="-10" dirty="0">
                <a:latin typeface="Calibri"/>
                <a:cs typeface="Calibri"/>
              </a:rPr>
              <a:t>Dengan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mengambil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x</a:t>
            </a:r>
            <a:r>
              <a:rPr sz="2400" i="1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 </a:t>
            </a:r>
            <a:r>
              <a:rPr sz="2400" spc="-5" dirty="0">
                <a:latin typeface="Calibri"/>
                <a:cs typeface="Calibri"/>
              </a:rPr>
              <a:t>1.5,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prosedur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lelarannya </a:t>
            </a:r>
            <a:r>
              <a:rPr sz="2400" spc="-25" dirty="0">
                <a:latin typeface="Calibri"/>
                <a:cs typeface="Calibri"/>
              </a:rPr>
              <a:t>konvergen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ke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akar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x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1.5320889</a:t>
            </a:r>
            <a:r>
              <a:rPr sz="2400" dirty="0">
                <a:latin typeface="Calibri"/>
                <a:cs typeface="Calibri"/>
              </a:rPr>
              <a:t> seperti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pada tabel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berikut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ini.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34638" y="1488199"/>
            <a:ext cx="3954145" cy="0"/>
          </a:xfrm>
          <a:custGeom>
            <a:avLst/>
            <a:gdLst/>
            <a:ahLst/>
            <a:cxnLst/>
            <a:rect l="l" t="t" r="r" b="b"/>
            <a:pathLst>
              <a:path w="3954145">
                <a:moveTo>
                  <a:pt x="0" y="0"/>
                </a:moveTo>
                <a:lnTo>
                  <a:pt x="3953527" y="0"/>
                </a:lnTo>
              </a:path>
            </a:pathLst>
          </a:custGeom>
          <a:ln w="22157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193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4000" y="0"/>
                </a:moveTo>
                <a:lnTo>
                  <a:pt x="0" y="0"/>
                </a:lnTo>
                <a:lnTo>
                  <a:pt x="0" y="3428994"/>
                </a:lnTo>
                <a:lnTo>
                  <a:pt x="9144000" y="3428994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717288" y="1816988"/>
          <a:ext cx="2625725" cy="41346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8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707">
                <a:tc>
                  <a:txBody>
                    <a:bodyPr/>
                    <a:lstStyle/>
                    <a:p>
                      <a:pPr marL="31750">
                        <a:lnSpc>
                          <a:spcPts val="2475"/>
                        </a:lnSpc>
                      </a:pPr>
                      <a:r>
                        <a:rPr sz="2600" i="1" dirty="0">
                          <a:latin typeface="Calibri"/>
                          <a:cs typeface="Calibri"/>
                        </a:rPr>
                        <a:t>r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6565" algn="ctr">
                        <a:lnSpc>
                          <a:spcPts val="2475"/>
                        </a:lnSpc>
                      </a:pPr>
                      <a:r>
                        <a:rPr sz="2600" i="1" dirty="0">
                          <a:latin typeface="Calibri"/>
                          <a:cs typeface="Calibri"/>
                        </a:rPr>
                        <a:t>x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33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36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dirty="0">
                          <a:latin typeface="Calibri"/>
                          <a:cs typeface="Calibri"/>
                        </a:rPr>
                        <a:t>0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3650">
                        <a:latin typeface="Times New Roman"/>
                        <a:cs typeface="Times New Roman"/>
                      </a:endParaRPr>
                    </a:p>
                    <a:p>
                      <a:pPr marL="40068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dirty="0">
                          <a:latin typeface="Calibri"/>
                          <a:cs typeface="Calibri"/>
                        </a:rPr>
                        <a:t>1.5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444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487">
                <a:tc>
                  <a:txBody>
                    <a:bodyPr/>
                    <a:lstStyle/>
                    <a:p>
                      <a:pPr marL="31750">
                        <a:lnSpc>
                          <a:spcPts val="3045"/>
                        </a:lnSpc>
                      </a:pPr>
                      <a:r>
                        <a:rPr sz="2600" dirty="0">
                          <a:latin typeface="Calibri"/>
                          <a:cs typeface="Calibri"/>
                        </a:rPr>
                        <a:t>1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0685">
                        <a:lnSpc>
                          <a:spcPts val="3045"/>
                        </a:lnSpc>
                      </a:pPr>
                      <a:r>
                        <a:rPr sz="2600" dirty="0">
                          <a:latin typeface="Calibri"/>
                          <a:cs typeface="Calibri"/>
                        </a:rPr>
                        <a:t>1.5555556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487">
                <a:tc>
                  <a:txBody>
                    <a:bodyPr/>
                    <a:lstStyle/>
                    <a:p>
                      <a:pPr marL="31750">
                        <a:lnSpc>
                          <a:spcPts val="3045"/>
                        </a:lnSpc>
                      </a:pPr>
                      <a:r>
                        <a:rPr sz="2600" dirty="0">
                          <a:latin typeface="Calibri"/>
                          <a:cs typeface="Calibri"/>
                        </a:rPr>
                        <a:t>2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0685">
                        <a:lnSpc>
                          <a:spcPts val="3045"/>
                        </a:lnSpc>
                      </a:pPr>
                      <a:r>
                        <a:rPr sz="2600" dirty="0">
                          <a:latin typeface="Calibri"/>
                          <a:cs typeface="Calibri"/>
                        </a:rPr>
                        <a:t>1.5153061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487">
                <a:tc>
                  <a:txBody>
                    <a:bodyPr/>
                    <a:lstStyle/>
                    <a:p>
                      <a:pPr marL="31750">
                        <a:lnSpc>
                          <a:spcPts val="3045"/>
                        </a:lnSpc>
                      </a:pPr>
                      <a:r>
                        <a:rPr sz="2600" dirty="0">
                          <a:latin typeface="Calibri"/>
                          <a:cs typeface="Calibri"/>
                        </a:rPr>
                        <a:t>...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0050">
                        <a:lnSpc>
                          <a:spcPts val="3045"/>
                        </a:lnSpc>
                      </a:pPr>
                      <a:r>
                        <a:rPr sz="2600" dirty="0">
                          <a:latin typeface="Calibri"/>
                          <a:cs typeface="Calibri"/>
                        </a:rPr>
                        <a:t>...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5487">
                <a:tc>
                  <a:txBody>
                    <a:bodyPr/>
                    <a:lstStyle/>
                    <a:p>
                      <a:pPr marL="31750">
                        <a:lnSpc>
                          <a:spcPts val="3045"/>
                        </a:lnSpc>
                      </a:pPr>
                      <a:r>
                        <a:rPr sz="2600" dirty="0">
                          <a:latin typeface="Calibri"/>
                          <a:cs typeface="Calibri"/>
                        </a:rPr>
                        <a:t>43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0685">
                        <a:lnSpc>
                          <a:spcPts val="3045"/>
                        </a:lnSpc>
                      </a:pPr>
                      <a:r>
                        <a:rPr sz="2600" dirty="0">
                          <a:latin typeface="Calibri"/>
                          <a:cs typeface="Calibri"/>
                        </a:rPr>
                        <a:t>1.5320888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5487">
                <a:tc>
                  <a:txBody>
                    <a:bodyPr/>
                    <a:lstStyle/>
                    <a:p>
                      <a:pPr marL="31750">
                        <a:lnSpc>
                          <a:spcPts val="3045"/>
                        </a:lnSpc>
                      </a:pPr>
                      <a:r>
                        <a:rPr sz="2600" dirty="0">
                          <a:latin typeface="Calibri"/>
                          <a:cs typeface="Calibri"/>
                        </a:rPr>
                        <a:t>44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0685">
                        <a:lnSpc>
                          <a:spcPts val="3045"/>
                        </a:lnSpc>
                      </a:pPr>
                      <a:r>
                        <a:rPr sz="2600" dirty="0">
                          <a:latin typeface="Calibri"/>
                          <a:cs typeface="Calibri"/>
                        </a:rPr>
                        <a:t>1.5320889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3097">
                <a:tc>
                  <a:txBody>
                    <a:bodyPr/>
                    <a:lstStyle/>
                    <a:p>
                      <a:pPr marL="31750">
                        <a:lnSpc>
                          <a:spcPts val="3045"/>
                        </a:lnSpc>
                      </a:pPr>
                      <a:r>
                        <a:rPr sz="2600" dirty="0">
                          <a:latin typeface="Calibri"/>
                          <a:cs typeface="Calibri"/>
                        </a:rPr>
                        <a:t>45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0685">
                        <a:lnSpc>
                          <a:spcPts val="3045"/>
                        </a:lnSpc>
                      </a:pPr>
                      <a:r>
                        <a:rPr sz="2600" dirty="0">
                          <a:latin typeface="Calibri"/>
                          <a:cs typeface="Calibri"/>
                        </a:rPr>
                        <a:t>1.5320889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2795014" y="2458987"/>
            <a:ext cx="3955415" cy="0"/>
          </a:xfrm>
          <a:custGeom>
            <a:avLst/>
            <a:gdLst/>
            <a:ahLst/>
            <a:cxnLst/>
            <a:rect l="l" t="t" r="r" b="b"/>
            <a:pathLst>
              <a:path w="3955415">
                <a:moveTo>
                  <a:pt x="0" y="0"/>
                </a:moveTo>
                <a:lnTo>
                  <a:pt x="3955051" y="0"/>
                </a:lnTo>
              </a:path>
            </a:pathLst>
          </a:custGeom>
          <a:ln w="22157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34638" y="6262889"/>
            <a:ext cx="4156710" cy="0"/>
          </a:xfrm>
          <a:custGeom>
            <a:avLst/>
            <a:gdLst/>
            <a:ahLst/>
            <a:cxnLst/>
            <a:rect l="l" t="t" r="r" b="b"/>
            <a:pathLst>
              <a:path w="4156709">
                <a:moveTo>
                  <a:pt x="0" y="0"/>
                </a:moveTo>
                <a:lnTo>
                  <a:pt x="4156118" y="0"/>
                </a:lnTo>
              </a:path>
            </a:pathLst>
          </a:custGeom>
          <a:ln w="22157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42333" y="911757"/>
            <a:ext cx="8035925" cy="514921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795"/>
              </a:spcBef>
              <a:tabLst>
                <a:tab pos="575310" algn="l"/>
              </a:tabLst>
            </a:pPr>
            <a:r>
              <a:rPr sz="2800" spc="-5" dirty="0">
                <a:latin typeface="Calibri"/>
                <a:cs typeface="Calibri"/>
              </a:rPr>
              <a:t>4.	</a:t>
            </a:r>
            <a:r>
              <a:rPr sz="2800" spc="-15" dirty="0">
                <a:latin typeface="Calibri"/>
                <a:cs typeface="Calibri"/>
              </a:rPr>
              <a:t>Prosedur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lelaran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keempat: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x</a:t>
            </a:r>
            <a:r>
              <a:rPr sz="2775" i="1" baseline="-21021" dirty="0">
                <a:latin typeface="Calibri"/>
                <a:cs typeface="Calibri"/>
              </a:rPr>
              <a:t>r</a:t>
            </a:r>
            <a:r>
              <a:rPr sz="2775" baseline="-21021" dirty="0">
                <a:latin typeface="Calibri"/>
                <a:cs typeface="Calibri"/>
              </a:rPr>
              <a:t>+1</a:t>
            </a:r>
            <a:r>
              <a:rPr sz="2775" spc="315" baseline="-21021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(-</a:t>
            </a:r>
            <a:r>
              <a:rPr sz="2800" i="1" spc="-5" dirty="0">
                <a:latin typeface="Calibri"/>
                <a:cs typeface="Calibri"/>
              </a:rPr>
              <a:t>x</a:t>
            </a:r>
            <a:r>
              <a:rPr sz="2775" i="1" spc="-7" baseline="-21021" dirty="0">
                <a:latin typeface="Calibri"/>
                <a:cs typeface="Calibri"/>
              </a:rPr>
              <a:t>r</a:t>
            </a:r>
            <a:r>
              <a:rPr sz="2775" i="1" spc="337" baseline="-21021" dirty="0">
                <a:latin typeface="Calibri"/>
                <a:cs typeface="Calibri"/>
              </a:rPr>
              <a:t> </a:t>
            </a:r>
            <a:r>
              <a:rPr sz="2775" spc="15" baseline="25525" dirty="0">
                <a:latin typeface="Calibri"/>
                <a:cs typeface="Calibri"/>
              </a:rPr>
              <a:t>3</a:t>
            </a:r>
            <a:r>
              <a:rPr sz="2775" spc="337" baseline="255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+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3)/6</a:t>
            </a:r>
            <a:endParaRPr sz="2800">
              <a:latin typeface="Calibri"/>
              <a:cs typeface="Calibri"/>
            </a:endParaRPr>
          </a:p>
          <a:p>
            <a:pPr marL="871219">
              <a:lnSpc>
                <a:spcPct val="100000"/>
              </a:lnSpc>
              <a:spcBef>
                <a:spcPts val="695"/>
              </a:spcBef>
              <a:tabLst>
                <a:tab pos="1585595" algn="l"/>
              </a:tabLst>
            </a:pPr>
            <a:r>
              <a:rPr sz="2800" i="1" spc="-5" dirty="0">
                <a:latin typeface="Calibri"/>
                <a:cs typeface="Calibri"/>
              </a:rPr>
              <a:t>g</a:t>
            </a:r>
            <a:r>
              <a:rPr sz="2800" spc="-5" dirty="0">
                <a:latin typeface="Calibri"/>
                <a:cs typeface="Calibri"/>
              </a:rPr>
              <a:t>(</a:t>
            </a:r>
            <a:r>
              <a:rPr sz="2800" i="1" spc="-5" dirty="0">
                <a:latin typeface="Calibri"/>
                <a:cs typeface="Calibri"/>
              </a:rPr>
              <a:t>x</a:t>
            </a:r>
            <a:r>
              <a:rPr sz="2800" spc="-5" dirty="0">
                <a:latin typeface="Calibri"/>
                <a:cs typeface="Calibri"/>
              </a:rPr>
              <a:t>)	=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(-</a:t>
            </a:r>
            <a:r>
              <a:rPr sz="2800" i="1" spc="-5" dirty="0">
                <a:latin typeface="Calibri"/>
                <a:cs typeface="Calibri"/>
              </a:rPr>
              <a:t>x</a:t>
            </a:r>
            <a:r>
              <a:rPr sz="2800" i="1" spc="10" dirty="0">
                <a:latin typeface="Calibri"/>
                <a:cs typeface="Calibri"/>
              </a:rPr>
              <a:t> </a:t>
            </a:r>
            <a:r>
              <a:rPr sz="2775" spc="15" baseline="25525" dirty="0">
                <a:latin typeface="Calibri"/>
                <a:cs typeface="Calibri"/>
              </a:rPr>
              <a:t>3</a:t>
            </a:r>
            <a:r>
              <a:rPr sz="2775" spc="315" baseline="255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+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3)/6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1335" dirty="0">
                <a:latin typeface="Wingdings"/>
                <a:cs typeface="Wingdings"/>
              </a:rPr>
              <a:t>🡪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Calibri"/>
                <a:cs typeface="Calibri"/>
              </a:rPr>
              <a:t>g</a:t>
            </a:r>
            <a:r>
              <a:rPr sz="2800" spc="-5" dirty="0">
                <a:latin typeface="Calibri"/>
                <a:cs typeface="Calibri"/>
              </a:rPr>
              <a:t>'(</a:t>
            </a:r>
            <a:r>
              <a:rPr sz="2800" i="1" spc="-5" dirty="0">
                <a:latin typeface="Calibri"/>
                <a:cs typeface="Calibri"/>
              </a:rPr>
              <a:t>x</a:t>
            </a:r>
            <a:r>
              <a:rPr sz="2800" spc="-5" dirty="0">
                <a:latin typeface="Calibri"/>
                <a:cs typeface="Calibri"/>
              </a:rPr>
              <a:t>)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-</a:t>
            </a:r>
            <a:r>
              <a:rPr sz="2800" i="1" spc="-5" dirty="0">
                <a:latin typeface="Calibri"/>
                <a:cs typeface="Calibri"/>
              </a:rPr>
              <a:t>x</a:t>
            </a:r>
            <a:r>
              <a:rPr sz="2775" spc="-7" baseline="25525" dirty="0">
                <a:latin typeface="Calibri"/>
                <a:cs typeface="Calibri"/>
              </a:rPr>
              <a:t>2</a:t>
            </a:r>
            <a:r>
              <a:rPr sz="2800" spc="-5" dirty="0">
                <a:latin typeface="Calibri"/>
                <a:cs typeface="Calibri"/>
              </a:rPr>
              <a:t>/2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400">
              <a:latin typeface="Calibri"/>
              <a:cs typeface="Calibri"/>
            </a:endParaRPr>
          </a:p>
          <a:p>
            <a:pPr marL="406400" marR="560070">
              <a:lnSpc>
                <a:spcPts val="3320"/>
              </a:lnSpc>
            </a:pPr>
            <a:r>
              <a:rPr sz="2800" spc="-40" dirty="0">
                <a:latin typeface="Calibri"/>
                <a:cs typeface="Calibri"/>
              </a:rPr>
              <a:t>Terlihat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bahwa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Symbol"/>
                <a:cs typeface="Symbol"/>
              </a:rPr>
              <a:t></a:t>
            </a:r>
            <a:r>
              <a:rPr sz="2800" i="1" spc="-5" dirty="0">
                <a:latin typeface="Calibri"/>
                <a:cs typeface="Calibri"/>
              </a:rPr>
              <a:t>g</a:t>
            </a:r>
            <a:r>
              <a:rPr sz="2800" spc="-5" dirty="0">
                <a:latin typeface="Calibri"/>
                <a:cs typeface="Calibri"/>
              </a:rPr>
              <a:t>'(</a:t>
            </a:r>
            <a:r>
              <a:rPr sz="2800" i="1" spc="-5" dirty="0">
                <a:latin typeface="Calibri"/>
                <a:cs typeface="Calibri"/>
              </a:rPr>
              <a:t>x</a:t>
            </a:r>
            <a:r>
              <a:rPr sz="2800" spc="-5" dirty="0">
                <a:latin typeface="Calibri"/>
                <a:cs typeface="Calibri"/>
              </a:rPr>
              <a:t>)</a:t>
            </a:r>
            <a:r>
              <a:rPr sz="2800" spc="-5" dirty="0">
                <a:latin typeface="Symbol"/>
                <a:cs typeface="Symbol"/>
              </a:rPr>
              <a:t></a:t>
            </a:r>
            <a:r>
              <a:rPr sz="2800" spc="-5" dirty="0">
                <a:latin typeface="Calibri"/>
                <a:cs typeface="Calibri"/>
              </a:rPr>
              <a:t>&lt;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untuk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x </a:t>
            </a:r>
            <a:r>
              <a:rPr sz="2800" spc="-10" dirty="0">
                <a:latin typeface="Calibri"/>
                <a:cs typeface="Calibri"/>
              </a:rPr>
              <a:t>di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sekitar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titik-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tetap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s</a:t>
            </a:r>
            <a:r>
              <a:rPr sz="2800" i="1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0.48.</a:t>
            </a:r>
            <a:endParaRPr sz="2800">
              <a:latin typeface="Calibri"/>
              <a:cs typeface="Calibri"/>
            </a:endParaRPr>
          </a:p>
          <a:p>
            <a:pPr marL="406400" marR="55880">
              <a:lnSpc>
                <a:spcPct val="101099"/>
              </a:lnSpc>
              <a:spcBef>
                <a:spcPts val="535"/>
              </a:spcBef>
              <a:tabLst>
                <a:tab pos="1990725" algn="l"/>
              </a:tabLst>
            </a:pPr>
            <a:r>
              <a:rPr sz="2800" spc="-15" dirty="0">
                <a:latin typeface="Calibri"/>
                <a:cs typeface="Calibri"/>
              </a:rPr>
              <a:t>Pemilihan	</a:t>
            </a:r>
            <a:r>
              <a:rPr sz="2800" i="1" dirty="0">
                <a:latin typeface="Calibri"/>
                <a:cs typeface="Calibri"/>
              </a:rPr>
              <a:t>x</a:t>
            </a:r>
            <a:r>
              <a:rPr sz="2775" baseline="-21021" dirty="0">
                <a:latin typeface="Calibri"/>
                <a:cs typeface="Calibri"/>
              </a:rPr>
              <a:t>0</a:t>
            </a:r>
            <a:r>
              <a:rPr sz="2775" spc="7" baseline="-21021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0.5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akan</a:t>
            </a:r>
            <a:r>
              <a:rPr sz="2800" spc="-10" dirty="0">
                <a:latin typeface="Calibri"/>
                <a:cs typeface="Calibri"/>
              </a:rPr>
              <a:t> menjamin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lelaran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konvergen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sebab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Symbol"/>
                <a:cs typeface="Symbol"/>
              </a:rPr>
              <a:t></a:t>
            </a:r>
            <a:r>
              <a:rPr sz="2800" i="1" spc="-5" dirty="0">
                <a:latin typeface="Calibri"/>
                <a:cs typeface="Calibri"/>
              </a:rPr>
              <a:t>g</a:t>
            </a:r>
            <a:r>
              <a:rPr sz="2800" spc="-5" dirty="0">
                <a:latin typeface="Calibri"/>
                <a:cs typeface="Calibri"/>
              </a:rPr>
              <a:t>'(</a:t>
            </a:r>
            <a:r>
              <a:rPr sz="2800" i="1" spc="-5" dirty="0">
                <a:latin typeface="Calibri"/>
                <a:cs typeface="Calibri"/>
              </a:rPr>
              <a:t>x</a:t>
            </a:r>
            <a:r>
              <a:rPr sz="2775" spc="-7" baseline="-21021" dirty="0">
                <a:latin typeface="Calibri"/>
                <a:cs typeface="Calibri"/>
              </a:rPr>
              <a:t>0</a:t>
            </a:r>
            <a:r>
              <a:rPr sz="2800" spc="-5" dirty="0">
                <a:latin typeface="Calibri"/>
                <a:cs typeface="Calibri"/>
              </a:rPr>
              <a:t>)</a:t>
            </a:r>
            <a:r>
              <a:rPr sz="2800" spc="-5" dirty="0">
                <a:latin typeface="Symbol"/>
                <a:cs typeface="Symbol"/>
              </a:rPr>
              <a:t></a:t>
            </a:r>
            <a:r>
              <a:rPr sz="2800" spc="-5" dirty="0">
                <a:latin typeface="Calibri"/>
                <a:cs typeface="Calibri"/>
              </a:rPr>
              <a:t>&lt;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1.</a:t>
            </a:r>
            <a:endParaRPr sz="2800">
              <a:latin typeface="Calibri"/>
              <a:cs typeface="Calibri"/>
            </a:endParaRPr>
          </a:p>
          <a:p>
            <a:pPr marL="406400" marR="76200">
              <a:lnSpc>
                <a:spcPts val="3320"/>
              </a:lnSpc>
              <a:spcBef>
                <a:spcPts val="815"/>
              </a:spcBef>
            </a:pPr>
            <a:r>
              <a:rPr sz="2800" spc="-15" dirty="0">
                <a:latin typeface="Calibri"/>
                <a:cs typeface="Calibri"/>
              </a:rPr>
              <a:t>Untuk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x</a:t>
            </a:r>
            <a:r>
              <a:rPr sz="2775" baseline="-21021" dirty="0">
                <a:latin typeface="Calibri"/>
                <a:cs typeface="Calibri"/>
              </a:rPr>
              <a:t>0</a:t>
            </a:r>
            <a:r>
              <a:rPr sz="2775" spc="22" baseline="-21021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1.5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dan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x</a:t>
            </a:r>
            <a:r>
              <a:rPr sz="2775" baseline="-21021" dirty="0">
                <a:latin typeface="Calibri"/>
                <a:cs typeface="Calibri"/>
              </a:rPr>
              <a:t>0</a:t>
            </a:r>
            <a:r>
              <a:rPr sz="2775" spc="22" baseline="-21021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2.2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memang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nilai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Symbol"/>
                <a:cs typeface="Symbol"/>
              </a:rPr>
              <a:t></a:t>
            </a:r>
            <a:r>
              <a:rPr sz="2800" i="1" spc="-5" dirty="0">
                <a:latin typeface="Calibri"/>
                <a:cs typeface="Calibri"/>
              </a:rPr>
              <a:t>g</a:t>
            </a:r>
            <a:r>
              <a:rPr sz="2800" spc="-5" dirty="0">
                <a:latin typeface="Calibri"/>
                <a:cs typeface="Calibri"/>
              </a:rPr>
              <a:t>'(</a:t>
            </a:r>
            <a:r>
              <a:rPr sz="2800" i="1" spc="-5" dirty="0">
                <a:latin typeface="Calibri"/>
                <a:cs typeface="Calibri"/>
              </a:rPr>
              <a:t>x</a:t>
            </a:r>
            <a:r>
              <a:rPr sz="2775" spc="-7" baseline="-21021" dirty="0">
                <a:latin typeface="Calibri"/>
                <a:cs typeface="Calibri"/>
              </a:rPr>
              <a:t>0</a:t>
            </a:r>
            <a:r>
              <a:rPr sz="2800" spc="-5" dirty="0">
                <a:latin typeface="Calibri"/>
                <a:cs typeface="Calibri"/>
              </a:rPr>
              <a:t>)</a:t>
            </a:r>
            <a:r>
              <a:rPr sz="2800" spc="-5" dirty="0">
                <a:latin typeface="Symbol"/>
                <a:cs typeface="Symbol"/>
              </a:rPr>
              <a:t></a:t>
            </a:r>
            <a:r>
              <a:rPr sz="2800" spc="-5" dirty="0">
                <a:latin typeface="Calibri"/>
                <a:cs typeface="Calibri"/>
              </a:rPr>
              <a:t>&gt;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tetapi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lelarannya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masih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tetap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konvergen,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namun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x</a:t>
            </a:r>
            <a:r>
              <a:rPr sz="2775" baseline="-21021" dirty="0">
                <a:latin typeface="Calibri"/>
                <a:cs typeface="Calibri"/>
              </a:rPr>
              <a:t>0</a:t>
            </a:r>
            <a:r>
              <a:rPr sz="2775" spc="7" baseline="-21021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</a:t>
            </a:r>
            <a:endParaRPr sz="2800">
              <a:latin typeface="Calibri"/>
              <a:cs typeface="Calibri"/>
            </a:endParaRPr>
          </a:p>
          <a:p>
            <a:pPr marL="406400" marR="368935">
              <a:lnSpc>
                <a:spcPts val="3360"/>
              </a:lnSpc>
            </a:pPr>
            <a:r>
              <a:rPr sz="2800" spc="-5" dirty="0">
                <a:latin typeface="Calibri"/>
                <a:cs typeface="Calibri"/>
              </a:rPr>
              <a:t>2.7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terlalu</a:t>
            </a:r>
            <a:r>
              <a:rPr sz="2800" spc="-5" dirty="0">
                <a:latin typeface="Calibri"/>
                <a:cs typeface="Calibri"/>
              </a:rPr>
              <a:t> jauh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dari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titik-tetap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sehingga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lelarannya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divergen.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5743" y="918463"/>
            <a:ext cx="602678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35" dirty="0"/>
              <a:t>Metode</a:t>
            </a:r>
            <a:r>
              <a:rPr sz="4400" spc="-70" dirty="0"/>
              <a:t> </a:t>
            </a:r>
            <a:r>
              <a:rPr sz="4400" spc="45" dirty="0"/>
              <a:t>Newton-Raphson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457193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4000" y="0"/>
                </a:moveTo>
                <a:lnTo>
                  <a:pt x="0" y="0"/>
                </a:lnTo>
                <a:lnTo>
                  <a:pt x="0" y="3428994"/>
                </a:lnTo>
                <a:lnTo>
                  <a:pt x="9144000" y="3428994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3133" y="2029459"/>
            <a:ext cx="7908925" cy="446405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55600" marR="7620" indent="-342900">
              <a:lnSpc>
                <a:spcPts val="2810"/>
              </a:lnSpc>
              <a:spcBef>
                <a:spcPts val="45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10" dirty="0">
                <a:latin typeface="Calibri"/>
                <a:cs typeface="Calibri"/>
              </a:rPr>
              <a:t>Metode </a:t>
            </a:r>
            <a:r>
              <a:rPr sz="2600" spc="-5" dirty="0">
                <a:latin typeface="Calibri"/>
                <a:cs typeface="Calibri"/>
              </a:rPr>
              <a:t>Newton-Raphsonlah </a:t>
            </a:r>
            <a:r>
              <a:rPr sz="2600" spc="-10" dirty="0">
                <a:latin typeface="Calibri"/>
                <a:cs typeface="Calibri"/>
              </a:rPr>
              <a:t>yang </a:t>
            </a:r>
            <a:r>
              <a:rPr sz="2600" dirty="0">
                <a:latin typeface="Calibri"/>
                <a:cs typeface="Calibri"/>
              </a:rPr>
              <a:t>paling </a:t>
            </a:r>
            <a:r>
              <a:rPr sz="2600" spc="-15" dirty="0">
                <a:latin typeface="Calibri"/>
                <a:cs typeface="Calibri"/>
              </a:rPr>
              <a:t>terkenal </a:t>
            </a:r>
            <a:r>
              <a:rPr sz="2600" dirty="0">
                <a:latin typeface="Calibri"/>
                <a:cs typeface="Calibri"/>
              </a:rPr>
              <a:t>dan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paling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banyak </a:t>
            </a:r>
            <a:r>
              <a:rPr sz="2600" spc="-10" dirty="0">
                <a:latin typeface="Calibri"/>
                <a:cs typeface="Calibri"/>
              </a:rPr>
              <a:t>dipakai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dalam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terapan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sains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dan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rekayasa.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3300">
              <a:latin typeface="Calibri"/>
              <a:cs typeface="Calibri"/>
            </a:endParaRPr>
          </a:p>
          <a:p>
            <a:pPr marL="355600" marR="175895" indent="-342900">
              <a:lnSpc>
                <a:spcPts val="281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10" dirty="0">
                <a:latin typeface="Calibri"/>
                <a:cs typeface="Calibri"/>
              </a:rPr>
              <a:t>Metode </a:t>
            </a:r>
            <a:r>
              <a:rPr sz="2600" spc="-5" dirty="0">
                <a:latin typeface="Calibri"/>
                <a:cs typeface="Calibri"/>
              </a:rPr>
              <a:t>ini </a:t>
            </a:r>
            <a:r>
              <a:rPr sz="2600" dirty="0">
                <a:latin typeface="Calibri"/>
                <a:cs typeface="Calibri"/>
              </a:rPr>
              <a:t>paling </a:t>
            </a:r>
            <a:r>
              <a:rPr sz="2600" spc="-10" dirty="0">
                <a:latin typeface="Calibri"/>
                <a:cs typeface="Calibri"/>
              </a:rPr>
              <a:t>disukai </a:t>
            </a:r>
            <a:r>
              <a:rPr sz="2600" spc="-15" dirty="0">
                <a:latin typeface="Calibri"/>
                <a:cs typeface="Calibri"/>
              </a:rPr>
              <a:t>karena </a:t>
            </a:r>
            <a:r>
              <a:rPr sz="2600" spc="-25" dirty="0">
                <a:latin typeface="Calibri"/>
                <a:cs typeface="Calibri"/>
              </a:rPr>
              <a:t>konvergensinya </a:t>
            </a:r>
            <a:r>
              <a:rPr sz="2600" dirty="0">
                <a:latin typeface="Calibri"/>
                <a:cs typeface="Calibri"/>
              </a:rPr>
              <a:t>paling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cepat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diantara</a:t>
            </a:r>
            <a:r>
              <a:rPr sz="2600" spc="-10" dirty="0">
                <a:latin typeface="Calibri"/>
                <a:cs typeface="Calibri"/>
              </a:rPr>
              <a:t> metode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lainnya.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3300">
              <a:latin typeface="Calibri"/>
              <a:cs typeface="Calibri"/>
            </a:endParaRPr>
          </a:p>
          <a:p>
            <a:pPr marL="354965" marR="43180" indent="-342900">
              <a:lnSpc>
                <a:spcPts val="281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Ada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dua</a:t>
            </a:r>
            <a:r>
              <a:rPr sz="2600" spc="-15" dirty="0">
                <a:latin typeface="Calibri"/>
                <a:cs typeface="Calibri"/>
              </a:rPr>
              <a:t> pendekatan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dalam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menurunkan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rumus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metode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Newton-Raphson,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yaitu:</a:t>
            </a:r>
            <a:endParaRPr sz="2600">
              <a:latin typeface="Calibri"/>
              <a:cs typeface="Calibri"/>
            </a:endParaRPr>
          </a:p>
          <a:p>
            <a:pPr marL="778510" lvl="1" indent="-424180">
              <a:lnSpc>
                <a:spcPct val="100000"/>
              </a:lnSpc>
              <a:spcBef>
                <a:spcPts val="270"/>
              </a:spcBef>
              <a:buAutoNum type="romanLcParenBoth"/>
              <a:tabLst>
                <a:tab pos="778510" algn="l"/>
                <a:tab pos="779145" algn="l"/>
              </a:tabLst>
            </a:pPr>
            <a:r>
              <a:rPr sz="2600" spc="-5" dirty="0">
                <a:latin typeface="Calibri"/>
                <a:cs typeface="Calibri"/>
              </a:rPr>
              <a:t>penurunan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rumus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Newton-Raphson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secara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geometri,</a:t>
            </a:r>
            <a:endParaRPr sz="2600">
              <a:latin typeface="Calibri"/>
              <a:cs typeface="Calibri"/>
            </a:endParaRPr>
          </a:p>
          <a:p>
            <a:pPr marL="751205" marR="95885" lvl="1" indent="-441959">
              <a:lnSpc>
                <a:spcPts val="2810"/>
              </a:lnSpc>
              <a:spcBef>
                <a:spcPts val="665"/>
              </a:spcBef>
              <a:buAutoNum type="romanLcParenBoth"/>
              <a:tabLst>
                <a:tab pos="736600" algn="l"/>
              </a:tabLst>
            </a:pPr>
            <a:r>
              <a:rPr sz="2600" spc="-5" dirty="0">
                <a:latin typeface="Calibri"/>
                <a:cs typeface="Calibri"/>
              </a:rPr>
              <a:t>penurunan </a:t>
            </a:r>
            <a:r>
              <a:rPr sz="2600" dirty="0">
                <a:latin typeface="Calibri"/>
                <a:cs typeface="Calibri"/>
              </a:rPr>
              <a:t>rumus </a:t>
            </a:r>
            <a:r>
              <a:rPr sz="2600" spc="-5" dirty="0">
                <a:latin typeface="Calibri"/>
                <a:cs typeface="Calibri"/>
              </a:rPr>
              <a:t>Newton-Raphson </a:t>
            </a:r>
            <a:r>
              <a:rPr sz="2600" spc="-10" dirty="0">
                <a:latin typeface="Calibri"/>
                <a:cs typeface="Calibri"/>
              </a:rPr>
              <a:t>dengan </a:t>
            </a:r>
            <a:r>
              <a:rPr sz="2600" spc="-5" dirty="0">
                <a:latin typeface="Calibri"/>
                <a:cs typeface="Calibri"/>
              </a:rPr>
              <a:t>bantuan </a:t>
            </a:r>
            <a:r>
              <a:rPr sz="2600" spc="-58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deret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75" dirty="0">
                <a:latin typeface="Calibri"/>
                <a:cs typeface="Calibri"/>
              </a:rPr>
              <a:t>Taylor.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484091" y="1860869"/>
            <a:ext cx="1455420" cy="2038985"/>
            <a:chOff x="3484091" y="1860869"/>
            <a:chExt cx="1455420" cy="2038985"/>
          </a:xfrm>
        </p:grpSpPr>
        <p:sp>
          <p:nvSpPr>
            <p:cNvPr id="3" name="object 3"/>
            <p:cNvSpPr/>
            <p:nvPr/>
          </p:nvSpPr>
          <p:spPr>
            <a:xfrm>
              <a:off x="3497743" y="1874521"/>
              <a:ext cx="935990" cy="2011680"/>
            </a:xfrm>
            <a:custGeom>
              <a:avLst/>
              <a:gdLst/>
              <a:ahLst/>
              <a:cxnLst/>
              <a:rect l="l" t="t" r="r" b="b"/>
              <a:pathLst>
                <a:path w="935989" h="2011679">
                  <a:moveTo>
                    <a:pt x="935575" y="0"/>
                  </a:moveTo>
                  <a:lnTo>
                    <a:pt x="927962" y="167632"/>
                  </a:lnTo>
                  <a:lnTo>
                    <a:pt x="911194" y="335279"/>
                  </a:lnTo>
                  <a:lnTo>
                    <a:pt x="888339" y="495300"/>
                  </a:lnTo>
                  <a:lnTo>
                    <a:pt x="854803" y="650739"/>
                  </a:lnTo>
                  <a:lnTo>
                    <a:pt x="815179" y="801611"/>
                  </a:lnTo>
                  <a:lnTo>
                    <a:pt x="766417" y="946394"/>
                  </a:lnTo>
                  <a:lnTo>
                    <a:pt x="710026" y="1088132"/>
                  </a:lnTo>
                  <a:lnTo>
                    <a:pt x="646021" y="1222244"/>
                  </a:lnTo>
                  <a:lnTo>
                    <a:pt x="572862" y="1354834"/>
                  </a:lnTo>
                  <a:lnTo>
                    <a:pt x="492089" y="1479797"/>
                  </a:lnTo>
                  <a:lnTo>
                    <a:pt x="403703" y="1601715"/>
                  </a:lnTo>
                  <a:lnTo>
                    <a:pt x="310740" y="1716023"/>
                  </a:lnTo>
                  <a:lnTo>
                    <a:pt x="205586" y="1828792"/>
                  </a:lnTo>
                  <a:lnTo>
                    <a:pt x="92804" y="1933951"/>
                  </a:lnTo>
                  <a:lnTo>
                    <a:pt x="0" y="2011678"/>
                  </a:lnTo>
                </a:path>
              </a:pathLst>
            </a:custGeom>
            <a:ln w="268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612117" y="2075689"/>
              <a:ext cx="1324610" cy="1811020"/>
            </a:xfrm>
            <a:custGeom>
              <a:avLst/>
              <a:gdLst/>
              <a:ahLst/>
              <a:cxnLst/>
              <a:rect l="l" t="t" r="r" b="b"/>
              <a:pathLst>
                <a:path w="1324610" h="1811020">
                  <a:moveTo>
                    <a:pt x="0" y="1810510"/>
                  </a:moveTo>
                  <a:lnTo>
                    <a:pt x="1324131" y="0"/>
                  </a:lnTo>
                </a:path>
              </a:pathLst>
            </a:custGeom>
            <a:ln w="53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928880" y="3454910"/>
              <a:ext cx="0" cy="431800"/>
            </a:xfrm>
            <a:custGeom>
              <a:avLst/>
              <a:gdLst/>
              <a:ahLst/>
              <a:cxnLst/>
              <a:rect l="l" t="t" r="r" b="b"/>
              <a:pathLst>
                <a:path h="431800">
                  <a:moveTo>
                    <a:pt x="0" y="0"/>
                  </a:moveTo>
                  <a:lnTo>
                    <a:pt x="0" y="431289"/>
                  </a:lnTo>
                </a:path>
              </a:pathLst>
            </a:custGeom>
            <a:ln w="5370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80433" y="851401"/>
            <a:ext cx="7068184" cy="1682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400" i="1" spc="20" dirty="0">
                <a:latin typeface="Calibri"/>
                <a:cs typeface="Calibri"/>
              </a:rPr>
              <a:t>(a)</a:t>
            </a:r>
            <a:r>
              <a:rPr sz="2400" i="1" spc="-20" dirty="0">
                <a:latin typeface="Calibri"/>
                <a:cs typeface="Calibri"/>
              </a:rPr>
              <a:t> </a:t>
            </a:r>
            <a:r>
              <a:rPr sz="2400" i="1" spc="20" dirty="0">
                <a:latin typeface="Calibri"/>
                <a:cs typeface="Calibri"/>
              </a:rPr>
              <a:t>Penurunan</a:t>
            </a:r>
            <a:r>
              <a:rPr sz="2400" i="1" spc="5" dirty="0">
                <a:latin typeface="Calibri"/>
                <a:cs typeface="Calibri"/>
              </a:rPr>
              <a:t> </a:t>
            </a:r>
            <a:r>
              <a:rPr sz="2400" i="1" spc="20" dirty="0">
                <a:latin typeface="Calibri"/>
                <a:cs typeface="Calibri"/>
              </a:rPr>
              <a:t>rumus</a:t>
            </a:r>
            <a:r>
              <a:rPr sz="2400" i="1" dirty="0">
                <a:latin typeface="Calibri"/>
                <a:cs typeface="Calibri"/>
              </a:rPr>
              <a:t> </a:t>
            </a:r>
            <a:r>
              <a:rPr sz="2400" i="1" spc="20" dirty="0">
                <a:latin typeface="Calibri"/>
                <a:cs typeface="Calibri"/>
              </a:rPr>
              <a:t>Newton-Raphson</a:t>
            </a:r>
            <a:r>
              <a:rPr sz="2400" i="1" spc="25" dirty="0">
                <a:latin typeface="Calibri"/>
                <a:cs typeface="Calibri"/>
              </a:rPr>
              <a:t> </a:t>
            </a:r>
            <a:r>
              <a:rPr sz="2400" i="1" spc="10" dirty="0">
                <a:latin typeface="Calibri"/>
                <a:cs typeface="Calibri"/>
              </a:rPr>
              <a:t>secara</a:t>
            </a:r>
            <a:r>
              <a:rPr sz="2400" i="1" spc="-5" dirty="0">
                <a:latin typeface="Calibri"/>
                <a:cs typeface="Calibri"/>
              </a:rPr>
              <a:t> </a:t>
            </a:r>
            <a:r>
              <a:rPr sz="2400" i="1" spc="25" dirty="0">
                <a:latin typeface="Calibri"/>
                <a:cs typeface="Calibri"/>
              </a:rPr>
              <a:t>geometri</a:t>
            </a:r>
            <a:endParaRPr sz="2400">
              <a:latin typeface="Calibri"/>
              <a:cs typeface="Calibri"/>
            </a:endParaRPr>
          </a:p>
          <a:p>
            <a:pPr marR="305435" algn="ctr">
              <a:lnSpc>
                <a:spcPct val="100000"/>
              </a:lnSpc>
              <a:spcBef>
                <a:spcPts val="2100"/>
              </a:spcBef>
            </a:pPr>
            <a:r>
              <a:rPr sz="1750" i="1" dirty="0">
                <a:latin typeface="Times New Roman"/>
                <a:cs typeface="Times New Roman"/>
              </a:rPr>
              <a:t>y</a:t>
            </a:r>
            <a:r>
              <a:rPr sz="1750" i="1" spc="-20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=</a:t>
            </a:r>
            <a:r>
              <a:rPr sz="1750" spc="-15" dirty="0">
                <a:latin typeface="Times New Roman"/>
                <a:cs typeface="Times New Roman"/>
              </a:rPr>
              <a:t> </a:t>
            </a:r>
            <a:r>
              <a:rPr sz="1750" i="1" dirty="0">
                <a:latin typeface="Times New Roman"/>
                <a:cs typeface="Times New Roman"/>
              </a:rPr>
              <a:t>g</a:t>
            </a:r>
            <a:r>
              <a:rPr sz="1750" dirty="0">
                <a:latin typeface="Times New Roman"/>
                <a:cs typeface="Times New Roman"/>
              </a:rPr>
              <a:t>(</a:t>
            </a:r>
            <a:r>
              <a:rPr sz="1750" i="1" dirty="0">
                <a:latin typeface="Times New Roman"/>
                <a:cs typeface="Times New Roman"/>
              </a:rPr>
              <a:t>x</a:t>
            </a:r>
            <a:r>
              <a:rPr sz="1750" dirty="0">
                <a:latin typeface="Times New Roman"/>
                <a:cs typeface="Times New Roman"/>
              </a:rPr>
              <a:t>)</a:t>
            </a:r>
            <a:endParaRPr sz="1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Times New Roman"/>
              <a:cs typeface="Times New Roman"/>
            </a:endParaRPr>
          </a:p>
          <a:p>
            <a:pPr marL="4203065" algn="ctr">
              <a:lnSpc>
                <a:spcPct val="100000"/>
              </a:lnSpc>
              <a:spcBef>
                <a:spcPts val="5"/>
              </a:spcBef>
            </a:pPr>
            <a:r>
              <a:rPr sz="1550" spc="10" dirty="0">
                <a:latin typeface="Times New Roman"/>
                <a:cs typeface="Times New Roman"/>
              </a:rPr>
              <a:t>Garis</a:t>
            </a:r>
            <a:r>
              <a:rPr sz="1550" spc="-10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singgung</a:t>
            </a:r>
            <a:r>
              <a:rPr sz="1550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kurva</a:t>
            </a:r>
            <a:r>
              <a:rPr sz="1550" spc="5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di</a:t>
            </a:r>
            <a:r>
              <a:rPr sz="1550" spc="5" dirty="0">
                <a:latin typeface="Times New Roman"/>
                <a:cs typeface="Times New Roman"/>
              </a:rPr>
              <a:t> </a:t>
            </a:r>
            <a:r>
              <a:rPr sz="1550" i="1" dirty="0">
                <a:latin typeface="Times New Roman"/>
                <a:cs typeface="Times New Roman"/>
              </a:rPr>
              <a:t>x</a:t>
            </a:r>
            <a:r>
              <a:rPr sz="1575" i="1" baseline="-29100" dirty="0">
                <a:latin typeface="Times New Roman"/>
                <a:cs typeface="Times New Roman"/>
              </a:rPr>
              <a:t>i</a:t>
            </a:r>
            <a:endParaRPr sz="1575" baseline="-29100">
              <a:latin typeface="Times New Roman"/>
              <a:cs typeface="Times New Roman"/>
            </a:endParaRPr>
          </a:p>
          <a:p>
            <a:pPr marL="4199255" algn="ctr">
              <a:lnSpc>
                <a:spcPct val="100000"/>
              </a:lnSpc>
              <a:spcBef>
                <a:spcPts val="45"/>
              </a:spcBef>
            </a:pPr>
            <a:r>
              <a:rPr sz="1550" spc="15" dirty="0">
                <a:latin typeface="Times New Roman"/>
                <a:cs typeface="Times New Roman"/>
              </a:rPr>
              <a:t>dengan</a:t>
            </a:r>
            <a:r>
              <a:rPr sz="1550" spc="-10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gradien</a:t>
            </a:r>
            <a:r>
              <a:rPr sz="1550" spc="-5" dirty="0">
                <a:latin typeface="Times New Roman"/>
                <a:cs typeface="Times New Roman"/>
              </a:rPr>
              <a:t> </a:t>
            </a:r>
            <a:r>
              <a:rPr sz="1550" spc="20" dirty="0">
                <a:latin typeface="Times New Roman"/>
                <a:cs typeface="Times New Roman"/>
              </a:rPr>
              <a:t>=</a:t>
            </a:r>
            <a:r>
              <a:rPr sz="1550" spc="15" dirty="0">
                <a:latin typeface="Times New Roman"/>
                <a:cs typeface="Times New Roman"/>
              </a:rPr>
              <a:t> </a:t>
            </a:r>
            <a:r>
              <a:rPr sz="1550" i="1" spc="10" dirty="0">
                <a:latin typeface="Times New Roman"/>
                <a:cs typeface="Times New Roman"/>
              </a:rPr>
              <a:t>f</a:t>
            </a:r>
            <a:r>
              <a:rPr sz="1550" i="1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'(</a:t>
            </a:r>
            <a:r>
              <a:rPr sz="1550" i="1" spc="5" dirty="0">
                <a:latin typeface="Times New Roman"/>
                <a:cs typeface="Times New Roman"/>
              </a:rPr>
              <a:t>x</a:t>
            </a:r>
            <a:r>
              <a:rPr sz="1575" i="1" spc="7" baseline="-29100" dirty="0">
                <a:latin typeface="Times New Roman"/>
                <a:cs typeface="Times New Roman"/>
              </a:rPr>
              <a:t>i</a:t>
            </a:r>
            <a:r>
              <a:rPr sz="1550" spc="5" dirty="0">
                <a:latin typeface="Times New Roman"/>
                <a:cs typeface="Times New Roman"/>
              </a:rPr>
              <a:t>)</a:t>
            </a:r>
            <a:endParaRPr sz="155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038344" y="2112263"/>
            <a:ext cx="402590" cy="123825"/>
            <a:chOff x="5038344" y="2112263"/>
            <a:chExt cx="402590" cy="123825"/>
          </a:xfrm>
        </p:grpSpPr>
        <p:sp>
          <p:nvSpPr>
            <p:cNvPr id="8" name="object 8"/>
            <p:cNvSpPr/>
            <p:nvPr/>
          </p:nvSpPr>
          <p:spPr>
            <a:xfrm>
              <a:off x="5132839" y="2174743"/>
              <a:ext cx="307975" cy="0"/>
            </a:xfrm>
            <a:custGeom>
              <a:avLst/>
              <a:gdLst/>
              <a:ahLst/>
              <a:cxnLst/>
              <a:rect l="l" t="t" r="r" b="b"/>
              <a:pathLst>
                <a:path w="307975">
                  <a:moveTo>
                    <a:pt x="0" y="0"/>
                  </a:moveTo>
                  <a:lnTo>
                    <a:pt x="307848" y="0"/>
                  </a:lnTo>
                </a:path>
              </a:pathLst>
            </a:custGeom>
            <a:ln w="53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38344" y="2112263"/>
              <a:ext cx="123443" cy="123443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6541008" y="3188208"/>
            <a:ext cx="2693035" cy="698500"/>
            <a:chOff x="6541008" y="3188208"/>
            <a:chExt cx="2693035" cy="69850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53200" y="3200399"/>
              <a:ext cx="2666999" cy="68579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541008" y="3188208"/>
              <a:ext cx="2693035" cy="698500"/>
            </a:xfrm>
            <a:custGeom>
              <a:avLst/>
              <a:gdLst/>
              <a:ahLst/>
              <a:cxnLst/>
              <a:rect l="l" t="t" r="r" b="b"/>
              <a:pathLst>
                <a:path w="2693034" h="698500">
                  <a:moveTo>
                    <a:pt x="2692908" y="697991"/>
                  </a:moveTo>
                  <a:lnTo>
                    <a:pt x="2692908" y="6096"/>
                  </a:lnTo>
                  <a:lnTo>
                    <a:pt x="2686812" y="0"/>
                  </a:lnTo>
                  <a:lnTo>
                    <a:pt x="6096" y="0"/>
                  </a:lnTo>
                  <a:lnTo>
                    <a:pt x="0" y="6096"/>
                  </a:lnTo>
                  <a:lnTo>
                    <a:pt x="0" y="697991"/>
                  </a:lnTo>
                  <a:lnTo>
                    <a:pt x="12192" y="697991"/>
                  </a:lnTo>
                  <a:lnTo>
                    <a:pt x="12192" y="25908"/>
                  </a:lnTo>
                  <a:lnTo>
                    <a:pt x="25908" y="12192"/>
                  </a:lnTo>
                  <a:lnTo>
                    <a:pt x="25908" y="25908"/>
                  </a:lnTo>
                  <a:lnTo>
                    <a:pt x="2667000" y="25908"/>
                  </a:lnTo>
                  <a:lnTo>
                    <a:pt x="2667000" y="12192"/>
                  </a:lnTo>
                  <a:lnTo>
                    <a:pt x="2679192" y="25908"/>
                  </a:lnTo>
                  <a:lnTo>
                    <a:pt x="2679192" y="697991"/>
                  </a:lnTo>
                  <a:lnTo>
                    <a:pt x="2692908" y="697991"/>
                  </a:lnTo>
                  <a:close/>
                </a:path>
                <a:path w="2693034" h="698500">
                  <a:moveTo>
                    <a:pt x="25908" y="25908"/>
                  </a:moveTo>
                  <a:lnTo>
                    <a:pt x="25908" y="12192"/>
                  </a:lnTo>
                  <a:lnTo>
                    <a:pt x="12192" y="25908"/>
                  </a:lnTo>
                  <a:lnTo>
                    <a:pt x="25908" y="25908"/>
                  </a:lnTo>
                  <a:close/>
                </a:path>
                <a:path w="2693034" h="698500">
                  <a:moveTo>
                    <a:pt x="25908" y="697991"/>
                  </a:moveTo>
                  <a:lnTo>
                    <a:pt x="25908" y="25908"/>
                  </a:lnTo>
                  <a:lnTo>
                    <a:pt x="12192" y="25908"/>
                  </a:lnTo>
                  <a:lnTo>
                    <a:pt x="12192" y="697991"/>
                  </a:lnTo>
                  <a:lnTo>
                    <a:pt x="25908" y="697991"/>
                  </a:lnTo>
                  <a:close/>
                </a:path>
                <a:path w="2693034" h="698500">
                  <a:moveTo>
                    <a:pt x="2679192" y="25908"/>
                  </a:moveTo>
                  <a:lnTo>
                    <a:pt x="2667000" y="12192"/>
                  </a:lnTo>
                  <a:lnTo>
                    <a:pt x="2667000" y="25908"/>
                  </a:lnTo>
                  <a:lnTo>
                    <a:pt x="2679192" y="25908"/>
                  </a:lnTo>
                  <a:close/>
                </a:path>
                <a:path w="2693034" h="698500">
                  <a:moveTo>
                    <a:pt x="2679192" y="697991"/>
                  </a:moveTo>
                  <a:lnTo>
                    <a:pt x="2679192" y="25908"/>
                  </a:lnTo>
                  <a:lnTo>
                    <a:pt x="2667000" y="25908"/>
                  </a:lnTo>
                  <a:lnTo>
                    <a:pt x="2667000" y="697991"/>
                  </a:lnTo>
                  <a:lnTo>
                    <a:pt x="2679192" y="697991"/>
                  </a:lnTo>
                  <a:close/>
                </a:path>
              </a:pathLst>
            </a:custGeom>
            <a:solidFill>
              <a:srgbClr val="375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150350" y="3828279"/>
              <a:ext cx="769620" cy="0"/>
            </a:xfrm>
            <a:custGeom>
              <a:avLst/>
              <a:gdLst/>
              <a:ahLst/>
              <a:cxnLst/>
              <a:rect l="l" t="t" r="r" b="b"/>
              <a:pathLst>
                <a:path w="769620">
                  <a:moveTo>
                    <a:pt x="0" y="0"/>
                  </a:moveTo>
                  <a:lnTo>
                    <a:pt x="769617" y="0"/>
                  </a:lnTo>
                </a:path>
              </a:pathLst>
            </a:custGeom>
            <a:ln w="130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229595" y="3308946"/>
            <a:ext cx="695960" cy="4876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250" i="1" spc="5" dirty="0">
                <a:latin typeface="Times New Roman"/>
                <a:cs typeface="Times New Roman"/>
              </a:rPr>
              <a:t>f</a:t>
            </a:r>
            <a:r>
              <a:rPr sz="2250" i="1" spc="-45" dirty="0">
                <a:latin typeface="Times New Roman"/>
                <a:cs typeface="Times New Roman"/>
              </a:rPr>
              <a:t> </a:t>
            </a:r>
            <a:r>
              <a:rPr sz="3000" spc="-210" dirty="0">
                <a:latin typeface="Symbol"/>
                <a:cs typeface="Symbol"/>
              </a:rPr>
              <a:t></a:t>
            </a:r>
            <a:r>
              <a:rPr sz="2250" i="1" spc="114" dirty="0">
                <a:latin typeface="Times New Roman"/>
                <a:cs typeface="Times New Roman"/>
              </a:rPr>
              <a:t>x</a:t>
            </a:r>
            <a:r>
              <a:rPr sz="2175" i="1" spc="-7" baseline="-21072" dirty="0">
                <a:latin typeface="Times New Roman"/>
                <a:cs typeface="Times New Roman"/>
              </a:rPr>
              <a:t>r</a:t>
            </a:r>
            <a:r>
              <a:rPr sz="2175" i="1" spc="225" baseline="-21072" dirty="0">
                <a:latin typeface="Times New Roman"/>
                <a:cs typeface="Times New Roman"/>
              </a:rPr>
              <a:t> </a:t>
            </a:r>
            <a:r>
              <a:rPr sz="3000" spc="-265" dirty="0">
                <a:latin typeface="Symbol"/>
                <a:cs typeface="Symbol"/>
              </a:rPr>
              <a:t></a:t>
            </a:r>
            <a:endParaRPr sz="30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924796" y="3599081"/>
            <a:ext cx="158750" cy="3714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2250" spc="10" dirty="0">
                <a:latin typeface="Symbol"/>
                <a:cs typeface="Symbol"/>
              </a:rPr>
              <a:t>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57193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4000" y="0"/>
                </a:moveTo>
                <a:lnTo>
                  <a:pt x="0" y="0"/>
                </a:lnTo>
                <a:lnTo>
                  <a:pt x="0" y="3428994"/>
                </a:lnTo>
                <a:lnTo>
                  <a:pt x="9144000" y="3428994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882884" y="6883396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48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207197" y="3872547"/>
            <a:ext cx="4436745" cy="832485"/>
            <a:chOff x="1207197" y="3872547"/>
            <a:chExt cx="4436745" cy="832485"/>
          </a:xfrm>
        </p:grpSpPr>
        <p:sp>
          <p:nvSpPr>
            <p:cNvPr id="20" name="object 20"/>
            <p:cNvSpPr/>
            <p:nvPr/>
          </p:nvSpPr>
          <p:spPr>
            <a:xfrm>
              <a:off x="1210054" y="4087367"/>
              <a:ext cx="4262755" cy="0"/>
            </a:xfrm>
            <a:custGeom>
              <a:avLst/>
              <a:gdLst/>
              <a:ahLst/>
              <a:cxnLst/>
              <a:rect l="l" t="t" r="r" b="b"/>
              <a:pathLst>
                <a:path w="4262755">
                  <a:moveTo>
                    <a:pt x="0" y="0"/>
                  </a:moveTo>
                  <a:lnTo>
                    <a:pt x="4262643" y="0"/>
                  </a:lnTo>
                </a:path>
              </a:pathLst>
            </a:custGeom>
            <a:ln w="53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457443" y="4026407"/>
              <a:ext cx="186055" cy="123825"/>
            </a:xfrm>
            <a:custGeom>
              <a:avLst/>
              <a:gdLst/>
              <a:ahLst/>
              <a:cxnLst/>
              <a:rect l="l" t="t" r="r" b="b"/>
              <a:pathLst>
                <a:path w="186054" h="123825">
                  <a:moveTo>
                    <a:pt x="185927" y="60959"/>
                  </a:moveTo>
                  <a:lnTo>
                    <a:pt x="0" y="0"/>
                  </a:lnTo>
                  <a:lnTo>
                    <a:pt x="0" y="123443"/>
                  </a:lnTo>
                  <a:lnTo>
                    <a:pt x="185927" y="6095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612399" y="3886199"/>
              <a:ext cx="1885950" cy="805180"/>
            </a:xfrm>
            <a:custGeom>
              <a:avLst/>
              <a:gdLst/>
              <a:ahLst/>
              <a:cxnLst/>
              <a:rect l="l" t="t" r="r" b="b"/>
              <a:pathLst>
                <a:path w="1885950" h="805179">
                  <a:moveTo>
                    <a:pt x="1885344" y="0"/>
                  </a:moveTo>
                  <a:lnTo>
                    <a:pt x="1728217" y="118873"/>
                  </a:lnTo>
                  <a:lnTo>
                    <a:pt x="1591054" y="208779"/>
                  </a:lnTo>
                  <a:lnTo>
                    <a:pt x="1446276" y="295655"/>
                  </a:lnTo>
                  <a:lnTo>
                    <a:pt x="1292345" y="377948"/>
                  </a:lnTo>
                  <a:lnTo>
                    <a:pt x="1133851" y="454153"/>
                  </a:lnTo>
                  <a:lnTo>
                    <a:pt x="964693" y="524254"/>
                  </a:lnTo>
                  <a:lnTo>
                    <a:pt x="787906" y="591310"/>
                  </a:lnTo>
                  <a:lnTo>
                    <a:pt x="601979" y="652261"/>
                  </a:lnTo>
                  <a:lnTo>
                    <a:pt x="408424" y="708661"/>
                  </a:lnTo>
                  <a:lnTo>
                    <a:pt x="207256" y="758942"/>
                  </a:lnTo>
                  <a:lnTo>
                    <a:pt x="0" y="804671"/>
                  </a:lnTo>
                </a:path>
              </a:pathLst>
            </a:custGeom>
            <a:ln w="26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023614" y="3886199"/>
              <a:ext cx="588645" cy="805180"/>
            </a:xfrm>
            <a:custGeom>
              <a:avLst/>
              <a:gdLst/>
              <a:ahLst/>
              <a:cxnLst/>
              <a:rect l="l" t="t" r="r" b="b"/>
              <a:pathLst>
                <a:path w="588645" h="805179">
                  <a:moveTo>
                    <a:pt x="0" y="804671"/>
                  </a:moveTo>
                  <a:lnTo>
                    <a:pt x="588502" y="0"/>
                  </a:lnTo>
                </a:path>
              </a:pathLst>
            </a:custGeom>
            <a:ln w="53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928880" y="3886199"/>
              <a:ext cx="0" cy="201295"/>
            </a:xfrm>
            <a:custGeom>
              <a:avLst/>
              <a:gdLst/>
              <a:ahLst/>
              <a:cxnLst/>
              <a:rect l="l" t="t" r="r" b="b"/>
              <a:pathLst>
                <a:path h="201295">
                  <a:moveTo>
                    <a:pt x="0" y="0"/>
                  </a:moveTo>
                  <a:lnTo>
                    <a:pt x="0" y="201167"/>
                  </a:lnTo>
                </a:path>
              </a:pathLst>
            </a:custGeom>
            <a:ln w="5370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479793" y="4143020"/>
            <a:ext cx="12509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i="1" dirty="0">
                <a:latin typeface="Times New Roman"/>
                <a:cs typeface="Times New Roman"/>
              </a:rPr>
              <a:t>x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503676" y="4108703"/>
            <a:ext cx="347980" cy="360045"/>
          </a:xfrm>
          <a:custGeom>
            <a:avLst/>
            <a:gdLst/>
            <a:ahLst/>
            <a:cxnLst/>
            <a:rect l="l" t="t" r="r" b="b"/>
            <a:pathLst>
              <a:path w="347979" h="360045">
                <a:moveTo>
                  <a:pt x="347471" y="359663"/>
                </a:moveTo>
                <a:lnTo>
                  <a:pt x="347471" y="0"/>
                </a:lnTo>
                <a:lnTo>
                  <a:pt x="0" y="0"/>
                </a:lnTo>
                <a:lnTo>
                  <a:pt x="0" y="359663"/>
                </a:lnTo>
                <a:lnTo>
                  <a:pt x="347471" y="3596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488434" y="4175024"/>
            <a:ext cx="65024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70534" algn="l"/>
              </a:tabLst>
            </a:pPr>
            <a:r>
              <a:rPr sz="2625" i="1" spc="15" baseline="19047" dirty="0">
                <a:latin typeface="Times New Roman"/>
                <a:cs typeface="Times New Roman"/>
              </a:rPr>
              <a:t>x</a:t>
            </a:r>
            <a:r>
              <a:rPr sz="1150" i="1" spc="10" dirty="0">
                <a:latin typeface="Times New Roman"/>
                <a:cs typeface="Times New Roman"/>
              </a:rPr>
              <a:t>i</a:t>
            </a:r>
            <a:r>
              <a:rPr sz="1150" spc="10" dirty="0">
                <a:latin typeface="Times New Roman"/>
                <a:cs typeface="Times New Roman"/>
              </a:rPr>
              <a:t>+1	</a:t>
            </a:r>
            <a:r>
              <a:rPr sz="2625" i="1" baseline="19047" dirty="0">
                <a:latin typeface="Times New Roman"/>
                <a:cs typeface="Times New Roman"/>
              </a:rPr>
              <a:t>x</a:t>
            </a:r>
            <a:r>
              <a:rPr sz="1150" i="1" dirty="0">
                <a:latin typeface="Times New Roman"/>
                <a:cs typeface="Times New Roman"/>
              </a:rPr>
              <a:t>i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15333" y="5121654"/>
            <a:ext cx="36347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Calibri"/>
                <a:cs typeface="Calibri"/>
              </a:rPr>
              <a:t>Gradien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garis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singgung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di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x</a:t>
            </a:r>
            <a:r>
              <a:rPr sz="1950" i="1" baseline="-21367" dirty="0">
                <a:latin typeface="Calibri"/>
                <a:cs typeface="Calibri"/>
              </a:rPr>
              <a:t>r</a:t>
            </a:r>
            <a:r>
              <a:rPr sz="1950" i="1" spc="240" baseline="-21367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adalah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942840" y="6114270"/>
            <a:ext cx="1083945" cy="0"/>
          </a:xfrm>
          <a:custGeom>
            <a:avLst/>
            <a:gdLst/>
            <a:ahLst/>
            <a:cxnLst/>
            <a:rect l="l" t="t" r="r" b="b"/>
            <a:pathLst>
              <a:path w="1083945">
                <a:moveTo>
                  <a:pt x="0" y="0"/>
                </a:moveTo>
                <a:lnTo>
                  <a:pt x="1083567" y="0"/>
                </a:lnTo>
              </a:path>
            </a:pathLst>
          </a:custGeom>
          <a:ln w="130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698494" y="5885081"/>
            <a:ext cx="184150" cy="3714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250" spc="10" dirty="0">
                <a:latin typeface="Symbol"/>
                <a:cs typeface="Symbol"/>
              </a:rPr>
              <a:t>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670806" y="6288559"/>
            <a:ext cx="303530" cy="245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i="1" spc="-5" dirty="0">
                <a:latin typeface="Times New Roman"/>
                <a:cs typeface="Times New Roman"/>
              </a:rPr>
              <a:t>r</a:t>
            </a:r>
            <a:r>
              <a:rPr sz="1450" i="1" spc="-195" dirty="0">
                <a:latin typeface="Times New Roman"/>
                <a:cs typeface="Times New Roman"/>
              </a:rPr>
              <a:t> </a:t>
            </a:r>
            <a:r>
              <a:rPr sz="1450" spc="-70" dirty="0">
                <a:latin typeface="Symbol"/>
                <a:cs typeface="Symbol"/>
              </a:rPr>
              <a:t></a:t>
            </a:r>
            <a:r>
              <a:rPr sz="1450" spc="-5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131309" y="6288559"/>
            <a:ext cx="97155" cy="245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i="1" spc="-5" dirty="0">
                <a:latin typeface="Times New Roman"/>
                <a:cs typeface="Times New Roman"/>
              </a:rPr>
              <a:t>r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398009" y="5864888"/>
            <a:ext cx="97155" cy="245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i="1" spc="-5" dirty="0">
                <a:latin typeface="Times New Roman"/>
                <a:cs typeface="Times New Roman"/>
              </a:rPr>
              <a:t>r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758182" y="6063008"/>
            <a:ext cx="97155" cy="245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i="1" spc="-5" dirty="0">
                <a:latin typeface="Times New Roman"/>
                <a:cs typeface="Times New Roman"/>
              </a:rPr>
              <a:t>r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152646" y="5591897"/>
            <a:ext cx="876935" cy="4876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98145" algn="l"/>
              </a:tabLst>
            </a:pPr>
            <a:r>
              <a:rPr sz="3000" spc="-200" dirty="0">
                <a:latin typeface="Symbol"/>
                <a:cs typeface="Symbol"/>
              </a:rPr>
              <a:t></a:t>
            </a:r>
            <a:r>
              <a:rPr sz="2250" i="1" spc="10" dirty="0">
                <a:latin typeface="Times New Roman"/>
                <a:cs typeface="Times New Roman"/>
              </a:rPr>
              <a:t>x</a:t>
            </a:r>
            <a:r>
              <a:rPr sz="2250" i="1" dirty="0">
                <a:latin typeface="Times New Roman"/>
                <a:cs typeface="Times New Roman"/>
              </a:rPr>
              <a:t>	</a:t>
            </a:r>
            <a:r>
              <a:rPr sz="3000" spc="-65" dirty="0">
                <a:latin typeface="Symbol"/>
                <a:cs typeface="Symbol"/>
              </a:rPr>
              <a:t></a:t>
            </a:r>
            <a:r>
              <a:rPr sz="2250" spc="10" dirty="0">
                <a:latin typeface="Symbol"/>
                <a:cs typeface="Symbol"/>
              </a:rPr>
              <a:t></a:t>
            </a:r>
            <a:r>
              <a:rPr sz="2250" spc="-215" dirty="0">
                <a:latin typeface="Times New Roman"/>
                <a:cs typeface="Times New Roman"/>
              </a:rPr>
              <a:t> </a:t>
            </a:r>
            <a:r>
              <a:rPr sz="2250" spc="10" dirty="0">
                <a:latin typeface="Times New Roman"/>
                <a:cs typeface="Times New Roman"/>
              </a:rPr>
              <a:t>0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291587" y="5628860"/>
            <a:ext cx="1388110" cy="85471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  <a:tabLst>
                <a:tab pos="725805" algn="l"/>
              </a:tabLst>
            </a:pPr>
            <a:r>
              <a:rPr sz="2250" u="heavy" spc="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</a:t>
            </a:r>
            <a:r>
              <a:rPr sz="2250" i="1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y</a:t>
            </a:r>
            <a:r>
              <a:rPr sz="2250" i="1" spc="5" dirty="0">
                <a:latin typeface="Times New Roman"/>
                <a:cs typeface="Times New Roman"/>
              </a:rPr>
              <a:t>	</a:t>
            </a:r>
            <a:r>
              <a:rPr sz="3375" i="1" spc="7" baseline="1234" dirty="0">
                <a:latin typeface="Times New Roman"/>
                <a:cs typeface="Times New Roman"/>
              </a:rPr>
              <a:t>f</a:t>
            </a:r>
            <a:endParaRPr sz="3375" baseline="1234">
              <a:latin typeface="Times New Roman"/>
              <a:cs typeface="Times New Roman"/>
            </a:endParaRPr>
          </a:p>
          <a:p>
            <a:pPr marL="15240">
              <a:lnSpc>
                <a:spcPct val="100000"/>
              </a:lnSpc>
              <a:spcBef>
                <a:spcPts val="565"/>
              </a:spcBef>
              <a:tabLst>
                <a:tab pos="707390" algn="l"/>
                <a:tab pos="1027430" algn="l"/>
              </a:tabLst>
            </a:pPr>
            <a:r>
              <a:rPr sz="2250" spc="-15" dirty="0">
                <a:latin typeface="Symbol"/>
                <a:cs typeface="Symbol"/>
              </a:rPr>
              <a:t></a:t>
            </a:r>
            <a:r>
              <a:rPr sz="2250" i="1" spc="10" dirty="0">
                <a:latin typeface="Times New Roman"/>
                <a:cs typeface="Times New Roman"/>
              </a:rPr>
              <a:t>x</a:t>
            </a:r>
            <a:r>
              <a:rPr sz="2250" i="1" dirty="0">
                <a:latin typeface="Times New Roman"/>
                <a:cs typeface="Times New Roman"/>
              </a:rPr>
              <a:t>	</a:t>
            </a:r>
            <a:r>
              <a:rPr sz="2250" i="1" spc="10" dirty="0">
                <a:latin typeface="Times New Roman"/>
                <a:cs typeface="Times New Roman"/>
              </a:rPr>
              <a:t>x</a:t>
            </a:r>
            <a:r>
              <a:rPr sz="2250" i="1" dirty="0">
                <a:latin typeface="Times New Roman"/>
                <a:cs typeface="Times New Roman"/>
              </a:rPr>
              <a:t>	</a:t>
            </a:r>
            <a:r>
              <a:rPr sz="2250" spc="10" dirty="0">
                <a:latin typeface="Symbol"/>
                <a:cs typeface="Symbol"/>
              </a:rPr>
              <a:t></a:t>
            </a:r>
            <a:r>
              <a:rPr sz="2250" spc="-85" dirty="0">
                <a:latin typeface="Times New Roman"/>
                <a:cs typeface="Times New Roman"/>
              </a:rPr>
              <a:t> </a:t>
            </a:r>
            <a:r>
              <a:rPr sz="2250" i="1" spc="10" dirty="0">
                <a:latin typeface="Times New Roman"/>
                <a:cs typeface="Times New Roman"/>
              </a:rPr>
              <a:t>x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21861" y="5788493"/>
            <a:ext cx="1501140" cy="4876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187450" algn="l"/>
              </a:tabLst>
            </a:pPr>
            <a:r>
              <a:rPr sz="2250" i="1" spc="15" dirty="0">
                <a:latin typeface="Times New Roman"/>
                <a:cs typeface="Times New Roman"/>
              </a:rPr>
              <a:t>m</a:t>
            </a:r>
            <a:r>
              <a:rPr sz="2250" i="1" spc="-20" dirty="0">
                <a:latin typeface="Times New Roman"/>
                <a:cs typeface="Times New Roman"/>
              </a:rPr>
              <a:t> </a:t>
            </a:r>
            <a:r>
              <a:rPr sz="2250" spc="10" dirty="0">
                <a:latin typeface="Symbol"/>
                <a:cs typeface="Symbol"/>
              </a:rPr>
              <a:t></a:t>
            </a:r>
            <a:r>
              <a:rPr sz="2250" dirty="0">
                <a:latin typeface="Times New Roman"/>
                <a:cs typeface="Times New Roman"/>
              </a:rPr>
              <a:t> </a:t>
            </a:r>
            <a:r>
              <a:rPr sz="2250" spc="-165" dirty="0">
                <a:latin typeface="Times New Roman"/>
                <a:cs typeface="Times New Roman"/>
              </a:rPr>
              <a:t> </a:t>
            </a:r>
            <a:r>
              <a:rPr sz="2250" i="1" spc="5" dirty="0">
                <a:latin typeface="Times New Roman"/>
                <a:cs typeface="Times New Roman"/>
              </a:rPr>
              <a:t>f</a:t>
            </a:r>
            <a:r>
              <a:rPr sz="2250" i="1" spc="-35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'</a:t>
            </a:r>
            <a:r>
              <a:rPr sz="2250" spc="-300" dirty="0">
                <a:latin typeface="Times New Roman"/>
                <a:cs typeface="Times New Roman"/>
              </a:rPr>
              <a:t> </a:t>
            </a:r>
            <a:r>
              <a:rPr sz="3000" spc="-210" dirty="0">
                <a:latin typeface="Symbol"/>
                <a:cs typeface="Symbol"/>
              </a:rPr>
              <a:t></a:t>
            </a:r>
            <a:r>
              <a:rPr sz="2250" i="1" spc="10" dirty="0">
                <a:latin typeface="Times New Roman"/>
                <a:cs typeface="Times New Roman"/>
              </a:rPr>
              <a:t>x</a:t>
            </a:r>
            <a:r>
              <a:rPr sz="2250" i="1" dirty="0">
                <a:latin typeface="Times New Roman"/>
                <a:cs typeface="Times New Roman"/>
              </a:rPr>
              <a:t>	</a:t>
            </a:r>
            <a:r>
              <a:rPr sz="3000" spc="-260" dirty="0">
                <a:latin typeface="Symbol"/>
                <a:cs typeface="Symbol"/>
              </a:rPr>
              <a:t></a:t>
            </a:r>
            <a:r>
              <a:rPr sz="3000" spc="-375" dirty="0">
                <a:latin typeface="Times New Roman"/>
                <a:cs typeface="Times New Roman"/>
              </a:rPr>
              <a:t> </a:t>
            </a:r>
            <a:r>
              <a:rPr sz="2250" spc="10" dirty="0">
                <a:latin typeface="Symbol"/>
                <a:cs typeface="Symbol"/>
              </a:rPr>
              <a:t>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797286" y="6114270"/>
            <a:ext cx="1066800" cy="0"/>
          </a:xfrm>
          <a:custGeom>
            <a:avLst/>
            <a:gdLst/>
            <a:ahLst/>
            <a:cxnLst/>
            <a:rect l="l" t="t" r="r" b="b"/>
            <a:pathLst>
              <a:path w="1066800">
                <a:moveTo>
                  <a:pt x="0" y="0"/>
                </a:moveTo>
                <a:lnTo>
                  <a:pt x="1066805" y="0"/>
                </a:lnTo>
              </a:path>
            </a:pathLst>
          </a:custGeom>
          <a:ln w="130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6532877" y="6288559"/>
            <a:ext cx="302260" cy="245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i="1" spc="-5" dirty="0">
                <a:latin typeface="Times New Roman"/>
                <a:cs typeface="Times New Roman"/>
              </a:rPr>
              <a:t>r</a:t>
            </a:r>
            <a:r>
              <a:rPr sz="1450" i="1" spc="-210" dirty="0">
                <a:latin typeface="Times New Roman"/>
                <a:cs typeface="Times New Roman"/>
              </a:rPr>
              <a:t> </a:t>
            </a:r>
            <a:r>
              <a:rPr sz="1450" spc="-70" dirty="0">
                <a:latin typeface="Symbol"/>
                <a:cs typeface="Symbol"/>
              </a:rPr>
              <a:t></a:t>
            </a:r>
            <a:r>
              <a:rPr sz="1450" spc="-5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962899" y="6288559"/>
            <a:ext cx="97155" cy="245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i="1" spc="-5" dirty="0">
                <a:latin typeface="Times New Roman"/>
                <a:cs typeface="Times New Roman"/>
              </a:rPr>
              <a:t>r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284718" y="6063008"/>
            <a:ext cx="97155" cy="245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i="1" spc="-5" dirty="0">
                <a:latin typeface="Times New Roman"/>
                <a:cs typeface="Times New Roman"/>
              </a:rPr>
              <a:t>r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821168" y="6112157"/>
            <a:ext cx="723900" cy="3714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344805" algn="l"/>
              </a:tabLst>
            </a:pPr>
            <a:r>
              <a:rPr sz="2250" i="1" spc="10" dirty="0">
                <a:latin typeface="Times New Roman"/>
                <a:cs typeface="Times New Roman"/>
              </a:rPr>
              <a:t>x	</a:t>
            </a:r>
            <a:r>
              <a:rPr sz="2250" spc="10" dirty="0">
                <a:latin typeface="Symbol"/>
                <a:cs typeface="Symbol"/>
              </a:rPr>
              <a:t></a:t>
            </a:r>
            <a:r>
              <a:rPr sz="2250" spc="-25" dirty="0">
                <a:latin typeface="Times New Roman"/>
                <a:cs typeface="Times New Roman"/>
              </a:rPr>
              <a:t> </a:t>
            </a:r>
            <a:r>
              <a:rPr sz="2250" i="1" spc="10" dirty="0">
                <a:latin typeface="Times New Roman"/>
                <a:cs typeface="Times New Roman"/>
              </a:rPr>
              <a:t>x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024369" y="5594946"/>
            <a:ext cx="697230" cy="4876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250" i="1" spc="5" dirty="0">
                <a:latin typeface="Times New Roman"/>
                <a:cs typeface="Times New Roman"/>
              </a:rPr>
              <a:t>f</a:t>
            </a:r>
            <a:r>
              <a:rPr sz="2250" i="1" spc="-45" dirty="0">
                <a:latin typeface="Times New Roman"/>
                <a:cs typeface="Times New Roman"/>
              </a:rPr>
              <a:t> </a:t>
            </a:r>
            <a:r>
              <a:rPr sz="3000" spc="-200" dirty="0">
                <a:latin typeface="Symbol"/>
                <a:cs typeface="Symbol"/>
              </a:rPr>
              <a:t></a:t>
            </a:r>
            <a:r>
              <a:rPr sz="2250" i="1" spc="114" dirty="0">
                <a:latin typeface="Times New Roman"/>
                <a:cs typeface="Times New Roman"/>
              </a:rPr>
              <a:t>x</a:t>
            </a:r>
            <a:r>
              <a:rPr sz="2175" i="1" spc="-7" baseline="-21072" dirty="0">
                <a:latin typeface="Times New Roman"/>
                <a:cs typeface="Times New Roman"/>
              </a:rPr>
              <a:t>r</a:t>
            </a:r>
            <a:r>
              <a:rPr sz="2175" i="1" spc="225" baseline="-21072" dirty="0">
                <a:latin typeface="Times New Roman"/>
                <a:cs typeface="Times New Roman"/>
              </a:rPr>
              <a:t> </a:t>
            </a:r>
            <a:r>
              <a:rPr sz="3000" spc="-265" dirty="0">
                <a:latin typeface="Symbol"/>
                <a:cs typeface="Symbol"/>
              </a:rPr>
              <a:t></a:t>
            </a:r>
            <a:endParaRPr sz="3000">
              <a:latin typeface="Symbol"/>
              <a:cs typeface="Symbo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812278" y="5788493"/>
            <a:ext cx="930910" cy="4876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621665" algn="l"/>
              </a:tabLst>
            </a:pPr>
            <a:r>
              <a:rPr sz="2250" i="1" spc="5" dirty="0">
                <a:latin typeface="Times New Roman"/>
                <a:cs typeface="Times New Roman"/>
              </a:rPr>
              <a:t>f</a:t>
            </a:r>
            <a:r>
              <a:rPr sz="2250" i="1" spc="-35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'</a:t>
            </a:r>
            <a:r>
              <a:rPr sz="2250" spc="-340" dirty="0">
                <a:latin typeface="Times New Roman"/>
                <a:cs typeface="Times New Roman"/>
              </a:rPr>
              <a:t> </a:t>
            </a:r>
            <a:r>
              <a:rPr sz="3000" spc="-200" dirty="0">
                <a:latin typeface="Symbol"/>
                <a:cs typeface="Symbol"/>
              </a:rPr>
              <a:t></a:t>
            </a:r>
            <a:r>
              <a:rPr sz="2250" i="1" spc="10" dirty="0">
                <a:latin typeface="Times New Roman"/>
                <a:cs typeface="Times New Roman"/>
              </a:rPr>
              <a:t>x</a:t>
            </a:r>
            <a:r>
              <a:rPr sz="2250" i="1" dirty="0">
                <a:latin typeface="Times New Roman"/>
                <a:cs typeface="Times New Roman"/>
              </a:rPr>
              <a:t>	</a:t>
            </a:r>
            <a:r>
              <a:rPr sz="3000" spc="-265" dirty="0">
                <a:latin typeface="Symbol"/>
                <a:cs typeface="Symbol"/>
              </a:rPr>
              <a:t></a:t>
            </a:r>
            <a:r>
              <a:rPr sz="3000" spc="-409" dirty="0">
                <a:latin typeface="Times New Roman"/>
                <a:cs typeface="Times New Roman"/>
              </a:rPr>
              <a:t> </a:t>
            </a:r>
            <a:r>
              <a:rPr sz="2250" spc="10" dirty="0">
                <a:latin typeface="Symbol"/>
                <a:cs typeface="Symbol"/>
              </a:rPr>
              <a:t>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8843763" y="6153882"/>
            <a:ext cx="699770" cy="0"/>
          </a:xfrm>
          <a:custGeom>
            <a:avLst/>
            <a:gdLst/>
            <a:ahLst/>
            <a:cxnLst/>
            <a:rect l="l" t="t" r="r" b="b"/>
            <a:pathLst>
              <a:path w="699770">
                <a:moveTo>
                  <a:pt x="0" y="0"/>
                </a:moveTo>
                <a:lnTo>
                  <a:pt x="699523" y="0"/>
                </a:lnTo>
              </a:path>
            </a:pathLst>
          </a:custGeom>
          <a:ln w="118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9329416" y="6312849"/>
            <a:ext cx="90805" cy="2254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" i="1" spc="5" dirty="0">
                <a:latin typeface="Times New Roman"/>
                <a:cs typeface="Times New Roman"/>
              </a:rPr>
              <a:t>r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451594" y="6105585"/>
            <a:ext cx="90805" cy="2254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" i="1" spc="5" dirty="0">
                <a:latin typeface="Times New Roman"/>
                <a:cs typeface="Times New Roman"/>
              </a:rPr>
              <a:t>r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912346" y="5680212"/>
            <a:ext cx="640080" cy="4451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50" i="1" dirty="0">
                <a:latin typeface="Times New Roman"/>
                <a:cs typeface="Times New Roman"/>
              </a:rPr>
              <a:t>f</a:t>
            </a:r>
            <a:r>
              <a:rPr sz="2050" i="1" spc="-45" dirty="0">
                <a:latin typeface="Times New Roman"/>
                <a:cs typeface="Times New Roman"/>
              </a:rPr>
              <a:t> </a:t>
            </a:r>
            <a:r>
              <a:rPr sz="2750" spc="-190" dirty="0">
                <a:latin typeface="Symbol"/>
                <a:cs typeface="Symbol"/>
              </a:rPr>
              <a:t></a:t>
            </a:r>
            <a:r>
              <a:rPr sz="2050" i="1" spc="95" dirty="0">
                <a:latin typeface="Times New Roman"/>
                <a:cs typeface="Times New Roman"/>
              </a:rPr>
              <a:t>x</a:t>
            </a:r>
            <a:r>
              <a:rPr sz="1950" i="1" spc="7" baseline="-21367" dirty="0">
                <a:latin typeface="Times New Roman"/>
                <a:cs typeface="Times New Roman"/>
              </a:rPr>
              <a:t>r</a:t>
            </a:r>
            <a:r>
              <a:rPr sz="1950" i="1" spc="217" baseline="-21367" dirty="0">
                <a:latin typeface="Times New Roman"/>
                <a:cs typeface="Times New Roman"/>
              </a:rPr>
              <a:t> </a:t>
            </a:r>
            <a:r>
              <a:rPr sz="2750" spc="-250" dirty="0">
                <a:latin typeface="Symbol"/>
                <a:cs typeface="Symbol"/>
              </a:rPr>
              <a:t></a:t>
            </a:r>
            <a:endParaRPr sz="2750">
              <a:latin typeface="Symbol"/>
              <a:cs typeface="Symbo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899647" y="6064260"/>
            <a:ext cx="663575" cy="4451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5785" algn="l"/>
              </a:tabLst>
            </a:pPr>
            <a:r>
              <a:rPr sz="2050" i="1" dirty="0">
                <a:latin typeface="Times New Roman"/>
                <a:cs typeface="Times New Roman"/>
              </a:rPr>
              <a:t>f</a:t>
            </a:r>
            <a:r>
              <a:rPr sz="2050" i="1" spc="-3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'</a:t>
            </a:r>
            <a:r>
              <a:rPr sz="2050" spc="-300" dirty="0">
                <a:latin typeface="Times New Roman"/>
                <a:cs typeface="Times New Roman"/>
              </a:rPr>
              <a:t> </a:t>
            </a:r>
            <a:r>
              <a:rPr sz="2750" spc="-200" dirty="0">
                <a:latin typeface="Symbol"/>
                <a:cs typeface="Symbol"/>
              </a:rPr>
              <a:t></a:t>
            </a:r>
            <a:r>
              <a:rPr sz="2050" i="1" spc="5" dirty="0">
                <a:latin typeface="Times New Roman"/>
                <a:cs typeface="Times New Roman"/>
              </a:rPr>
              <a:t>x</a:t>
            </a:r>
            <a:r>
              <a:rPr sz="2050" i="1" dirty="0">
                <a:latin typeface="Times New Roman"/>
                <a:cs typeface="Times New Roman"/>
              </a:rPr>
              <a:t>	</a:t>
            </a:r>
            <a:r>
              <a:rPr sz="2750" spc="-250" dirty="0">
                <a:latin typeface="Symbol"/>
                <a:cs typeface="Symbol"/>
              </a:rPr>
              <a:t></a:t>
            </a:r>
            <a:endParaRPr sz="2750">
              <a:latin typeface="Symbol"/>
              <a:cs typeface="Symbo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642340" y="5944804"/>
            <a:ext cx="1152525" cy="339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478790" algn="l"/>
                <a:tab pos="995044" algn="l"/>
              </a:tabLst>
            </a:pPr>
            <a:r>
              <a:rPr sz="2050" i="1" spc="5" dirty="0">
                <a:latin typeface="Times New Roman"/>
                <a:cs typeface="Times New Roman"/>
              </a:rPr>
              <a:t>x	</a:t>
            </a:r>
            <a:r>
              <a:rPr sz="2050" spc="5" dirty="0">
                <a:latin typeface="Symbol"/>
                <a:cs typeface="Symbol"/>
              </a:rPr>
              <a:t></a:t>
            </a:r>
            <a:r>
              <a:rPr sz="2050" spc="45" dirty="0">
                <a:latin typeface="Times New Roman"/>
                <a:cs typeface="Times New Roman"/>
              </a:rPr>
              <a:t> </a:t>
            </a:r>
            <a:r>
              <a:rPr sz="2050" i="1" spc="5" dirty="0">
                <a:latin typeface="Times New Roman"/>
                <a:cs typeface="Times New Roman"/>
              </a:rPr>
              <a:t>x</a:t>
            </a:r>
            <a:r>
              <a:rPr sz="2050" i="1" dirty="0">
                <a:latin typeface="Times New Roman"/>
                <a:cs typeface="Times New Roman"/>
              </a:rPr>
              <a:t>	</a:t>
            </a:r>
            <a:r>
              <a:rPr sz="2050" spc="5" dirty="0">
                <a:latin typeface="Symbol"/>
                <a:cs typeface="Symbol"/>
              </a:rPr>
              <a:t>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771893" y="6105585"/>
            <a:ext cx="276860" cy="2254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" i="1" spc="5" dirty="0">
                <a:latin typeface="Times New Roman"/>
                <a:cs typeface="Times New Roman"/>
              </a:rPr>
              <a:t>r</a:t>
            </a:r>
            <a:r>
              <a:rPr sz="1300" i="1" spc="-190" dirty="0">
                <a:latin typeface="Times New Roman"/>
                <a:cs typeface="Times New Roman"/>
              </a:rPr>
              <a:t> </a:t>
            </a:r>
            <a:r>
              <a:rPr sz="1300" spc="-45" dirty="0">
                <a:latin typeface="Symbol"/>
                <a:cs typeface="Symbol"/>
              </a:rPr>
              <a:t></a:t>
            </a:r>
            <a:r>
              <a:rPr sz="1300" spc="5" dirty="0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4343400" y="3886199"/>
            <a:ext cx="4890770" cy="2263140"/>
            <a:chOff x="4343400" y="3886199"/>
            <a:chExt cx="4890770" cy="2263140"/>
          </a:xfrm>
        </p:grpSpPr>
        <p:sp>
          <p:nvSpPr>
            <p:cNvPr id="53" name="object 53"/>
            <p:cNvSpPr/>
            <p:nvPr/>
          </p:nvSpPr>
          <p:spPr>
            <a:xfrm>
              <a:off x="4343400" y="6045720"/>
              <a:ext cx="3048000" cy="104139"/>
            </a:xfrm>
            <a:custGeom>
              <a:avLst/>
              <a:gdLst/>
              <a:ahLst/>
              <a:cxnLst/>
              <a:rect l="l" t="t" r="r" b="b"/>
              <a:pathLst>
                <a:path w="3048000" h="104139">
                  <a:moveTo>
                    <a:pt x="381000" y="53340"/>
                  </a:moveTo>
                  <a:lnTo>
                    <a:pt x="368808" y="46151"/>
                  </a:lnTo>
                  <a:lnTo>
                    <a:pt x="368808" y="45720"/>
                  </a:lnTo>
                  <a:lnTo>
                    <a:pt x="368058" y="45707"/>
                  </a:lnTo>
                  <a:lnTo>
                    <a:pt x="295656" y="3048"/>
                  </a:lnTo>
                  <a:lnTo>
                    <a:pt x="292608" y="0"/>
                  </a:lnTo>
                  <a:lnTo>
                    <a:pt x="289560" y="1524"/>
                  </a:lnTo>
                  <a:lnTo>
                    <a:pt x="286512" y="7620"/>
                  </a:lnTo>
                  <a:lnTo>
                    <a:pt x="286512" y="12192"/>
                  </a:lnTo>
                  <a:lnTo>
                    <a:pt x="289560" y="13716"/>
                  </a:lnTo>
                  <a:lnTo>
                    <a:pt x="344563" y="45618"/>
                  </a:lnTo>
                  <a:lnTo>
                    <a:pt x="0" y="44196"/>
                  </a:lnTo>
                  <a:lnTo>
                    <a:pt x="0" y="57912"/>
                  </a:lnTo>
                  <a:lnTo>
                    <a:pt x="344906" y="59334"/>
                  </a:lnTo>
                  <a:lnTo>
                    <a:pt x="289560" y="91440"/>
                  </a:lnTo>
                  <a:lnTo>
                    <a:pt x="286512" y="92964"/>
                  </a:lnTo>
                  <a:lnTo>
                    <a:pt x="284988" y="97536"/>
                  </a:lnTo>
                  <a:lnTo>
                    <a:pt x="286512" y="100584"/>
                  </a:lnTo>
                  <a:lnTo>
                    <a:pt x="289560" y="103632"/>
                  </a:lnTo>
                  <a:lnTo>
                    <a:pt x="292608" y="103632"/>
                  </a:lnTo>
                  <a:lnTo>
                    <a:pt x="295656" y="102108"/>
                  </a:lnTo>
                  <a:lnTo>
                    <a:pt x="368808" y="60299"/>
                  </a:lnTo>
                  <a:lnTo>
                    <a:pt x="381000" y="53340"/>
                  </a:lnTo>
                  <a:close/>
                </a:path>
                <a:path w="3048000" h="104139">
                  <a:moveTo>
                    <a:pt x="3048000" y="53340"/>
                  </a:moveTo>
                  <a:lnTo>
                    <a:pt x="3035808" y="46151"/>
                  </a:lnTo>
                  <a:lnTo>
                    <a:pt x="3035808" y="45720"/>
                  </a:lnTo>
                  <a:lnTo>
                    <a:pt x="3035058" y="45707"/>
                  </a:lnTo>
                  <a:lnTo>
                    <a:pt x="2962656" y="3048"/>
                  </a:lnTo>
                  <a:lnTo>
                    <a:pt x="2959608" y="0"/>
                  </a:lnTo>
                  <a:lnTo>
                    <a:pt x="2956560" y="1524"/>
                  </a:lnTo>
                  <a:lnTo>
                    <a:pt x="2953512" y="7620"/>
                  </a:lnTo>
                  <a:lnTo>
                    <a:pt x="2953512" y="12192"/>
                  </a:lnTo>
                  <a:lnTo>
                    <a:pt x="2956560" y="13716"/>
                  </a:lnTo>
                  <a:lnTo>
                    <a:pt x="3011563" y="45618"/>
                  </a:lnTo>
                  <a:lnTo>
                    <a:pt x="2667000" y="44196"/>
                  </a:lnTo>
                  <a:lnTo>
                    <a:pt x="2667000" y="57912"/>
                  </a:lnTo>
                  <a:lnTo>
                    <a:pt x="3011906" y="59334"/>
                  </a:lnTo>
                  <a:lnTo>
                    <a:pt x="2956560" y="91440"/>
                  </a:lnTo>
                  <a:lnTo>
                    <a:pt x="2953512" y="92964"/>
                  </a:lnTo>
                  <a:lnTo>
                    <a:pt x="2951988" y="97536"/>
                  </a:lnTo>
                  <a:lnTo>
                    <a:pt x="2953512" y="100584"/>
                  </a:lnTo>
                  <a:lnTo>
                    <a:pt x="2956560" y="103632"/>
                  </a:lnTo>
                  <a:lnTo>
                    <a:pt x="2959608" y="103632"/>
                  </a:lnTo>
                  <a:lnTo>
                    <a:pt x="2962656" y="102108"/>
                  </a:lnTo>
                  <a:lnTo>
                    <a:pt x="3035808" y="60299"/>
                  </a:lnTo>
                  <a:lnTo>
                    <a:pt x="3048000" y="5334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53199" y="3886199"/>
              <a:ext cx="2666999" cy="761999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6541008" y="3886199"/>
              <a:ext cx="2693035" cy="775970"/>
            </a:xfrm>
            <a:custGeom>
              <a:avLst/>
              <a:gdLst/>
              <a:ahLst/>
              <a:cxnLst/>
              <a:rect l="l" t="t" r="r" b="b"/>
              <a:pathLst>
                <a:path w="2693034" h="775970">
                  <a:moveTo>
                    <a:pt x="25908" y="749808"/>
                  </a:moveTo>
                  <a:lnTo>
                    <a:pt x="25908" y="0"/>
                  </a:lnTo>
                  <a:lnTo>
                    <a:pt x="0" y="0"/>
                  </a:lnTo>
                  <a:lnTo>
                    <a:pt x="0" y="769620"/>
                  </a:lnTo>
                  <a:lnTo>
                    <a:pt x="6096" y="775716"/>
                  </a:lnTo>
                  <a:lnTo>
                    <a:pt x="12192" y="775716"/>
                  </a:lnTo>
                  <a:lnTo>
                    <a:pt x="12192" y="749808"/>
                  </a:lnTo>
                  <a:lnTo>
                    <a:pt x="25908" y="749808"/>
                  </a:lnTo>
                  <a:close/>
                </a:path>
                <a:path w="2693034" h="775970">
                  <a:moveTo>
                    <a:pt x="2679192" y="749808"/>
                  </a:moveTo>
                  <a:lnTo>
                    <a:pt x="12192" y="749808"/>
                  </a:lnTo>
                  <a:lnTo>
                    <a:pt x="25908" y="762000"/>
                  </a:lnTo>
                  <a:lnTo>
                    <a:pt x="25908" y="775716"/>
                  </a:lnTo>
                  <a:lnTo>
                    <a:pt x="2667000" y="775716"/>
                  </a:lnTo>
                  <a:lnTo>
                    <a:pt x="2667000" y="762000"/>
                  </a:lnTo>
                  <a:lnTo>
                    <a:pt x="2679192" y="749808"/>
                  </a:lnTo>
                  <a:close/>
                </a:path>
                <a:path w="2693034" h="775970">
                  <a:moveTo>
                    <a:pt x="25908" y="775716"/>
                  </a:moveTo>
                  <a:lnTo>
                    <a:pt x="25908" y="762000"/>
                  </a:lnTo>
                  <a:lnTo>
                    <a:pt x="12192" y="749808"/>
                  </a:lnTo>
                  <a:lnTo>
                    <a:pt x="12192" y="775716"/>
                  </a:lnTo>
                  <a:lnTo>
                    <a:pt x="25908" y="775716"/>
                  </a:lnTo>
                  <a:close/>
                </a:path>
                <a:path w="2693034" h="775970">
                  <a:moveTo>
                    <a:pt x="2692908" y="769620"/>
                  </a:moveTo>
                  <a:lnTo>
                    <a:pt x="2692908" y="0"/>
                  </a:lnTo>
                  <a:lnTo>
                    <a:pt x="2667000" y="0"/>
                  </a:lnTo>
                  <a:lnTo>
                    <a:pt x="2667000" y="749808"/>
                  </a:lnTo>
                  <a:lnTo>
                    <a:pt x="2679192" y="749808"/>
                  </a:lnTo>
                  <a:lnTo>
                    <a:pt x="2679192" y="775716"/>
                  </a:lnTo>
                  <a:lnTo>
                    <a:pt x="2686812" y="775716"/>
                  </a:lnTo>
                  <a:lnTo>
                    <a:pt x="2692908" y="769620"/>
                  </a:lnTo>
                  <a:close/>
                </a:path>
                <a:path w="2693034" h="775970">
                  <a:moveTo>
                    <a:pt x="2679192" y="775716"/>
                  </a:moveTo>
                  <a:lnTo>
                    <a:pt x="2679192" y="749808"/>
                  </a:lnTo>
                  <a:lnTo>
                    <a:pt x="2667000" y="762000"/>
                  </a:lnTo>
                  <a:lnTo>
                    <a:pt x="2667000" y="775716"/>
                  </a:lnTo>
                  <a:lnTo>
                    <a:pt x="2679192" y="775716"/>
                  </a:lnTo>
                  <a:close/>
                </a:path>
              </a:pathLst>
            </a:custGeom>
            <a:solidFill>
              <a:srgbClr val="375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8686288" y="4002560"/>
            <a:ext cx="97155" cy="245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i="1" spc="-5" dirty="0">
                <a:latin typeface="Times New Roman"/>
                <a:cs typeface="Times New Roman"/>
              </a:rPr>
              <a:t>r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8226549" y="3729570"/>
            <a:ext cx="701675" cy="4876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607695" algn="l"/>
              </a:tabLst>
            </a:pPr>
            <a:r>
              <a:rPr sz="2250" i="1" spc="5" dirty="0">
                <a:latin typeface="Times New Roman"/>
                <a:cs typeface="Times New Roman"/>
              </a:rPr>
              <a:t>f</a:t>
            </a:r>
            <a:r>
              <a:rPr sz="2250" i="1" spc="-45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'</a:t>
            </a:r>
            <a:r>
              <a:rPr sz="2250" spc="-325" dirty="0">
                <a:latin typeface="Times New Roman"/>
                <a:cs typeface="Times New Roman"/>
              </a:rPr>
              <a:t> </a:t>
            </a:r>
            <a:r>
              <a:rPr sz="3000" spc="-200" dirty="0">
                <a:latin typeface="Symbol"/>
                <a:cs typeface="Symbol"/>
              </a:rPr>
              <a:t></a:t>
            </a:r>
            <a:r>
              <a:rPr sz="2250" i="1" spc="10" dirty="0">
                <a:latin typeface="Times New Roman"/>
                <a:cs typeface="Times New Roman"/>
              </a:rPr>
              <a:t>x</a:t>
            </a:r>
            <a:r>
              <a:rPr sz="2250" i="1" dirty="0">
                <a:latin typeface="Times New Roman"/>
                <a:cs typeface="Times New Roman"/>
              </a:rPr>
              <a:t>	</a:t>
            </a:r>
            <a:r>
              <a:rPr sz="3000" spc="-265" dirty="0">
                <a:latin typeface="Symbol"/>
                <a:cs typeface="Symbol"/>
              </a:rPr>
              <a:t></a:t>
            </a:r>
            <a:endParaRPr sz="3000">
              <a:latin typeface="Symbol"/>
              <a:cs typeface="Symbo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804657" y="3672233"/>
            <a:ext cx="1038225" cy="3714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3375" i="1" spc="172" baseline="14814" dirty="0">
                <a:latin typeface="Times New Roman"/>
                <a:cs typeface="Times New Roman"/>
              </a:rPr>
              <a:t>x</a:t>
            </a:r>
            <a:r>
              <a:rPr sz="1450" i="1" spc="-5" dirty="0">
                <a:latin typeface="Times New Roman"/>
                <a:cs typeface="Times New Roman"/>
              </a:rPr>
              <a:t>r</a:t>
            </a:r>
            <a:r>
              <a:rPr sz="1450" i="1" spc="-210" dirty="0">
                <a:latin typeface="Times New Roman"/>
                <a:cs typeface="Times New Roman"/>
              </a:rPr>
              <a:t> </a:t>
            </a:r>
            <a:r>
              <a:rPr sz="1450" spc="-60" dirty="0">
                <a:latin typeface="Symbol"/>
                <a:cs typeface="Symbol"/>
              </a:rPr>
              <a:t></a:t>
            </a:r>
            <a:r>
              <a:rPr sz="1450" spc="-5" dirty="0">
                <a:latin typeface="Times New Roman"/>
                <a:cs typeface="Times New Roman"/>
              </a:rPr>
              <a:t>1</a:t>
            </a:r>
            <a:r>
              <a:rPr sz="1450" dirty="0">
                <a:latin typeface="Times New Roman"/>
                <a:cs typeface="Times New Roman"/>
              </a:rPr>
              <a:t>  </a:t>
            </a:r>
            <a:r>
              <a:rPr sz="3375" spc="15" baseline="14814" dirty="0">
                <a:latin typeface="Symbol"/>
                <a:cs typeface="Symbol"/>
              </a:rPr>
              <a:t></a:t>
            </a:r>
            <a:r>
              <a:rPr sz="3375" spc="67" baseline="14814" dirty="0">
                <a:latin typeface="Times New Roman"/>
                <a:cs typeface="Times New Roman"/>
              </a:rPr>
              <a:t> </a:t>
            </a:r>
            <a:r>
              <a:rPr sz="3375" i="1" spc="172" baseline="14814" dirty="0">
                <a:latin typeface="Times New Roman"/>
                <a:cs typeface="Times New Roman"/>
              </a:rPr>
              <a:t>x</a:t>
            </a:r>
            <a:r>
              <a:rPr sz="1450" i="1" spc="-5" dirty="0">
                <a:latin typeface="Times New Roman"/>
                <a:cs typeface="Times New Roman"/>
              </a:rPr>
              <a:t>r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749537" y="6650225"/>
            <a:ext cx="993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f</a:t>
            </a:r>
            <a:r>
              <a:rPr sz="1800" i="1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'(</a:t>
            </a:r>
            <a:r>
              <a:rPr sz="1800" i="1" spc="-5" dirty="0">
                <a:latin typeface="Calibri"/>
                <a:cs typeface="Calibri"/>
              </a:rPr>
              <a:t>x</a:t>
            </a:r>
            <a:r>
              <a:rPr sz="1800" i="1" spc="-7" baseline="-20833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) </a:t>
            </a:r>
            <a:r>
              <a:rPr sz="1800" dirty="0">
                <a:latin typeface="Symbol"/>
                <a:cs typeface="Symbol"/>
              </a:rPr>
              <a:t>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5033" y="1003807"/>
            <a:ext cx="7889875" cy="1196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065" marR="30480" indent="-342900">
              <a:lnSpc>
                <a:spcPct val="100000"/>
              </a:lnSpc>
              <a:spcBef>
                <a:spcPts val="100"/>
              </a:spcBef>
            </a:pPr>
            <a:r>
              <a:rPr sz="2400" i="1" spc="20" dirty="0">
                <a:latin typeface="Calibri"/>
                <a:cs typeface="Calibri"/>
              </a:rPr>
              <a:t>(b)</a:t>
            </a:r>
            <a:r>
              <a:rPr sz="2400" i="1" spc="-15" dirty="0">
                <a:latin typeface="Calibri"/>
                <a:cs typeface="Calibri"/>
              </a:rPr>
              <a:t> </a:t>
            </a:r>
            <a:r>
              <a:rPr sz="2400" i="1" spc="20" dirty="0">
                <a:latin typeface="Calibri"/>
                <a:cs typeface="Calibri"/>
              </a:rPr>
              <a:t>Penurunan</a:t>
            </a:r>
            <a:r>
              <a:rPr sz="2400" i="1" spc="5" dirty="0">
                <a:latin typeface="Calibri"/>
                <a:cs typeface="Calibri"/>
              </a:rPr>
              <a:t> </a:t>
            </a:r>
            <a:r>
              <a:rPr sz="2400" i="1" spc="20" dirty="0">
                <a:latin typeface="Calibri"/>
                <a:cs typeface="Calibri"/>
              </a:rPr>
              <a:t>rumus</a:t>
            </a:r>
            <a:r>
              <a:rPr sz="2400" i="1" dirty="0">
                <a:latin typeface="Calibri"/>
                <a:cs typeface="Calibri"/>
              </a:rPr>
              <a:t> </a:t>
            </a:r>
            <a:r>
              <a:rPr sz="2400" i="1" spc="20" dirty="0">
                <a:latin typeface="Calibri"/>
                <a:cs typeface="Calibri"/>
              </a:rPr>
              <a:t>Newton-Raphson</a:t>
            </a:r>
            <a:r>
              <a:rPr sz="2400" i="1" spc="25" dirty="0">
                <a:latin typeface="Calibri"/>
                <a:cs typeface="Calibri"/>
              </a:rPr>
              <a:t> </a:t>
            </a:r>
            <a:r>
              <a:rPr sz="2400" i="1" spc="30" dirty="0">
                <a:latin typeface="Calibri"/>
                <a:cs typeface="Calibri"/>
              </a:rPr>
              <a:t>dengan</a:t>
            </a:r>
            <a:r>
              <a:rPr sz="2400" i="1" spc="-40" dirty="0">
                <a:latin typeface="Calibri"/>
                <a:cs typeface="Calibri"/>
              </a:rPr>
              <a:t> </a:t>
            </a:r>
            <a:r>
              <a:rPr sz="2400" i="1" spc="25" dirty="0">
                <a:latin typeface="Calibri"/>
                <a:cs typeface="Calibri"/>
              </a:rPr>
              <a:t>bantuan</a:t>
            </a:r>
            <a:r>
              <a:rPr sz="2400" i="1" spc="-20" dirty="0">
                <a:latin typeface="Calibri"/>
                <a:cs typeface="Calibri"/>
              </a:rPr>
              <a:t> </a:t>
            </a:r>
            <a:r>
              <a:rPr sz="2400" i="1" spc="20" dirty="0">
                <a:latin typeface="Calibri"/>
                <a:cs typeface="Calibri"/>
              </a:rPr>
              <a:t>deret </a:t>
            </a:r>
            <a:r>
              <a:rPr sz="2400" i="1" spc="-53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Taylor</a:t>
            </a:r>
            <a:endParaRPr sz="2400">
              <a:latin typeface="Calibri"/>
              <a:cs typeface="Calibri"/>
            </a:endParaRPr>
          </a:p>
          <a:p>
            <a:pPr marL="3937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2400" spc="-15" dirty="0">
                <a:latin typeface="Calibri"/>
                <a:cs typeface="Calibri"/>
              </a:rPr>
              <a:t>Uraikan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(</a:t>
            </a:r>
            <a:r>
              <a:rPr sz="2400" i="1" spc="-5" dirty="0">
                <a:latin typeface="Calibri"/>
                <a:cs typeface="Calibri"/>
              </a:rPr>
              <a:t>x</a:t>
            </a:r>
            <a:r>
              <a:rPr sz="2400" i="1" spc="-7" baseline="-20833" dirty="0">
                <a:latin typeface="Calibri"/>
                <a:cs typeface="Calibri"/>
              </a:rPr>
              <a:t>r</a:t>
            </a:r>
            <a:r>
              <a:rPr sz="2400" spc="-7" baseline="-20833" dirty="0">
                <a:latin typeface="Calibri"/>
                <a:cs typeface="Calibri"/>
              </a:rPr>
              <a:t>+1</a:t>
            </a:r>
            <a:r>
              <a:rPr sz="2400" spc="-5" dirty="0">
                <a:latin typeface="Calibri"/>
                <a:cs typeface="Calibri"/>
              </a:rPr>
              <a:t>)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 sekitar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x</a:t>
            </a:r>
            <a:r>
              <a:rPr sz="2400" i="1" spc="-7" baseline="-20833" dirty="0">
                <a:latin typeface="Calibri"/>
                <a:cs typeface="Calibri"/>
              </a:rPr>
              <a:t>r</a:t>
            </a:r>
            <a:r>
              <a:rPr sz="2400" i="1" spc="254" baseline="-20833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ke</a:t>
            </a:r>
            <a:r>
              <a:rPr sz="2400" spc="-5" dirty="0">
                <a:latin typeface="Calibri"/>
                <a:cs typeface="Calibri"/>
              </a:rPr>
              <a:t> dalam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deret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Taylor: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91767" y="2476765"/>
            <a:ext cx="709930" cy="4451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9554" indent="-212090">
              <a:lnSpc>
                <a:spcPts val="1215"/>
              </a:lnSpc>
              <a:spcBef>
                <a:spcPts val="100"/>
              </a:spcBef>
              <a:buFont typeface="Symbol"/>
              <a:buChar char=""/>
              <a:tabLst>
                <a:tab pos="250190" algn="l"/>
              </a:tabLst>
            </a:pPr>
            <a:r>
              <a:rPr sz="2050" i="1" spc="50" dirty="0">
                <a:latin typeface="Times New Roman"/>
                <a:cs typeface="Times New Roman"/>
              </a:rPr>
              <a:t>x</a:t>
            </a:r>
            <a:r>
              <a:rPr sz="1950" i="1" spc="75" baseline="-21367" dirty="0">
                <a:latin typeface="Times New Roman"/>
                <a:cs typeface="Times New Roman"/>
              </a:rPr>
              <a:t>r</a:t>
            </a:r>
            <a:r>
              <a:rPr sz="1950" i="1" spc="142" baseline="-21367" dirty="0">
                <a:latin typeface="Times New Roman"/>
                <a:cs typeface="Times New Roman"/>
              </a:rPr>
              <a:t> </a:t>
            </a:r>
            <a:r>
              <a:rPr sz="2750" spc="-250" dirty="0">
                <a:latin typeface="Symbol"/>
                <a:cs typeface="Symbol"/>
              </a:rPr>
              <a:t></a:t>
            </a:r>
            <a:endParaRPr sz="2750">
              <a:latin typeface="Symbol"/>
              <a:cs typeface="Symbol"/>
            </a:endParaRPr>
          </a:p>
          <a:p>
            <a:pPr marR="30480" algn="r">
              <a:lnSpc>
                <a:spcPts val="750"/>
              </a:lnSpc>
            </a:pPr>
            <a:r>
              <a:rPr sz="1300" spc="5" dirty="0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61424" y="2948927"/>
            <a:ext cx="1252855" cy="0"/>
          </a:xfrm>
          <a:custGeom>
            <a:avLst/>
            <a:gdLst/>
            <a:ahLst/>
            <a:cxnLst/>
            <a:rect l="l" t="t" r="r" b="b"/>
            <a:pathLst>
              <a:path w="1252854">
                <a:moveTo>
                  <a:pt x="0" y="0"/>
                </a:moveTo>
                <a:lnTo>
                  <a:pt x="1252728" y="0"/>
                </a:lnTo>
              </a:path>
            </a:pathLst>
          </a:custGeom>
          <a:ln w="118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922005" y="2652025"/>
            <a:ext cx="1794510" cy="4451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525145" algn="l"/>
              </a:tabLst>
            </a:pPr>
            <a:r>
              <a:rPr sz="2750" spc="-250" dirty="0">
                <a:latin typeface="Symbol"/>
                <a:cs typeface="Symbol"/>
              </a:rPr>
              <a:t></a:t>
            </a:r>
            <a:r>
              <a:rPr sz="2750" spc="-30" dirty="0">
                <a:latin typeface="Times New Roman"/>
                <a:cs typeface="Times New Roman"/>
              </a:rPr>
              <a:t> </a:t>
            </a:r>
            <a:r>
              <a:rPr sz="2750" spc="-250" dirty="0">
                <a:latin typeface="Symbol"/>
                <a:cs typeface="Symbol"/>
              </a:rPr>
              <a:t>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050" i="1" spc="95" dirty="0">
                <a:latin typeface="Times New Roman"/>
                <a:cs typeface="Times New Roman"/>
              </a:rPr>
              <a:t>x</a:t>
            </a:r>
            <a:r>
              <a:rPr sz="1950" i="1" spc="7" baseline="-21367" dirty="0">
                <a:latin typeface="Times New Roman"/>
                <a:cs typeface="Times New Roman"/>
              </a:rPr>
              <a:t>r</a:t>
            </a:r>
            <a:r>
              <a:rPr sz="1950" i="1" baseline="-21367" dirty="0">
                <a:latin typeface="Times New Roman"/>
                <a:cs typeface="Times New Roman"/>
              </a:rPr>
              <a:t> </a:t>
            </a:r>
            <a:r>
              <a:rPr sz="1950" i="1" spc="195" baseline="-21367" dirty="0">
                <a:latin typeface="Times New Roman"/>
                <a:cs typeface="Times New Roman"/>
              </a:rPr>
              <a:t> </a:t>
            </a:r>
            <a:r>
              <a:rPr sz="2050" spc="5" dirty="0">
                <a:latin typeface="Symbol"/>
                <a:cs typeface="Symbol"/>
              </a:rPr>
              <a:t></a:t>
            </a:r>
            <a:r>
              <a:rPr sz="2050" spc="-125" dirty="0">
                <a:latin typeface="Times New Roman"/>
                <a:cs typeface="Times New Roman"/>
              </a:rPr>
              <a:t> </a:t>
            </a:r>
            <a:r>
              <a:rPr sz="2050" i="1" dirty="0">
                <a:latin typeface="Times New Roman"/>
                <a:cs typeface="Times New Roman"/>
              </a:rPr>
              <a:t>t</a:t>
            </a:r>
            <a:r>
              <a:rPr sz="2050" i="1" spc="5" dirty="0">
                <a:latin typeface="Times New Roman"/>
                <a:cs typeface="Times New Roman"/>
              </a:rPr>
              <a:t> </a:t>
            </a:r>
            <a:r>
              <a:rPr sz="2050" spc="5" dirty="0">
                <a:latin typeface="Symbol"/>
                <a:cs typeface="Symbol"/>
              </a:rPr>
              <a:t></a:t>
            </a:r>
            <a:r>
              <a:rPr sz="2050" spc="30" dirty="0">
                <a:latin typeface="Times New Roman"/>
                <a:cs typeface="Times New Roman"/>
              </a:rPr>
              <a:t> </a:t>
            </a:r>
            <a:r>
              <a:rPr sz="2050" i="1" spc="95" dirty="0">
                <a:latin typeface="Times New Roman"/>
                <a:cs typeface="Times New Roman"/>
              </a:rPr>
              <a:t>x</a:t>
            </a:r>
            <a:r>
              <a:rPr sz="1950" i="1" spc="7" baseline="-21367" dirty="0">
                <a:latin typeface="Times New Roman"/>
                <a:cs typeface="Times New Roman"/>
              </a:rPr>
              <a:t>r</a:t>
            </a:r>
            <a:r>
              <a:rPr sz="1950" i="1" spc="-284" baseline="-21367" dirty="0">
                <a:latin typeface="Times New Roman"/>
                <a:cs typeface="Times New Roman"/>
              </a:rPr>
              <a:t> </a:t>
            </a:r>
            <a:r>
              <a:rPr sz="1950" spc="-67" baseline="-21367" dirty="0">
                <a:latin typeface="Symbol"/>
                <a:cs typeface="Symbol"/>
              </a:rPr>
              <a:t></a:t>
            </a:r>
            <a:r>
              <a:rPr sz="1950" spc="7" baseline="-21367" dirty="0">
                <a:latin typeface="Times New Roman"/>
                <a:cs typeface="Times New Roman"/>
              </a:rPr>
              <a:t>1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98984" y="2739833"/>
            <a:ext cx="572770" cy="339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i="1" dirty="0">
                <a:latin typeface="Times New Roman"/>
                <a:cs typeface="Times New Roman"/>
              </a:rPr>
              <a:t>f</a:t>
            </a:r>
            <a:r>
              <a:rPr sz="2050" i="1" spc="-130" dirty="0">
                <a:latin typeface="Times New Roman"/>
                <a:cs typeface="Times New Roman"/>
              </a:rPr>
              <a:t> </a:t>
            </a:r>
            <a:r>
              <a:rPr sz="2050" spc="5" dirty="0">
                <a:latin typeface="Times New Roman"/>
                <a:cs typeface="Times New Roman"/>
              </a:rPr>
              <a:t>"</a:t>
            </a:r>
            <a:r>
              <a:rPr sz="2050" spc="200" dirty="0">
                <a:latin typeface="Times New Roman"/>
                <a:cs typeface="Times New Roman"/>
              </a:rPr>
              <a:t> </a:t>
            </a:r>
            <a:r>
              <a:rPr sz="2050" i="1" dirty="0">
                <a:latin typeface="Times New Roman"/>
                <a:cs typeface="Times New Roman"/>
              </a:rPr>
              <a:t>t</a:t>
            </a:r>
            <a:r>
              <a:rPr sz="2050" i="1" spc="18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,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15657" y="2945573"/>
            <a:ext cx="156845" cy="339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spc="5" dirty="0">
                <a:latin typeface="Times New Roman"/>
                <a:cs typeface="Times New Roman"/>
              </a:rPr>
              <a:t>2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54993" y="2900615"/>
            <a:ext cx="276860" cy="2254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" i="1" spc="5" dirty="0">
                <a:latin typeface="Times New Roman"/>
                <a:cs typeface="Times New Roman"/>
              </a:rPr>
              <a:t>r</a:t>
            </a:r>
            <a:r>
              <a:rPr sz="1300" i="1" spc="-190" dirty="0">
                <a:latin typeface="Times New Roman"/>
                <a:cs typeface="Times New Roman"/>
              </a:rPr>
              <a:t> </a:t>
            </a:r>
            <a:r>
              <a:rPr sz="1300" spc="-45" dirty="0">
                <a:latin typeface="Symbol"/>
                <a:cs typeface="Symbol"/>
              </a:rPr>
              <a:t></a:t>
            </a:r>
            <a:r>
              <a:rPr sz="1300" spc="5" dirty="0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40093" y="2542297"/>
            <a:ext cx="547370" cy="4451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125" spc="-307" baseline="11111" dirty="0">
                <a:latin typeface="Symbol"/>
                <a:cs typeface="Symbol"/>
              </a:rPr>
              <a:t></a:t>
            </a:r>
            <a:r>
              <a:rPr sz="3075" i="1" spc="142" baseline="13550" dirty="0">
                <a:latin typeface="Times New Roman"/>
                <a:cs typeface="Times New Roman"/>
              </a:rPr>
              <a:t>x</a:t>
            </a:r>
            <a:r>
              <a:rPr sz="1300" i="1" spc="5" dirty="0">
                <a:latin typeface="Times New Roman"/>
                <a:cs typeface="Times New Roman"/>
              </a:rPr>
              <a:t>r</a:t>
            </a:r>
            <a:r>
              <a:rPr sz="1300" i="1" spc="-190" dirty="0">
                <a:latin typeface="Times New Roman"/>
                <a:cs typeface="Times New Roman"/>
              </a:rPr>
              <a:t> </a:t>
            </a:r>
            <a:r>
              <a:rPr sz="1300" spc="-45" dirty="0">
                <a:latin typeface="Symbol"/>
                <a:cs typeface="Symbol"/>
              </a:rPr>
              <a:t></a:t>
            </a:r>
            <a:r>
              <a:rPr sz="1300" spc="5" dirty="0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08930" y="2652025"/>
            <a:ext cx="2240280" cy="4451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0" indent="-292735">
              <a:lnSpc>
                <a:spcPct val="100000"/>
              </a:lnSpc>
              <a:spcBef>
                <a:spcPts val="100"/>
              </a:spcBef>
              <a:buFont typeface="Symbol"/>
              <a:buChar char=""/>
              <a:tabLst>
                <a:tab pos="330200" algn="l"/>
                <a:tab pos="330835" algn="l"/>
                <a:tab pos="790575" algn="l"/>
              </a:tabLst>
            </a:pPr>
            <a:r>
              <a:rPr sz="2050" i="1" spc="5" dirty="0">
                <a:latin typeface="Times New Roman"/>
                <a:cs typeface="Times New Roman"/>
              </a:rPr>
              <a:t>x	</a:t>
            </a:r>
            <a:r>
              <a:rPr sz="2050" spc="5" dirty="0">
                <a:latin typeface="Symbol"/>
                <a:cs typeface="Symbol"/>
              </a:rPr>
              <a:t></a:t>
            </a:r>
            <a:r>
              <a:rPr sz="2050" spc="20" dirty="0">
                <a:latin typeface="Times New Roman"/>
                <a:cs typeface="Times New Roman"/>
              </a:rPr>
              <a:t> </a:t>
            </a:r>
            <a:r>
              <a:rPr sz="2050" i="1" spc="95" dirty="0">
                <a:latin typeface="Times New Roman"/>
                <a:cs typeface="Times New Roman"/>
              </a:rPr>
              <a:t>x</a:t>
            </a:r>
            <a:r>
              <a:rPr sz="1950" i="1" spc="7" baseline="-21367" dirty="0">
                <a:latin typeface="Times New Roman"/>
                <a:cs typeface="Times New Roman"/>
              </a:rPr>
              <a:t>r</a:t>
            </a:r>
            <a:r>
              <a:rPr sz="1950" i="1" spc="202" baseline="-21367" dirty="0">
                <a:latin typeface="Times New Roman"/>
                <a:cs typeface="Times New Roman"/>
              </a:rPr>
              <a:t> </a:t>
            </a:r>
            <a:r>
              <a:rPr sz="2750" spc="-250" dirty="0">
                <a:latin typeface="Symbol"/>
                <a:cs typeface="Symbol"/>
              </a:rPr>
              <a:t></a:t>
            </a:r>
            <a:r>
              <a:rPr sz="2750" spc="-425" dirty="0">
                <a:latin typeface="Times New Roman"/>
                <a:cs typeface="Times New Roman"/>
              </a:rPr>
              <a:t> </a:t>
            </a:r>
            <a:r>
              <a:rPr sz="2050" i="1" dirty="0">
                <a:latin typeface="Times New Roman"/>
                <a:cs typeface="Times New Roman"/>
              </a:rPr>
              <a:t>f</a:t>
            </a:r>
            <a:r>
              <a:rPr sz="2050" i="1" spc="-3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'</a:t>
            </a:r>
            <a:r>
              <a:rPr sz="2050" spc="-310" dirty="0">
                <a:latin typeface="Times New Roman"/>
                <a:cs typeface="Times New Roman"/>
              </a:rPr>
              <a:t> </a:t>
            </a:r>
            <a:r>
              <a:rPr sz="2750" spc="-204" dirty="0">
                <a:latin typeface="Symbol"/>
                <a:cs typeface="Symbol"/>
              </a:rPr>
              <a:t></a:t>
            </a:r>
            <a:r>
              <a:rPr sz="2050" i="1" spc="95" dirty="0">
                <a:latin typeface="Times New Roman"/>
                <a:cs typeface="Times New Roman"/>
              </a:rPr>
              <a:t>x</a:t>
            </a:r>
            <a:r>
              <a:rPr sz="1950" i="1" spc="7" baseline="-21367" dirty="0">
                <a:latin typeface="Times New Roman"/>
                <a:cs typeface="Times New Roman"/>
              </a:rPr>
              <a:t>r</a:t>
            </a:r>
            <a:r>
              <a:rPr sz="1950" i="1" spc="202" baseline="-21367" dirty="0">
                <a:latin typeface="Times New Roman"/>
                <a:cs typeface="Times New Roman"/>
              </a:rPr>
              <a:t> </a:t>
            </a:r>
            <a:r>
              <a:rPr sz="2750" spc="-250" dirty="0">
                <a:latin typeface="Symbol"/>
                <a:cs typeface="Symbol"/>
              </a:rPr>
              <a:t></a:t>
            </a:r>
            <a:r>
              <a:rPr sz="2750" spc="-400" dirty="0">
                <a:latin typeface="Times New Roman"/>
                <a:cs typeface="Times New Roman"/>
              </a:rPr>
              <a:t> </a:t>
            </a:r>
            <a:r>
              <a:rPr sz="2050" spc="5" dirty="0">
                <a:latin typeface="Symbol"/>
                <a:cs typeface="Symbol"/>
              </a:rPr>
              <a:t>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35251" y="2652025"/>
            <a:ext cx="1847850" cy="4451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542290" algn="l"/>
                <a:tab pos="1711325" algn="l"/>
              </a:tabLst>
            </a:pPr>
            <a:r>
              <a:rPr sz="2750" spc="-250" dirty="0">
                <a:latin typeface="Symbol"/>
                <a:cs typeface="Symbol"/>
              </a:rPr>
              <a:t></a:t>
            </a:r>
            <a:r>
              <a:rPr sz="2750" spc="-250" dirty="0">
                <a:latin typeface="Times New Roman"/>
                <a:cs typeface="Times New Roman"/>
              </a:rPr>
              <a:t>	</a:t>
            </a:r>
            <a:r>
              <a:rPr sz="2750" spc="-250" dirty="0">
                <a:latin typeface="Symbol"/>
                <a:cs typeface="Symbol"/>
              </a:rPr>
              <a:t></a:t>
            </a:r>
            <a:r>
              <a:rPr sz="2750" spc="-400" dirty="0">
                <a:latin typeface="Times New Roman"/>
                <a:cs typeface="Times New Roman"/>
              </a:rPr>
              <a:t> </a:t>
            </a:r>
            <a:r>
              <a:rPr sz="2050" spc="5" dirty="0">
                <a:latin typeface="Symbol"/>
                <a:cs typeface="Symbol"/>
              </a:rPr>
              <a:t></a:t>
            </a:r>
            <a:r>
              <a:rPr sz="2050" dirty="0">
                <a:latin typeface="Times New Roman"/>
                <a:cs typeface="Times New Roman"/>
              </a:rPr>
              <a:t> </a:t>
            </a:r>
            <a:r>
              <a:rPr sz="2050" spc="-204" dirty="0">
                <a:latin typeface="Times New Roman"/>
                <a:cs typeface="Times New Roman"/>
              </a:rPr>
              <a:t> </a:t>
            </a:r>
            <a:r>
              <a:rPr sz="2050" i="1" dirty="0">
                <a:latin typeface="Times New Roman"/>
                <a:cs typeface="Times New Roman"/>
              </a:rPr>
              <a:t>f</a:t>
            </a:r>
            <a:r>
              <a:rPr sz="2050" i="1" spc="-35" dirty="0">
                <a:latin typeface="Times New Roman"/>
                <a:cs typeface="Times New Roman"/>
              </a:rPr>
              <a:t> </a:t>
            </a:r>
            <a:r>
              <a:rPr sz="2750" spc="-190" dirty="0">
                <a:latin typeface="Symbol"/>
                <a:cs typeface="Symbol"/>
              </a:rPr>
              <a:t></a:t>
            </a:r>
            <a:r>
              <a:rPr sz="2050" i="1" spc="80" dirty="0">
                <a:latin typeface="Times New Roman"/>
                <a:cs typeface="Times New Roman"/>
              </a:rPr>
              <a:t>x</a:t>
            </a:r>
            <a:r>
              <a:rPr sz="1950" i="1" spc="7" baseline="-21367" dirty="0">
                <a:latin typeface="Times New Roman"/>
                <a:cs typeface="Times New Roman"/>
              </a:rPr>
              <a:t>r</a:t>
            </a:r>
            <a:r>
              <a:rPr sz="1950" i="1" spc="202" baseline="-21367" dirty="0">
                <a:latin typeface="Times New Roman"/>
                <a:cs typeface="Times New Roman"/>
              </a:rPr>
              <a:t> </a:t>
            </a:r>
            <a:r>
              <a:rPr sz="2750" spc="-250" dirty="0">
                <a:latin typeface="Symbol"/>
                <a:cs typeface="Symbol"/>
              </a:rPr>
              <a:t>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spc="-250" dirty="0">
                <a:latin typeface="Symbol"/>
                <a:cs typeface="Symbol"/>
              </a:rPr>
              <a:t></a:t>
            </a:r>
            <a:endParaRPr sz="275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01106" y="2805365"/>
            <a:ext cx="681355" cy="339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263525" algn="l"/>
              </a:tabLst>
            </a:pPr>
            <a:r>
              <a:rPr sz="3075" i="1" baseline="13550" dirty="0">
                <a:latin typeface="Times New Roman"/>
                <a:cs typeface="Times New Roman"/>
              </a:rPr>
              <a:t>f	</a:t>
            </a:r>
            <a:r>
              <a:rPr sz="3075" i="1" spc="142" baseline="13550" dirty="0">
                <a:latin typeface="Times New Roman"/>
                <a:cs typeface="Times New Roman"/>
              </a:rPr>
              <a:t>x</a:t>
            </a:r>
            <a:r>
              <a:rPr sz="1300" i="1" spc="5" dirty="0">
                <a:latin typeface="Times New Roman"/>
                <a:cs typeface="Times New Roman"/>
              </a:rPr>
              <a:t>r</a:t>
            </a:r>
            <a:r>
              <a:rPr sz="1300" i="1" spc="-190" dirty="0">
                <a:latin typeface="Times New Roman"/>
                <a:cs typeface="Times New Roman"/>
              </a:rPr>
              <a:t> </a:t>
            </a:r>
            <a:r>
              <a:rPr sz="1300" spc="-45" dirty="0">
                <a:latin typeface="Symbol"/>
                <a:cs typeface="Symbol"/>
              </a:rPr>
              <a:t></a:t>
            </a:r>
            <a:r>
              <a:rPr sz="1300" spc="5" dirty="0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57193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4000" y="0"/>
                </a:moveTo>
                <a:lnTo>
                  <a:pt x="0" y="0"/>
                </a:lnTo>
                <a:lnTo>
                  <a:pt x="0" y="3428994"/>
                </a:lnTo>
                <a:lnTo>
                  <a:pt x="9144000" y="3428994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80433" y="3487927"/>
            <a:ext cx="6782434" cy="90931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700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2400" spc="-10" dirty="0">
                <a:latin typeface="Calibri"/>
                <a:cs typeface="Calibri"/>
              </a:rPr>
              <a:t>yang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bila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dipotong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sampai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suku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orde-2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saja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menjadi</a:t>
            </a:r>
            <a:endParaRPr sz="2400">
              <a:latin typeface="Calibri"/>
              <a:cs typeface="Calibri"/>
            </a:endParaRPr>
          </a:p>
          <a:p>
            <a:pPr marL="939800">
              <a:lnSpc>
                <a:spcPct val="100000"/>
              </a:lnSpc>
              <a:spcBef>
                <a:spcPts val="600"/>
              </a:spcBef>
              <a:tabLst>
                <a:tab pos="1993900" algn="l"/>
              </a:tabLst>
            </a:pPr>
            <a:r>
              <a:rPr sz="2400" i="1" spc="-5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(</a:t>
            </a:r>
            <a:r>
              <a:rPr sz="2400" i="1" spc="-5" dirty="0">
                <a:latin typeface="Calibri"/>
                <a:cs typeface="Calibri"/>
              </a:rPr>
              <a:t>x</a:t>
            </a:r>
            <a:r>
              <a:rPr sz="2400" i="1" spc="-7" baseline="-20833" dirty="0">
                <a:latin typeface="Calibri"/>
                <a:cs typeface="Calibri"/>
              </a:rPr>
              <a:t>r</a:t>
            </a:r>
            <a:r>
              <a:rPr sz="2400" spc="-7" baseline="-20833" dirty="0">
                <a:latin typeface="Calibri"/>
                <a:cs typeface="Calibri"/>
              </a:rPr>
              <a:t>+1</a:t>
            </a:r>
            <a:r>
              <a:rPr sz="2400" spc="-5" dirty="0">
                <a:latin typeface="Calibri"/>
                <a:cs typeface="Calibri"/>
              </a:rPr>
              <a:t>)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Symbol"/>
                <a:cs typeface="Symbol"/>
              </a:rPr>
              <a:t>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i="1" spc="-5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(</a:t>
            </a:r>
            <a:r>
              <a:rPr sz="2400" i="1" spc="-5" dirty="0">
                <a:latin typeface="Calibri"/>
                <a:cs typeface="Calibri"/>
              </a:rPr>
              <a:t>x</a:t>
            </a:r>
            <a:r>
              <a:rPr sz="2400" i="1" spc="-7" baseline="-20833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)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+</a:t>
            </a:r>
            <a:r>
              <a:rPr sz="2400" spc="-5" dirty="0">
                <a:latin typeface="Calibri"/>
                <a:cs typeface="Calibri"/>
              </a:rPr>
              <a:t> (</a:t>
            </a:r>
            <a:r>
              <a:rPr sz="2400" i="1" spc="-5" dirty="0">
                <a:latin typeface="Calibri"/>
                <a:cs typeface="Calibri"/>
              </a:rPr>
              <a:t>x</a:t>
            </a:r>
            <a:r>
              <a:rPr sz="2400" i="1" spc="-7" baseline="-20833" dirty="0">
                <a:latin typeface="Calibri"/>
                <a:cs typeface="Calibri"/>
              </a:rPr>
              <a:t>r</a:t>
            </a:r>
            <a:r>
              <a:rPr sz="2400" spc="-7" baseline="-20833" dirty="0">
                <a:latin typeface="Calibri"/>
                <a:cs typeface="Calibri"/>
              </a:rPr>
              <a:t>+1</a:t>
            </a:r>
            <a:r>
              <a:rPr sz="2400" spc="247" baseline="-208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x</a:t>
            </a:r>
            <a:r>
              <a:rPr sz="2400" i="1" spc="-7" baseline="-20833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)</a:t>
            </a:r>
            <a:r>
              <a:rPr sz="2400" i="1" spc="-5" dirty="0">
                <a:latin typeface="Calibri"/>
                <a:cs typeface="Calibri"/>
              </a:rPr>
              <a:t>f</a:t>
            </a:r>
            <a:r>
              <a:rPr sz="2400" i="1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'(</a:t>
            </a:r>
            <a:r>
              <a:rPr sz="2400" i="1" spc="-5" dirty="0">
                <a:latin typeface="Calibri"/>
                <a:cs typeface="Calibri"/>
              </a:rPr>
              <a:t>x</a:t>
            </a:r>
            <a:r>
              <a:rPr sz="2400" i="1" spc="-7" baseline="-20833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49</a:t>
            </a:fld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967739" y="4807710"/>
            <a:ext cx="7978775" cy="1342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0365" marR="43180" indent="-380365">
              <a:lnSpc>
                <a:spcPct val="120000"/>
              </a:lnSpc>
              <a:spcBef>
                <a:spcPts val="100"/>
              </a:spcBef>
              <a:buFont typeface="Arial MT"/>
              <a:buChar char="•"/>
              <a:tabLst>
                <a:tab pos="380365" algn="l"/>
                <a:tab pos="381000" algn="l"/>
                <a:tab pos="1461135" algn="l"/>
              </a:tabLst>
            </a:pPr>
            <a:r>
              <a:rPr sz="2400" spc="-5" dirty="0">
                <a:latin typeface="Calibri"/>
                <a:cs typeface="Calibri"/>
              </a:rPr>
              <a:t>dan </a:t>
            </a:r>
            <a:r>
              <a:rPr sz="2400" spc="-15" dirty="0">
                <a:latin typeface="Calibri"/>
                <a:cs typeface="Calibri"/>
              </a:rPr>
              <a:t>karena </a:t>
            </a:r>
            <a:r>
              <a:rPr sz="2400" spc="-10" dirty="0">
                <a:latin typeface="Calibri"/>
                <a:cs typeface="Calibri"/>
              </a:rPr>
              <a:t>persoalan </a:t>
            </a:r>
            <a:r>
              <a:rPr sz="2400" spc="-5" dirty="0">
                <a:latin typeface="Calibri"/>
                <a:cs typeface="Calibri"/>
              </a:rPr>
              <a:t>mencari </a:t>
            </a:r>
            <a:r>
              <a:rPr sz="2400" spc="-50" dirty="0">
                <a:latin typeface="Calibri"/>
                <a:cs typeface="Calibri"/>
              </a:rPr>
              <a:t>akar, </a:t>
            </a:r>
            <a:r>
              <a:rPr sz="2400" spc="-10" dirty="0">
                <a:latin typeface="Calibri"/>
                <a:cs typeface="Calibri"/>
              </a:rPr>
              <a:t>maka </a:t>
            </a:r>
            <a:r>
              <a:rPr sz="2400" i="1" spc="-5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(</a:t>
            </a:r>
            <a:r>
              <a:rPr sz="2400" i="1" spc="-5" dirty="0">
                <a:latin typeface="Calibri"/>
                <a:cs typeface="Calibri"/>
              </a:rPr>
              <a:t>x</a:t>
            </a:r>
            <a:r>
              <a:rPr sz="2400" i="1" spc="-7" baseline="-20833" dirty="0">
                <a:latin typeface="Calibri"/>
                <a:cs typeface="Calibri"/>
              </a:rPr>
              <a:t>r</a:t>
            </a:r>
            <a:r>
              <a:rPr sz="2400" spc="-7" baseline="-20833" dirty="0">
                <a:latin typeface="Calibri"/>
                <a:cs typeface="Calibri"/>
              </a:rPr>
              <a:t>+1</a:t>
            </a:r>
            <a:r>
              <a:rPr sz="2400" spc="-5" dirty="0">
                <a:latin typeface="Calibri"/>
                <a:cs typeface="Calibri"/>
              </a:rPr>
              <a:t>) </a:t>
            </a:r>
            <a:r>
              <a:rPr sz="2400" dirty="0">
                <a:latin typeface="Calibri"/>
                <a:cs typeface="Calibri"/>
              </a:rPr>
              <a:t>= </a:t>
            </a:r>
            <a:r>
              <a:rPr sz="2400" spc="-5" dirty="0">
                <a:latin typeface="Calibri"/>
                <a:cs typeface="Calibri"/>
              </a:rPr>
              <a:t>0, sehingga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	</a:t>
            </a:r>
            <a:r>
              <a:rPr sz="2400" i="1" spc="-5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(</a:t>
            </a:r>
            <a:r>
              <a:rPr sz="2400" i="1" spc="-5" dirty="0">
                <a:latin typeface="Calibri"/>
                <a:cs typeface="Calibri"/>
              </a:rPr>
              <a:t>x</a:t>
            </a:r>
            <a:r>
              <a:rPr sz="2400" i="1" spc="-7" baseline="-20833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)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+ </a:t>
            </a:r>
            <a:r>
              <a:rPr sz="2400" spc="-5" dirty="0">
                <a:latin typeface="Calibri"/>
                <a:cs typeface="Calibri"/>
              </a:rPr>
              <a:t>(</a:t>
            </a:r>
            <a:r>
              <a:rPr sz="2400" i="1" spc="-5" dirty="0">
                <a:latin typeface="Calibri"/>
                <a:cs typeface="Calibri"/>
              </a:rPr>
              <a:t>x</a:t>
            </a:r>
            <a:r>
              <a:rPr sz="2400" i="1" spc="-7" baseline="-20833" dirty="0">
                <a:latin typeface="Calibri"/>
                <a:cs typeface="Calibri"/>
              </a:rPr>
              <a:t>r</a:t>
            </a:r>
            <a:r>
              <a:rPr sz="2400" spc="-7" baseline="-20833" dirty="0">
                <a:latin typeface="Calibri"/>
                <a:cs typeface="Calibri"/>
              </a:rPr>
              <a:t>+1</a:t>
            </a:r>
            <a:r>
              <a:rPr sz="2400" spc="240" baseline="-208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x</a:t>
            </a:r>
            <a:r>
              <a:rPr sz="2400" i="1" spc="-7" baseline="-20833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)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f</a:t>
            </a:r>
            <a:r>
              <a:rPr sz="2400" i="1" spc="-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'(</a:t>
            </a:r>
            <a:r>
              <a:rPr sz="2400" i="1" spc="-5" dirty="0">
                <a:latin typeface="Calibri"/>
                <a:cs typeface="Calibri"/>
              </a:rPr>
              <a:t>x</a:t>
            </a:r>
            <a:r>
              <a:rPr sz="2400" i="1" spc="-7" baseline="-20833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575"/>
              </a:spcBef>
            </a:pPr>
            <a:r>
              <a:rPr sz="2400" spc="-15" dirty="0">
                <a:latin typeface="Calibri"/>
                <a:cs typeface="Calibri"/>
              </a:rPr>
              <a:t>atau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13478" y="6593359"/>
            <a:ext cx="97155" cy="245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i="1" spc="-5" dirty="0">
                <a:latin typeface="Times New Roman"/>
                <a:cs typeface="Times New Roman"/>
              </a:rPr>
              <a:t>r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673854" y="6174259"/>
            <a:ext cx="97155" cy="245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i="1" spc="-5" dirty="0">
                <a:latin typeface="Times New Roman"/>
                <a:cs typeface="Times New Roman"/>
              </a:rPr>
              <a:t>r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167888" y="5901269"/>
            <a:ext cx="761365" cy="4876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654050" algn="l"/>
              </a:tabLst>
            </a:pPr>
            <a:r>
              <a:rPr sz="2250" i="1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50" i="1" u="heavy" spc="-2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50" i="1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</a:t>
            </a:r>
            <a:r>
              <a:rPr sz="2250" i="1" u="heavy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u="heavy" spc="-20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</a:t>
            </a:r>
            <a:r>
              <a:rPr sz="2250" i="1" u="heavy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</a:t>
            </a:r>
            <a:r>
              <a:rPr sz="2250" i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3000" u="heavy" spc="-26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</a:t>
            </a:r>
            <a:endParaRPr sz="300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244086" y="6320369"/>
            <a:ext cx="724535" cy="4876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617220" algn="l"/>
              </a:tabLst>
            </a:pPr>
            <a:r>
              <a:rPr sz="2250" i="1" spc="5" dirty="0">
                <a:latin typeface="Times New Roman"/>
                <a:cs typeface="Times New Roman"/>
              </a:rPr>
              <a:t>f</a:t>
            </a:r>
            <a:r>
              <a:rPr sz="2250" i="1" spc="-35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'</a:t>
            </a:r>
            <a:r>
              <a:rPr sz="2250" spc="-350" dirty="0">
                <a:latin typeface="Times New Roman"/>
                <a:cs typeface="Times New Roman"/>
              </a:rPr>
              <a:t> </a:t>
            </a:r>
            <a:r>
              <a:rPr sz="3000" spc="-200" dirty="0">
                <a:latin typeface="Symbol"/>
                <a:cs typeface="Symbol"/>
              </a:rPr>
              <a:t></a:t>
            </a:r>
            <a:r>
              <a:rPr sz="2250" i="1" spc="10" dirty="0">
                <a:latin typeface="Times New Roman"/>
                <a:cs typeface="Times New Roman"/>
              </a:rPr>
              <a:t>x</a:t>
            </a:r>
            <a:r>
              <a:rPr sz="2250" i="1" dirty="0">
                <a:latin typeface="Times New Roman"/>
                <a:cs typeface="Times New Roman"/>
              </a:rPr>
              <a:t>	</a:t>
            </a:r>
            <a:r>
              <a:rPr sz="3000" spc="-265" dirty="0">
                <a:latin typeface="Symbol"/>
                <a:cs typeface="Symbol"/>
              </a:rPr>
              <a:t></a:t>
            </a:r>
            <a:endParaRPr sz="300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51656" y="6189881"/>
            <a:ext cx="1301750" cy="3714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2250" i="1" spc="100" dirty="0">
                <a:latin typeface="Times New Roman"/>
                <a:cs typeface="Times New Roman"/>
              </a:rPr>
              <a:t>x</a:t>
            </a:r>
            <a:r>
              <a:rPr sz="2175" i="1" spc="-7" baseline="-22988" dirty="0">
                <a:latin typeface="Times New Roman"/>
                <a:cs typeface="Times New Roman"/>
              </a:rPr>
              <a:t>r</a:t>
            </a:r>
            <a:r>
              <a:rPr sz="2175" i="1" spc="-315" baseline="-22988" dirty="0">
                <a:latin typeface="Times New Roman"/>
                <a:cs typeface="Times New Roman"/>
              </a:rPr>
              <a:t> </a:t>
            </a:r>
            <a:r>
              <a:rPr sz="2175" spc="-104" baseline="-22988" dirty="0">
                <a:latin typeface="Symbol"/>
                <a:cs typeface="Symbol"/>
              </a:rPr>
              <a:t></a:t>
            </a:r>
            <a:r>
              <a:rPr sz="2175" spc="-7" baseline="-22988" dirty="0">
                <a:latin typeface="Times New Roman"/>
                <a:cs typeface="Times New Roman"/>
              </a:rPr>
              <a:t>1</a:t>
            </a:r>
            <a:r>
              <a:rPr sz="2175" baseline="-22988" dirty="0">
                <a:latin typeface="Times New Roman"/>
                <a:cs typeface="Times New Roman"/>
              </a:rPr>
              <a:t> </a:t>
            </a:r>
            <a:r>
              <a:rPr sz="2175" spc="-37" baseline="-22988" dirty="0">
                <a:latin typeface="Times New Roman"/>
                <a:cs typeface="Times New Roman"/>
              </a:rPr>
              <a:t> </a:t>
            </a:r>
            <a:r>
              <a:rPr sz="2250" spc="10" dirty="0">
                <a:latin typeface="Symbol"/>
                <a:cs typeface="Symbol"/>
              </a:rPr>
              <a:t></a:t>
            </a:r>
            <a:r>
              <a:rPr sz="2250" spc="25" dirty="0">
                <a:latin typeface="Times New Roman"/>
                <a:cs typeface="Times New Roman"/>
              </a:rPr>
              <a:t> </a:t>
            </a:r>
            <a:r>
              <a:rPr sz="2250" i="1" spc="100" dirty="0">
                <a:latin typeface="Times New Roman"/>
                <a:cs typeface="Times New Roman"/>
              </a:rPr>
              <a:t>x</a:t>
            </a:r>
            <a:r>
              <a:rPr sz="2175" i="1" spc="-7" baseline="-22988" dirty="0">
                <a:latin typeface="Times New Roman"/>
                <a:cs typeface="Times New Roman"/>
              </a:rPr>
              <a:t>r</a:t>
            </a:r>
            <a:r>
              <a:rPr sz="2175" i="1" baseline="-22988" dirty="0">
                <a:latin typeface="Times New Roman"/>
                <a:cs typeface="Times New Roman"/>
              </a:rPr>
              <a:t>  </a:t>
            </a:r>
            <a:r>
              <a:rPr sz="2175" i="1" spc="-262" baseline="-22988" dirty="0">
                <a:latin typeface="Times New Roman"/>
                <a:cs typeface="Times New Roman"/>
              </a:rPr>
              <a:t> </a:t>
            </a:r>
            <a:r>
              <a:rPr sz="2250" spc="10" dirty="0">
                <a:latin typeface="Symbol"/>
                <a:cs typeface="Symbol"/>
              </a:rPr>
              <a:t>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549138" y="6264653"/>
            <a:ext cx="12915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f</a:t>
            </a:r>
            <a:r>
              <a:rPr sz="2400" i="1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'(</a:t>
            </a:r>
            <a:r>
              <a:rPr sz="2400" i="1" spc="-5" dirty="0">
                <a:latin typeface="Calibri"/>
                <a:cs typeface="Calibri"/>
              </a:rPr>
              <a:t>x</a:t>
            </a:r>
            <a:r>
              <a:rPr sz="2400" i="1" spc="-7" baseline="-20833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)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Symbol"/>
                <a:cs typeface="Symbol"/>
              </a:rPr>
              <a:t>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0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3" y="1069339"/>
            <a:ext cx="29692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2.</a:t>
            </a:r>
            <a:r>
              <a:rPr sz="3000" spc="-45" dirty="0"/>
              <a:t> </a:t>
            </a:r>
            <a:r>
              <a:rPr sz="3000" spc="20" dirty="0"/>
              <a:t>Metode</a:t>
            </a:r>
            <a:r>
              <a:rPr sz="3000" spc="-50" dirty="0"/>
              <a:t> </a:t>
            </a:r>
            <a:r>
              <a:rPr sz="3000" spc="25" dirty="0"/>
              <a:t>terbuka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1282693" y="1528063"/>
            <a:ext cx="7686040" cy="4602157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347345" marR="138430" indent="-335280">
              <a:lnSpc>
                <a:spcPts val="2690"/>
              </a:lnSpc>
              <a:spcBef>
                <a:spcPts val="740"/>
              </a:spcBef>
              <a:buFont typeface="Arial MT"/>
              <a:buChar char="•"/>
              <a:tabLst>
                <a:tab pos="347345" algn="l"/>
                <a:tab pos="347980" algn="l"/>
              </a:tabLst>
            </a:pPr>
            <a:r>
              <a:rPr sz="2800" spc="-10" dirty="0">
                <a:latin typeface="Calibri"/>
                <a:cs typeface="Calibri"/>
              </a:rPr>
              <a:t>tidak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memerlukan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selang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[</a:t>
            </a:r>
            <a:r>
              <a:rPr sz="2800" i="1" spc="-5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,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b</a:t>
            </a:r>
            <a:r>
              <a:rPr sz="2800" spc="-5" dirty="0">
                <a:latin typeface="Calibri"/>
                <a:cs typeface="Calibri"/>
              </a:rPr>
              <a:t>]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yang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mengandung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akar</a:t>
            </a:r>
            <a:endParaRPr sz="2800" dirty="0">
              <a:latin typeface="Calibri"/>
              <a:cs typeface="Calibri"/>
            </a:endParaRPr>
          </a:p>
          <a:p>
            <a:pPr marL="347345" marR="467359" indent="-335280">
              <a:lnSpc>
                <a:spcPct val="80000"/>
              </a:lnSpc>
              <a:spcBef>
                <a:spcPts val="695"/>
              </a:spcBef>
              <a:buFont typeface="Arial MT"/>
              <a:buChar char="•"/>
              <a:tabLst>
                <a:tab pos="347345" algn="l"/>
                <a:tab pos="347980" algn="l"/>
              </a:tabLst>
            </a:pPr>
            <a:r>
              <a:rPr sz="2800" spc="-10" dirty="0">
                <a:latin typeface="Calibri"/>
                <a:cs typeface="Calibri"/>
              </a:rPr>
              <a:t>mencari </a:t>
            </a:r>
            <a:r>
              <a:rPr sz="2800" spc="-15" dirty="0">
                <a:latin typeface="Calibri"/>
                <a:cs typeface="Calibri"/>
              </a:rPr>
              <a:t>akar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melalui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suatu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lelaran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yang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dimulai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dari sebuah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tebakan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</a:t>
            </a:r>
            <a:r>
              <a:rPr sz="2800" i="1" spc="-10" dirty="0">
                <a:latin typeface="Calibri"/>
                <a:cs typeface="Calibri"/>
              </a:rPr>
              <a:t>guest</a:t>
            </a:r>
            <a:r>
              <a:rPr lang="en-GB" sz="2800" i="1" spc="-10" dirty="0">
                <a:latin typeface="Calibri"/>
                <a:cs typeface="Calibri"/>
              </a:rPr>
              <a:t>; </a:t>
            </a:r>
            <a:r>
              <a:rPr lang="en-GB" sz="2800" i="1" spc="-10">
                <a:latin typeface="Calibri"/>
                <a:cs typeface="Calibri"/>
              </a:rPr>
              <a:t>initial value</a:t>
            </a:r>
            <a:r>
              <a:rPr sz="2800" spc="-10">
                <a:latin typeface="Calibri"/>
                <a:cs typeface="Calibri"/>
              </a:rPr>
              <a:t>)</a:t>
            </a:r>
            <a:r>
              <a:rPr sz="2800" spc="5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awal,</a:t>
            </a:r>
            <a:endParaRPr sz="2800" dirty="0">
              <a:latin typeface="Calibri"/>
              <a:cs typeface="Calibri"/>
            </a:endParaRPr>
          </a:p>
          <a:p>
            <a:pPr marL="347345" marR="5080" indent="-335280">
              <a:lnSpc>
                <a:spcPct val="80000"/>
              </a:lnSpc>
              <a:spcBef>
                <a:spcPts val="670"/>
              </a:spcBef>
              <a:buFont typeface="Arial MT"/>
              <a:buChar char="•"/>
              <a:tabLst>
                <a:tab pos="347345" algn="l"/>
                <a:tab pos="347980" algn="l"/>
              </a:tabLst>
            </a:pPr>
            <a:r>
              <a:rPr sz="2800" spc="-10" dirty="0">
                <a:latin typeface="Calibri"/>
                <a:cs typeface="Calibri"/>
              </a:rPr>
              <a:t>pada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setiap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lelaran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kita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menghitung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hampiran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akar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yang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baru.</a:t>
            </a:r>
            <a:endParaRPr sz="2800" dirty="0">
              <a:latin typeface="Calibri"/>
              <a:cs typeface="Calibri"/>
            </a:endParaRPr>
          </a:p>
          <a:p>
            <a:pPr marL="347980" marR="121920" indent="-335280">
              <a:lnSpc>
                <a:spcPct val="80000"/>
              </a:lnSpc>
              <a:spcBef>
                <a:spcPts val="675"/>
              </a:spcBef>
              <a:buFont typeface="Arial MT"/>
              <a:buChar char="•"/>
              <a:tabLst>
                <a:tab pos="347345" algn="l"/>
                <a:tab pos="347980" algn="l"/>
              </a:tabLst>
            </a:pPr>
            <a:r>
              <a:rPr sz="2800" spc="-10" dirty="0">
                <a:latin typeface="Calibri"/>
                <a:cs typeface="Calibri"/>
              </a:rPr>
              <a:t>Mungkin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saja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hampiran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akar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yang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baru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mendekati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akar </a:t>
            </a:r>
            <a:r>
              <a:rPr sz="2800" spc="-10" dirty="0">
                <a:latin typeface="Calibri"/>
                <a:cs typeface="Calibri"/>
              </a:rPr>
              <a:t>sejati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(konvergen),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atau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mungkin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juga 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menjauhinya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(divergen).</a:t>
            </a:r>
            <a:endParaRPr sz="2800" dirty="0">
              <a:latin typeface="Calibri"/>
              <a:cs typeface="Calibri"/>
            </a:endParaRPr>
          </a:p>
          <a:p>
            <a:pPr marL="347980" marR="429895" indent="-335280">
              <a:lnSpc>
                <a:spcPct val="80000"/>
              </a:lnSpc>
              <a:spcBef>
                <a:spcPts val="670"/>
              </a:spcBef>
              <a:buFont typeface="Arial MT"/>
              <a:buChar char="•"/>
              <a:tabLst>
                <a:tab pos="347345" algn="l"/>
                <a:tab pos="347980" algn="l"/>
              </a:tabLst>
            </a:pPr>
            <a:r>
              <a:rPr sz="2800" spc="-20" dirty="0">
                <a:latin typeface="Calibri"/>
                <a:cs typeface="Calibri"/>
              </a:rPr>
              <a:t>Karena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itu,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metode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terbuka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tidak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selalu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berhasil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menemukan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65" dirty="0">
                <a:latin typeface="Calibri"/>
                <a:cs typeface="Calibri"/>
              </a:rPr>
              <a:t>akar,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kadang-kadang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konvergen, 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kadangkala</a:t>
            </a:r>
            <a:r>
              <a:rPr sz="2800" spc="-10" dirty="0">
                <a:latin typeface="Calibri"/>
                <a:cs typeface="Calibri"/>
              </a:rPr>
              <a:t> ia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divergen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3" y="924559"/>
            <a:ext cx="80219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Calibri"/>
                <a:cs typeface="Calibri"/>
              </a:rPr>
              <a:t>Kondisi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berhenti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lelaran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Newton-Raphson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adalah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bila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82132" y="1933066"/>
            <a:ext cx="1957705" cy="476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Symbol"/>
                <a:cs typeface="Symbol"/>
              </a:rPr>
              <a:t></a:t>
            </a:r>
            <a:r>
              <a:rPr i="1" dirty="0">
                <a:latin typeface="Calibri"/>
                <a:cs typeface="Calibri"/>
              </a:rPr>
              <a:t>x</a:t>
            </a:r>
            <a:r>
              <a:rPr sz="2775" i="1" baseline="-21021" dirty="0">
                <a:latin typeface="Calibri"/>
                <a:cs typeface="Calibri"/>
              </a:rPr>
              <a:t>r</a:t>
            </a:r>
            <a:r>
              <a:rPr sz="2775" baseline="-21021" dirty="0"/>
              <a:t>+1</a:t>
            </a:r>
            <a:r>
              <a:rPr sz="2775" spc="277" baseline="-21021" dirty="0"/>
              <a:t> </a:t>
            </a:r>
            <a:r>
              <a:rPr sz="2800" spc="-5" dirty="0"/>
              <a:t>-</a:t>
            </a:r>
            <a:r>
              <a:rPr sz="2800" spc="-10" dirty="0"/>
              <a:t> </a:t>
            </a:r>
            <a:r>
              <a:rPr sz="2800" i="1" spc="-5" dirty="0">
                <a:latin typeface="Calibri"/>
                <a:cs typeface="Calibri"/>
              </a:rPr>
              <a:t>x</a:t>
            </a:r>
            <a:r>
              <a:rPr sz="2775" i="1" spc="-7" baseline="-21021" dirty="0">
                <a:latin typeface="Calibri"/>
                <a:cs typeface="Calibri"/>
              </a:rPr>
              <a:t>r</a:t>
            </a:r>
            <a:r>
              <a:rPr sz="2800" spc="-5" dirty="0">
                <a:latin typeface="Symbol"/>
                <a:cs typeface="Symbol"/>
              </a:rPr>
              <a:t></a:t>
            </a:r>
            <a:r>
              <a:rPr sz="2800" spc="-5" dirty="0"/>
              <a:t>&lt;</a:t>
            </a:r>
            <a:r>
              <a:rPr sz="2800" spc="-10" dirty="0"/>
              <a:t> </a:t>
            </a:r>
            <a:r>
              <a:rPr sz="2950" spc="-70" dirty="0">
                <a:latin typeface="Symbol"/>
                <a:cs typeface="Symbol"/>
              </a:rPr>
              <a:t></a:t>
            </a:r>
            <a:endParaRPr sz="295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6039" y="2972814"/>
            <a:ext cx="655383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latin typeface="Calibri"/>
                <a:cs typeface="Calibri"/>
              </a:rPr>
              <a:t>atau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bila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menggunakan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galat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relatif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hampiran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892323" y="3802368"/>
            <a:ext cx="1414145" cy="988060"/>
            <a:chOff x="1892323" y="3802368"/>
            <a:chExt cx="1414145" cy="988060"/>
          </a:xfrm>
        </p:grpSpPr>
        <p:sp>
          <p:nvSpPr>
            <p:cNvPr id="6" name="object 6"/>
            <p:cNvSpPr/>
            <p:nvPr/>
          </p:nvSpPr>
          <p:spPr>
            <a:xfrm>
              <a:off x="1892323" y="3802368"/>
              <a:ext cx="16510" cy="84455"/>
            </a:xfrm>
            <a:custGeom>
              <a:avLst/>
              <a:gdLst/>
              <a:ahLst/>
              <a:cxnLst/>
              <a:rect l="l" t="t" r="r" b="b"/>
              <a:pathLst>
                <a:path w="16510" h="84454">
                  <a:moveTo>
                    <a:pt x="0" y="0"/>
                  </a:moveTo>
                  <a:lnTo>
                    <a:pt x="16190" y="0"/>
                  </a:lnTo>
                  <a:lnTo>
                    <a:pt x="16190" y="83831"/>
                  </a:lnTo>
                  <a:lnTo>
                    <a:pt x="0" y="838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46138" y="4296143"/>
              <a:ext cx="1315720" cy="0"/>
            </a:xfrm>
            <a:custGeom>
              <a:avLst/>
              <a:gdLst/>
              <a:ahLst/>
              <a:cxnLst/>
              <a:rect l="l" t="t" r="r" b="b"/>
              <a:pathLst>
                <a:path w="1315720">
                  <a:moveTo>
                    <a:pt x="0" y="0"/>
                  </a:moveTo>
                  <a:lnTo>
                    <a:pt x="1315212" y="0"/>
                  </a:lnTo>
                </a:path>
              </a:pathLst>
            </a:custGeom>
            <a:ln w="16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92312" y="3802379"/>
              <a:ext cx="1414145" cy="988060"/>
            </a:xfrm>
            <a:custGeom>
              <a:avLst/>
              <a:gdLst/>
              <a:ahLst/>
              <a:cxnLst/>
              <a:rect l="l" t="t" r="r" b="b"/>
              <a:pathLst>
                <a:path w="1414145" h="988060">
                  <a:moveTo>
                    <a:pt x="16192" y="83820"/>
                  </a:moveTo>
                  <a:lnTo>
                    <a:pt x="0" y="83820"/>
                  </a:lnTo>
                  <a:lnTo>
                    <a:pt x="0" y="987539"/>
                  </a:lnTo>
                  <a:lnTo>
                    <a:pt x="16192" y="987539"/>
                  </a:lnTo>
                  <a:lnTo>
                    <a:pt x="16192" y="83820"/>
                  </a:lnTo>
                  <a:close/>
                </a:path>
                <a:path w="1414145" h="988060">
                  <a:moveTo>
                    <a:pt x="1413700" y="0"/>
                  </a:moveTo>
                  <a:lnTo>
                    <a:pt x="1397508" y="0"/>
                  </a:lnTo>
                  <a:lnTo>
                    <a:pt x="1397508" y="83820"/>
                  </a:lnTo>
                  <a:lnTo>
                    <a:pt x="1397508" y="987539"/>
                  </a:lnTo>
                  <a:lnTo>
                    <a:pt x="1413700" y="987539"/>
                  </a:lnTo>
                  <a:lnTo>
                    <a:pt x="1413700" y="83820"/>
                  </a:lnTo>
                  <a:lnTo>
                    <a:pt x="14137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388866" y="3995165"/>
            <a:ext cx="456565" cy="481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800" spc="15" dirty="0">
                <a:latin typeface="Symbol"/>
                <a:cs typeface="Symbol"/>
              </a:rPr>
              <a:t></a:t>
            </a:r>
            <a:r>
              <a:rPr sz="2800" spc="-265" dirty="0">
                <a:latin typeface="Times New Roman"/>
                <a:cs typeface="Times New Roman"/>
              </a:rPr>
              <a:t> </a:t>
            </a:r>
            <a:r>
              <a:rPr sz="2950" spc="-60" dirty="0">
                <a:latin typeface="Symbol"/>
                <a:cs typeface="Symbol"/>
              </a:rPr>
              <a:t></a:t>
            </a:r>
            <a:endParaRPr sz="2950">
              <a:latin typeface="Symbol"/>
              <a:cs typeface="Symbo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50</a:t>
            </a:fld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1323339" y="4386002"/>
            <a:ext cx="6234430" cy="180593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017269">
              <a:lnSpc>
                <a:spcPct val="100000"/>
              </a:lnSpc>
              <a:spcBef>
                <a:spcPts val="125"/>
              </a:spcBef>
            </a:pPr>
            <a:r>
              <a:rPr sz="4200" i="1" spc="202" baseline="13888" dirty="0">
                <a:latin typeface="Times New Roman"/>
                <a:cs typeface="Times New Roman"/>
              </a:rPr>
              <a:t>x</a:t>
            </a:r>
            <a:r>
              <a:rPr sz="1800" i="1" dirty="0">
                <a:latin typeface="Times New Roman"/>
                <a:cs typeface="Times New Roman"/>
              </a:rPr>
              <a:t>r</a:t>
            </a:r>
            <a:r>
              <a:rPr sz="1800" i="1" spc="-254" dirty="0">
                <a:latin typeface="Times New Roman"/>
                <a:cs typeface="Times New Roman"/>
              </a:rPr>
              <a:t> </a:t>
            </a:r>
            <a:r>
              <a:rPr sz="1800" spc="-80" dirty="0">
                <a:latin typeface="Symbol"/>
                <a:cs typeface="Symbol"/>
              </a:rPr>
              <a:t></a:t>
            </a:r>
            <a:r>
              <a:rPr sz="180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00">
              <a:latin typeface="Times New Roman"/>
              <a:cs typeface="Times New Roman"/>
            </a:endParaRPr>
          </a:p>
          <a:p>
            <a:pPr marL="25400" marR="17780">
              <a:lnSpc>
                <a:spcPct val="101899"/>
              </a:lnSpc>
              <a:tabLst>
                <a:tab pos="2373630" algn="l"/>
              </a:tabLst>
            </a:pPr>
            <a:r>
              <a:rPr sz="2800" spc="-15" dirty="0">
                <a:latin typeface="Calibri"/>
                <a:cs typeface="Calibri"/>
              </a:rPr>
              <a:t>dengan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950" spc="-70" dirty="0">
                <a:latin typeface="Symbol"/>
                <a:cs typeface="Symbol"/>
              </a:rPr>
              <a:t></a:t>
            </a:r>
            <a:r>
              <a:rPr sz="2950" spc="-1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Calibri"/>
                <a:cs typeface="Calibri"/>
              </a:rPr>
              <a:t>dan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950" spc="-80" dirty="0">
                <a:latin typeface="Symbol"/>
                <a:cs typeface="Symbol"/>
              </a:rPr>
              <a:t></a:t>
            </a:r>
            <a:r>
              <a:rPr sz="2950" spc="-8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Calibri"/>
                <a:cs typeface="Calibri"/>
              </a:rPr>
              <a:t>adalah </a:t>
            </a:r>
            <a:r>
              <a:rPr sz="2800" spc="-15" dirty="0">
                <a:latin typeface="Calibri"/>
                <a:cs typeface="Calibri"/>
              </a:rPr>
              <a:t>toleransi </a:t>
            </a:r>
            <a:r>
              <a:rPr sz="2800" spc="-20" dirty="0">
                <a:latin typeface="Calibri"/>
                <a:cs typeface="Calibri"/>
              </a:rPr>
              <a:t>galat yang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diinginkan.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83178" y="3774879"/>
            <a:ext cx="633730" cy="4565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30200" indent="-292735">
              <a:lnSpc>
                <a:spcPct val="100000"/>
              </a:lnSpc>
              <a:spcBef>
                <a:spcPts val="125"/>
              </a:spcBef>
              <a:buFont typeface="Symbol"/>
              <a:buChar char=""/>
              <a:tabLst>
                <a:tab pos="330835" algn="l"/>
              </a:tabLst>
            </a:pPr>
            <a:r>
              <a:rPr sz="2800" i="1" spc="65" dirty="0">
                <a:latin typeface="Times New Roman"/>
                <a:cs typeface="Times New Roman"/>
              </a:rPr>
              <a:t>x</a:t>
            </a:r>
            <a:r>
              <a:rPr sz="2700" i="1" spc="97" baseline="-21604" dirty="0">
                <a:latin typeface="Times New Roman"/>
                <a:cs typeface="Times New Roman"/>
              </a:rPr>
              <a:t>r</a:t>
            </a:r>
            <a:endParaRPr sz="2700" baseline="-21604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52243" y="3863271"/>
            <a:ext cx="596265" cy="4565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4200" i="1" spc="202" baseline="13888" dirty="0">
                <a:latin typeface="Times New Roman"/>
                <a:cs typeface="Times New Roman"/>
              </a:rPr>
              <a:t>x</a:t>
            </a:r>
            <a:r>
              <a:rPr sz="1800" i="1" dirty="0">
                <a:latin typeface="Times New Roman"/>
                <a:cs typeface="Times New Roman"/>
              </a:rPr>
              <a:t>r</a:t>
            </a:r>
            <a:r>
              <a:rPr sz="1800" i="1" spc="-265" dirty="0">
                <a:latin typeface="Times New Roman"/>
                <a:cs typeface="Times New Roman"/>
              </a:rPr>
              <a:t> </a:t>
            </a:r>
            <a:r>
              <a:rPr sz="1800" spc="-70" dirty="0">
                <a:latin typeface="Symbol"/>
                <a:cs typeface="Symbol"/>
              </a:rPr>
              <a:t></a:t>
            </a:r>
            <a:r>
              <a:rPr sz="180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51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993133" y="807815"/>
            <a:ext cx="8004175" cy="565848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400" b="1" spc="-5" dirty="0">
                <a:latin typeface="Courier New"/>
                <a:cs typeface="Courier New"/>
              </a:rPr>
              <a:t>procedure</a:t>
            </a:r>
            <a:r>
              <a:rPr sz="1400" b="1" spc="-5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Newton_Raphson(x:</a:t>
            </a:r>
            <a:r>
              <a:rPr sz="1400" b="1" spc="-5" dirty="0">
                <a:latin typeface="Courier New"/>
                <a:cs typeface="Courier New"/>
              </a:rPr>
              <a:t>real</a:t>
            </a:r>
            <a:r>
              <a:rPr sz="1400" spc="-5" dirty="0"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  <a:p>
            <a:pPr marL="225425" marR="1068705" indent="-213360">
              <a:lnSpc>
                <a:spcPct val="120000"/>
              </a:lnSpc>
            </a:pPr>
            <a:r>
              <a:rPr sz="1400" i="1" dirty="0">
                <a:latin typeface="Courier New"/>
                <a:cs typeface="Courier New"/>
              </a:rPr>
              <a:t>{ </a:t>
            </a:r>
            <a:r>
              <a:rPr sz="1400" i="1" spc="-5" dirty="0">
                <a:latin typeface="Courier New"/>
                <a:cs typeface="Courier New"/>
              </a:rPr>
              <a:t>Mencari akar persamaan f(x) </a:t>
            </a:r>
            <a:r>
              <a:rPr sz="1400" i="1" dirty="0">
                <a:latin typeface="Courier New"/>
                <a:cs typeface="Courier New"/>
              </a:rPr>
              <a:t>= 0 </a:t>
            </a:r>
            <a:r>
              <a:rPr sz="1400" i="1" spc="-10" dirty="0">
                <a:latin typeface="Courier New"/>
                <a:cs typeface="Courier New"/>
              </a:rPr>
              <a:t>dengan </a:t>
            </a:r>
            <a:r>
              <a:rPr sz="1400" i="1" spc="-5" dirty="0">
                <a:latin typeface="Courier New"/>
                <a:cs typeface="Courier New"/>
              </a:rPr>
              <a:t>metode Newton-Raphson </a:t>
            </a:r>
            <a:r>
              <a:rPr sz="1400" i="1" dirty="0">
                <a:latin typeface="Courier New"/>
                <a:cs typeface="Courier New"/>
              </a:rPr>
              <a:t> </a:t>
            </a:r>
            <a:r>
              <a:rPr sz="1400" i="1" spc="-5" dirty="0">
                <a:latin typeface="Courier New"/>
                <a:cs typeface="Courier New"/>
              </a:rPr>
              <a:t>K.Awal </a:t>
            </a:r>
            <a:r>
              <a:rPr sz="1400" i="1" dirty="0">
                <a:latin typeface="Courier New"/>
                <a:cs typeface="Courier New"/>
              </a:rPr>
              <a:t>: x </a:t>
            </a:r>
            <a:r>
              <a:rPr sz="1400" i="1" spc="-5" dirty="0">
                <a:latin typeface="Courier New"/>
                <a:cs typeface="Courier New"/>
              </a:rPr>
              <a:t>adalah tebakan awal akar, nilainya sudah terdefinisi </a:t>
            </a:r>
            <a:r>
              <a:rPr sz="1400" i="1" spc="-830" dirty="0">
                <a:latin typeface="Courier New"/>
                <a:cs typeface="Courier New"/>
              </a:rPr>
              <a:t> </a:t>
            </a:r>
            <a:r>
              <a:rPr sz="1400" i="1" spc="-5" dirty="0">
                <a:latin typeface="Courier New"/>
                <a:cs typeface="Courier New"/>
              </a:rPr>
              <a:t>K.Akhir:</a:t>
            </a:r>
            <a:r>
              <a:rPr sz="1400" i="1" spc="-20" dirty="0">
                <a:latin typeface="Courier New"/>
                <a:cs typeface="Courier New"/>
              </a:rPr>
              <a:t> </a:t>
            </a:r>
            <a:r>
              <a:rPr sz="1400" i="1" spc="-5" dirty="0">
                <a:latin typeface="Courier New"/>
                <a:cs typeface="Courier New"/>
              </a:rPr>
              <a:t>akar persamaan</a:t>
            </a:r>
            <a:r>
              <a:rPr sz="1400" i="1" spc="-15" dirty="0">
                <a:latin typeface="Courier New"/>
                <a:cs typeface="Courier New"/>
              </a:rPr>
              <a:t> </a:t>
            </a:r>
            <a:r>
              <a:rPr sz="1400" i="1" spc="-5" dirty="0">
                <a:latin typeface="Courier New"/>
                <a:cs typeface="Courier New"/>
              </a:rPr>
              <a:t>tercetak</a:t>
            </a:r>
            <a:r>
              <a:rPr sz="1400" i="1" spc="-15" dirty="0">
                <a:latin typeface="Courier New"/>
                <a:cs typeface="Courier New"/>
              </a:rPr>
              <a:t> </a:t>
            </a:r>
            <a:r>
              <a:rPr sz="1400" i="1" spc="-5" dirty="0">
                <a:latin typeface="Courier New"/>
                <a:cs typeface="Courier New"/>
              </a:rPr>
              <a:t>di </a:t>
            </a:r>
            <a:r>
              <a:rPr sz="1400" i="1" spc="-10" dirty="0">
                <a:latin typeface="Courier New"/>
                <a:cs typeface="Courier New"/>
              </a:rPr>
              <a:t>layar</a:t>
            </a:r>
            <a:r>
              <a:rPr sz="1400" i="1" spc="-5" dirty="0">
                <a:latin typeface="Courier New"/>
                <a:cs typeface="Courier New"/>
              </a:rPr>
              <a:t> </a:t>
            </a:r>
            <a:r>
              <a:rPr sz="1400" i="1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spc="-5" dirty="0">
                <a:latin typeface="Courier New"/>
                <a:cs typeface="Courier New"/>
              </a:rPr>
              <a:t>const</a:t>
            </a:r>
            <a:endParaRPr sz="1400">
              <a:latin typeface="Courier New"/>
              <a:cs typeface="Courier New"/>
            </a:endParaRPr>
          </a:p>
          <a:p>
            <a:pPr marL="225425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Courier New"/>
                <a:cs typeface="Courier New"/>
              </a:rPr>
              <a:t>epsilon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0.000001;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spc="-5" dirty="0">
                <a:latin typeface="Courier New"/>
                <a:cs typeface="Courier New"/>
              </a:rPr>
              <a:t>var</a:t>
            </a:r>
            <a:endParaRPr sz="1400">
              <a:latin typeface="Courier New"/>
              <a:cs typeface="Courier New"/>
            </a:endParaRPr>
          </a:p>
          <a:p>
            <a:pPr marL="438784">
              <a:lnSpc>
                <a:spcPct val="100000"/>
              </a:lnSpc>
              <a:spcBef>
                <a:spcPts val="340"/>
              </a:spcBef>
            </a:pPr>
            <a:r>
              <a:rPr sz="1400" spc="-5" dirty="0">
                <a:latin typeface="Courier New"/>
                <a:cs typeface="Courier New"/>
              </a:rPr>
              <a:t>x_sebelumnya:</a:t>
            </a:r>
            <a:r>
              <a:rPr sz="1400" spc="-6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real</a:t>
            </a:r>
            <a:r>
              <a:rPr sz="1400" spc="-5" dirty="0"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50">
              <a:latin typeface="Courier New"/>
              <a:cs typeface="Courier New"/>
            </a:endParaRPr>
          </a:p>
          <a:p>
            <a:pPr marL="438784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function</a:t>
            </a:r>
            <a:r>
              <a:rPr sz="1400" b="1" spc="-6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f(x:</a:t>
            </a:r>
            <a:r>
              <a:rPr sz="1400" b="1" spc="-5" dirty="0">
                <a:latin typeface="Courier New"/>
                <a:cs typeface="Courier New"/>
              </a:rPr>
              <a:t>real</a:t>
            </a:r>
            <a:r>
              <a:rPr sz="1400" spc="-5" dirty="0">
                <a:latin typeface="Courier New"/>
                <a:cs typeface="Courier New"/>
              </a:rPr>
              <a:t>):</a:t>
            </a:r>
            <a:r>
              <a:rPr sz="1400" b="1" spc="-5" dirty="0">
                <a:latin typeface="Courier New"/>
                <a:cs typeface="Courier New"/>
              </a:rPr>
              <a:t>real</a:t>
            </a:r>
            <a:r>
              <a:rPr sz="1400" spc="-5" dirty="0"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438784">
              <a:lnSpc>
                <a:spcPct val="100000"/>
              </a:lnSpc>
              <a:spcBef>
                <a:spcPts val="340"/>
              </a:spcBef>
            </a:pPr>
            <a:r>
              <a:rPr sz="1400" i="1" dirty="0">
                <a:latin typeface="Courier New"/>
                <a:cs typeface="Courier New"/>
              </a:rPr>
              <a:t>{</a:t>
            </a:r>
            <a:r>
              <a:rPr sz="1400" i="1" spc="-10" dirty="0">
                <a:latin typeface="Courier New"/>
                <a:cs typeface="Courier New"/>
              </a:rPr>
              <a:t> </a:t>
            </a:r>
            <a:r>
              <a:rPr sz="1400" i="1" spc="-5" dirty="0">
                <a:latin typeface="Courier New"/>
                <a:cs typeface="Courier New"/>
              </a:rPr>
              <a:t>mengembalikan nilai</a:t>
            </a:r>
            <a:r>
              <a:rPr sz="1400" i="1" spc="-15" dirty="0">
                <a:latin typeface="Courier New"/>
                <a:cs typeface="Courier New"/>
              </a:rPr>
              <a:t> </a:t>
            </a:r>
            <a:r>
              <a:rPr sz="1400" i="1" spc="-5" dirty="0">
                <a:latin typeface="Courier New"/>
                <a:cs typeface="Courier New"/>
              </a:rPr>
              <a:t>f(x). Definisi f(x)</a:t>
            </a:r>
            <a:r>
              <a:rPr sz="1400" i="1" spc="-10" dirty="0">
                <a:latin typeface="Courier New"/>
                <a:cs typeface="Courier New"/>
              </a:rPr>
              <a:t> </a:t>
            </a:r>
            <a:r>
              <a:rPr sz="1400" i="1" spc="-5" dirty="0">
                <a:latin typeface="Courier New"/>
                <a:cs typeface="Courier New"/>
              </a:rPr>
              <a:t>bergantung</a:t>
            </a:r>
            <a:r>
              <a:rPr sz="1400" i="1" spc="-15" dirty="0">
                <a:latin typeface="Courier New"/>
                <a:cs typeface="Courier New"/>
              </a:rPr>
              <a:t> </a:t>
            </a:r>
            <a:r>
              <a:rPr sz="1400" i="1" spc="-5" dirty="0">
                <a:latin typeface="Courier New"/>
                <a:cs typeface="Courier New"/>
              </a:rPr>
              <a:t>pada </a:t>
            </a:r>
            <a:r>
              <a:rPr sz="1400" i="1" spc="-10" dirty="0">
                <a:latin typeface="Courier New"/>
                <a:cs typeface="Courier New"/>
              </a:rPr>
              <a:t>persoalan</a:t>
            </a:r>
            <a:r>
              <a:rPr sz="1400" i="1" spc="-5" dirty="0">
                <a:latin typeface="Courier New"/>
                <a:cs typeface="Courier New"/>
              </a:rPr>
              <a:t> </a:t>
            </a:r>
            <a:r>
              <a:rPr sz="1400" i="1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50">
              <a:latin typeface="Courier New"/>
              <a:cs typeface="Courier New"/>
            </a:endParaRPr>
          </a:p>
          <a:p>
            <a:pPr marL="439420">
              <a:lnSpc>
                <a:spcPct val="100000"/>
              </a:lnSpc>
              <a:spcBef>
                <a:spcPts val="5"/>
              </a:spcBef>
            </a:pPr>
            <a:r>
              <a:rPr sz="1400" b="1" spc="-5" dirty="0">
                <a:latin typeface="Courier New"/>
                <a:cs typeface="Courier New"/>
              </a:rPr>
              <a:t>function</a:t>
            </a:r>
            <a:r>
              <a:rPr sz="1400" b="1" spc="-6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f_aksen(x:</a:t>
            </a:r>
            <a:r>
              <a:rPr sz="1400" b="1" spc="-5" dirty="0">
                <a:latin typeface="Courier New"/>
                <a:cs typeface="Courier New"/>
              </a:rPr>
              <a:t>real</a:t>
            </a:r>
            <a:r>
              <a:rPr sz="1400" spc="-5" dirty="0">
                <a:latin typeface="Courier New"/>
                <a:cs typeface="Courier New"/>
              </a:rPr>
              <a:t>):</a:t>
            </a:r>
            <a:r>
              <a:rPr sz="1400" b="1" spc="-5" dirty="0">
                <a:latin typeface="Courier New"/>
                <a:cs typeface="Courier New"/>
              </a:rPr>
              <a:t>real</a:t>
            </a:r>
            <a:r>
              <a:rPr sz="1400" spc="-5" dirty="0"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439420">
              <a:lnSpc>
                <a:spcPct val="100000"/>
              </a:lnSpc>
              <a:spcBef>
                <a:spcPts val="335"/>
              </a:spcBef>
            </a:pPr>
            <a:r>
              <a:rPr sz="1400" i="1" dirty="0">
                <a:latin typeface="Courier New"/>
                <a:cs typeface="Courier New"/>
              </a:rPr>
              <a:t>{</a:t>
            </a:r>
            <a:r>
              <a:rPr sz="1400" i="1" spc="-5" dirty="0">
                <a:latin typeface="Courier New"/>
                <a:cs typeface="Courier New"/>
              </a:rPr>
              <a:t> mengembalikan nilai</a:t>
            </a:r>
            <a:r>
              <a:rPr sz="1400" i="1" spc="-15" dirty="0">
                <a:latin typeface="Courier New"/>
                <a:cs typeface="Courier New"/>
              </a:rPr>
              <a:t> </a:t>
            </a:r>
            <a:r>
              <a:rPr sz="1400" i="1" spc="-5" dirty="0">
                <a:latin typeface="Courier New"/>
                <a:cs typeface="Courier New"/>
              </a:rPr>
              <a:t>f'(x). Definisi</a:t>
            </a:r>
            <a:r>
              <a:rPr sz="1400" i="1" spc="-10" dirty="0">
                <a:latin typeface="Courier New"/>
                <a:cs typeface="Courier New"/>
              </a:rPr>
              <a:t> </a:t>
            </a:r>
            <a:r>
              <a:rPr sz="1400" i="1" spc="-5" dirty="0">
                <a:latin typeface="Courier New"/>
                <a:cs typeface="Courier New"/>
              </a:rPr>
              <a:t>f’(x) </a:t>
            </a:r>
            <a:r>
              <a:rPr sz="1400" i="1" spc="-10" dirty="0">
                <a:latin typeface="Courier New"/>
                <a:cs typeface="Courier New"/>
              </a:rPr>
              <a:t>bergantung</a:t>
            </a:r>
            <a:r>
              <a:rPr sz="1400" i="1" spc="-5" dirty="0">
                <a:latin typeface="Courier New"/>
                <a:cs typeface="Courier New"/>
              </a:rPr>
              <a:t> pada</a:t>
            </a:r>
            <a:r>
              <a:rPr sz="1400" i="1" spc="-15" dirty="0">
                <a:latin typeface="Courier New"/>
                <a:cs typeface="Courier New"/>
              </a:rPr>
              <a:t> </a:t>
            </a:r>
            <a:r>
              <a:rPr sz="1400" i="1" spc="-5" dirty="0">
                <a:latin typeface="Courier New"/>
                <a:cs typeface="Courier New"/>
              </a:rPr>
              <a:t>persoalan </a:t>
            </a:r>
            <a:r>
              <a:rPr sz="1400" i="1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spc="-5" dirty="0">
                <a:latin typeface="Courier New"/>
                <a:cs typeface="Courier New"/>
              </a:rPr>
              <a:t>begin</a:t>
            </a:r>
            <a:endParaRPr sz="1400">
              <a:latin typeface="Courier New"/>
              <a:cs typeface="Courier New"/>
            </a:endParaRPr>
          </a:p>
          <a:p>
            <a:pPr marL="226060">
              <a:lnSpc>
                <a:spcPct val="100000"/>
              </a:lnSpc>
              <a:spcBef>
                <a:spcPts val="335"/>
              </a:spcBef>
            </a:pPr>
            <a:r>
              <a:rPr sz="1400" b="1" spc="-5" dirty="0">
                <a:latin typeface="Courier New"/>
                <a:cs typeface="Courier New"/>
              </a:rPr>
              <a:t>repeat</a:t>
            </a:r>
            <a:endParaRPr sz="1400">
              <a:latin typeface="Courier New"/>
              <a:cs typeface="Courier New"/>
            </a:endParaRPr>
          </a:p>
          <a:p>
            <a:pPr marL="546100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Courier New"/>
                <a:cs typeface="Courier New"/>
              </a:rPr>
              <a:t>x_sebelumnya:=x;</a:t>
            </a:r>
            <a:endParaRPr sz="1400">
              <a:latin typeface="Courier New"/>
              <a:cs typeface="Courier New"/>
            </a:endParaRPr>
          </a:p>
          <a:p>
            <a:pPr marL="546100">
              <a:lnSpc>
                <a:spcPct val="100000"/>
              </a:lnSpc>
              <a:spcBef>
                <a:spcPts val="340"/>
              </a:spcBef>
            </a:pPr>
            <a:r>
              <a:rPr sz="1400" spc="-5" dirty="0">
                <a:latin typeface="Courier New"/>
                <a:cs typeface="Courier New"/>
              </a:rPr>
              <a:t>x:=x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-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f(x)/f_aksen(x);</a:t>
            </a:r>
            <a:endParaRPr sz="1400">
              <a:latin typeface="Courier New"/>
              <a:cs typeface="Courier New"/>
            </a:endParaRPr>
          </a:p>
          <a:p>
            <a:pPr marR="3832860" algn="r">
              <a:lnSpc>
                <a:spcPct val="100000"/>
              </a:lnSpc>
              <a:spcBef>
                <a:spcPts val="335"/>
              </a:spcBef>
            </a:pPr>
            <a:r>
              <a:rPr sz="1400" b="1" spc="-5" dirty="0">
                <a:latin typeface="Courier New"/>
                <a:cs typeface="Courier New"/>
              </a:rPr>
              <a:t>until</a:t>
            </a:r>
            <a:r>
              <a:rPr sz="1400" b="1" spc="-3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(ABS(x-x_sebelumnya)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&lt;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epsilon)</a:t>
            </a:r>
            <a:endParaRPr sz="1400">
              <a:latin typeface="Courier New"/>
              <a:cs typeface="Courier New"/>
            </a:endParaRPr>
          </a:p>
          <a:p>
            <a:pPr marR="3832860" algn="r">
              <a:lnSpc>
                <a:spcPct val="100000"/>
              </a:lnSpc>
              <a:spcBef>
                <a:spcPts val="335"/>
              </a:spcBef>
            </a:pPr>
            <a:r>
              <a:rPr sz="1400" i="1" dirty="0">
                <a:latin typeface="Courier New"/>
                <a:cs typeface="Courier New"/>
              </a:rPr>
              <a:t>{</a:t>
            </a:r>
            <a:r>
              <a:rPr sz="1400" i="1" spc="-15" dirty="0">
                <a:latin typeface="Courier New"/>
                <a:cs typeface="Courier New"/>
              </a:rPr>
              <a:t> </a:t>
            </a:r>
            <a:r>
              <a:rPr sz="1400" i="1" dirty="0">
                <a:latin typeface="Courier New"/>
                <a:cs typeface="Courier New"/>
              </a:rPr>
              <a:t>x</a:t>
            </a:r>
            <a:r>
              <a:rPr sz="1400" i="1" spc="-25" dirty="0">
                <a:latin typeface="Courier New"/>
                <a:cs typeface="Courier New"/>
              </a:rPr>
              <a:t> </a:t>
            </a:r>
            <a:r>
              <a:rPr sz="1400" i="1" spc="-5" dirty="0">
                <a:latin typeface="Courier New"/>
                <a:cs typeface="Courier New"/>
              </a:rPr>
              <a:t>adalah</a:t>
            </a:r>
            <a:r>
              <a:rPr sz="1400" i="1" spc="-25" dirty="0">
                <a:latin typeface="Courier New"/>
                <a:cs typeface="Courier New"/>
              </a:rPr>
              <a:t> </a:t>
            </a:r>
            <a:r>
              <a:rPr sz="1400" i="1" spc="-5" dirty="0">
                <a:latin typeface="Courier New"/>
                <a:cs typeface="Courier New"/>
              </a:rPr>
              <a:t>hampiran</a:t>
            </a:r>
            <a:r>
              <a:rPr sz="1400" i="1" spc="-10" dirty="0">
                <a:latin typeface="Courier New"/>
                <a:cs typeface="Courier New"/>
              </a:rPr>
              <a:t> </a:t>
            </a:r>
            <a:r>
              <a:rPr sz="1400" i="1" spc="-5" dirty="0">
                <a:latin typeface="Courier New"/>
                <a:cs typeface="Courier New"/>
              </a:rPr>
              <a:t>akar</a:t>
            </a:r>
            <a:r>
              <a:rPr sz="1400" i="1" spc="-25" dirty="0">
                <a:latin typeface="Courier New"/>
                <a:cs typeface="Courier New"/>
              </a:rPr>
              <a:t> </a:t>
            </a:r>
            <a:r>
              <a:rPr sz="1400" i="1" spc="-5" dirty="0">
                <a:latin typeface="Courier New"/>
                <a:cs typeface="Courier New"/>
              </a:rPr>
              <a:t>persamaan</a:t>
            </a:r>
            <a:r>
              <a:rPr sz="1400" i="1" spc="-15" dirty="0">
                <a:latin typeface="Courier New"/>
                <a:cs typeface="Courier New"/>
              </a:rPr>
              <a:t> </a:t>
            </a:r>
            <a:r>
              <a:rPr sz="1400" i="1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226060">
              <a:lnSpc>
                <a:spcPct val="100000"/>
              </a:lnSpc>
              <a:spcBef>
                <a:spcPts val="335"/>
              </a:spcBef>
            </a:pPr>
            <a:r>
              <a:rPr sz="1400" b="1" spc="-5" dirty="0">
                <a:latin typeface="Courier New"/>
                <a:cs typeface="Courier New"/>
              </a:rPr>
              <a:t>write</a:t>
            </a:r>
            <a:r>
              <a:rPr sz="1400" spc="-5" dirty="0">
                <a:latin typeface="Courier New"/>
                <a:cs typeface="Courier New"/>
              </a:rPr>
              <a:t>(‘Hampiran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akar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x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‘,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x:10:6);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spc="-5" dirty="0">
                <a:latin typeface="Courier New"/>
                <a:cs typeface="Courier New"/>
              </a:rPr>
              <a:t>end</a:t>
            </a:r>
            <a:r>
              <a:rPr sz="1400" spc="-5" dirty="0"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2333" y="927601"/>
            <a:ext cx="8126095" cy="33909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405765" marR="68580" indent="-342900">
              <a:lnSpc>
                <a:spcPts val="2900"/>
              </a:lnSpc>
              <a:spcBef>
                <a:spcPts val="180"/>
              </a:spcBef>
              <a:buFont typeface="Arial MT"/>
              <a:buChar char="•"/>
              <a:tabLst>
                <a:tab pos="405765" algn="l"/>
                <a:tab pos="406400" algn="l"/>
              </a:tabLst>
            </a:pPr>
            <a:r>
              <a:rPr sz="2400" spc="5" dirty="0">
                <a:latin typeface="Calibri"/>
                <a:cs typeface="Calibri"/>
              </a:rPr>
              <a:t>Contoh: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Hitunglah </a:t>
            </a:r>
            <a:r>
              <a:rPr sz="2400" spc="-10" dirty="0">
                <a:latin typeface="Calibri"/>
                <a:cs typeface="Calibri"/>
              </a:rPr>
              <a:t>akar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(</a:t>
            </a:r>
            <a:r>
              <a:rPr sz="2400" i="1" spc="-5" dirty="0">
                <a:latin typeface="Calibri"/>
                <a:cs typeface="Calibri"/>
              </a:rPr>
              <a:t>x</a:t>
            </a:r>
            <a:r>
              <a:rPr sz="2400" spc="-5" dirty="0">
                <a:latin typeface="Calibri"/>
                <a:cs typeface="Calibri"/>
              </a:rPr>
              <a:t>)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i="1" spc="-25" dirty="0">
                <a:latin typeface="Calibri"/>
                <a:cs typeface="Calibri"/>
              </a:rPr>
              <a:t>e</a:t>
            </a:r>
            <a:r>
              <a:rPr sz="2400" i="1" spc="-37" baseline="24305" dirty="0">
                <a:latin typeface="Calibri"/>
                <a:cs typeface="Calibri"/>
              </a:rPr>
              <a:t>x</a:t>
            </a:r>
            <a:r>
              <a:rPr sz="2400" i="1" spc="254" baseline="243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5</a:t>
            </a:r>
            <a:r>
              <a:rPr sz="2400" i="1" spc="-5" dirty="0">
                <a:latin typeface="Calibri"/>
                <a:cs typeface="Calibri"/>
              </a:rPr>
              <a:t>x</a:t>
            </a:r>
            <a:r>
              <a:rPr sz="2400" spc="-7" baseline="24305" dirty="0">
                <a:latin typeface="Calibri"/>
                <a:cs typeface="Calibri"/>
              </a:rPr>
              <a:t>2</a:t>
            </a:r>
            <a:r>
              <a:rPr sz="2400" spc="254" baseline="2430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dengan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metode Newton-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Raphson.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Gunakan </a:t>
            </a:r>
            <a:r>
              <a:rPr sz="2500" spc="-45" dirty="0">
                <a:latin typeface="Symbol"/>
                <a:cs typeface="Symbol"/>
              </a:rPr>
              <a:t></a:t>
            </a:r>
            <a:r>
              <a:rPr sz="25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0.00001.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Tebakan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awal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akar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x</a:t>
            </a:r>
            <a:r>
              <a:rPr sz="2400" spc="-7" baseline="-20833" dirty="0">
                <a:latin typeface="Calibri"/>
                <a:cs typeface="Calibri"/>
              </a:rPr>
              <a:t>0</a:t>
            </a:r>
            <a:r>
              <a:rPr sz="2400" spc="7" baseline="-208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 </a:t>
            </a:r>
            <a:r>
              <a:rPr sz="2400" spc="-5" dirty="0">
                <a:latin typeface="Calibri"/>
                <a:cs typeface="Calibri"/>
              </a:rPr>
              <a:t>1.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00">
              <a:latin typeface="Calibri"/>
              <a:cs typeface="Calibri"/>
            </a:endParaRPr>
          </a:p>
          <a:p>
            <a:pPr marL="406400">
              <a:lnSpc>
                <a:spcPct val="100000"/>
              </a:lnSpc>
            </a:pPr>
            <a:r>
              <a:rPr sz="2400" spc="15" dirty="0">
                <a:latin typeface="Calibri"/>
                <a:cs typeface="Calibri"/>
              </a:rPr>
              <a:t>Penyelesaian:</a:t>
            </a:r>
            <a:endParaRPr sz="2400">
              <a:latin typeface="Calibri"/>
              <a:cs typeface="Calibri"/>
            </a:endParaRPr>
          </a:p>
          <a:p>
            <a:pPr marL="977900">
              <a:lnSpc>
                <a:spcPct val="100000"/>
              </a:lnSpc>
              <a:spcBef>
                <a:spcPts val="575"/>
              </a:spcBef>
            </a:pPr>
            <a:r>
              <a:rPr sz="2400" i="1" spc="-5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(</a:t>
            </a:r>
            <a:r>
              <a:rPr sz="2400" i="1" spc="-5" dirty="0">
                <a:latin typeface="Calibri"/>
                <a:cs typeface="Calibri"/>
              </a:rPr>
              <a:t>x</a:t>
            </a:r>
            <a:r>
              <a:rPr sz="2400" spc="-5" dirty="0">
                <a:latin typeface="Calibri"/>
                <a:cs typeface="Calibri"/>
              </a:rPr>
              <a:t>)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i="1" spc="-25" dirty="0">
                <a:latin typeface="Calibri"/>
                <a:cs typeface="Calibri"/>
              </a:rPr>
              <a:t>e</a:t>
            </a:r>
            <a:r>
              <a:rPr sz="2400" i="1" spc="-37" baseline="24305" dirty="0">
                <a:latin typeface="Calibri"/>
                <a:cs typeface="Calibri"/>
              </a:rPr>
              <a:t>x</a:t>
            </a:r>
            <a:r>
              <a:rPr sz="2400" i="1" spc="240" baseline="243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5</a:t>
            </a:r>
            <a:r>
              <a:rPr sz="2400" i="1" spc="-5" dirty="0">
                <a:latin typeface="Calibri"/>
                <a:cs typeface="Calibri"/>
              </a:rPr>
              <a:t>x</a:t>
            </a:r>
            <a:r>
              <a:rPr sz="2400" spc="-7" baseline="24305" dirty="0">
                <a:latin typeface="Calibri"/>
                <a:cs typeface="Calibri"/>
              </a:rPr>
              <a:t>2</a:t>
            </a:r>
            <a:endParaRPr sz="2400" baseline="24305">
              <a:latin typeface="Calibri"/>
              <a:cs typeface="Calibri"/>
            </a:endParaRPr>
          </a:p>
          <a:p>
            <a:pPr marL="977900">
              <a:lnSpc>
                <a:spcPct val="100000"/>
              </a:lnSpc>
              <a:spcBef>
                <a:spcPts val="575"/>
              </a:spcBef>
            </a:pPr>
            <a:r>
              <a:rPr sz="2400" i="1" dirty="0">
                <a:latin typeface="Calibri"/>
                <a:cs typeface="Calibri"/>
              </a:rPr>
              <a:t>f</a:t>
            </a:r>
            <a:r>
              <a:rPr sz="2400" i="1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'(</a:t>
            </a:r>
            <a:r>
              <a:rPr sz="2400" i="1" spc="-5" dirty="0">
                <a:latin typeface="Calibri"/>
                <a:cs typeface="Calibri"/>
              </a:rPr>
              <a:t>x</a:t>
            </a:r>
            <a:r>
              <a:rPr sz="2400" spc="-5" dirty="0">
                <a:latin typeface="Calibri"/>
                <a:cs typeface="Calibri"/>
              </a:rPr>
              <a:t>)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i="1" spc="-25" dirty="0">
                <a:latin typeface="Calibri"/>
                <a:cs typeface="Calibri"/>
              </a:rPr>
              <a:t>e</a:t>
            </a:r>
            <a:r>
              <a:rPr sz="2400" i="1" spc="-37" baseline="24305" dirty="0">
                <a:latin typeface="Calibri"/>
                <a:cs typeface="Calibri"/>
              </a:rPr>
              <a:t>x</a:t>
            </a:r>
            <a:r>
              <a:rPr sz="2400" i="1" spc="240" baseline="243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10</a:t>
            </a:r>
            <a:r>
              <a:rPr sz="2400" i="1" spc="-5" dirty="0">
                <a:latin typeface="Calibri"/>
                <a:cs typeface="Calibri"/>
              </a:rPr>
              <a:t>x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>
              <a:latin typeface="Calibri"/>
              <a:cs typeface="Calibri"/>
            </a:endParaRPr>
          </a:p>
          <a:p>
            <a:pPr marL="40640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Prosedur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lelaran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Newton-Raphson: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72539" y="5536181"/>
            <a:ext cx="2568575" cy="1040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100"/>
              </a:spcBef>
              <a:tabLst>
                <a:tab pos="1873885" algn="l"/>
              </a:tabLst>
            </a:pPr>
            <a:r>
              <a:rPr sz="2400" spc="-40" dirty="0">
                <a:latin typeface="Calibri"/>
                <a:cs typeface="Calibri"/>
              </a:rPr>
              <a:t>Tebakan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awal	</a:t>
            </a:r>
            <a:r>
              <a:rPr sz="2400" i="1" spc="-5" dirty="0">
                <a:latin typeface="Calibri"/>
                <a:cs typeface="Calibri"/>
              </a:rPr>
              <a:t>x</a:t>
            </a:r>
            <a:r>
              <a:rPr sz="2400" spc="-7" baseline="-20833" dirty="0">
                <a:latin typeface="Calibri"/>
                <a:cs typeface="Calibri"/>
              </a:rPr>
              <a:t>0</a:t>
            </a:r>
            <a:r>
              <a:rPr sz="2400" spc="-52" baseline="-208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2230"/>
              </a:spcBef>
            </a:pPr>
            <a:r>
              <a:rPr sz="2400" spc="-40" dirty="0">
                <a:latin typeface="Calibri"/>
                <a:cs typeface="Calibri"/>
              </a:rPr>
              <a:t>Tabel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lelarannya</a:t>
            </a:r>
            <a:r>
              <a:rPr sz="1800" spc="-15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89150" y="4940794"/>
            <a:ext cx="998219" cy="0"/>
          </a:xfrm>
          <a:custGeom>
            <a:avLst/>
            <a:gdLst/>
            <a:ahLst/>
            <a:cxnLst/>
            <a:rect l="l" t="t" r="r" b="b"/>
            <a:pathLst>
              <a:path w="998220">
                <a:moveTo>
                  <a:pt x="0" y="0"/>
                </a:moveTo>
                <a:lnTo>
                  <a:pt x="998223" y="0"/>
                </a:lnTo>
              </a:path>
            </a:pathLst>
          </a:custGeom>
          <a:ln w="134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06138" y="4555612"/>
            <a:ext cx="666750" cy="34988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100" spc="15" dirty="0">
                <a:latin typeface="Symbol"/>
                <a:cs typeface="Symbol"/>
              </a:rPr>
              <a:t></a:t>
            </a:r>
            <a:r>
              <a:rPr sz="2100" spc="-140" dirty="0">
                <a:latin typeface="Times New Roman"/>
                <a:cs typeface="Times New Roman"/>
              </a:rPr>
              <a:t> </a:t>
            </a:r>
            <a:r>
              <a:rPr sz="2100" spc="120" dirty="0">
                <a:latin typeface="Times New Roman"/>
                <a:cs typeface="Times New Roman"/>
              </a:rPr>
              <a:t>5</a:t>
            </a:r>
            <a:r>
              <a:rPr sz="2100" i="1" spc="15" dirty="0">
                <a:latin typeface="Times New Roman"/>
                <a:cs typeface="Times New Roman"/>
              </a:rPr>
              <a:t>x</a:t>
            </a:r>
            <a:r>
              <a:rPr sz="2100" i="1" spc="-310" dirty="0">
                <a:latin typeface="Times New Roman"/>
                <a:cs typeface="Times New Roman"/>
              </a:rPr>
              <a:t> </a:t>
            </a:r>
            <a:r>
              <a:rPr sz="2250" spc="-7" baseline="35185" dirty="0">
                <a:latin typeface="Times New Roman"/>
                <a:cs typeface="Times New Roman"/>
              </a:rPr>
              <a:t>2</a:t>
            </a:r>
            <a:endParaRPr sz="2250" baseline="35185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52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3070861" y="4433692"/>
            <a:ext cx="313055" cy="34988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150" i="1" spc="195" baseline="-25132" dirty="0">
                <a:latin typeface="Times New Roman"/>
                <a:cs typeface="Times New Roman"/>
              </a:rPr>
              <a:t>e</a:t>
            </a:r>
            <a:r>
              <a:rPr sz="1500" i="1" spc="130" dirty="0">
                <a:latin typeface="Times New Roman"/>
                <a:cs typeface="Times New Roman"/>
              </a:rPr>
              <a:t>x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76990" y="4793356"/>
            <a:ext cx="1034415" cy="34988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150" i="1" spc="165" baseline="14550" dirty="0">
                <a:latin typeface="Times New Roman"/>
                <a:cs typeface="Times New Roman"/>
              </a:rPr>
              <a:t>x</a:t>
            </a:r>
            <a:r>
              <a:rPr sz="1500" i="1" spc="-5" dirty="0">
                <a:latin typeface="Times New Roman"/>
                <a:cs typeface="Times New Roman"/>
              </a:rPr>
              <a:t>r</a:t>
            </a:r>
            <a:r>
              <a:rPr sz="1500" i="1" spc="-225" dirty="0">
                <a:latin typeface="Times New Roman"/>
                <a:cs typeface="Times New Roman"/>
              </a:rPr>
              <a:t> </a:t>
            </a:r>
            <a:r>
              <a:rPr sz="1500" spc="-85" dirty="0">
                <a:latin typeface="Symbol"/>
                <a:cs typeface="Symbol"/>
              </a:rPr>
              <a:t></a:t>
            </a:r>
            <a:r>
              <a:rPr sz="1500" spc="-5" dirty="0">
                <a:latin typeface="Times New Roman"/>
                <a:cs typeface="Times New Roman"/>
              </a:rPr>
              <a:t>1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3150" spc="22" baseline="14550" dirty="0">
                <a:latin typeface="Symbol"/>
                <a:cs typeface="Symbol"/>
              </a:rPr>
              <a:t></a:t>
            </a:r>
            <a:r>
              <a:rPr sz="3150" spc="277" baseline="14550" dirty="0">
                <a:latin typeface="Times New Roman"/>
                <a:cs typeface="Times New Roman"/>
              </a:rPr>
              <a:t> </a:t>
            </a:r>
            <a:r>
              <a:rPr sz="3150" i="1" spc="165" baseline="14550" dirty="0">
                <a:latin typeface="Times New Roman"/>
                <a:cs typeface="Times New Roman"/>
              </a:rPr>
              <a:t>x</a:t>
            </a:r>
            <a:r>
              <a:rPr sz="1500" i="1" spc="-5" dirty="0">
                <a:latin typeface="Times New Roman"/>
                <a:cs typeface="Times New Roman"/>
              </a:rPr>
              <a:t>r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65422" y="4929339"/>
            <a:ext cx="109855" cy="2527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00" i="1" spc="-5" dirty="0">
                <a:latin typeface="Times New Roman"/>
                <a:cs typeface="Times New Roman"/>
              </a:rPr>
              <a:t>x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14550" y="4970140"/>
            <a:ext cx="946150" cy="34988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46075" algn="l"/>
              </a:tabLst>
            </a:pPr>
            <a:r>
              <a:rPr sz="2100" i="1" spc="15" dirty="0">
                <a:latin typeface="Times New Roman"/>
                <a:cs typeface="Times New Roman"/>
              </a:rPr>
              <a:t>e	</a:t>
            </a:r>
            <a:r>
              <a:rPr sz="2100" spc="15" dirty="0">
                <a:latin typeface="Symbol"/>
                <a:cs typeface="Symbol"/>
              </a:rPr>
              <a:t></a:t>
            </a:r>
            <a:r>
              <a:rPr sz="2100" spc="-295" dirty="0">
                <a:latin typeface="Times New Roman"/>
                <a:cs typeface="Times New Roman"/>
              </a:rPr>
              <a:t> </a:t>
            </a:r>
            <a:r>
              <a:rPr sz="2100" spc="15" dirty="0">
                <a:latin typeface="Times New Roman"/>
                <a:cs typeface="Times New Roman"/>
              </a:rPr>
              <a:t>1</a:t>
            </a:r>
            <a:r>
              <a:rPr sz="2100" spc="145" dirty="0">
                <a:latin typeface="Times New Roman"/>
                <a:cs typeface="Times New Roman"/>
              </a:rPr>
              <a:t>0</a:t>
            </a:r>
            <a:r>
              <a:rPr sz="2100" i="1" spc="15" dirty="0">
                <a:latin typeface="Times New Roman"/>
                <a:cs typeface="Times New Roman"/>
              </a:rPr>
              <a:t>x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66136" y="4726300"/>
            <a:ext cx="174625" cy="34988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00" spc="15" dirty="0">
                <a:latin typeface="Symbol"/>
                <a:cs typeface="Symbol"/>
              </a:rPr>
              <a:t></a:t>
            </a:r>
            <a:endParaRPr sz="21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20239" y="1146612"/>
            <a:ext cx="4871085" cy="0"/>
          </a:xfrm>
          <a:custGeom>
            <a:avLst/>
            <a:gdLst/>
            <a:ahLst/>
            <a:cxnLst/>
            <a:rect l="l" t="t" r="r" b="b"/>
            <a:pathLst>
              <a:path w="4871084">
                <a:moveTo>
                  <a:pt x="0" y="0"/>
                </a:moveTo>
                <a:lnTo>
                  <a:pt x="4870666" y="0"/>
                </a:lnTo>
              </a:path>
            </a:pathLst>
          </a:custGeom>
          <a:ln w="25526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163571" y="1400041"/>
            <a:ext cx="1130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1" dirty="0">
                <a:latin typeface="Calibri"/>
                <a:cs typeface="Calibri"/>
              </a:rPr>
              <a:t>i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82864" y="1400041"/>
            <a:ext cx="3282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00" i="1" spc="-5" dirty="0">
                <a:latin typeface="Calibri"/>
                <a:cs typeface="Calibri"/>
              </a:rPr>
              <a:t>x</a:t>
            </a:r>
            <a:r>
              <a:rPr sz="3000" i="1" spc="-7" baseline="-20833" dirty="0">
                <a:latin typeface="Calibri"/>
                <a:cs typeface="Calibri"/>
              </a:rPr>
              <a:t>r</a:t>
            </a:r>
            <a:endParaRPr sz="3000" baseline="-20833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64734" y="1400041"/>
            <a:ext cx="16452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Symbol"/>
                <a:cs typeface="Symbol"/>
              </a:rPr>
              <a:t></a:t>
            </a:r>
            <a:r>
              <a:rPr sz="3000" i="1" spc="-5" dirty="0">
                <a:latin typeface="Calibri"/>
                <a:cs typeface="Calibri"/>
              </a:rPr>
              <a:t>x</a:t>
            </a:r>
            <a:r>
              <a:rPr sz="3000" i="1" spc="-7" baseline="-20833" dirty="0">
                <a:latin typeface="Calibri"/>
                <a:cs typeface="Calibri"/>
              </a:rPr>
              <a:t>r</a:t>
            </a:r>
            <a:r>
              <a:rPr sz="3000" spc="-7" baseline="-20833" dirty="0"/>
              <a:t>+1</a:t>
            </a:r>
            <a:r>
              <a:rPr sz="3000" spc="284" baseline="-20833" dirty="0"/>
              <a:t> </a:t>
            </a:r>
            <a:r>
              <a:rPr sz="3000" dirty="0"/>
              <a:t>-</a:t>
            </a:r>
            <a:r>
              <a:rPr sz="3000" spc="-45" dirty="0"/>
              <a:t> </a:t>
            </a:r>
            <a:r>
              <a:rPr sz="3000" i="1" spc="-5" dirty="0">
                <a:latin typeface="Calibri"/>
                <a:cs typeface="Calibri"/>
              </a:rPr>
              <a:t>x</a:t>
            </a:r>
            <a:r>
              <a:rPr sz="3000" i="1" spc="-7" baseline="-20833" dirty="0">
                <a:latin typeface="Calibri"/>
                <a:cs typeface="Calibri"/>
              </a:rPr>
              <a:t>r</a:t>
            </a:r>
            <a:r>
              <a:rPr sz="3000" spc="-5" dirty="0">
                <a:latin typeface="Symbol"/>
                <a:cs typeface="Symbol"/>
              </a:rPr>
              <a:t></a:t>
            </a:r>
            <a:endParaRPr sz="3000">
              <a:latin typeface="Symbol"/>
              <a:cs typeface="Symbo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20239" y="2243892"/>
            <a:ext cx="4871085" cy="0"/>
          </a:xfrm>
          <a:custGeom>
            <a:avLst/>
            <a:gdLst/>
            <a:ahLst/>
            <a:cxnLst/>
            <a:rect l="l" t="t" r="r" b="b"/>
            <a:pathLst>
              <a:path w="4871084">
                <a:moveTo>
                  <a:pt x="0" y="0"/>
                </a:moveTo>
                <a:lnTo>
                  <a:pt x="4870666" y="0"/>
                </a:lnTo>
              </a:path>
            </a:pathLst>
          </a:custGeom>
          <a:ln w="25526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144521" y="2600698"/>
          <a:ext cx="4274184" cy="25755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6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8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4819">
                <a:tc>
                  <a:txBody>
                    <a:bodyPr/>
                    <a:lstStyle/>
                    <a:p>
                      <a:pPr marL="31750">
                        <a:lnSpc>
                          <a:spcPts val="2850"/>
                        </a:lnSpc>
                        <a:tabLst>
                          <a:tab pos="569595" algn="l"/>
                        </a:tabLst>
                      </a:pPr>
                      <a:r>
                        <a:rPr sz="3000" dirty="0">
                          <a:latin typeface="Calibri"/>
                          <a:cs typeface="Calibri"/>
                        </a:rPr>
                        <a:t>0	</a:t>
                      </a:r>
                      <a:r>
                        <a:rPr sz="3000" spc="-5" dirty="0">
                          <a:latin typeface="Calibri"/>
                          <a:cs typeface="Calibri"/>
                        </a:rPr>
                        <a:t>0.500000</a:t>
                      </a:r>
                      <a:endParaRPr sz="3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3520" algn="ctr">
                        <a:lnSpc>
                          <a:spcPts val="2850"/>
                        </a:lnSpc>
                      </a:pPr>
                      <a:r>
                        <a:rPr sz="3000" dirty="0">
                          <a:latin typeface="Calibri"/>
                          <a:cs typeface="Calibri"/>
                        </a:rPr>
                        <a:t>-</a:t>
                      </a:r>
                      <a:endParaRPr sz="3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2">
                <a:tc>
                  <a:txBody>
                    <a:bodyPr/>
                    <a:lstStyle/>
                    <a:p>
                      <a:pPr marL="31750">
                        <a:lnSpc>
                          <a:spcPts val="3510"/>
                        </a:lnSpc>
                        <a:tabLst>
                          <a:tab pos="569595" algn="l"/>
                        </a:tabLst>
                      </a:pPr>
                      <a:r>
                        <a:rPr sz="3000" dirty="0">
                          <a:latin typeface="Calibri"/>
                          <a:cs typeface="Calibri"/>
                        </a:rPr>
                        <a:t>1	</a:t>
                      </a:r>
                      <a:r>
                        <a:rPr sz="3000" spc="-5" dirty="0">
                          <a:latin typeface="Calibri"/>
                          <a:cs typeface="Calibri"/>
                        </a:rPr>
                        <a:t>0.618976</a:t>
                      </a:r>
                      <a:endParaRPr sz="3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510"/>
                        </a:lnSpc>
                      </a:pPr>
                      <a:r>
                        <a:rPr sz="3000" spc="-5" dirty="0">
                          <a:latin typeface="Calibri"/>
                          <a:cs typeface="Calibri"/>
                        </a:rPr>
                        <a:t>0.118976</a:t>
                      </a:r>
                      <a:endParaRPr sz="3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2">
                <a:tc>
                  <a:txBody>
                    <a:bodyPr/>
                    <a:lstStyle/>
                    <a:p>
                      <a:pPr marL="31750">
                        <a:lnSpc>
                          <a:spcPts val="3510"/>
                        </a:lnSpc>
                        <a:tabLst>
                          <a:tab pos="569595" algn="l"/>
                        </a:tabLst>
                      </a:pPr>
                      <a:r>
                        <a:rPr sz="3000" dirty="0">
                          <a:latin typeface="Calibri"/>
                          <a:cs typeface="Calibri"/>
                        </a:rPr>
                        <a:t>2	</a:t>
                      </a:r>
                      <a:r>
                        <a:rPr sz="3000" spc="-5" dirty="0">
                          <a:latin typeface="Calibri"/>
                          <a:cs typeface="Calibri"/>
                        </a:rPr>
                        <a:t>0.605444</a:t>
                      </a:r>
                      <a:endParaRPr sz="3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510"/>
                        </a:lnSpc>
                      </a:pPr>
                      <a:r>
                        <a:rPr sz="3000" spc="-5" dirty="0">
                          <a:latin typeface="Calibri"/>
                          <a:cs typeface="Calibri"/>
                        </a:rPr>
                        <a:t>0.013532</a:t>
                      </a:r>
                      <a:endParaRPr sz="3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39">
                <a:tc>
                  <a:txBody>
                    <a:bodyPr/>
                    <a:lstStyle/>
                    <a:p>
                      <a:pPr marL="31750">
                        <a:lnSpc>
                          <a:spcPts val="3510"/>
                        </a:lnSpc>
                        <a:tabLst>
                          <a:tab pos="569595" algn="l"/>
                        </a:tabLst>
                      </a:pPr>
                      <a:r>
                        <a:rPr sz="3000" dirty="0">
                          <a:latin typeface="Calibri"/>
                          <a:cs typeface="Calibri"/>
                        </a:rPr>
                        <a:t>3	</a:t>
                      </a:r>
                      <a:r>
                        <a:rPr sz="3000" spc="-5" dirty="0">
                          <a:latin typeface="Calibri"/>
                          <a:cs typeface="Calibri"/>
                        </a:rPr>
                        <a:t>0.605267</a:t>
                      </a:r>
                      <a:endParaRPr sz="3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510"/>
                        </a:lnSpc>
                      </a:pPr>
                      <a:r>
                        <a:rPr sz="3000" spc="-5" dirty="0">
                          <a:latin typeface="Calibri"/>
                          <a:cs typeface="Calibri"/>
                        </a:rPr>
                        <a:t>0.000177</a:t>
                      </a:r>
                      <a:endParaRPr sz="3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819">
                <a:tc>
                  <a:txBody>
                    <a:bodyPr/>
                    <a:lstStyle/>
                    <a:p>
                      <a:pPr marL="31750">
                        <a:lnSpc>
                          <a:spcPts val="3510"/>
                        </a:lnSpc>
                        <a:tabLst>
                          <a:tab pos="569595" algn="l"/>
                        </a:tabLst>
                      </a:pPr>
                      <a:r>
                        <a:rPr sz="3000" dirty="0">
                          <a:latin typeface="Calibri"/>
                          <a:cs typeface="Calibri"/>
                        </a:rPr>
                        <a:t>4	</a:t>
                      </a:r>
                      <a:r>
                        <a:rPr sz="3000" spc="-5" dirty="0">
                          <a:latin typeface="Calibri"/>
                          <a:cs typeface="Calibri"/>
                        </a:rPr>
                        <a:t>0.605267</a:t>
                      </a:r>
                      <a:endParaRPr sz="3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510"/>
                        </a:lnSpc>
                      </a:pPr>
                      <a:r>
                        <a:rPr sz="3000" spc="-5" dirty="0">
                          <a:latin typeface="Calibri"/>
                          <a:cs typeface="Calibri"/>
                        </a:rPr>
                        <a:t>0.000000</a:t>
                      </a:r>
                      <a:endParaRPr sz="3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1920239" y="5535737"/>
            <a:ext cx="4755515" cy="0"/>
          </a:xfrm>
          <a:custGeom>
            <a:avLst/>
            <a:gdLst/>
            <a:ahLst/>
            <a:cxnLst/>
            <a:rect l="l" t="t" r="r" b="b"/>
            <a:pathLst>
              <a:path w="4755515">
                <a:moveTo>
                  <a:pt x="0" y="0"/>
                </a:moveTo>
                <a:lnTo>
                  <a:pt x="4754901" y="0"/>
                </a:lnTo>
              </a:path>
            </a:pathLst>
          </a:custGeom>
          <a:ln w="25526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907539" y="5789165"/>
            <a:ext cx="49256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1280" algn="l"/>
                <a:tab pos="2981325" algn="l"/>
                <a:tab pos="3369310" algn="l"/>
              </a:tabLst>
            </a:pPr>
            <a:r>
              <a:rPr sz="3200" spc="-5" dirty="0">
                <a:latin typeface="Calibri"/>
                <a:cs typeface="Calibri"/>
              </a:rPr>
              <a:t>H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mpi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an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65" dirty="0">
                <a:latin typeface="Calibri"/>
                <a:cs typeface="Calibri"/>
              </a:rPr>
              <a:t>k</a:t>
            </a:r>
            <a:r>
              <a:rPr sz="3200" dirty="0">
                <a:latin typeface="Calibri"/>
                <a:cs typeface="Calibri"/>
              </a:rPr>
              <a:t>ar	</a:t>
            </a:r>
            <a:r>
              <a:rPr sz="3200" i="1" dirty="0">
                <a:latin typeface="Calibri"/>
                <a:cs typeface="Calibri"/>
              </a:rPr>
              <a:t>x	</a:t>
            </a:r>
            <a:r>
              <a:rPr sz="3200" dirty="0">
                <a:latin typeface="Calibri"/>
                <a:cs typeface="Calibri"/>
              </a:rPr>
              <a:t>=	</a:t>
            </a:r>
            <a:r>
              <a:rPr sz="3200" spc="-5" dirty="0">
                <a:latin typeface="Calibri"/>
                <a:cs typeface="Calibri"/>
              </a:rPr>
              <a:t>0</a:t>
            </a:r>
            <a:r>
              <a:rPr sz="3200" spc="-10" dirty="0">
                <a:latin typeface="Calibri"/>
                <a:cs typeface="Calibri"/>
              </a:rPr>
              <a:t>.</a:t>
            </a:r>
            <a:r>
              <a:rPr sz="3200" spc="-5" dirty="0">
                <a:latin typeface="Calibri"/>
                <a:cs typeface="Calibri"/>
              </a:rPr>
              <a:t>60526</a:t>
            </a:r>
            <a:r>
              <a:rPr sz="3200" dirty="0">
                <a:latin typeface="Calibri"/>
                <a:cs typeface="Calibri"/>
              </a:rPr>
              <a:t>7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53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4922" y="918463"/>
            <a:ext cx="39052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Metode</a:t>
            </a:r>
            <a:r>
              <a:rPr sz="4400" spc="-100" dirty="0"/>
              <a:t> </a:t>
            </a:r>
            <a:r>
              <a:rPr sz="4400" spc="-50" dirty="0"/>
              <a:t>Tertutup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93139" y="2069083"/>
            <a:ext cx="8032750" cy="430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173355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Diperlukan </a:t>
            </a:r>
            <a:r>
              <a:rPr sz="2600" dirty="0">
                <a:latin typeface="Calibri"/>
                <a:cs typeface="Calibri"/>
              </a:rPr>
              <a:t>selang [a, </a:t>
            </a:r>
            <a:r>
              <a:rPr sz="2600" spc="-5" dirty="0">
                <a:latin typeface="Calibri"/>
                <a:cs typeface="Calibri"/>
              </a:rPr>
              <a:t>b] </a:t>
            </a:r>
            <a:r>
              <a:rPr sz="2600" spc="-10" dirty="0">
                <a:latin typeface="Calibri"/>
                <a:cs typeface="Calibri"/>
              </a:rPr>
              <a:t>yang mengandung </a:t>
            </a:r>
            <a:r>
              <a:rPr sz="2600" spc="-5" dirty="0">
                <a:latin typeface="Calibri"/>
                <a:cs typeface="Calibri"/>
              </a:rPr>
              <a:t>minimal satu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buah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60" dirty="0">
                <a:latin typeface="Calibri"/>
                <a:cs typeface="Calibri"/>
              </a:rPr>
              <a:t>akar.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3550">
              <a:latin typeface="Calibri"/>
              <a:cs typeface="Calibri"/>
            </a:endParaRPr>
          </a:p>
          <a:p>
            <a:pPr marL="354965" marR="30099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10" dirty="0">
                <a:latin typeface="Calibri"/>
                <a:cs typeface="Calibri"/>
              </a:rPr>
              <a:t>Syarat </a:t>
            </a:r>
            <a:r>
              <a:rPr sz="2600" spc="20" dirty="0">
                <a:latin typeface="Calibri"/>
                <a:cs typeface="Calibri"/>
              </a:rPr>
              <a:t>cukup </a:t>
            </a:r>
            <a:r>
              <a:rPr sz="2600" spc="-15" dirty="0">
                <a:latin typeface="Calibri"/>
                <a:cs typeface="Calibri"/>
              </a:rPr>
              <a:t>keberadaan </a:t>
            </a:r>
            <a:r>
              <a:rPr sz="2600" spc="-10" dirty="0">
                <a:latin typeface="Calibri"/>
                <a:cs typeface="Calibri"/>
              </a:rPr>
              <a:t>akar: </a:t>
            </a:r>
            <a:r>
              <a:rPr sz="2600" spc="-15" dirty="0">
                <a:latin typeface="Calibri"/>
                <a:cs typeface="Calibri"/>
              </a:rPr>
              <a:t>Jika </a:t>
            </a:r>
            <a:r>
              <a:rPr sz="2600" i="1" dirty="0">
                <a:latin typeface="Calibri"/>
                <a:cs typeface="Calibri"/>
              </a:rPr>
              <a:t>f</a:t>
            </a:r>
            <a:r>
              <a:rPr sz="2600" dirty="0">
                <a:latin typeface="Calibri"/>
                <a:cs typeface="Calibri"/>
              </a:rPr>
              <a:t>(</a:t>
            </a:r>
            <a:r>
              <a:rPr sz="2600" i="1" dirty="0">
                <a:latin typeface="Calibri"/>
                <a:cs typeface="Calibri"/>
              </a:rPr>
              <a:t>a</a:t>
            </a:r>
            <a:r>
              <a:rPr sz="2600" dirty="0">
                <a:latin typeface="Calibri"/>
                <a:cs typeface="Calibri"/>
              </a:rPr>
              <a:t>) </a:t>
            </a:r>
            <a:r>
              <a:rPr sz="2600" i="1" dirty="0">
                <a:latin typeface="Calibri"/>
                <a:cs typeface="Calibri"/>
              </a:rPr>
              <a:t>f</a:t>
            </a:r>
            <a:r>
              <a:rPr sz="2600" dirty="0">
                <a:latin typeface="Calibri"/>
                <a:cs typeface="Calibri"/>
              </a:rPr>
              <a:t>(</a:t>
            </a:r>
            <a:r>
              <a:rPr sz="2600" i="1" dirty="0">
                <a:latin typeface="Calibri"/>
                <a:cs typeface="Calibri"/>
              </a:rPr>
              <a:t>b</a:t>
            </a:r>
            <a:r>
              <a:rPr sz="2600" dirty="0">
                <a:latin typeface="Calibri"/>
                <a:cs typeface="Calibri"/>
              </a:rPr>
              <a:t>) &lt; 0 dan </a:t>
            </a:r>
            <a:r>
              <a:rPr sz="2600" spc="-5" dirty="0">
                <a:latin typeface="Calibri"/>
                <a:cs typeface="Calibri"/>
              </a:rPr>
              <a:t>f(x)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menerus </a:t>
            </a:r>
            <a:r>
              <a:rPr sz="2600" spc="-5" dirty="0">
                <a:latin typeface="Calibri"/>
                <a:cs typeface="Calibri"/>
              </a:rPr>
              <a:t>di </a:t>
            </a:r>
            <a:r>
              <a:rPr sz="2600" dirty="0">
                <a:latin typeface="Calibri"/>
                <a:cs typeface="Calibri"/>
              </a:rPr>
              <a:t>dalam selang [</a:t>
            </a:r>
            <a:r>
              <a:rPr sz="2600" i="1" dirty="0">
                <a:latin typeface="Calibri"/>
                <a:cs typeface="Calibri"/>
              </a:rPr>
              <a:t>a</a:t>
            </a:r>
            <a:r>
              <a:rPr sz="2600" dirty="0">
                <a:latin typeface="Calibri"/>
                <a:cs typeface="Calibri"/>
              </a:rPr>
              <a:t>, </a:t>
            </a:r>
            <a:r>
              <a:rPr sz="2600" i="1" dirty="0">
                <a:latin typeface="Calibri"/>
                <a:cs typeface="Calibri"/>
              </a:rPr>
              <a:t>b</a:t>
            </a:r>
            <a:r>
              <a:rPr sz="2600" dirty="0">
                <a:latin typeface="Calibri"/>
                <a:cs typeface="Calibri"/>
              </a:rPr>
              <a:t>], </a:t>
            </a:r>
            <a:r>
              <a:rPr sz="2600" spc="-15" dirty="0">
                <a:latin typeface="Calibri"/>
                <a:cs typeface="Calibri"/>
              </a:rPr>
              <a:t>maka </a:t>
            </a:r>
            <a:r>
              <a:rPr sz="26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paling sedikit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terdapat </a:t>
            </a:r>
            <a:r>
              <a:rPr sz="2600" spc="-5" dirty="0">
                <a:latin typeface="Calibri"/>
                <a:cs typeface="Calibri"/>
              </a:rPr>
              <a:t>satu buah </a:t>
            </a:r>
            <a:r>
              <a:rPr sz="2600" spc="-10" dirty="0">
                <a:latin typeface="Calibri"/>
                <a:cs typeface="Calibri"/>
              </a:rPr>
              <a:t>akar </a:t>
            </a:r>
            <a:r>
              <a:rPr sz="2600" spc="-5" dirty="0">
                <a:latin typeface="Calibri"/>
                <a:cs typeface="Calibri"/>
              </a:rPr>
              <a:t>persamaan </a:t>
            </a:r>
            <a:r>
              <a:rPr sz="2600" i="1" dirty="0">
                <a:latin typeface="Calibri"/>
                <a:cs typeface="Calibri"/>
              </a:rPr>
              <a:t>f</a:t>
            </a:r>
            <a:r>
              <a:rPr sz="2600" dirty="0">
                <a:latin typeface="Calibri"/>
                <a:cs typeface="Calibri"/>
              </a:rPr>
              <a:t>(</a:t>
            </a:r>
            <a:r>
              <a:rPr sz="2600" i="1" dirty="0">
                <a:latin typeface="Calibri"/>
                <a:cs typeface="Calibri"/>
              </a:rPr>
              <a:t>x</a:t>
            </a:r>
            <a:r>
              <a:rPr sz="2600" dirty="0">
                <a:latin typeface="Calibri"/>
                <a:cs typeface="Calibri"/>
              </a:rPr>
              <a:t>) = 0 </a:t>
            </a:r>
            <a:r>
              <a:rPr sz="2600" spc="-5" dirty="0">
                <a:latin typeface="Calibri"/>
                <a:cs typeface="Calibri"/>
              </a:rPr>
              <a:t>di </a:t>
            </a:r>
            <a:r>
              <a:rPr sz="2600" dirty="0">
                <a:latin typeface="Calibri"/>
                <a:cs typeface="Calibri"/>
              </a:rPr>
              <a:t>dalam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selang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[</a:t>
            </a:r>
            <a:r>
              <a:rPr sz="2600" i="1" dirty="0">
                <a:latin typeface="Calibri"/>
                <a:cs typeface="Calibri"/>
              </a:rPr>
              <a:t>a</a:t>
            </a:r>
            <a:r>
              <a:rPr sz="2600" dirty="0">
                <a:latin typeface="Calibri"/>
                <a:cs typeface="Calibri"/>
              </a:rPr>
              <a:t>,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b</a:t>
            </a:r>
            <a:r>
              <a:rPr sz="2600" dirty="0">
                <a:latin typeface="Calibri"/>
                <a:cs typeface="Calibri"/>
              </a:rPr>
              <a:t>].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3550">
              <a:latin typeface="Calibri"/>
              <a:cs typeface="Calibri"/>
            </a:endParaRPr>
          </a:p>
          <a:p>
            <a:pPr marL="354965" marR="508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10" dirty="0">
                <a:latin typeface="Calibri"/>
                <a:cs typeface="Calibri"/>
              </a:rPr>
              <a:t>Dengan </a:t>
            </a:r>
            <a:r>
              <a:rPr sz="2600" spc="-25" dirty="0">
                <a:latin typeface="Calibri"/>
                <a:cs typeface="Calibri"/>
              </a:rPr>
              <a:t>kata </a:t>
            </a:r>
            <a:r>
              <a:rPr sz="2600" dirty="0">
                <a:latin typeface="Calibri"/>
                <a:cs typeface="Calibri"/>
              </a:rPr>
              <a:t>lain: selang [a, </a:t>
            </a:r>
            <a:r>
              <a:rPr sz="2600" spc="-5" dirty="0">
                <a:latin typeface="Calibri"/>
                <a:cs typeface="Calibri"/>
              </a:rPr>
              <a:t>b] </a:t>
            </a:r>
            <a:r>
              <a:rPr sz="2600" dirty="0">
                <a:latin typeface="Calibri"/>
                <a:cs typeface="Calibri"/>
              </a:rPr>
              <a:t>harus berbeda </a:t>
            </a:r>
            <a:r>
              <a:rPr sz="2600" spc="-10" dirty="0">
                <a:latin typeface="Calibri"/>
                <a:cs typeface="Calibri"/>
              </a:rPr>
              <a:t>tanda </a:t>
            </a:r>
            <a:r>
              <a:rPr sz="2600" spc="-5" dirty="0">
                <a:latin typeface="Calibri"/>
                <a:cs typeface="Calibri"/>
              </a:rPr>
              <a:t>pada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nilai-nilai </a:t>
            </a:r>
            <a:r>
              <a:rPr sz="2600" spc="-15" dirty="0">
                <a:latin typeface="Calibri"/>
                <a:cs typeface="Calibri"/>
              </a:rPr>
              <a:t>fungsinya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supaya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terdapat</a:t>
            </a:r>
            <a:r>
              <a:rPr sz="2600" spc="-5" dirty="0">
                <a:latin typeface="Calibri"/>
                <a:cs typeface="Calibri"/>
              </a:rPr>
              <a:t> minimal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1 </a:t>
            </a:r>
            <a:r>
              <a:rPr sz="2600" spc="-5" dirty="0">
                <a:latin typeface="Calibri"/>
                <a:cs typeface="Calibri"/>
              </a:rPr>
              <a:t>buah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60" dirty="0">
                <a:latin typeface="Calibri"/>
                <a:cs typeface="Calibri"/>
              </a:rPr>
              <a:t>akar.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566536" y="1620900"/>
            <a:ext cx="1324610" cy="2281555"/>
            <a:chOff x="5566536" y="1620900"/>
            <a:chExt cx="1324610" cy="2281555"/>
          </a:xfrm>
        </p:grpSpPr>
        <p:sp>
          <p:nvSpPr>
            <p:cNvPr id="3" name="object 3"/>
            <p:cNvSpPr/>
            <p:nvPr/>
          </p:nvSpPr>
          <p:spPr>
            <a:xfrm>
              <a:off x="5582411" y="1636775"/>
              <a:ext cx="1292860" cy="2249805"/>
            </a:xfrm>
            <a:custGeom>
              <a:avLst/>
              <a:gdLst/>
              <a:ahLst/>
              <a:cxnLst/>
              <a:rect l="l" t="t" r="r" b="b"/>
              <a:pathLst>
                <a:path w="1292859" h="2249804">
                  <a:moveTo>
                    <a:pt x="1292351" y="0"/>
                  </a:moveTo>
                  <a:lnTo>
                    <a:pt x="1170431" y="280415"/>
                  </a:lnTo>
                  <a:lnTo>
                    <a:pt x="1045463" y="547115"/>
                  </a:lnTo>
                  <a:lnTo>
                    <a:pt x="918971" y="804671"/>
                  </a:lnTo>
                  <a:lnTo>
                    <a:pt x="787907" y="1053083"/>
                  </a:lnTo>
                  <a:lnTo>
                    <a:pt x="655319" y="1286255"/>
                  </a:lnTo>
                  <a:lnTo>
                    <a:pt x="524255" y="1508759"/>
                  </a:lnTo>
                  <a:lnTo>
                    <a:pt x="388619" y="1722119"/>
                  </a:lnTo>
                  <a:lnTo>
                    <a:pt x="251459" y="1923287"/>
                  </a:lnTo>
                  <a:lnTo>
                    <a:pt x="109727" y="2112263"/>
                  </a:lnTo>
                  <a:lnTo>
                    <a:pt x="0" y="2249423"/>
                  </a:lnTo>
                </a:path>
              </a:pathLst>
            </a:custGeom>
            <a:ln w="313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636930" y="3880104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0" y="0"/>
                  </a:moveTo>
                  <a:lnTo>
                    <a:pt x="0" y="6095"/>
                  </a:lnTo>
                  <a:lnTo>
                    <a:pt x="6275" y="6095"/>
                  </a:lnTo>
                  <a:lnTo>
                    <a:pt x="62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640067" y="385571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-3137" y="6095"/>
                  </a:moveTo>
                  <a:lnTo>
                    <a:pt x="3137" y="6095"/>
                  </a:lnTo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640067" y="3829811"/>
              <a:ext cx="0" cy="13970"/>
            </a:xfrm>
            <a:custGeom>
              <a:avLst/>
              <a:gdLst/>
              <a:ahLst/>
              <a:cxnLst/>
              <a:rect l="l" t="t" r="r" b="b"/>
              <a:pathLst>
                <a:path h="13970">
                  <a:moveTo>
                    <a:pt x="0" y="13715"/>
                  </a:moveTo>
                  <a:lnTo>
                    <a:pt x="0" y="0"/>
                  </a:lnTo>
                </a:path>
              </a:pathLst>
            </a:custGeom>
            <a:ln w="62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640067" y="380542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-3137" y="6095"/>
                  </a:moveTo>
                  <a:lnTo>
                    <a:pt x="3137" y="6095"/>
                  </a:lnTo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40067" y="3779519"/>
              <a:ext cx="0" cy="13970"/>
            </a:xfrm>
            <a:custGeom>
              <a:avLst/>
              <a:gdLst/>
              <a:ahLst/>
              <a:cxnLst/>
              <a:rect l="l" t="t" r="r" b="b"/>
              <a:pathLst>
                <a:path h="13970">
                  <a:moveTo>
                    <a:pt x="0" y="13715"/>
                  </a:moveTo>
                  <a:lnTo>
                    <a:pt x="0" y="0"/>
                  </a:lnTo>
                </a:path>
              </a:pathLst>
            </a:custGeom>
            <a:ln w="62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640067" y="375513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-3137" y="6095"/>
                  </a:moveTo>
                  <a:lnTo>
                    <a:pt x="3137" y="6095"/>
                  </a:lnTo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640067" y="3729227"/>
              <a:ext cx="0" cy="13970"/>
            </a:xfrm>
            <a:custGeom>
              <a:avLst/>
              <a:gdLst/>
              <a:ahLst/>
              <a:cxnLst/>
              <a:rect l="l" t="t" r="r" b="b"/>
              <a:pathLst>
                <a:path h="13970">
                  <a:moveTo>
                    <a:pt x="0" y="13715"/>
                  </a:moveTo>
                  <a:lnTo>
                    <a:pt x="0" y="0"/>
                  </a:lnTo>
                </a:path>
              </a:pathLst>
            </a:custGeom>
            <a:ln w="62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640067" y="370484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-3137" y="6095"/>
                  </a:moveTo>
                  <a:lnTo>
                    <a:pt x="3137" y="6095"/>
                  </a:lnTo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640067" y="3678936"/>
              <a:ext cx="0" cy="13970"/>
            </a:xfrm>
            <a:custGeom>
              <a:avLst/>
              <a:gdLst/>
              <a:ahLst/>
              <a:cxnLst/>
              <a:rect l="l" t="t" r="r" b="b"/>
              <a:pathLst>
                <a:path h="13970">
                  <a:moveTo>
                    <a:pt x="0" y="13715"/>
                  </a:moveTo>
                  <a:lnTo>
                    <a:pt x="0" y="0"/>
                  </a:lnTo>
                </a:path>
              </a:pathLst>
            </a:custGeom>
            <a:ln w="62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640067" y="365455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-3137" y="6095"/>
                  </a:moveTo>
                  <a:lnTo>
                    <a:pt x="3137" y="6095"/>
                  </a:lnTo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640067" y="3628643"/>
              <a:ext cx="0" cy="13970"/>
            </a:xfrm>
            <a:custGeom>
              <a:avLst/>
              <a:gdLst/>
              <a:ahLst/>
              <a:cxnLst/>
              <a:rect l="l" t="t" r="r" b="b"/>
              <a:pathLst>
                <a:path h="13970">
                  <a:moveTo>
                    <a:pt x="0" y="13715"/>
                  </a:moveTo>
                  <a:lnTo>
                    <a:pt x="0" y="0"/>
                  </a:lnTo>
                </a:path>
              </a:pathLst>
            </a:custGeom>
            <a:ln w="62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636929" y="3560063"/>
              <a:ext cx="6350" cy="50800"/>
            </a:xfrm>
            <a:custGeom>
              <a:avLst/>
              <a:gdLst/>
              <a:ahLst/>
              <a:cxnLst/>
              <a:rect l="l" t="t" r="r" b="b"/>
              <a:pathLst>
                <a:path w="6350" h="50800">
                  <a:moveTo>
                    <a:pt x="0" y="50291"/>
                  </a:moveTo>
                  <a:lnTo>
                    <a:pt x="6275" y="50291"/>
                  </a:lnTo>
                </a:path>
                <a:path w="6350" h="50800">
                  <a:moveTo>
                    <a:pt x="0" y="25907"/>
                  </a:moveTo>
                  <a:lnTo>
                    <a:pt x="6275" y="25907"/>
                  </a:lnTo>
                </a:path>
                <a:path w="6350" h="50800">
                  <a:moveTo>
                    <a:pt x="0" y="0"/>
                  </a:moveTo>
                  <a:lnTo>
                    <a:pt x="6275" y="0"/>
                  </a:lnTo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637019" y="3529583"/>
              <a:ext cx="3175" cy="12700"/>
            </a:xfrm>
            <a:custGeom>
              <a:avLst/>
              <a:gdLst/>
              <a:ahLst/>
              <a:cxnLst/>
              <a:rect l="l" t="t" r="r" b="b"/>
              <a:pathLst>
                <a:path w="3175" h="12700">
                  <a:moveTo>
                    <a:pt x="3047" y="12191"/>
                  </a:moveTo>
                  <a:lnTo>
                    <a:pt x="0" y="0"/>
                  </a:lnTo>
                </a:path>
              </a:pathLst>
            </a:custGeom>
            <a:ln w="62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633881" y="2654807"/>
              <a:ext cx="6350" cy="855344"/>
            </a:xfrm>
            <a:custGeom>
              <a:avLst/>
              <a:gdLst/>
              <a:ahLst/>
              <a:cxnLst/>
              <a:rect l="l" t="t" r="r" b="b"/>
              <a:pathLst>
                <a:path w="6350" h="855345">
                  <a:moveTo>
                    <a:pt x="0" y="854963"/>
                  </a:moveTo>
                  <a:lnTo>
                    <a:pt x="6275" y="854963"/>
                  </a:lnTo>
                </a:path>
                <a:path w="6350" h="855345">
                  <a:moveTo>
                    <a:pt x="0" y="830579"/>
                  </a:moveTo>
                  <a:lnTo>
                    <a:pt x="6275" y="830579"/>
                  </a:lnTo>
                </a:path>
                <a:path w="6350" h="855345">
                  <a:moveTo>
                    <a:pt x="0" y="804671"/>
                  </a:moveTo>
                  <a:lnTo>
                    <a:pt x="6275" y="804671"/>
                  </a:lnTo>
                </a:path>
                <a:path w="6350" h="855345">
                  <a:moveTo>
                    <a:pt x="0" y="780287"/>
                  </a:moveTo>
                  <a:lnTo>
                    <a:pt x="6275" y="780287"/>
                  </a:lnTo>
                </a:path>
                <a:path w="6350" h="855345">
                  <a:moveTo>
                    <a:pt x="0" y="754379"/>
                  </a:moveTo>
                  <a:lnTo>
                    <a:pt x="6275" y="754379"/>
                  </a:lnTo>
                </a:path>
                <a:path w="6350" h="855345">
                  <a:moveTo>
                    <a:pt x="0" y="729995"/>
                  </a:moveTo>
                  <a:lnTo>
                    <a:pt x="6275" y="729995"/>
                  </a:lnTo>
                </a:path>
                <a:path w="6350" h="855345">
                  <a:moveTo>
                    <a:pt x="0" y="704087"/>
                  </a:moveTo>
                  <a:lnTo>
                    <a:pt x="6275" y="704087"/>
                  </a:lnTo>
                </a:path>
                <a:path w="6350" h="855345">
                  <a:moveTo>
                    <a:pt x="0" y="679703"/>
                  </a:moveTo>
                  <a:lnTo>
                    <a:pt x="6275" y="679703"/>
                  </a:lnTo>
                </a:path>
                <a:path w="6350" h="855345">
                  <a:moveTo>
                    <a:pt x="0" y="653795"/>
                  </a:moveTo>
                  <a:lnTo>
                    <a:pt x="6275" y="653795"/>
                  </a:lnTo>
                </a:path>
                <a:path w="6350" h="855345">
                  <a:moveTo>
                    <a:pt x="0" y="629411"/>
                  </a:moveTo>
                  <a:lnTo>
                    <a:pt x="6275" y="629411"/>
                  </a:lnTo>
                </a:path>
                <a:path w="6350" h="855345">
                  <a:moveTo>
                    <a:pt x="0" y="603503"/>
                  </a:moveTo>
                  <a:lnTo>
                    <a:pt x="6275" y="603503"/>
                  </a:lnTo>
                </a:path>
                <a:path w="6350" h="855345">
                  <a:moveTo>
                    <a:pt x="0" y="579119"/>
                  </a:moveTo>
                  <a:lnTo>
                    <a:pt x="6275" y="579119"/>
                  </a:lnTo>
                </a:path>
                <a:path w="6350" h="855345">
                  <a:moveTo>
                    <a:pt x="0" y="553211"/>
                  </a:moveTo>
                  <a:lnTo>
                    <a:pt x="6275" y="553211"/>
                  </a:lnTo>
                </a:path>
                <a:path w="6350" h="855345">
                  <a:moveTo>
                    <a:pt x="0" y="528827"/>
                  </a:moveTo>
                  <a:lnTo>
                    <a:pt x="6275" y="528827"/>
                  </a:lnTo>
                </a:path>
                <a:path w="6350" h="855345">
                  <a:moveTo>
                    <a:pt x="0" y="502919"/>
                  </a:moveTo>
                  <a:lnTo>
                    <a:pt x="6275" y="502919"/>
                  </a:lnTo>
                </a:path>
                <a:path w="6350" h="855345">
                  <a:moveTo>
                    <a:pt x="0" y="478535"/>
                  </a:moveTo>
                  <a:lnTo>
                    <a:pt x="6275" y="478535"/>
                  </a:lnTo>
                </a:path>
                <a:path w="6350" h="855345">
                  <a:moveTo>
                    <a:pt x="0" y="452627"/>
                  </a:moveTo>
                  <a:lnTo>
                    <a:pt x="6275" y="452627"/>
                  </a:lnTo>
                </a:path>
                <a:path w="6350" h="855345">
                  <a:moveTo>
                    <a:pt x="0" y="428243"/>
                  </a:moveTo>
                  <a:lnTo>
                    <a:pt x="6275" y="428243"/>
                  </a:lnTo>
                </a:path>
                <a:path w="6350" h="855345">
                  <a:moveTo>
                    <a:pt x="0" y="402335"/>
                  </a:moveTo>
                  <a:lnTo>
                    <a:pt x="6275" y="402335"/>
                  </a:lnTo>
                </a:path>
                <a:path w="6350" h="855345">
                  <a:moveTo>
                    <a:pt x="0" y="377951"/>
                  </a:moveTo>
                  <a:lnTo>
                    <a:pt x="6275" y="377951"/>
                  </a:lnTo>
                </a:path>
                <a:path w="6350" h="855345">
                  <a:moveTo>
                    <a:pt x="0" y="352043"/>
                  </a:moveTo>
                  <a:lnTo>
                    <a:pt x="6275" y="352043"/>
                  </a:lnTo>
                </a:path>
                <a:path w="6350" h="855345">
                  <a:moveTo>
                    <a:pt x="0" y="327659"/>
                  </a:moveTo>
                  <a:lnTo>
                    <a:pt x="6275" y="327659"/>
                  </a:lnTo>
                </a:path>
                <a:path w="6350" h="855345">
                  <a:moveTo>
                    <a:pt x="0" y="301751"/>
                  </a:moveTo>
                  <a:lnTo>
                    <a:pt x="6275" y="301751"/>
                  </a:lnTo>
                </a:path>
                <a:path w="6350" h="855345">
                  <a:moveTo>
                    <a:pt x="0" y="277367"/>
                  </a:moveTo>
                  <a:lnTo>
                    <a:pt x="6275" y="277367"/>
                  </a:lnTo>
                </a:path>
                <a:path w="6350" h="855345">
                  <a:moveTo>
                    <a:pt x="0" y="251459"/>
                  </a:moveTo>
                  <a:lnTo>
                    <a:pt x="6275" y="251459"/>
                  </a:lnTo>
                </a:path>
                <a:path w="6350" h="855345">
                  <a:moveTo>
                    <a:pt x="0" y="227075"/>
                  </a:moveTo>
                  <a:lnTo>
                    <a:pt x="6275" y="227075"/>
                  </a:lnTo>
                </a:path>
                <a:path w="6350" h="855345">
                  <a:moveTo>
                    <a:pt x="0" y="201167"/>
                  </a:moveTo>
                  <a:lnTo>
                    <a:pt x="6275" y="201167"/>
                  </a:lnTo>
                </a:path>
                <a:path w="6350" h="855345">
                  <a:moveTo>
                    <a:pt x="0" y="176783"/>
                  </a:moveTo>
                  <a:lnTo>
                    <a:pt x="6275" y="176783"/>
                  </a:lnTo>
                </a:path>
                <a:path w="6350" h="855345">
                  <a:moveTo>
                    <a:pt x="0" y="150875"/>
                  </a:moveTo>
                  <a:lnTo>
                    <a:pt x="6275" y="150875"/>
                  </a:lnTo>
                </a:path>
                <a:path w="6350" h="855345">
                  <a:moveTo>
                    <a:pt x="0" y="126491"/>
                  </a:moveTo>
                  <a:lnTo>
                    <a:pt x="6275" y="126491"/>
                  </a:lnTo>
                </a:path>
                <a:path w="6350" h="855345">
                  <a:moveTo>
                    <a:pt x="0" y="100583"/>
                  </a:moveTo>
                  <a:lnTo>
                    <a:pt x="6275" y="100583"/>
                  </a:lnTo>
                </a:path>
                <a:path w="6350" h="855345">
                  <a:moveTo>
                    <a:pt x="0" y="76199"/>
                  </a:moveTo>
                  <a:lnTo>
                    <a:pt x="6275" y="76199"/>
                  </a:lnTo>
                </a:path>
                <a:path w="6350" h="855345">
                  <a:moveTo>
                    <a:pt x="0" y="50291"/>
                  </a:moveTo>
                  <a:lnTo>
                    <a:pt x="6275" y="50291"/>
                  </a:lnTo>
                </a:path>
                <a:path w="6350" h="855345">
                  <a:moveTo>
                    <a:pt x="0" y="25907"/>
                  </a:moveTo>
                  <a:lnTo>
                    <a:pt x="6275" y="25907"/>
                  </a:lnTo>
                </a:path>
                <a:path w="6350" h="855345">
                  <a:moveTo>
                    <a:pt x="0" y="0"/>
                  </a:moveTo>
                  <a:lnTo>
                    <a:pt x="6275" y="0"/>
                  </a:lnTo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633971" y="2624327"/>
              <a:ext cx="3175" cy="12700"/>
            </a:xfrm>
            <a:custGeom>
              <a:avLst/>
              <a:gdLst/>
              <a:ahLst/>
              <a:cxnLst/>
              <a:rect l="l" t="t" r="r" b="b"/>
              <a:pathLst>
                <a:path w="3175" h="12700">
                  <a:moveTo>
                    <a:pt x="3047" y="12191"/>
                  </a:moveTo>
                  <a:lnTo>
                    <a:pt x="0" y="0"/>
                  </a:lnTo>
                </a:path>
              </a:pathLst>
            </a:custGeom>
            <a:ln w="62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630833" y="2378963"/>
              <a:ext cx="6350" cy="226060"/>
            </a:xfrm>
            <a:custGeom>
              <a:avLst/>
              <a:gdLst/>
              <a:ahLst/>
              <a:cxnLst/>
              <a:rect l="l" t="t" r="r" b="b"/>
              <a:pathLst>
                <a:path w="6350" h="226060">
                  <a:moveTo>
                    <a:pt x="0" y="225551"/>
                  </a:moveTo>
                  <a:lnTo>
                    <a:pt x="6275" y="225551"/>
                  </a:lnTo>
                </a:path>
                <a:path w="6350" h="226060">
                  <a:moveTo>
                    <a:pt x="0" y="201167"/>
                  </a:moveTo>
                  <a:lnTo>
                    <a:pt x="6275" y="201167"/>
                  </a:lnTo>
                </a:path>
                <a:path w="6350" h="226060">
                  <a:moveTo>
                    <a:pt x="0" y="175259"/>
                  </a:moveTo>
                  <a:lnTo>
                    <a:pt x="6275" y="175259"/>
                  </a:lnTo>
                </a:path>
                <a:path w="6350" h="226060">
                  <a:moveTo>
                    <a:pt x="0" y="150875"/>
                  </a:moveTo>
                  <a:lnTo>
                    <a:pt x="6275" y="150875"/>
                  </a:lnTo>
                </a:path>
                <a:path w="6350" h="226060">
                  <a:moveTo>
                    <a:pt x="0" y="124967"/>
                  </a:moveTo>
                  <a:lnTo>
                    <a:pt x="6275" y="124967"/>
                  </a:lnTo>
                </a:path>
                <a:path w="6350" h="226060">
                  <a:moveTo>
                    <a:pt x="0" y="100583"/>
                  </a:moveTo>
                  <a:lnTo>
                    <a:pt x="6275" y="100583"/>
                  </a:lnTo>
                </a:path>
                <a:path w="6350" h="226060">
                  <a:moveTo>
                    <a:pt x="0" y="74675"/>
                  </a:moveTo>
                  <a:lnTo>
                    <a:pt x="6275" y="74675"/>
                  </a:lnTo>
                </a:path>
                <a:path w="6350" h="226060">
                  <a:moveTo>
                    <a:pt x="0" y="50291"/>
                  </a:moveTo>
                  <a:lnTo>
                    <a:pt x="6275" y="50291"/>
                  </a:lnTo>
                </a:path>
                <a:path w="6350" h="226060">
                  <a:moveTo>
                    <a:pt x="0" y="24383"/>
                  </a:moveTo>
                  <a:lnTo>
                    <a:pt x="6275" y="24383"/>
                  </a:lnTo>
                </a:path>
                <a:path w="6350" h="226060">
                  <a:moveTo>
                    <a:pt x="0" y="0"/>
                  </a:moveTo>
                  <a:lnTo>
                    <a:pt x="6275" y="0"/>
                  </a:lnTo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633971" y="2346959"/>
              <a:ext cx="0" cy="13970"/>
            </a:xfrm>
            <a:custGeom>
              <a:avLst/>
              <a:gdLst/>
              <a:ahLst/>
              <a:cxnLst/>
              <a:rect l="l" t="t" r="r" b="b"/>
              <a:pathLst>
                <a:path h="13969">
                  <a:moveTo>
                    <a:pt x="0" y="13715"/>
                  </a:moveTo>
                  <a:lnTo>
                    <a:pt x="0" y="0"/>
                  </a:lnTo>
                </a:path>
              </a:pathLst>
            </a:custGeom>
            <a:ln w="62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633971" y="232257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-3137" y="6095"/>
                  </a:moveTo>
                  <a:lnTo>
                    <a:pt x="3137" y="6095"/>
                  </a:lnTo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633971" y="2296667"/>
              <a:ext cx="0" cy="13970"/>
            </a:xfrm>
            <a:custGeom>
              <a:avLst/>
              <a:gdLst/>
              <a:ahLst/>
              <a:cxnLst/>
              <a:rect l="l" t="t" r="r" b="b"/>
              <a:pathLst>
                <a:path h="13969">
                  <a:moveTo>
                    <a:pt x="0" y="13715"/>
                  </a:moveTo>
                  <a:lnTo>
                    <a:pt x="0" y="0"/>
                  </a:lnTo>
                </a:path>
              </a:pathLst>
            </a:custGeom>
            <a:ln w="62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633971" y="227228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-3137" y="6095"/>
                  </a:moveTo>
                  <a:lnTo>
                    <a:pt x="3137" y="6095"/>
                  </a:lnTo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633971" y="2246375"/>
              <a:ext cx="0" cy="13970"/>
            </a:xfrm>
            <a:custGeom>
              <a:avLst/>
              <a:gdLst/>
              <a:ahLst/>
              <a:cxnLst/>
              <a:rect l="l" t="t" r="r" b="b"/>
              <a:pathLst>
                <a:path h="13969">
                  <a:moveTo>
                    <a:pt x="0" y="13715"/>
                  </a:moveTo>
                  <a:lnTo>
                    <a:pt x="0" y="0"/>
                  </a:lnTo>
                </a:path>
              </a:pathLst>
            </a:custGeom>
            <a:ln w="62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633971" y="222199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-3137" y="6095"/>
                  </a:moveTo>
                  <a:lnTo>
                    <a:pt x="3137" y="6095"/>
                  </a:lnTo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633971" y="2196083"/>
              <a:ext cx="0" cy="13970"/>
            </a:xfrm>
            <a:custGeom>
              <a:avLst/>
              <a:gdLst/>
              <a:ahLst/>
              <a:cxnLst/>
              <a:rect l="l" t="t" r="r" b="b"/>
              <a:pathLst>
                <a:path h="13969">
                  <a:moveTo>
                    <a:pt x="0" y="13715"/>
                  </a:moveTo>
                  <a:lnTo>
                    <a:pt x="0" y="0"/>
                  </a:lnTo>
                </a:path>
              </a:pathLst>
            </a:custGeom>
            <a:ln w="62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633971" y="2174747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-3137" y="4571"/>
                  </a:moveTo>
                  <a:lnTo>
                    <a:pt x="3137" y="4571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6955025" y="1649780"/>
            <a:ext cx="783590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i="1" dirty="0">
                <a:latin typeface="Times New Roman"/>
                <a:cs typeface="Times New Roman"/>
              </a:rPr>
              <a:t>y</a:t>
            </a:r>
            <a:r>
              <a:rPr sz="2050" i="1" spc="-40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=</a:t>
            </a:r>
            <a:r>
              <a:rPr sz="2050" spc="-35" dirty="0">
                <a:latin typeface="Times New Roman"/>
                <a:cs typeface="Times New Roman"/>
              </a:rPr>
              <a:t> </a:t>
            </a:r>
            <a:r>
              <a:rPr sz="2050" i="1" dirty="0">
                <a:latin typeface="Times New Roman"/>
                <a:cs typeface="Times New Roman"/>
              </a:rPr>
              <a:t>f</a:t>
            </a:r>
            <a:r>
              <a:rPr sz="2050" dirty="0">
                <a:latin typeface="Times New Roman"/>
                <a:cs typeface="Times New Roman"/>
              </a:rPr>
              <a:t>(</a:t>
            </a:r>
            <a:r>
              <a:rPr sz="2050" i="1" dirty="0">
                <a:latin typeface="Times New Roman"/>
                <a:cs typeface="Times New Roman"/>
              </a:rPr>
              <a:t>x</a:t>
            </a:r>
            <a:r>
              <a:rPr sz="2050" dirty="0">
                <a:latin typeface="Times New Roman"/>
                <a:cs typeface="Times New Roman"/>
              </a:rPr>
              <a:t>)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266946" y="3099092"/>
            <a:ext cx="1507490" cy="775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1650" spc="-5" dirty="0">
                <a:latin typeface="Times New Roman"/>
                <a:cs typeface="Times New Roman"/>
              </a:rPr>
              <a:t>akar</a:t>
            </a:r>
            <a:endParaRPr sz="1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50" i="1" dirty="0">
                <a:latin typeface="Times New Roman"/>
                <a:cs typeface="Times New Roman"/>
              </a:rPr>
              <a:t>a</a:t>
            </a:r>
            <a:endParaRPr sz="2050">
              <a:latin typeface="Times New Roman"/>
              <a:cs typeface="Times New Roman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57193" y="3399916"/>
            <a:ext cx="9144000" cy="3915410"/>
            <a:chOff x="457193" y="3399916"/>
            <a:chExt cx="9144000" cy="3915410"/>
          </a:xfrm>
        </p:grpSpPr>
        <p:sp>
          <p:nvSpPr>
            <p:cNvPr id="31" name="object 31"/>
            <p:cNvSpPr/>
            <p:nvPr/>
          </p:nvSpPr>
          <p:spPr>
            <a:xfrm>
              <a:off x="4757927" y="3403091"/>
              <a:ext cx="626745" cy="414655"/>
            </a:xfrm>
            <a:custGeom>
              <a:avLst/>
              <a:gdLst/>
              <a:ahLst/>
              <a:cxnLst/>
              <a:rect l="l" t="t" r="r" b="b"/>
              <a:pathLst>
                <a:path w="626745" h="414654">
                  <a:moveTo>
                    <a:pt x="0" y="0"/>
                  </a:moveTo>
                  <a:lnTo>
                    <a:pt x="626363" y="414527"/>
                  </a:lnTo>
                </a:path>
              </a:pathLst>
            </a:custGeom>
            <a:ln w="62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327903" y="3749040"/>
              <a:ext cx="187960" cy="137160"/>
            </a:xfrm>
            <a:custGeom>
              <a:avLst/>
              <a:gdLst/>
              <a:ahLst/>
              <a:cxnLst/>
              <a:rect l="l" t="t" r="r" b="b"/>
              <a:pathLst>
                <a:path w="187960" h="137160">
                  <a:moveTo>
                    <a:pt x="187803" y="137159"/>
                  </a:moveTo>
                  <a:lnTo>
                    <a:pt x="82296" y="0"/>
                  </a:lnTo>
                  <a:lnTo>
                    <a:pt x="0" y="118872"/>
                  </a:lnTo>
                  <a:lnTo>
                    <a:pt x="67523" y="137159"/>
                  </a:lnTo>
                  <a:lnTo>
                    <a:pt x="187803" y="13715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57193" y="3886199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4000" y="0"/>
                  </a:moveTo>
                  <a:lnTo>
                    <a:pt x="0" y="0"/>
                  </a:lnTo>
                  <a:lnTo>
                    <a:pt x="0" y="3428994"/>
                  </a:lnTo>
                  <a:lnTo>
                    <a:pt x="9144000" y="3428994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932431" y="3994403"/>
              <a:ext cx="5922645" cy="0"/>
            </a:xfrm>
            <a:custGeom>
              <a:avLst/>
              <a:gdLst/>
              <a:ahLst/>
              <a:cxnLst/>
              <a:rect l="l" t="t" r="r" b="b"/>
              <a:pathLst>
                <a:path w="5922645">
                  <a:moveTo>
                    <a:pt x="0" y="0"/>
                  </a:moveTo>
                  <a:lnTo>
                    <a:pt x="5922263" y="0"/>
                  </a:lnTo>
                </a:path>
              </a:pathLst>
            </a:custGeom>
            <a:ln w="62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836407" y="3921251"/>
              <a:ext cx="216535" cy="144780"/>
            </a:xfrm>
            <a:custGeom>
              <a:avLst/>
              <a:gdLst/>
              <a:ahLst/>
              <a:cxnLst/>
              <a:rect l="l" t="t" r="r" b="b"/>
              <a:pathLst>
                <a:path w="216534" h="144779">
                  <a:moveTo>
                    <a:pt x="216407" y="73151"/>
                  </a:moveTo>
                  <a:lnTo>
                    <a:pt x="0" y="0"/>
                  </a:lnTo>
                  <a:lnTo>
                    <a:pt x="0" y="144779"/>
                  </a:lnTo>
                  <a:lnTo>
                    <a:pt x="216407" y="731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639567" y="3886199"/>
              <a:ext cx="2943225" cy="1336675"/>
            </a:xfrm>
            <a:custGeom>
              <a:avLst/>
              <a:gdLst/>
              <a:ahLst/>
              <a:cxnLst/>
              <a:rect l="l" t="t" r="r" b="b"/>
              <a:pathLst>
                <a:path w="2943225" h="1336675">
                  <a:moveTo>
                    <a:pt x="2942844" y="0"/>
                  </a:moveTo>
                  <a:lnTo>
                    <a:pt x="2912363" y="38100"/>
                  </a:lnTo>
                  <a:lnTo>
                    <a:pt x="2767583" y="205740"/>
                  </a:lnTo>
                  <a:lnTo>
                    <a:pt x="2622803" y="359664"/>
                  </a:lnTo>
                  <a:lnTo>
                    <a:pt x="2471927" y="502920"/>
                  </a:lnTo>
                  <a:lnTo>
                    <a:pt x="2321051" y="635508"/>
                  </a:lnTo>
                  <a:lnTo>
                    <a:pt x="2171699" y="754380"/>
                  </a:lnTo>
                  <a:lnTo>
                    <a:pt x="2017775" y="865632"/>
                  </a:lnTo>
                  <a:lnTo>
                    <a:pt x="1860803" y="961644"/>
                  </a:lnTo>
                  <a:lnTo>
                    <a:pt x="1700783" y="1050036"/>
                  </a:lnTo>
                  <a:lnTo>
                    <a:pt x="1540763" y="1126236"/>
                  </a:lnTo>
                  <a:lnTo>
                    <a:pt x="1377695" y="1188720"/>
                  </a:lnTo>
                  <a:lnTo>
                    <a:pt x="1210055" y="1239012"/>
                  </a:lnTo>
                  <a:lnTo>
                    <a:pt x="1043939" y="1280160"/>
                  </a:lnTo>
                  <a:lnTo>
                    <a:pt x="874775" y="1310640"/>
                  </a:lnTo>
                  <a:lnTo>
                    <a:pt x="705611" y="1327404"/>
                  </a:lnTo>
                  <a:lnTo>
                    <a:pt x="530351" y="1336548"/>
                  </a:lnTo>
                  <a:lnTo>
                    <a:pt x="356615" y="1330452"/>
                  </a:lnTo>
                  <a:lnTo>
                    <a:pt x="178307" y="1313688"/>
                  </a:lnTo>
                  <a:lnTo>
                    <a:pt x="0" y="1286256"/>
                  </a:lnTo>
                </a:path>
              </a:pathLst>
            </a:custGeom>
            <a:ln w="313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342042" y="4000499"/>
              <a:ext cx="6350" cy="175260"/>
            </a:xfrm>
            <a:custGeom>
              <a:avLst/>
              <a:gdLst/>
              <a:ahLst/>
              <a:cxnLst/>
              <a:rect l="l" t="t" r="r" b="b"/>
              <a:pathLst>
                <a:path w="6350" h="175260">
                  <a:moveTo>
                    <a:pt x="0" y="0"/>
                  </a:moveTo>
                  <a:lnTo>
                    <a:pt x="6275" y="0"/>
                  </a:lnTo>
                </a:path>
                <a:path w="6350" h="175260">
                  <a:moveTo>
                    <a:pt x="0" y="24383"/>
                  </a:moveTo>
                  <a:lnTo>
                    <a:pt x="6275" y="24383"/>
                  </a:lnTo>
                </a:path>
                <a:path w="6350" h="175260">
                  <a:moveTo>
                    <a:pt x="0" y="50291"/>
                  </a:moveTo>
                  <a:lnTo>
                    <a:pt x="6275" y="50291"/>
                  </a:lnTo>
                </a:path>
                <a:path w="6350" h="175260">
                  <a:moveTo>
                    <a:pt x="0" y="74675"/>
                  </a:moveTo>
                  <a:lnTo>
                    <a:pt x="6275" y="74675"/>
                  </a:lnTo>
                </a:path>
                <a:path w="6350" h="175260">
                  <a:moveTo>
                    <a:pt x="0" y="100583"/>
                  </a:moveTo>
                  <a:lnTo>
                    <a:pt x="6275" y="100583"/>
                  </a:lnTo>
                </a:path>
                <a:path w="6350" h="175260">
                  <a:moveTo>
                    <a:pt x="0" y="124967"/>
                  </a:moveTo>
                  <a:lnTo>
                    <a:pt x="6275" y="124967"/>
                  </a:lnTo>
                </a:path>
                <a:path w="6350" h="175260">
                  <a:moveTo>
                    <a:pt x="0" y="150875"/>
                  </a:moveTo>
                  <a:lnTo>
                    <a:pt x="6275" y="150875"/>
                  </a:lnTo>
                </a:path>
                <a:path w="6350" h="175260">
                  <a:moveTo>
                    <a:pt x="0" y="175259"/>
                  </a:moveTo>
                  <a:lnTo>
                    <a:pt x="6275" y="175259"/>
                  </a:lnTo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345179" y="4195571"/>
              <a:ext cx="3175" cy="12700"/>
            </a:xfrm>
            <a:custGeom>
              <a:avLst/>
              <a:gdLst/>
              <a:ahLst/>
              <a:cxnLst/>
              <a:rect l="l" t="t" r="r" b="b"/>
              <a:pathLst>
                <a:path w="3175" h="12700">
                  <a:moveTo>
                    <a:pt x="0" y="0"/>
                  </a:moveTo>
                  <a:lnTo>
                    <a:pt x="3047" y="12191"/>
                  </a:lnTo>
                </a:path>
              </a:pathLst>
            </a:custGeom>
            <a:ln w="62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345089" y="4226051"/>
              <a:ext cx="6350" cy="352425"/>
            </a:xfrm>
            <a:custGeom>
              <a:avLst/>
              <a:gdLst/>
              <a:ahLst/>
              <a:cxnLst/>
              <a:rect l="l" t="t" r="r" b="b"/>
              <a:pathLst>
                <a:path w="6350" h="352425">
                  <a:moveTo>
                    <a:pt x="0" y="0"/>
                  </a:moveTo>
                  <a:lnTo>
                    <a:pt x="6275" y="0"/>
                  </a:lnTo>
                </a:path>
                <a:path w="6350" h="352425">
                  <a:moveTo>
                    <a:pt x="0" y="25907"/>
                  </a:moveTo>
                  <a:lnTo>
                    <a:pt x="6275" y="25907"/>
                  </a:lnTo>
                </a:path>
                <a:path w="6350" h="352425">
                  <a:moveTo>
                    <a:pt x="0" y="50291"/>
                  </a:moveTo>
                  <a:lnTo>
                    <a:pt x="6275" y="50291"/>
                  </a:lnTo>
                </a:path>
                <a:path w="6350" h="352425">
                  <a:moveTo>
                    <a:pt x="0" y="76199"/>
                  </a:moveTo>
                  <a:lnTo>
                    <a:pt x="6275" y="76199"/>
                  </a:lnTo>
                </a:path>
                <a:path w="6350" h="352425">
                  <a:moveTo>
                    <a:pt x="0" y="100583"/>
                  </a:moveTo>
                  <a:lnTo>
                    <a:pt x="6275" y="100583"/>
                  </a:lnTo>
                </a:path>
                <a:path w="6350" h="352425">
                  <a:moveTo>
                    <a:pt x="0" y="126491"/>
                  </a:moveTo>
                  <a:lnTo>
                    <a:pt x="6275" y="126491"/>
                  </a:lnTo>
                </a:path>
                <a:path w="6350" h="352425">
                  <a:moveTo>
                    <a:pt x="0" y="150875"/>
                  </a:moveTo>
                  <a:lnTo>
                    <a:pt x="6275" y="150875"/>
                  </a:lnTo>
                </a:path>
                <a:path w="6350" h="352425">
                  <a:moveTo>
                    <a:pt x="0" y="176783"/>
                  </a:moveTo>
                  <a:lnTo>
                    <a:pt x="6275" y="176783"/>
                  </a:lnTo>
                </a:path>
                <a:path w="6350" h="352425">
                  <a:moveTo>
                    <a:pt x="0" y="201167"/>
                  </a:moveTo>
                  <a:lnTo>
                    <a:pt x="6275" y="201167"/>
                  </a:lnTo>
                </a:path>
                <a:path w="6350" h="352425">
                  <a:moveTo>
                    <a:pt x="0" y="227075"/>
                  </a:moveTo>
                  <a:lnTo>
                    <a:pt x="6275" y="227075"/>
                  </a:lnTo>
                </a:path>
                <a:path w="6350" h="352425">
                  <a:moveTo>
                    <a:pt x="0" y="251459"/>
                  </a:moveTo>
                  <a:lnTo>
                    <a:pt x="6275" y="251459"/>
                  </a:lnTo>
                </a:path>
                <a:path w="6350" h="352425">
                  <a:moveTo>
                    <a:pt x="0" y="277367"/>
                  </a:moveTo>
                  <a:lnTo>
                    <a:pt x="6275" y="277367"/>
                  </a:lnTo>
                </a:path>
                <a:path w="6350" h="352425">
                  <a:moveTo>
                    <a:pt x="0" y="301751"/>
                  </a:moveTo>
                  <a:lnTo>
                    <a:pt x="6275" y="301751"/>
                  </a:lnTo>
                </a:path>
                <a:path w="6350" h="352425">
                  <a:moveTo>
                    <a:pt x="0" y="327659"/>
                  </a:moveTo>
                  <a:lnTo>
                    <a:pt x="6275" y="327659"/>
                  </a:lnTo>
                </a:path>
                <a:path w="6350" h="352425">
                  <a:moveTo>
                    <a:pt x="0" y="352043"/>
                  </a:moveTo>
                  <a:lnTo>
                    <a:pt x="6275" y="352043"/>
                  </a:lnTo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348227" y="4597907"/>
              <a:ext cx="3175" cy="12700"/>
            </a:xfrm>
            <a:custGeom>
              <a:avLst/>
              <a:gdLst/>
              <a:ahLst/>
              <a:cxnLst/>
              <a:rect l="l" t="t" r="r" b="b"/>
              <a:pathLst>
                <a:path w="3175" h="12700">
                  <a:moveTo>
                    <a:pt x="0" y="0"/>
                  </a:moveTo>
                  <a:lnTo>
                    <a:pt x="3047" y="12191"/>
                  </a:lnTo>
                </a:path>
              </a:pathLst>
            </a:custGeom>
            <a:ln w="62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348137" y="4628387"/>
              <a:ext cx="6350" cy="201295"/>
            </a:xfrm>
            <a:custGeom>
              <a:avLst/>
              <a:gdLst/>
              <a:ahLst/>
              <a:cxnLst/>
              <a:rect l="l" t="t" r="r" b="b"/>
              <a:pathLst>
                <a:path w="6350" h="201295">
                  <a:moveTo>
                    <a:pt x="0" y="0"/>
                  </a:moveTo>
                  <a:lnTo>
                    <a:pt x="6275" y="0"/>
                  </a:lnTo>
                </a:path>
                <a:path w="6350" h="201295">
                  <a:moveTo>
                    <a:pt x="0" y="25907"/>
                  </a:moveTo>
                  <a:lnTo>
                    <a:pt x="6275" y="25907"/>
                  </a:lnTo>
                </a:path>
                <a:path w="6350" h="201295">
                  <a:moveTo>
                    <a:pt x="0" y="50291"/>
                  </a:moveTo>
                  <a:lnTo>
                    <a:pt x="6275" y="50291"/>
                  </a:lnTo>
                </a:path>
                <a:path w="6350" h="201295">
                  <a:moveTo>
                    <a:pt x="0" y="76199"/>
                  </a:moveTo>
                  <a:lnTo>
                    <a:pt x="6275" y="76199"/>
                  </a:lnTo>
                </a:path>
                <a:path w="6350" h="201295">
                  <a:moveTo>
                    <a:pt x="0" y="100583"/>
                  </a:moveTo>
                  <a:lnTo>
                    <a:pt x="6275" y="100583"/>
                  </a:lnTo>
                </a:path>
                <a:path w="6350" h="201295">
                  <a:moveTo>
                    <a:pt x="0" y="126491"/>
                  </a:moveTo>
                  <a:lnTo>
                    <a:pt x="6275" y="126491"/>
                  </a:lnTo>
                </a:path>
                <a:path w="6350" h="201295">
                  <a:moveTo>
                    <a:pt x="0" y="150875"/>
                  </a:moveTo>
                  <a:lnTo>
                    <a:pt x="6275" y="150875"/>
                  </a:lnTo>
                </a:path>
                <a:path w="6350" h="201295">
                  <a:moveTo>
                    <a:pt x="0" y="176783"/>
                  </a:moveTo>
                  <a:lnTo>
                    <a:pt x="6275" y="176783"/>
                  </a:lnTo>
                </a:path>
                <a:path w="6350" h="201295">
                  <a:moveTo>
                    <a:pt x="0" y="201167"/>
                  </a:moveTo>
                  <a:lnTo>
                    <a:pt x="6275" y="201167"/>
                  </a:lnTo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351275" y="4847843"/>
              <a:ext cx="0" cy="13970"/>
            </a:xfrm>
            <a:custGeom>
              <a:avLst/>
              <a:gdLst/>
              <a:ahLst/>
              <a:cxnLst/>
              <a:rect l="l" t="t" r="r" b="b"/>
              <a:pathLst>
                <a:path h="13970">
                  <a:moveTo>
                    <a:pt x="0" y="0"/>
                  </a:moveTo>
                  <a:lnTo>
                    <a:pt x="0" y="13715"/>
                  </a:lnTo>
                </a:path>
              </a:pathLst>
            </a:custGeom>
            <a:ln w="62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351275" y="487375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-3137" y="6095"/>
                  </a:moveTo>
                  <a:lnTo>
                    <a:pt x="3137" y="6095"/>
                  </a:lnTo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351275" y="4898135"/>
              <a:ext cx="0" cy="13970"/>
            </a:xfrm>
            <a:custGeom>
              <a:avLst/>
              <a:gdLst/>
              <a:ahLst/>
              <a:cxnLst/>
              <a:rect l="l" t="t" r="r" b="b"/>
              <a:pathLst>
                <a:path h="13970">
                  <a:moveTo>
                    <a:pt x="0" y="0"/>
                  </a:moveTo>
                  <a:lnTo>
                    <a:pt x="0" y="13715"/>
                  </a:lnTo>
                </a:path>
              </a:pathLst>
            </a:custGeom>
            <a:ln w="62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351275" y="492404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-3137" y="6095"/>
                  </a:moveTo>
                  <a:lnTo>
                    <a:pt x="3137" y="6095"/>
                  </a:lnTo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351275" y="4948427"/>
              <a:ext cx="0" cy="13970"/>
            </a:xfrm>
            <a:custGeom>
              <a:avLst/>
              <a:gdLst/>
              <a:ahLst/>
              <a:cxnLst/>
              <a:rect l="l" t="t" r="r" b="b"/>
              <a:pathLst>
                <a:path h="13970">
                  <a:moveTo>
                    <a:pt x="0" y="0"/>
                  </a:moveTo>
                  <a:lnTo>
                    <a:pt x="0" y="13715"/>
                  </a:lnTo>
                </a:path>
              </a:pathLst>
            </a:custGeom>
            <a:ln w="62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351275" y="497433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-3137" y="6095"/>
                  </a:moveTo>
                  <a:lnTo>
                    <a:pt x="3137" y="6095"/>
                  </a:lnTo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351275" y="4998719"/>
              <a:ext cx="3175" cy="13970"/>
            </a:xfrm>
            <a:custGeom>
              <a:avLst/>
              <a:gdLst/>
              <a:ahLst/>
              <a:cxnLst/>
              <a:rect l="l" t="t" r="r" b="b"/>
              <a:pathLst>
                <a:path w="3175" h="13970">
                  <a:moveTo>
                    <a:pt x="0" y="0"/>
                  </a:moveTo>
                  <a:lnTo>
                    <a:pt x="3047" y="13715"/>
                  </a:lnTo>
                </a:path>
              </a:pathLst>
            </a:custGeom>
            <a:ln w="62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354323" y="502462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-3137" y="6095"/>
                  </a:moveTo>
                  <a:lnTo>
                    <a:pt x="3137" y="6095"/>
                  </a:lnTo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354323" y="5049011"/>
              <a:ext cx="0" cy="13970"/>
            </a:xfrm>
            <a:custGeom>
              <a:avLst/>
              <a:gdLst/>
              <a:ahLst/>
              <a:cxnLst/>
              <a:rect l="l" t="t" r="r" b="b"/>
              <a:pathLst>
                <a:path h="13970">
                  <a:moveTo>
                    <a:pt x="0" y="0"/>
                  </a:moveTo>
                  <a:lnTo>
                    <a:pt x="0" y="13715"/>
                  </a:lnTo>
                </a:path>
              </a:pathLst>
            </a:custGeom>
            <a:ln w="62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354323" y="507491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-3137" y="6095"/>
                  </a:moveTo>
                  <a:lnTo>
                    <a:pt x="3137" y="6095"/>
                  </a:lnTo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354323" y="5099303"/>
              <a:ext cx="0" cy="13970"/>
            </a:xfrm>
            <a:custGeom>
              <a:avLst/>
              <a:gdLst/>
              <a:ahLst/>
              <a:cxnLst/>
              <a:rect l="l" t="t" r="r" b="b"/>
              <a:pathLst>
                <a:path h="13970">
                  <a:moveTo>
                    <a:pt x="0" y="0"/>
                  </a:moveTo>
                  <a:lnTo>
                    <a:pt x="0" y="13715"/>
                  </a:lnTo>
                </a:path>
              </a:pathLst>
            </a:custGeom>
            <a:ln w="62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354323" y="512521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-3137" y="6095"/>
                  </a:moveTo>
                  <a:lnTo>
                    <a:pt x="3137" y="6095"/>
                  </a:lnTo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354323" y="5149595"/>
              <a:ext cx="0" cy="13970"/>
            </a:xfrm>
            <a:custGeom>
              <a:avLst/>
              <a:gdLst/>
              <a:ahLst/>
              <a:cxnLst/>
              <a:rect l="l" t="t" r="r" b="b"/>
              <a:pathLst>
                <a:path h="13970">
                  <a:moveTo>
                    <a:pt x="0" y="0"/>
                  </a:moveTo>
                  <a:lnTo>
                    <a:pt x="0" y="13715"/>
                  </a:lnTo>
                </a:path>
              </a:pathLst>
            </a:custGeom>
            <a:ln w="62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354323" y="517550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-3137" y="6095"/>
                  </a:moveTo>
                  <a:lnTo>
                    <a:pt x="3137" y="6095"/>
                  </a:lnTo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354323" y="3980687"/>
              <a:ext cx="3286125" cy="1233170"/>
            </a:xfrm>
            <a:custGeom>
              <a:avLst/>
              <a:gdLst/>
              <a:ahLst/>
              <a:cxnLst/>
              <a:rect l="l" t="t" r="r" b="b"/>
              <a:pathLst>
                <a:path w="3286125" h="1233170">
                  <a:moveTo>
                    <a:pt x="0" y="1219199"/>
                  </a:moveTo>
                  <a:lnTo>
                    <a:pt x="0" y="1232915"/>
                  </a:lnTo>
                </a:path>
                <a:path w="3286125" h="1233170">
                  <a:moveTo>
                    <a:pt x="3285743" y="13715"/>
                  </a:moveTo>
                  <a:lnTo>
                    <a:pt x="3285743" y="0"/>
                  </a:lnTo>
                </a:path>
              </a:pathLst>
            </a:custGeom>
            <a:ln w="62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640067" y="395630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-3137" y="6095"/>
                  </a:moveTo>
                  <a:lnTo>
                    <a:pt x="3137" y="6095"/>
                  </a:lnTo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640067" y="3930395"/>
              <a:ext cx="0" cy="13970"/>
            </a:xfrm>
            <a:custGeom>
              <a:avLst/>
              <a:gdLst/>
              <a:ahLst/>
              <a:cxnLst/>
              <a:rect l="l" t="t" r="r" b="b"/>
              <a:pathLst>
                <a:path h="13970">
                  <a:moveTo>
                    <a:pt x="0" y="13715"/>
                  </a:moveTo>
                  <a:lnTo>
                    <a:pt x="0" y="0"/>
                  </a:lnTo>
                </a:path>
              </a:pathLst>
            </a:custGeom>
            <a:ln w="62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640067" y="390601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-3137" y="6095"/>
                  </a:moveTo>
                  <a:lnTo>
                    <a:pt x="3137" y="6095"/>
                  </a:lnTo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636930" y="3886199"/>
              <a:ext cx="6350" cy="7620"/>
            </a:xfrm>
            <a:custGeom>
              <a:avLst/>
              <a:gdLst/>
              <a:ahLst/>
              <a:cxnLst/>
              <a:rect l="l" t="t" r="r" b="b"/>
              <a:pathLst>
                <a:path w="6350" h="7620">
                  <a:moveTo>
                    <a:pt x="6275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6275" y="7620"/>
                  </a:lnTo>
                  <a:lnTo>
                    <a:pt x="62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250691" y="3886199"/>
              <a:ext cx="186055" cy="17145"/>
            </a:xfrm>
            <a:custGeom>
              <a:avLst/>
              <a:gdLst/>
              <a:ahLst/>
              <a:cxnLst/>
              <a:rect l="l" t="t" r="r" b="b"/>
              <a:pathLst>
                <a:path w="186054" h="17145">
                  <a:moveTo>
                    <a:pt x="185928" y="0"/>
                  </a:moveTo>
                  <a:lnTo>
                    <a:pt x="0" y="0"/>
                  </a:lnTo>
                  <a:lnTo>
                    <a:pt x="0" y="16764"/>
                  </a:lnTo>
                  <a:lnTo>
                    <a:pt x="185928" y="16764"/>
                  </a:lnTo>
                  <a:lnTo>
                    <a:pt x="1859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6561833" y="4060747"/>
            <a:ext cx="156210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i="1" dirty="0">
                <a:latin typeface="Times New Roman"/>
                <a:cs typeface="Times New Roman"/>
              </a:rPr>
              <a:t>b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5395427" y="3886199"/>
            <a:ext cx="152400" cy="41275"/>
          </a:xfrm>
          <a:custGeom>
            <a:avLst/>
            <a:gdLst/>
            <a:ahLst/>
            <a:cxnLst/>
            <a:rect l="l" t="t" r="r" b="b"/>
            <a:pathLst>
              <a:path w="152400" h="41275">
                <a:moveTo>
                  <a:pt x="151932" y="41148"/>
                </a:moveTo>
                <a:lnTo>
                  <a:pt x="120279" y="0"/>
                </a:lnTo>
                <a:lnTo>
                  <a:pt x="0" y="0"/>
                </a:lnTo>
                <a:lnTo>
                  <a:pt x="151932" y="411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7749028" y="4060747"/>
            <a:ext cx="141605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i="1" dirty="0">
                <a:latin typeface="Times New Roman"/>
                <a:cs typeface="Times New Roman"/>
              </a:rPr>
              <a:t>x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65" name="object 65"/>
          <p:cNvSpPr txBox="1"/>
          <p:nvPr/>
        </p:nvSpPr>
        <p:spPr>
          <a:xfrm>
            <a:off x="3660138" y="5880605"/>
            <a:ext cx="3717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libri"/>
                <a:cs typeface="Calibri"/>
              </a:rPr>
              <a:t>Syarat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cukup</a:t>
            </a:r>
            <a:r>
              <a:rPr sz="2400" spc="-15" dirty="0">
                <a:latin typeface="Calibri"/>
                <a:cs typeface="Calibri"/>
              </a:rPr>
              <a:t> keberadaan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akar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3" y="1153159"/>
            <a:ext cx="43967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25" dirty="0"/>
              <a:t>Kondisi</a:t>
            </a:r>
            <a:r>
              <a:rPr spc="10" dirty="0"/>
              <a:t> </a:t>
            </a:r>
            <a:r>
              <a:rPr spc="15" dirty="0"/>
              <a:t>yang</a:t>
            </a:r>
            <a:r>
              <a:rPr spc="20" dirty="0"/>
              <a:t> </a:t>
            </a:r>
            <a:r>
              <a:rPr spc="30" dirty="0"/>
              <a:t>mungkin</a:t>
            </a:r>
            <a:r>
              <a:rPr spc="15" dirty="0"/>
              <a:t> </a:t>
            </a:r>
            <a:r>
              <a:rPr spc="20" dirty="0"/>
              <a:t>terjadi: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3" y="1656079"/>
            <a:ext cx="74288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400" i="1" spc="15" dirty="0">
                <a:latin typeface="Calibri"/>
                <a:cs typeface="Calibri"/>
              </a:rPr>
              <a:t>1.	</a:t>
            </a:r>
            <a:r>
              <a:rPr sz="2400" i="1" spc="20" dirty="0">
                <a:latin typeface="Calibri"/>
                <a:cs typeface="Calibri"/>
              </a:rPr>
              <a:t>f</a:t>
            </a:r>
            <a:r>
              <a:rPr sz="2400" spc="20" dirty="0">
                <a:latin typeface="Calibri"/>
                <a:cs typeface="Calibri"/>
              </a:rPr>
              <a:t>(</a:t>
            </a:r>
            <a:r>
              <a:rPr sz="2400" i="1" spc="20" dirty="0">
                <a:latin typeface="Calibri"/>
                <a:cs typeface="Calibri"/>
              </a:rPr>
              <a:t>a</a:t>
            </a:r>
            <a:r>
              <a:rPr sz="2400" spc="20" dirty="0">
                <a:latin typeface="Calibri"/>
                <a:cs typeface="Calibri"/>
              </a:rPr>
              <a:t>)</a:t>
            </a:r>
            <a:r>
              <a:rPr sz="2400" i="1" spc="20" dirty="0">
                <a:latin typeface="Calibri"/>
                <a:cs typeface="Calibri"/>
              </a:rPr>
              <a:t>f</a:t>
            </a:r>
            <a:r>
              <a:rPr sz="2400" spc="20" dirty="0">
                <a:latin typeface="Calibri"/>
                <a:cs typeface="Calibri"/>
              </a:rPr>
              <a:t>(</a:t>
            </a:r>
            <a:r>
              <a:rPr sz="2400" i="1" spc="20" dirty="0">
                <a:latin typeface="Calibri"/>
                <a:cs typeface="Calibri"/>
              </a:rPr>
              <a:t>b</a:t>
            </a:r>
            <a:r>
              <a:rPr sz="2400" spc="20" dirty="0">
                <a:latin typeface="Calibri"/>
                <a:cs typeface="Calibri"/>
              </a:rPr>
              <a:t>)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&lt;</a:t>
            </a:r>
            <a:r>
              <a:rPr sz="2400" spc="5" dirty="0">
                <a:latin typeface="Calibri"/>
                <a:cs typeface="Calibri"/>
              </a:rPr>
              <a:t> 0, </a:t>
            </a:r>
            <a:r>
              <a:rPr sz="2400" spc="-10" dirty="0">
                <a:latin typeface="Calibri"/>
                <a:cs typeface="Calibri"/>
              </a:rPr>
              <a:t>maka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terdapat</a:t>
            </a:r>
            <a:r>
              <a:rPr sz="2400" spc="-10" dirty="0">
                <a:latin typeface="Calibri"/>
                <a:cs typeface="Calibri"/>
              </a:rPr>
              <a:t> akar </a:t>
            </a:r>
            <a:r>
              <a:rPr sz="2400" spc="-15" dirty="0">
                <a:latin typeface="Calibri"/>
                <a:cs typeface="Calibri"/>
              </a:rPr>
              <a:t>sebanyak </a:t>
            </a:r>
            <a:r>
              <a:rPr sz="2400" spc="-10" dirty="0">
                <a:latin typeface="Calibri"/>
                <a:cs typeface="Calibri"/>
              </a:rPr>
              <a:t>bilangan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ganjil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492693" y="2148008"/>
            <a:ext cx="2912110" cy="1567180"/>
            <a:chOff x="1492693" y="2148008"/>
            <a:chExt cx="2912110" cy="1567180"/>
          </a:xfrm>
        </p:grpSpPr>
        <p:sp>
          <p:nvSpPr>
            <p:cNvPr id="5" name="object 5"/>
            <p:cNvSpPr/>
            <p:nvPr/>
          </p:nvSpPr>
          <p:spPr>
            <a:xfrm>
              <a:off x="1505710" y="3124193"/>
              <a:ext cx="2734310" cy="0"/>
            </a:xfrm>
            <a:custGeom>
              <a:avLst/>
              <a:gdLst/>
              <a:ahLst/>
              <a:cxnLst/>
              <a:rect l="l" t="t" r="r" b="b"/>
              <a:pathLst>
                <a:path w="2734310">
                  <a:moveTo>
                    <a:pt x="0" y="0"/>
                  </a:moveTo>
                  <a:lnTo>
                    <a:pt x="2734067" y="0"/>
                  </a:lnTo>
                </a:path>
              </a:pathLst>
            </a:custGeom>
            <a:ln w="51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226051" y="3064763"/>
              <a:ext cx="178435" cy="119380"/>
            </a:xfrm>
            <a:custGeom>
              <a:avLst/>
              <a:gdLst/>
              <a:ahLst/>
              <a:cxnLst/>
              <a:rect l="l" t="t" r="r" b="b"/>
              <a:pathLst>
                <a:path w="178435" h="119380">
                  <a:moveTo>
                    <a:pt x="178307" y="59435"/>
                  </a:moveTo>
                  <a:lnTo>
                    <a:pt x="0" y="0"/>
                  </a:lnTo>
                  <a:lnTo>
                    <a:pt x="0" y="118871"/>
                  </a:lnTo>
                  <a:lnTo>
                    <a:pt x="178307" y="594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05710" y="2161026"/>
              <a:ext cx="2319655" cy="1541145"/>
            </a:xfrm>
            <a:custGeom>
              <a:avLst/>
              <a:gdLst/>
              <a:ahLst/>
              <a:cxnLst/>
              <a:rect l="l" t="t" r="r" b="b"/>
              <a:pathLst>
                <a:path w="2319654" h="1541145">
                  <a:moveTo>
                    <a:pt x="2319534" y="0"/>
                  </a:moveTo>
                  <a:lnTo>
                    <a:pt x="2252474" y="135642"/>
                  </a:lnTo>
                  <a:lnTo>
                    <a:pt x="2182378" y="266703"/>
                  </a:lnTo>
                  <a:lnTo>
                    <a:pt x="2106179" y="390137"/>
                  </a:lnTo>
                  <a:lnTo>
                    <a:pt x="2020825" y="509021"/>
                  </a:lnTo>
                  <a:lnTo>
                    <a:pt x="1930909" y="621785"/>
                  </a:lnTo>
                  <a:lnTo>
                    <a:pt x="1834905" y="726953"/>
                  </a:lnTo>
                  <a:lnTo>
                    <a:pt x="1732797" y="827539"/>
                  </a:lnTo>
                  <a:lnTo>
                    <a:pt x="1624587" y="918978"/>
                  </a:lnTo>
                  <a:lnTo>
                    <a:pt x="1508762" y="1007371"/>
                  </a:lnTo>
                  <a:lnTo>
                    <a:pt x="1385324" y="1089661"/>
                  </a:lnTo>
                  <a:lnTo>
                    <a:pt x="1255782" y="1164340"/>
                  </a:lnTo>
                  <a:lnTo>
                    <a:pt x="1121663" y="1232915"/>
                  </a:lnTo>
                  <a:lnTo>
                    <a:pt x="979930" y="1295401"/>
                  </a:lnTo>
                  <a:lnTo>
                    <a:pt x="833635" y="1351783"/>
                  </a:lnTo>
                  <a:lnTo>
                    <a:pt x="679711" y="1402076"/>
                  </a:lnTo>
                  <a:lnTo>
                    <a:pt x="519684" y="1446280"/>
                  </a:lnTo>
                  <a:lnTo>
                    <a:pt x="352043" y="1484381"/>
                  </a:lnTo>
                  <a:lnTo>
                    <a:pt x="179840" y="1514855"/>
                  </a:lnTo>
                  <a:lnTo>
                    <a:pt x="0" y="1540763"/>
                  </a:lnTo>
                </a:path>
              </a:pathLst>
            </a:custGeom>
            <a:ln w="256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825243" y="2791631"/>
            <a:ext cx="132715" cy="281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50" i="1" spc="15" dirty="0">
                <a:latin typeface="Times New Roman"/>
                <a:cs typeface="Times New Roman"/>
              </a:rPr>
              <a:t>a</a:t>
            </a:r>
            <a:endParaRPr sz="165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887956" y="2538971"/>
            <a:ext cx="1743075" cy="1088390"/>
            <a:chOff x="1887956" y="2538971"/>
            <a:chExt cx="1743075" cy="1088390"/>
          </a:xfrm>
        </p:grpSpPr>
        <p:sp>
          <p:nvSpPr>
            <p:cNvPr id="10" name="object 10"/>
            <p:cNvSpPr/>
            <p:nvPr/>
          </p:nvSpPr>
          <p:spPr>
            <a:xfrm>
              <a:off x="1890528" y="3124193"/>
              <a:ext cx="0" cy="502920"/>
            </a:xfrm>
            <a:custGeom>
              <a:avLst/>
              <a:gdLst/>
              <a:ahLst/>
              <a:cxnLst/>
              <a:rect l="l" t="t" r="r" b="b"/>
              <a:pathLst>
                <a:path h="502920">
                  <a:moveTo>
                    <a:pt x="0" y="0"/>
                  </a:moveTo>
                  <a:lnTo>
                    <a:pt x="0" y="502917"/>
                  </a:lnTo>
                </a:path>
              </a:pathLst>
            </a:custGeom>
            <a:ln w="514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27888" y="2538971"/>
              <a:ext cx="0" cy="585470"/>
            </a:xfrm>
            <a:custGeom>
              <a:avLst/>
              <a:gdLst/>
              <a:ahLst/>
              <a:cxnLst/>
              <a:rect l="l" t="t" r="r" b="b"/>
              <a:pathLst>
                <a:path h="585469">
                  <a:moveTo>
                    <a:pt x="0" y="0"/>
                  </a:moveTo>
                  <a:lnTo>
                    <a:pt x="0" y="585222"/>
                  </a:lnTo>
                </a:path>
              </a:pathLst>
            </a:custGeom>
            <a:ln w="514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562602" y="3136055"/>
            <a:ext cx="132715" cy="281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50" i="1" spc="15" dirty="0">
                <a:latin typeface="Times New Roman"/>
                <a:cs typeface="Times New Roman"/>
              </a:rPr>
              <a:t>b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45354" y="3177203"/>
            <a:ext cx="120650" cy="281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50" i="1" spc="10" dirty="0">
                <a:latin typeface="Times New Roman"/>
                <a:cs typeface="Times New Roman"/>
              </a:rPr>
              <a:t>x</a:t>
            </a:r>
            <a:endParaRPr sz="165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003808" y="2232152"/>
            <a:ext cx="3768725" cy="1518920"/>
            <a:chOff x="5003808" y="2232152"/>
            <a:chExt cx="3768725" cy="1518920"/>
          </a:xfrm>
        </p:grpSpPr>
        <p:sp>
          <p:nvSpPr>
            <p:cNvPr id="15" name="object 15"/>
            <p:cNvSpPr/>
            <p:nvPr/>
          </p:nvSpPr>
          <p:spPr>
            <a:xfrm>
              <a:off x="5006348" y="3176011"/>
              <a:ext cx="3607435" cy="0"/>
            </a:xfrm>
            <a:custGeom>
              <a:avLst/>
              <a:gdLst/>
              <a:ahLst/>
              <a:cxnLst/>
              <a:rect l="l" t="t" r="r" b="b"/>
              <a:pathLst>
                <a:path w="3607434">
                  <a:moveTo>
                    <a:pt x="0" y="0"/>
                  </a:moveTo>
                  <a:lnTo>
                    <a:pt x="3607310" y="0"/>
                  </a:lnTo>
                </a:path>
              </a:pathLst>
            </a:custGeom>
            <a:ln w="49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598407" y="3119627"/>
              <a:ext cx="173990" cy="114300"/>
            </a:xfrm>
            <a:custGeom>
              <a:avLst/>
              <a:gdLst/>
              <a:ahLst/>
              <a:cxnLst/>
              <a:rect l="l" t="t" r="r" b="b"/>
              <a:pathLst>
                <a:path w="173990" h="114300">
                  <a:moveTo>
                    <a:pt x="173735" y="56387"/>
                  </a:moveTo>
                  <a:lnTo>
                    <a:pt x="0" y="0"/>
                  </a:lnTo>
                  <a:lnTo>
                    <a:pt x="0" y="114299"/>
                  </a:lnTo>
                  <a:lnTo>
                    <a:pt x="173735" y="563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82778" y="2244852"/>
              <a:ext cx="2635250" cy="1493520"/>
            </a:xfrm>
            <a:custGeom>
              <a:avLst/>
              <a:gdLst/>
              <a:ahLst/>
              <a:cxnLst/>
              <a:rect l="l" t="t" r="r" b="b"/>
              <a:pathLst>
                <a:path w="2635250" h="1493520">
                  <a:moveTo>
                    <a:pt x="1318253" y="370326"/>
                  </a:moveTo>
                  <a:lnTo>
                    <a:pt x="1264920" y="502910"/>
                  </a:lnTo>
                  <a:lnTo>
                    <a:pt x="1211572" y="626357"/>
                  </a:lnTo>
                  <a:lnTo>
                    <a:pt x="1159767" y="742187"/>
                  </a:lnTo>
                  <a:lnTo>
                    <a:pt x="1109475" y="847330"/>
                  </a:lnTo>
                  <a:lnTo>
                    <a:pt x="1059182" y="943351"/>
                  </a:lnTo>
                  <a:lnTo>
                    <a:pt x="1011930" y="1033261"/>
                  </a:lnTo>
                  <a:lnTo>
                    <a:pt x="961637" y="1114034"/>
                  </a:lnTo>
                  <a:lnTo>
                    <a:pt x="912872" y="1184134"/>
                  </a:lnTo>
                  <a:lnTo>
                    <a:pt x="865635" y="1246618"/>
                  </a:lnTo>
                  <a:lnTo>
                    <a:pt x="819911" y="1301485"/>
                  </a:lnTo>
                  <a:lnTo>
                    <a:pt x="772658" y="1344159"/>
                  </a:lnTo>
                  <a:lnTo>
                    <a:pt x="726949" y="1380737"/>
                  </a:lnTo>
                  <a:lnTo>
                    <a:pt x="682752" y="1406643"/>
                  </a:lnTo>
                  <a:lnTo>
                    <a:pt x="640083" y="1423411"/>
                  </a:lnTo>
                  <a:lnTo>
                    <a:pt x="597399" y="1434069"/>
                  </a:lnTo>
                  <a:lnTo>
                    <a:pt x="554729" y="1434069"/>
                  </a:lnTo>
                  <a:lnTo>
                    <a:pt x="512060" y="1423411"/>
                  </a:lnTo>
                  <a:lnTo>
                    <a:pt x="470919" y="1406643"/>
                  </a:lnTo>
                  <a:lnTo>
                    <a:pt x="431290" y="1380737"/>
                  </a:lnTo>
                  <a:lnTo>
                    <a:pt x="391661" y="1344159"/>
                  </a:lnTo>
                  <a:lnTo>
                    <a:pt x="350519" y="1301485"/>
                  </a:lnTo>
                  <a:lnTo>
                    <a:pt x="313946" y="1246618"/>
                  </a:lnTo>
                  <a:lnTo>
                    <a:pt x="275844" y="1184134"/>
                  </a:lnTo>
                  <a:lnTo>
                    <a:pt x="237743" y="1114034"/>
                  </a:lnTo>
                  <a:lnTo>
                    <a:pt x="202682" y="1033261"/>
                  </a:lnTo>
                  <a:lnTo>
                    <a:pt x="164581" y="943351"/>
                  </a:lnTo>
                  <a:lnTo>
                    <a:pt x="132590" y="847330"/>
                  </a:lnTo>
                  <a:lnTo>
                    <a:pt x="97529" y="742187"/>
                  </a:lnTo>
                  <a:lnTo>
                    <a:pt x="65523" y="626357"/>
                  </a:lnTo>
                  <a:lnTo>
                    <a:pt x="28950" y="502910"/>
                  </a:lnTo>
                  <a:lnTo>
                    <a:pt x="0" y="370326"/>
                  </a:lnTo>
                </a:path>
                <a:path w="2635250" h="1493520">
                  <a:moveTo>
                    <a:pt x="2634993" y="1493512"/>
                  </a:moveTo>
                  <a:lnTo>
                    <a:pt x="2590796" y="1330446"/>
                  </a:lnTo>
                  <a:lnTo>
                    <a:pt x="2542031" y="1181093"/>
                  </a:lnTo>
                  <a:lnTo>
                    <a:pt x="2497835" y="1036317"/>
                  </a:lnTo>
                  <a:lnTo>
                    <a:pt x="2449070" y="903717"/>
                  </a:lnTo>
                  <a:lnTo>
                    <a:pt x="2401833" y="778750"/>
                  </a:lnTo>
                  <a:lnTo>
                    <a:pt x="2356108" y="664455"/>
                  </a:lnTo>
                  <a:lnTo>
                    <a:pt x="2308856" y="559297"/>
                  </a:lnTo>
                  <a:lnTo>
                    <a:pt x="2261619" y="461771"/>
                  </a:lnTo>
                  <a:lnTo>
                    <a:pt x="2214366" y="374902"/>
                  </a:lnTo>
                  <a:lnTo>
                    <a:pt x="2165602" y="297170"/>
                  </a:lnTo>
                  <a:lnTo>
                    <a:pt x="2115309" y="227069"/>
                  </a:lnTo>
                  <a:lnTo>
                    <a:pt x="2068072" y="167626"/>
                  </a:lnTo>
                  <a:lnTo>
                    <a:pt x="2020820" y="117335"/>
                  </a:lnTo>
                  <a:lnTo>
                    <a:pt x="1970527" y="74676"/>
                  </a:lnTo>
                  <a:lnTo>
                    <a:pt x="1923290" y="42659"/>
                  </a:lnTo>
                  <a:lnTo>
                    <a:pt x="1872998" y="19809"/>
                  </a:lnTo>
                  <a:lnTo>
                    <a:pt x="1822705" y="6096"/>
                  </a:lnTo>
                  <a:lnTo>
                    <a:pt x="1773940" y="0"/>
                  </a:lnTo>
                  <a:lnTo>
                    <a:pt x="1723648" y="6096"/>
                  </a:lnTo>
                  <a:lnTo>
                    <a:pt x="1673355" y="18273"/>
                  </a:lnTo>
                  <a:lnTo>
                    <a:pt x="1623063" y="39618"/>
                  </a:lnTo>
                  <a:lnTo>
                    <a:pt x="1574298" y="73140"/>
                  </a:lnTo>
                  <a:lnTo>
                    <a:pt x="1520950" y="112774"/>
                  </a:lnTo>
                  <a:lnTo>
                    <a:pt x="1470658" y="163065"/>
                  </a:lnTo>
                  <a:lnTo>
                    <a:pt x="1420365" y="222493"/>
                  </a:lnTo>
                  <a:lnTo>
                    <a:pt x="1367033" y="292593"/>
                  </a:lnTo>
                  <a:lnTo>
                    <a:pt x="1318253" y="370326"/>
                  </a:lnTo>
                </a:path>
              </a:pathLst>
            </a:custGeom>
            <a:ln w="250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8619232" y="3227375"/>
            <a:ext cx="118110" cy="274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00" i="1" spc="15" dirty="0">
                <a:latin typeface="Times New Roman"/>
                <a:cs typeface="Times New Roman"/>
              </a:rPr>
              <a:t>x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046208" y="2852472"/>
            <a:ext cx="129539" cy="274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00" i="1" spc="15" dirty="0">
                <a:latin typeface="Times New Roman"/>
                <a:cs typeface="Times New Roman"/>
              </a:rPr>
              <a:t>b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306567" y="3215639"/>
            <a:ext cx="147955" cy="283845"/>
          </a:xfrm>
          <a:custGeom>
            <a:avLst/>
            <a:gdLst/>
            <a:ahLst/>
            <a:cxnLst/>
            <a:rect l="l" t="t" r="r" b="b"/>
            <a:pathLst>
              <a:path w="147954" h="283845">
                <a:moveTo>
                  <a:pt x="147827" y="283463"/>
                </a:moveTo>
                <a:lnTo>
                  <a:pt x="147827" y="0"/>
                </a:lnTo>
                <a:lnTo>
                  <a:pt x="0" y="0"/>
                </a:lnTo>
                <a:lnTo>
                  <a:pt x="0" y="283463"/>
                </a:lnTo>
                <a:lnTo>
                  <a:pt x="147827" y="2834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318249" y="3207563"/>
            <a:ext cx="129539" cy="274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00" i="1" spc="15" dirty="0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380271" y="2647180"/>
            <a:ext cx="2640330" cy="1073150"/>
            <a:chOff x="5380271" y="2647180"/>
            <a:chExt cx="2640330" cy="1073150"/>
          </a:xfrm>
        </p:grpSpPr>
        <p:sp>
          <p:nvSpPr>
            <p:cNvPr id="23" name="object 23"/>
            <p:cNvSpPr/>
            <p:nvPr/>
          </p:nvSpPr>
          <p:spPr>
            <a:xfrm>
              <a:off x="5382778" y="3166859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-2506" y="4576"/>
                  </a:moveTo>
                  <a:lnTo>
                    <a:pt x="2506" y="4576"/>
                  </a:lnTo>
                </a:path>
              </a:pathLst>
            </a:custGeom>
            <a:ln w="91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382778" y="3147049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-2506" y="4576"/>
                  </a:moveTo>
                  <a:lnTo>
                    <a:pt x="2506" y="4576"/>
                  </a:lnTo>
                </a:path>
              </a:pathLst>
            </a:custGeom>
            <a:ln w="91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382778" y="3127240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-2506" y="4568"/>
                  </a:moveTo>
                  <a:lnTo>
                    <a:pt x="2506" y="4568"/>
                  </a:lnTo>
                </a:path>
              </a:pathLst>
            </a:custGeom>
            <a:ln w="91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382778" y="3026658"/>
              <a:ext cx="1905" cy="90170"/>
            </a:xfrm>
            <a:custGeom>
              <a:avLst/>
              <a:gdLst/>
              <a:ahLst/>
              <a:cxnLst/>
              <a:rect l="l" t="t" r="r" b="b"/>
              <a:pathLst>
                <a:path w="1904" h="90169">
                  <a:moveTo>
                    <a:pt x="0" y="89909"/>
                  </a:moveTo>
                  <a:lnTo>
                    <a:pt x="0" y="79252"/>
                  </a:lnTo>
                </a:path>
                <a:path w="1904" h="90169">
                  <a:moveTo>
                    <a:pt x="0" y="70100"/>
                  </a:moveTo>
                  <a:lnTo>
                    <a:pt x="0" y="59427"/>
                  </a:lnTo>
                </a:path>
                <a:path w="1904" h="90169">
                  <a:moveTo>
                    <a:pt x="0" y="50291"/>
                  </a:moveTo>
                  <a:lnTo>
                    <a:pt x="0" y="39618"/>
                  </a:lnTo>
                </a:path>
                <a:path w="1904" h="90169">
                  <a:moveTo>
                    <a:pt x="0" y="30481"/>
                  </a:moveTo>
                  <a:lnTo>
                    <a:pt x="0" y="19809"/>
                  </a:lnTo>
                </a:path>
                <a:path w="1904" h="90169">
                  <a:moveTo>
                    <a:pt x="1527" y="10672"/>
                  </a:moveTo>
                  <a:lnTo>
                    <a:pt x="1527" y="0"/>
                  </a:lnTo>
                </a:path>
              </a:pathLst>
            </a:custGeom>
            <a:ln w="50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384306" y="3006849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-2506" y="4568"/>
                  </a:moveTo>
                  <a:lnTo>
                    <a:pt x="2506" y="4568"/>
                  </a:lnTo>
                </a:path>
              </a:pathLst>
            </a:custGeom>
            <a:ln w="91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384306" y="2987039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-2506" y="4568"/>
                  </a:moveTo>
                  <a:lnTo>
                    <a:pt x="2506" y="4568"/>
                  </a:lnTo>
                </a:path>
              </a:pathLst>
            </a:custGeom>
            <a:ln w="91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381799" y="2951982"/>
              <a:ext cx="5080" cy="20320"/>
            </a:xfrm>
            <a:custGeom>
              <a:avLst/>
              <a:gdLst/>
              <a:ahLst/>
              <a:cxnLst/>
              <a:rect l="l" t="t" r="r" b="b"/>
              <a:pathLst>
                <a:path w="5079" h="20319">
                  <a:moveTo>
                    <a:pt x="0" y="19809"/>
                  </a:moveTo>
                  <a:lnTo>
                    <a:pt x="5013" y="19809"/>
                  </a:lnTo>
                </a:path>
                <a:path w="5079" h="20319">
                  <a:moveTo>
                    <a:pt x="0" y="0"/>
                  </a:moveTo>
                  <a:lnTo>
                    <a:pt x="5013" y="0"/>
                  </a:lnTo>
                </a:path>
              </a:pathLst>
            </a:custGeom>
            <a:ln w="91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384306" y="2846824"/>
              <a:ext cx="0" cy="90170"/>
            </a:xfrm>
            <a:custGeom>
              <a:avLst/>
              <a:gdLst/>
              <a:ahLst/>
              <a:cxnLst/>
              <a:rect l="l" t="t" r="r" b="b"/>
              <a:pathLst>
                <a:path h="90169">
                  <a:moveTo>
                    <a:pt x="0" y="89909"/>
                  </a:moveTo>
                  <a:lnTo>
                    <a:pt x="0" y="79252"/>
                  </a:lnTo>
                </a:path>
                <a:path h="90169">
                  <a:moveTo>
                    <a:pt x="0" y="70100"/>
                  </a:moveTo>
                  <a:lnTo>
                    <a:pt x="0" y="59443"/>
                  </a:lnTo>
                </a:path>
                <a:path h="90169">
                  <a:moveTo>
                    <a:pt x="0" y="50291"/>
                  </a:moveTo>
                  <a:lnTo>
                    <a:pt x="0" y="39618"/>
                  </a:lnTo>
                </a:path>
                <a:path h="90169">
                  <a:moveTo>
                    <a:pt x="0" y="30481"/>
                  </a:moveTo>
                  <a:lnTo>
                    <a:pt x="0" y="19809"/>
                  </a:lnTo>
                </a:path>
                <a:path h="90169">
                  <a:moveTo>
                    <a:pt x="0" y="10672"/>
                  </a:moveTo>
                  <a:lnTo>
                    <a:pt x="0" y="0"/>
                  </a:lnTo>
                </a:path>
              </a:pathLst>
            </a:custGeom>
            <a:ln w="50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381799" y="2791964"/>
              <a:ext cx="5080" cy="40005"/>
            </a:xfrm>
            <a:custGeom>
              <a:avLst/>
              <a:gdLst/>
              <a:ahLst/>
              <a:cxnLst/>
              <a:rect l="l" t="t" r="r" b="b"/>
              <a:pathLst>
                <a:path w="5079" h="40005">
                  <a:moveTo>
                    <a:pt x="0" y="39618"/>
                  </a:moveTo>
                  <a:lnTo>
                    <a:pt x="5013" y="39618"/>
                  </a:lnTo>
                </a:path>
                <a:path w="5079" h="40005">
                  <a:moveTo>
                    <a:pt x="0" y="19809"/>
                  </a:moveTo>
                  <a:lnTo>
                    <a:pt x="5013" y="19809"/>
                  </a:lnTo>
                </a:path>
                <a:path w="5079" h="40005">
                  <a:moveTo>
                    <a:pt x="0" y="0"/>
                  </a:moveTo>
                  <a:lnTo>
                    <a:pt x="5013" y="0"/>
                  </a:lnTo>
                </a:path>
              </a:pathLst>
            </a:custGeom>
            <a:ln w="91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384306" y="2767571"/>
              <a:ext cx="3175" cy="9525"/>
            </a:xfrm>
            <a:custGeom>
              <a:avLst/>
              <a:gdLst/>
              <a:ahLst/>
              <a:cxnLst/>
              <a:rect l="l" t="t" r="r" b="b"/>
              <a:pathLst>
                <a:path w="3175" h="9525">
                  <a:moveTo>
                    <a:pt x="0" y="9152"/>
                  </a:moveTo>
                  <a:lnTo>
                    <a:pt x="3040" y="0"/>
                  </a:lnTo>
                </a:path>
              </a:pathLst>
            </a:custGeom>
            <a:ln w="50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387346" y="2747762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-2506" y="4576"/>
                  </a:moveTo>
                  <a:lnTo>
                    <a:pt x="2506" y="4576"/>
                  </a:lnTo>
                </a:path>
              </a:pathLst>
            </a:custGeom>
            <a:ln w="91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387346" y="2647180"/>
              <a:ext cx="0" cy="90170"/>
            </a:xfrm>
            <a:custGeom>
              <a:avLst/>
              <a:gdLst/>
              <a:ahLst/>
              <a:cxnLst/>
              <a:rect l="l" t="t" r="r" b="b"/>
              <a:pathLst>
                <a:path h="90169">
                  <a:moveTo>
                    <a:pt x="0" y="89909"/>
                  </a:moveTo>
                  <a:lnTo>
                    <a:pt x="0" y="79252"/>
                  </a:lnTo>
                </a:path>
                <a:path h="90169">
                  <a:moveTo>
                    <a:pt x="0" y="70100"/>
                  </a:moveTo>
                  <a:lnTo>
                    <a:pt x="0" y="59443"/>
                  </a:lnTo>
                </a:path>
                <a:path h="90169">
                  <a:moveTo>
                    <a:pt x="0" y="50291"/>
                  </a:moveTo>
                  <a:lnTo>
                    <a:pt x="0" y="39618"/>
                  </a:lnTo>
                </a:path>
                <a:path h="90169">
                  <a:moveTo>
                    <a:pt x="0" y="30481"/>
                  </a:moveTo>
                  <a:lnTo>
                    <a:pt x="0" y="19809"/>
                  </a:lnTo>
                </a:path>
                <a:path h="90169">
                  <a:moveTo>
                    <a:pt x="0" y="10672"/>
                  </a:moveTo>
                  <a:lnTo>
                    <a:pt x="0" y="0"/>
                  </a:lnTo>
                </a:path>
              </a:pathLst>
            </a:custGeom>
            <a:ln w="50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013204" y="3710938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-2506" y="4568"/>
                  </a:moveTo>
                  <a:lnTo>
                    <a:pt x="2506" y="4568"/>
                  </a:lnTo>
                </a:path>
              </a:pathLst>
            </a:custGeom>
            <a:ln w="91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010697" y="3656071"/>
              <a:ext cx="5080" cy="40005"/>
            </a:xfrm>
            <a:custGeom>
              <a:avLst/>
              <a:gdLst/>
              <a:ahLst/>
              <a:cxnLst/>
              <a:rect l="l" t="t" r="r" b="b"/>
              <a:pathLst>
                <a:path w="5079" h="40004">
                  <a:moveTo>
                    <a:pt x="0" y="39618"/>
                  </a:moveTo>
                  <a:lnTo>
                    <a:pt x="5013" y="39618"/>
                  </a:lnTo>
                </a:path>
                <a:path w="5079" h="40004">
                  <a:moveTo>
                    <a:pt x="0" y="19809"/>
                  </a:moveTo>
                  <a:lnTo>
                    <a:pt x="5013" y="19809"/>
                  </a:lnTo>
                </a:path>
                <a:path w="5079" h="40004">
                  <a:moveTo>
                    <a:pt x="0" y="0"/>
                  </a:moveTo>
                  <a:lnTo>
                    <a:pt x="5013" y="0"/>
                  </a:lnTo>
                </a:path>
              </a:pathLst>
            </a:custGeom>
            <a:ln w="91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013204" y="3550913"/>
              <a:ext cx="3175" cy="90170"/>
            </a:xfrm>
            <a:custGeom>
              <a:avLst/>
              <a:gdLst/>
              <a:ahLst/>
              <a:cxnLst/>
              <a:rect l="l" t="t" r="r" b="b"/>
              <a:pathLst>
                <a:path w="3175" h="90170">
                  <a:moveTo>
                    <a:pt x="0" y="89909"/>
                  </a:moveTo>
                  <a:lnTo>
                    <a:pt x="0" y="79252"/>
                  </a:lnTo>
                </a:path>
                <a:path w="3175" h="90170">
                  <a:moveTo>
                    <a:pt x="0" y="70100"/>
                  </a:moveTo>
                  <a:lnTo>
                    <a:pt x="0" y="59427"/>
                  </a:lnTo>
                </a:path>
                <a:path w="3175" h="90170">
                  <a:moveTo>
                    <a:pt x="0" y="50291"/>
                  </a:moveTo>
                  <a:lnTo>
                    <a:pt x="0" y="39618"/>
                  </a:lnTo>
                </a:path>
                <a:path w="3175" h="90170">
                  <a:moveTo>
                    <a:pt x="3055" y="30481"/>
                  </a:moveTo>
                  <a:lnTo>
                    <a:pt x="3055" y="19809"/>
                  </a:lnTo>
                </a:path>
                <a:path w="3175" h="90170">
                  <a:moveTo>
                    <a:pt x="3055" y="10672"/>
                  </a:moveTo>
                  <a:lnTo>
                    <a:pt x="3055" y="0"/>
                  </a:lnTo>
                </a:path>
              </a:pathLst>
            </a:custGeom>
            <a:ln w="50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016259" y="3531104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-2506" y="4568"/>
                  </a:moveTo>
                  <a:lnTo>
                    <a:pt x="2506" y="4568"/>
                  </a:lnTo>
                </a:path>
              </a:pathLst>
            </a:custGeom>
            <a:ln w="91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016259" y="3511294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-2506" y="4568"/>
                  </a:moveTo>
                  <a:lnTo>
                    <a:pt x="2506" y="4568"/>
                  </a:lnTo>
                </a:path>
              </a:pathLst>
            </a:custGeom>
            <a:ln w="91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016259" y="3491470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-2506" y="4576"/>
                  </a:moveTo>
                  <a:lnTo>
                    <a:pt x="2506" y="4576"/>
                  </a:lnTo>
                </a:path>
              </a:pathLst>
            </a:custGeom>
            <a:ln w="91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016259" y="3471660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-2506" y="4576"/>
                  </a:moveTo>
                  <a:lnTo>
                    <a:pt x="2506" y="4576"/>
                  </a:lnTo>
                </a:path>
              </a:pathLst>
            </a:custGeom>
            <a:ln w="91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016259" y="3351269"/>
              <a:ext cx="0" cy="109855"/>
            </a:xfrm>
            <a:custGeom>
              <a:avLst/>
              <a:gdLst/>
              <a:ahLst/>
              <a:cxnLst/>
              <a:rect l="l" t="t" r="r" b="b"/>
              <a:pathLst>
                <a:path h="109854">
                  <a:moveTo>
                    <a:pt x="0" y="109734"/>
                  </a:moveTo>
                  <a:lnTo>
                    <a:pt x="0" y="99061"/>
                  </a:lnTo>
                </a:path>
                <a:path h="109854">
                  <a:moveTo>
                    <a:pt x="0" y="89909"/>
                  </a:moveTo>
                  <a:lnTo>
                    <a:pt x="0" y="79252"/>
                  </a:lnTo>
                </a:path>
                <a:path h="109854">
                  <a:moveTo>
                    <a:pt x="0" y="70100"/>
                  </a:moveTo>
                  <a:lnTo>
                    <a:pt x="0" y="59427"/>
                  </a:lnTo>
                </a:path>
                <a:path h="109854">
                  <a:moveTo>
                    <a:pt x="0" y="50291"/>
                  </a:moveTo>
                  <a:lnTo>
                    <a:pt x="0" y="39618"/>
                  </a:lnTo>
                </a:path>
                <a:path h="109854">
                  <a:moveTo>
                    <a:pt x="0" y="30481"/>
                  </a:moveTo>
                  <a:lnTo>
                    <a:pt x="0" y="19809"/>
                  </a:lnTo>
                </a:path>
                <a:path h="109854">
                  <a:moveTo>
                    <a:pt x="0" y="10672"/>
                  </a:moveTo>
                  <a:lnTo>
                    <a:pt x="0" y="0"/>
                  </a:lnTo>
                </a:path>
              </a:pathLst>
            </a:custGeom>
            <a:ln w="50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016259" y="3331460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-2506" y="4568"/>
                  </a:moveTo>
                  <a:lnTo>
                    <a:pt x="2506" y="4568"/>
                  </a:lnTo>
                </a:path>
              </a:pathLst>
            </a:custGeom>
            <a:ln w="91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016259" y="3311651"/>
              <a:ext cx="1905" cy="9525"/>
            </a:xfrm>
            <a:custGeom>
              <a:avLst/>
              <a:gdLst/>
              <a:ahLst/>
              <a:cxnLst/>
              <a:rect l="l" t="t" r="r" b="b"/>
              <a:pathLst>
                <a:path w="1904" h="9525">
                  <a:moveTo>
                    <a:pt x="0" y="9136"/>
                  </a:moveTo>
                  <a:lnTo>
                    <a:pt x="1512" y="0"/>
                  </a:lnTo>
                </a:path>
              </a:pathLst>
            </a:custGeom>
            <a:ln w="50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015265" y="3276593"/>
              <a:ext cx="5080" cy="20320"/>
            </a:xfrm>
            <a:custGeom>
              <a:avLst/>
              <a:gdLst/>
              <a:ahLst/>
              <a:cxnLst/>
              <a:rect l="l" t="t" r="r" b="b"/>
              <a:pathLst>
                <a:path w="5079" h="20320">
                  <a:moveTo>
                    <a:pt x="0" y="19809"/>
                  </a:moveTo>
                  <a:lnTo>
                    <a:pt x="5013" y="19809"/>
                  </a:lnTo>
                </a:path>
                <a:path w="5079" h="20320">
                  <a:moveTo>
                    <a:pt x="0" y="0"/>
                  </a:moveTo>
                  <a:lnTo>
                    <a:pt x="5013" y="0"/>
                  </a:lnTo>
                </a:path>
              </a:pathLst>
            </a:custGeom>
            <a:ln w="91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017772" y="3191244"/>
              <a:ext cx="0" cy="70485"/>
            </a:xfrm>
            <a:custGeom>
              <a:avLst/>
              <a:gdLst/>
              <a:ahLst/>
              <a:cxnLst/>
              <a:rect l="l" t="t" r="r" b="b"/>
              <a:pathLst>
                <a:path h="70485">
                  <a:moveTo>
                    <a:pt x="0" y="70115"/>
                  </a:moveTo>
                  <a:lnTo>
                    <a:pt x="0" y="59443"/>
                  </a:lnTo>
                </a:path>
                <a:path h="70485">
                  <a:moveTo>
                    <a:pt x="0" y="50291"/>
                  </a:moveTo>
                  <a:lnTo>
                    <a:pt x="0" y="39633"/>
                  </a:lnTo>
                </a:path>
                <a:path h="70485">
                  <a:moveTo>
                    <a:pt x="0" y="30481"/>
                  </a:moveTo>
                  <a:lnTo>
                    <a:pt x="0" y="19809"/>
                  </a:lnTo>
                </a:path>
                <a:path h="70485">
                  <a:moveTo>
                    <a:pt x="0" y="10672"/>
                  </a:moveTo>
                  <a:lnTo>
                    <a:pt x="0" y="0"/>
                  </a:lnTo>
                </a:path>
              </a:pathLst>
            </a:custGeom>
            <a:ln w="50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017772" y="3176011"/>
              <a:ext cx="0" cy="6350"/>
            </a:xfrm>
            <a:custGeom>
              <a:avLst/>
              <a:gdLst/>
              <a:ahLst/>
              <a:cxnLst/>
              <a:rect l="l" t="t" r="r" b="b"/>
              <a:pathLst>
                <a:path h="6350">
                  <a:moveTo>
                    <a:pt x="-2506" y="3048"/>
                  </a:moveTo>
                  <a:lnTo>
                    <a:pt x="2506" y="3048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93133" y="3850638"/>
            <a:ext cx="7600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  <a:tabLst>
                <a:tab pos="469265" algn="l"/>
                <a:tab pos="1720850" algn="l"/>
              </a:tabLst>
            </a:pPr>
            <a:r>
              <a:rPr sz="2400" i="1" spc="15" dirty="0">
                <a:latin typeface="Calibri"/>
                <a:cs typeface="Calibri"/>
              </a:rPr>
              <a:t>2.	</a:t>
            </a:r>
            <a:r>
              <a:rPr sz="2400" i="1" spc="20" dirty="0">
                <a:latin typeface="Calibri"/>
                <a:cs typeface="Calibri"/>
              </a:rPr>
              <a:t>f</a:t>
            </a:r>
            <a:r>
              <a:rPr sz="2400" spc="20" dirty="0">
                <a:latin typeface="Calibri"/>
                <a:cs typeface="Calibri"/>
              </a:rPr>
              <a:t>(</a:t>
            </a:r>
            <a:r>
              <a:rPr sz="2400" i="1" spc="20" dirty="0">
                <a:latin typeface="Calibri"/>
                <a:cs typeface="Calibri"/>
              </a:rPr>
              <a:t>a</a:t>
            </a:r>
            <a:r>
              <a:rPr sz="2400" spc="20" dirty="0">
                <a:latin typeface="Calibri"/>
                <a:cs typeface="Calibri"/>
              </a:rPr>
              <a:t>)</a:t>
            </a:r>
            <a:r>
              <a:rPr sz="2400" i="1" spc="20" dirty="0">
                <a:latin typeface="Calibri"/>
                <a:cs typeface="Calibri"/>
              </a:rPr>
              <a:t>f</a:t>
            </a:r>
            <a:r>
              <a:rPr sz="2400" spc="20" dirty="0">
                <a:latin typeface="Calibri"/>
                <a:cs typeface="Calibri"/>
              </a:rPr>
              <a:t>(</a:t>
            </a:r>
            <a:r>
              <a:rPr sz="2400" i="1" spc="20" dirty="0">
                <a:latin typeface="Calibri"/>
                <a:cs typeface="Calibri"/>
              </a:rPr>
              <a:t>b</a:t>
            </a:r>
            <a:r>
              <a:rPr sz="2400" spc="20" dirty="0">
                <a:latin typeface="Calibri"/>
                <a:cs typeface="Calibri"/>
              </a:rPr>
              <a:t>)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&gt;	</a:t>
            </a:r>
            <a:r>
              <a:rPr sz="2400" spc="5" dirty="0">
                <a:latin typeface="Calibri"/>
                <a:cs typeface="Calibri"/>
              </a:rPr>
              <a:t>0, </a:t>
            </a:r>
            <a:r>
              <a:rPr sz="2400" spc="-10" dirty="0">
                <a:latin typeface="Calibri"/>
                <a:cs typeface="Calibri"/>
              </a:rPr>
              <a:t>maka </a:t>
            </a:r>
            <a:r>
              <a:rPr sz="2400" spc="-15" dirty="0">
                <a:latin typeface="Calibri"/>
                <a:cs typeface="Calibri"/>
              </a:rPr>
              <a:t>terdapat </a:t>
            </a:r>
            <a:r>
              <a:rPr sz="2400" spc="-10" dirty="0">
                <a:latin typeface="Calibri"/>
                <a:cs typeface="Calibri"/>
              </a:rPr>
              <a:t>akar </a:t>
            </a:r>
            <a:r>
              <a:rPr sz="2400" spc="-15" dirty="0">
                <a:latin typeface="Calibri"/>
                <a:cs typeface="Calibri"/>
              </a:rPr>
              <a:t>sebanyak </a:t>
            </a:r>
            <a:r>
              <a:rPr sz="2400" spc="-10" dirty="0">
                <a:latin typeface="Calibri"/>
                <a:cs typeface="Calibri"/>
              </a:rPr>
              <a:t>bilangan </a:t>
            </a:r>
            <a:r>
              <a:rPr sz="2400" spc="-5" dirty="0">
                <a:latin typeface="Calibri"/>
                <a:cs typeface="Calibri"/>
              </a:rPr>
              <a:t>genap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(termasuk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tidak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ada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akar)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1419345" y="4890325"/>
            <a:ext cx="2788920" cy="1551940"/>
            <a:chOff x="1419345" y="4890325"/>
            <a:chExt cx="2788920" cy="1551940"/>
          </a:xfrm>
        </p:grpSpPr>
        <p:sp>
          <p:nvSpPr>
            <p:cNvPr id="50" name="object 50"/>
            <p:cNvSpPr/>
            <p:nvPr/>
          </p:nvSpPr>
          <p:spPr>
            <a:xfrm>
              <a:off x="1421885" y="6385560"/>
              <a:ext cx="2630805" cy="0"/>
            </a:xfrm>
            <a:custGeom>
              <a:avLst/>
              <a:gdLst/>
              <a:ahLst/>
              <a:cxnLst/>
              <a:rect l="l" t="t" r="r" b="b"/>
              <a:pathLst>
                <a:path w="2630804">
                  <a:moveTo>
                    <a:pt x="0" y="0"/>
                  </a:moveTo>
                  <a:lnTo>
                    <a:pt x="2630430" y="0"/>
                  </a:lnTo>
                </a:path>
              </a:pathLst>
            </a:custGeom>
            <a:ln w="49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037075" y="6329172"/>
              <a:ext cx="170815" cy="113030"/>
            </a:xfrm>
            <a:custGeom>
              <a:avLst/>
              <a:gdLst/>
              <a:ahLst/>
              <a:cxnLst/>
              <a:rect l="l" t="t" r="r" b="b"/>
              <a:pathLst>
                <a:path w="170814" h="113029">
                  <a:moveTo>
                    <a:pt x="170687" y="56387"/>
                  </a:moveTo>
                  <a:lnTo>
                    <a:pt x="0" y="0"/>
                  </a:lnTo>
                  <a:lnTo>
                    <a:pt x="0" y="112775"/>
                  </a:lnTo>
                  <a:lnTo>
                    <a:pt x="170687" y="563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607819" y="4902708"/>
              <a:ext cx="2230120" cy="1164590"/>
            </a:xfrm>
            <a:custGeom>
              <a:avLst/>
              <a:gdLst/>
              <a:ahLst/>
              <a:cxnLst/>
              <a:rect l="l" t="t" r="r" b="b"/>
              <a:pathLst>
                <a:path w="2230120" h="1164589">
                  <a:moveTo>
                    <a:pt x="2229611" y="0"/>
                  </a:moveTo>
                  <a:lnTo>
                    <a:pt x="2138171" y="138683"/>
                  </a:lnTo>
                  <a:lnTo>
                    <a:pt x="2048255" y="269747"/>
                  </a:lnTo>
                  <a:lnTo>
                    <a:pt x="1959863" y="393191"/>
                  </a:lnTo>
                  <a:lnTo>
                    <a:pt x="1872995" y="504443"/>
                  </a:lnTo>
                  <a:lnTo>
                    <a:pt x="1786127" y="608075"/>
                  </a:lnTo>
                  <a:lnTo>
                    <a:pt x="1702307" y="704087"/>
                  </a:lnTo>
                  <a:lnTo>
                    <a:pt x="1618487" y="790955"/>
                  </a:lnTo>
                  <a:lnTo>
                    <a:pt x="1536191" y="867155"/>
                  </a:lnTo>
                  <a:lnTo>
                    <a:pt x="1456943" y="937259"/>
                  </a:lnTo>
                  <a:lnTo>
                    <a:pt x="1377695" y="996695"/>
                  </a:lnTo>
                  <a:lnTo>
                    <a:pt x="1298447" y="1045463"/>
                  </a:lnTo>
                  <a:lnTo>
                    <a:pt x="1222247" y="1088135"/>
                  </a:lnTo>
                  <a:lnTo>
                    <a:pt x="1144523" y="1120139"/>
                  </a:lnTo>
                  <a:lnTo>
                    <a:pt x="1071371" y="1144523"/>
                  </a:lnTo>
                  <a:lnTo>
                    <a:pt x="999743" y="1159763"/>
                  </a:lnTo>
                  <a:lnTo>
                    <a:pt x="928115" y="1164335"/>
                  </a:lnTo>
                  <a:lnTo>
                    <a:pt x="854963" y="1161287"/>
                  </a:lnTo>
                  <a:lnTo>
                    <a:pt x="786383" y="1149095"/>
                  </a:lnTo>
                  <a:lnTo>
                    <a:pt x="716279" y="1129283"/>
                  </a:lnTo>
                  <a:lnTo>
                    <a:pt x="650747" y="1100327"/>
                  </a:lnTo>
                  <a:lnTo>
                    <a:pt x="585215" y="1060703"/>
                  </a:lnTo>
                  <a:lnTo>
                    <a:pt x="521207" y="1013459"/>
                  </a:lnTo>
                  <a:lnTo>
                    <a:pt x="460247" y="957071"/>
                  </a:lnTo>
                  <a:lnTo>
                    <a:pt x="397763" y="893063"/>
                  </a:lnTo>
                  <a:lnTo>
                    <a:pt x="335279" y="818387"/>
                  </a:lnTo>
                  <a:lnTo>
                    <a:pt x="275843" y="734567"/>
                  </a:lnTo>
                  <a:lnTo>
                    <a:pt x="219455" y="643127"/>
                  </a:lnTo>
                  <a:lnTo>
                    <a:pt x="163067" y="541019"/>
                  </a:lnTo>
                  <a:lnTo>
                    <a:pt x="105155" y="432815"/>
                  </a:lnTo>
                  <a:lnTo>
                    <a:pt x="53339" y="313943"/>
                  </a:lnTo>
                  <a:lnTo>
                    <a:pt x="0" y="185927"/>
                  </a:lnTo>
                </a:path>
              </a:pathLst>
            </a:custGeom>
            <a:ln w="247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1729231" y="6416194"/>
            <a:ext cx="128270" cy="2717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600" i="1" spc="5" dirty="0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1785181" y="5187695"/>
            <a:ext cx="1868805" cy="1196340"/>
            <a:chOff x="1785181" y="5187695"/>
            <a:chExt cx="1868805" cy="1196340"/>
          </a:xfrm>
        </p:grpSpPr>
        <p:sp>
          <p:nvSpPr>
            <p:cNvPr id="55" name="object 55"/>
            <p:cNvSpPr/>
            <p:nvPr/>
          </p:nvSpPr>
          <p:spPr>
            <a:xfrm>
              <a:off x="1787651" y="5478779"/>
              <a:ext cx="0" cy="70485"/>
            </a:xfrm>
            <a:custGeom>
              <a:avLst/>
              <a:gdLst/>
              <a:ahLst/>
              <a:cxnLst/>
              <a:rect l="l" t="t" r="r" b="b"/>
              <a:pathLst>
                <a:path h="70485">
                  <a:moveTo>
                    <a:pt x="0" y="0"/>
                  </a:moveTo>
                  <a:lnTo>
                    <a:pt x="0" y="10667"/>
                  </a:lnTo>
                </a:path>
                <a:path h="70485">
                  <a:moveTo>
                    <a:pt x="0" y="19811"/>
                  </a:moveTo>
                  <a:lnTo>
                    <a:pt x="0" y="30479"/>
                  </a:lnTo>
                </a:path>
                <a:path h="70485">
                  <a:moveTo>
                    <a:pt x="0" y="39623"/>
                  </a:moveTo>
                  <a:lnTo>
                    <a:pt x="0" y="50291"/>
                  </a:lnTo>
                </a:path>
                <a:path h="70485">
                  <a:moveTo>
                    <a:pt x="0" y="59435"/>
                  </a:moveTo>
                  <a:lnTo>
                    <a:pt x="0" y="70103"/>
                  </a:lnTo>
                </a:path>
              </a:pathLst>
            </a:custGeom>
            <a:ln w="49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785181" y="5562599"/>
              <a:ext cx="5080" cy="119380"/>
            </a:xfrm>
            <a:custGeom>
              <a:avLst/>
              <a:gdLst/>
              <a:ahLst/>
              <a:cxnLst/>
              <a:rect l="l" t="t" r="r" b="b"/>
              <a:pathLst>
                <a:path w="5080" h="119379">
                  <a:moveTo>
                    <a:pt x="0" y="0"/>
                  </a:moveTo>
                  <a:lnTo>
                    <a:pt x="4940" y="0"/>
                  </a:lnTo>
                </a:path>
                <a:path w="5080" h="119379">
                  <a:moveTo>
                    <a:pt x="0" y="19811"/>
                  </a:moveTo>
                  <a:lnTo>
                    <a:pt x="4940" y="19811"/>
                  </a:lnTo>
                </a:path>
                <a:path w="5080" h="119379">
                  <a:moveTo>
                    <a:pt x="0" y="39623"/>
                  </a:moveTo>
                  <a:lnTo>
                    <a:pt x="4940" y="39623"/>
                  </a:lnTo>
                </a:path>
                <a:path w="5080" h="119379">
                  <a:moveTo>
                    <a:pt x="0" y="59435"/>
                  </a:moveTo>
                  <a:lnTo>
                    <a:pt x="4940" y="59435"/>
                  </a:lnTo>
                </a:path>
                <a:path w="5080" h="119379">
                  <a:moveTo>
                    <a:pt x="0" y="79247"/>
                  </a:moveTo>
                  <a:lnTo>
                    <a:pt x="4940" y="79247"/>
                  </a:lnTo>
                </a:path>
                <a:path w="5080" h="119379">
                  <a:moveTo>
                    <a:pt x="0" y="99059"/>
                  </a:moveTo>
                  <a:lnTo>
                    <a:pt x="4940" y="99059"/>
                  </a:lnTo>
                </a:path>
                <a:path w="5080" h="119379">
                  <a:moveTo>
                    <a:pt x="0" y="118871"/>
                  </a:moveTo>
                  <a:lnTo>
                    <a:pt x="4940" y="118871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787651" y="5696711"/>
              <a:ext cx="3175" cy="9525"/>
            </a:xfrm>
            <a:custGeom>
              <a:avLst/>
              <a:gdLst/>
              <a:ahLst/>
              <a:cxnLst/>
              <a:rect l="l" t="t" r="r" b="b"/>
              <a:pathLst>
                <a:path w="3175" h="9525">
                  <a:moveTo>
                    <a:pt x="0" y="0"/>
                  </a:moveTo>
                  <a:lnTo>
                    <a:pt x="3047" y="9143"/>
                  </a:lnTo>
                </a:path>
              </a:pathLst>
            </a:custGeom>
            <a:ln w="49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788229" y="5721095"/>
              <a:ext cx="5080" cy="158750"/>
            </a:xfrm>
            <a:custGeom>
              <a:avLst/>
              <a:gdLst/>
              <a:ahLst/>
              <a:cxnLst/>
              <a:rect l="l" t="t" r="r" b="b"/>
              <a:pathLst>
                <a:path w="5080" h="158750">
                  <a:moveTo>
                    <a:pt x="0" y="0"/>
                  </a:moveTo>
                  <a:lnTo>
                    <a:pt x="4940" y="0"/>
                  </a:lnTo>
                </a:path>
                <a:path w="5080" h="158750">
                  <a:moveTo>
                    <a:pt x="0" y="19811"/>
                  </a:moveTo>
                  <a:lnTo>
                    <a:pt x="4940" y="19811"/>
                  </a:lnTo>
                </a:path>
                <a:path w="5080" h="158750">
                  <a:moveTo>
                    <a:pt x="0" y="39623"/>
                  </a:moveTo>
                  <a:lnTo>
                    <a:pt x="4940" y="39623"/>
                  </a:lnTo>
                </a:path>
                <a:path w="5080" h="158750">
                  <a:moveTo>
                    <a:pt x="0" y="59435"/>
                  </a:moveTo>
                  <a:lnTo>
                    <a:pt x="4940" y="59435"/>
                  </a:lnTo>
                </a:path>
                <a:path w="5080" h="158750">
                  <a:moveTo>
                    <a:pt x="0" y="79247"/>
                  </a:moveTo>
                  <a:lnTo>
                    <a:pt x="4940" y="79247"/>
                  </a:lnTo>
                </a:path>
                <a:path w="5080" h="158750">
                  <a:moveTo>
                    <a:pt x="0" y="99059"/>
                  </a:moveTo>
                  <a:lnTo>
                    <a:pt x="4940" y="99059"/>
                  </a:lnTo>
                </a:path>
                <a:path w="5080" h="158750">
                  <a:moveTo>
                    <a:pt x="0" y="118871"/>
                  </a:moveTo>
                  <a:lnTo>
                    <a:pt x="4940" y="118871"/>
                  </a:lnTo>
                </a:path>
                <a:path w="5080" h="158750">
                  <a:moveTo>
                    <a:pt x="0" y="138683"/>
                  </a:moveTo>
                  <a:lnTo>
                    <a:pt x="4940" y="138683"/>
                  </a:lnTo>
                </a:path>
                <a:path w="5080" h="158750">
                  <a:moveTo>
                    <a:pt x="0" y="158495"/>
                  </a:moveTo>
                  <a:lnTo>
                    <a:pt x="4940" y="158495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790699" y="5893307"/>
              <a:ext cx="0" cy="248920"/>
            </a:xfrm>
            <a:custGeom>
              <a:avLst/>
              <a:gdLst/>
              <a:ahLst/>
              <a:cxnLst/>
              <a:rect l="l" t="t" r="r" b="b"/>
              <a:pathLst>
                <a:path h="248920">
                  <a:moveTo>
                    <a:pt x="0" y="0"/>
                  </a:moveTo>
                  <a:lnTo>
                    <a:pt x="0" y="10667"/>
                  </a:lnTo>
                </a:path>
                <a:path h="248920">
                  <a:moveTo>
                    <a:pt x="0" y="19811"/>
                  </a:moveTo>
                  <a:lnTo>
                    <a:pt x="0" y="30479"/>
                  </a:lnTo>
                </a:path>
                <a:path h="248920">
                  <a:moveTo>
                    <a:pt x="0" y="39623"/>
                  </a:moveTo>
                  <a:lnTo>
                    <a:pt x="0" y="50291"/>
                  </a:lnTo>
                </a:path>
                <a:path h="248920">
                  <a:moveTo>
                    <a:pt x="0" y="59435"/>
                  </a:moveTo>
                  <a:lnTo>
                    <a:pt x="0" y="70103"/>
                  </a:lnTo>
                </a:path>
                <a:path h="248920">
                  <a:moveTo>
                    <a:pt x="0" y="79247"/>
                  </a:moveTo>
                  <a:lnTo>
                    <a:pt x="0" y="89915"/>
                  </a:lnTo>
                </a:path>
                <a:path h="248920">
                  <a:moveTo>
                    <a:pt x="0" y="99059"/>
                  </a:moveTo>
                  <a:lnTo>
                    <a:pt x="0" y="109727"/>
                  </a:lnTo>
                </a:path>
                <a:path h="248920">
                  <a:moveTo>
                    <a:pt x="0" y="118871"/>
                  </a:moveTo>
                  <a:lnTo>
                    <a:pt x="0" y="129539"/>
                  </a:lnTo>
                </a:path>
                <a:path h="248920">
                  <a:moveTo>
                    <a:pt x="0" y="138683"/>
                  </a:moveTo>
                  <a:lnTo>
                    <a:pt x="0" y="149351"/>
                  </a:lnTo>
                </a:path>
                <a:path h="248920">
                  <a:moveTo>
                    <a:pt x="0" y="158495"/>
                  </a:moveTo>
                  <a:lnTo>
                    <a:pt x="0" y="169163"/>
                  </a:lnTo>
                </a:path>
                <a:path h="248920">
                  <a:moveTo>
                    <a:pt x="0" y="178307"/>
                  </a:moveTo>
                  <a:lnTo>
                    <a:pt x="0" y="188975"/>
                  </a:lnTo>
                </a:path>
                <a:path h="248920">
                  <a:moveTo>
                    <a:pt x="0" y="198119"/>
                  </a:moveTo>
                  <a:lnTo>
                    <a:pt x="0" y="208787"/>
                  </a:lnTo>
                </a:path>
                <a:path h="248920">
                  <a:moveTo>
                    <a:pt x="0" y="217931"/>
                  </a:moveTo>
                  <a:lnTo>
                    <a:pt x="0" y="228599"/>
                  </a:lnTo>
                </a:path>
                <a:path h="248920">
                  <a:moveTo>
                    <a:pt x="0" y="237743"/>
                  </a:moveTo>
                  <a:lnTo>
                    <a:pt x="0" y="248411"/>
                  </a:lnTo>
                </a:path>
              </a:pathLst>
            </a:custGeom>
            <a:ln w="49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790699" y="6150863"/>
              <a:ext cx="1905" cy="10795"/>
            </a:xfrm>
            <a:custGeom>
              <a:avLst/>
              <a:gdLst/>
              <a:ahLst/>
              <a:cxnLst/>
              <a:rect l="l" t="t" r="r" b="b"/>
              <a:pathLst>
                <a:path w="1905" h="10795">
                  <a:moveTo>
                    <a:pt x="761" y="-2470"/>
                  </a:moveTo>
                  <a:lnTo>
                    <a:pt x="761" y="13138"/>
                  </a:lnTo>
                </a:path>
              </a:pathLst>
            </a:custGeom>
            <a:ln w="64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792223" y="6170675"/>
              <a:ext cx="0" cy="50800"/>
            </a:xfrm>
            <a:custGeom>
              <a:avLst/>
              <a:gdLst/>
              <a:ahLst/>
              <a:cxnLst/>
              <a:rect l="l" t="t" r="r" b="b"/>
              <a:pathLst>
                <a:path h="50800">
                  <a:moveTo>
                    <a:pt x="0" y="0"/>
                  </a:moveTo>
                  <a:lnTo>
                    <a:pt x="0" y="10667"/>
                  </a:lnTo>
                </a:path>
                <a:path h="50800">
                  <a:moveTo>
                    <a:pt x="0" y="19811"/>
                  </a:moveTo>
                  <a:lnTo>
                    <a:pt x="0" y="30479"/>
                  </a:lnTo>
                </a:path>
                <a:path h="50800">
                  <a:moveTo>
                    <a:pt x="0" y="39623"/>
                  </a:moveTo>
                  <a:lnTo>
                    <a:pt x="0" y="50291"/>
                  </a:lnTo>
                </a:path>
              </a:pathLst>
            </a:custGeom>
            <a:ln w="49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789753" y="5192267"/>
              <a:ext cx="1859914" cy="1181100"/>
            </a:xfrm>
            <a:custGeom>
              <a:avLst/>
              <a:gdLst/>
              <a:ahLst/>
              <a:cxnLst/>
              <a:rect l="l" t="t" r="r" b="b"/>
              <a:pathLst>
                <a:path w="1859914" h="1181100">
                  <a:moveTo>
                    <a:pt x="0" y="1042415"/>
                  </a:moveTo>
                  <a:lnTo>
                    <a:pt x="4940" y="1042415"/>
                  </a:lnTo>
                </a:path>
                <a:path w="1859914" h="1181100">
                  <a:moveTo>
                    <a:pt x="0" y="1062227"/>
                  </a:moveTo>
                  <a:lnTo>
                    <a:pt x="4940" y="1062227"/>
                  </a:lnTo>
                </a:path>
                <a:path w="1859914" h="1181100">
                  <a:moveTo>
                    <a:pt x="0" y="1082039"/>
                  </a:moveTo>
                  <a:lnTo>
                    <a:pt x="4940" y="1082039"/>
                  </a:lnTo>
                </a:path>
                <a:path w="1859914" h="1181100">
                  <a:moveTo>
                    <a:pt x="0" y="1101851"/>
                  </a:moveTo>
                  <a:lnTo>
                    <a:pt x="4940" y="1101851"/>
                  </a:lnTo>
                </a:path>
                <a:path w="1859914" h="1181100">
                  <a:moveTo>
                    <a:pt x="0" y="1121663"/>
                  </a:moveTo>
                  <a:lnTo>
                    <a:pt x="4940" y="1121663"/>
                  </a:lnTo>
                </a:path>
                <a:path w="1859914" h="1181100">
                  <a:moveTo>
                    <a:pt x="0" y="1141475"/>
                  </a:moveTo>
                  <a:lnTo>
                    <a:pt x="4940" y="1141475"/>
                  </a:lnTo>
                </a:path>
                <a:path w="1859914" h="1181100">
                  <a:moveTo>
                    <a:pt x="0" y="1161287"/>
                  </a:moveTo>
                  <a:lnTo>
                    <a:pt x="4940" y="1161287"/>
                  </a:lnTo>
                </a:path>
                <a:path w="1859914" h="1181100">
                  <a:moveTo>
                    <a:pt x="0" y="1181099"/>
                  </a:moveTo>
                  <a:lnTo>
                    <a:pt x="4940" y="1181099"/>
                  </a:lnTo>
                </a:path>
                <a:path w="1859914" h="1181100">
                  <a:moveTo>
                    <a:pt x="1854707" y="0"/>
                  </a:moveTo>
                  <a:lnTo>
                    <a:pt x="1859648" y="0"/>
                  </a:lnTo>
                </a:path>
                <a:path w="1859914" h="1181100">
                  <a:moveTo>
                    <a:pt x="1854707" y="19811"/>
                  </a:moveTo>
                  <a:lnTo>
                    <a:pt x="1859648" y="19811"/>
                  </a:lnTo>
                </a:path>
                <a:path w="1859914" h="1181100">
                  <a:moveTo>
                    <a:pt x="1854707" y="39623"/>
                  </a:moveTo>
                  <a:lnTo>
                    <a:pt x="1859648" y="39623"/>
                  </a:lnTo>
                </a:path>
                <a:path w="1859914" h="1181100">
                  <a:moveTo>
                    <a:pt x="1854707" y="59435"/>
                  </a:moveTo>
                  <a:lnTo>
                    <a:pt x="1859648" y="59435"/>
                  </a:lnTo>
                </a:path>
                <a:path w="1859914" h="1181100">
                  <a:moveTo>
                    <a:pt x="1854707" y="79247"/>
                  </a:moveTo>
                  <a:lnTo>
                    <a:pt x="1859648" y="79247"/>
                  </a:lnTo>
                </a:path>
                <a:path w="1859914" h="1181100">
                  <a:moveTo>
                    <a:pt x="1854707" y="99059"/>
                  </a:moveTo>
                  <a:lnTo>
                    <a:pt x="1859648" y="99059"/>
                  </a:lnTo>
                </a:path>
                <a:path w="1859914" h="1181100">
                  <a:moveTo>
                    <a:pt x="1854707" y="118871"/>
                  </a:moveTo>
                  <a:lnTo>
                    <a:pt x="1859648" y="118871"/>
                  </a:lnTo>
                </a:path>
                <a:path w="1859914" h="1181100">
                  <a:moveTo>
                    <a:pt x="1854707" y="138683"/>
                  </a:moveTo>
                  <a:lnTo>
                    <a:pt x="1859648" y="138683"/>
                  </a:lnTo>
                </a:path>
                <a:path w="1859914" h="1181100">
                  <a:moveTo>
                    <a:pt x="1854707" y="158495"/>
                  </a:moveTo>
                  <a:lnTo>
                    <a:pt x="1859648" y="158495"/>
                  </a:lnTo>
                </a:path>
                <a:path w="1859914" h="1181100">
                  <a:moveTo>
                    <a:pt x="1854707" y="178307"/>
                  </a:moveTo>
                  <a:lnTo>
                    <a:pt x="1859648" y="178307"/>
                  </a:lnTo>
                </a:path>
                <a:path w="1859914" h="1181100">
                  <a:moveTo>
                    <a:pt x="1854707" y="198119"/>
                  </a:moveTo>
                  <a:lnTo>
                    <a:pt x="1859648" y="198119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646931" y="5404103"/>
              <a:ext cx="0" cy="70485"/>
            </a:xfrm>
            <a:custGeom>
              <a:avLst/>
              <a:gdLst/>
              <a:ahLst/>
              <a:cxnLst/>
              <a:rect l="l" t="t" r="r" b="b"/>
              <a:pathLst>
                <a:path h="70485">
                  <a:moveTo>
                    <a:pt x="0" y="0"/>
                  </a:moveTo>
                  <a:lnTo>
                    <a:pt x="0" y="10667"/>
                  </a:lnTo>
                </a:path>
                <a:path h="70485">
                  <a:moveTo>
                    <a:pt x="0" y="19811"/>
                  </a:moveTo>
                  <a:lnTo>
                    <a:pt x="0" y="30479"/>
                  </a:lnTo>
                </a:path>
                <a:path h="70485">
                  <a:moveTo>
                    <a:pt x="0" y="39623"/>
                  </a:moveTo>
                  <a:lnTo>
                    <a:pt x="0" y="50291"/>
                  </a:lnTo>
                </a:path>
                <a:path h="70485">
                  <a:moveTo>
                    <a:pt x="0" y="59435"/>
                  </a:moveTo>
                  <a:lnTo>
                    <a:pt x="0" y="70103"/>
                  </a:lnTo>
                </a:path>
              </a:pathLst>
            </a:custGeom>
            <a:ln w="49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646931" y="5483351"/>
              <a:ext cx="1905" cy="10795"/>
            </a:xfrm>
            <a:custGeom>
              <a:avLst/>
              <a:gdLst/>
              <a:ahLst/>
              <a:cxnLst/>
              <a:rect l="l" t="t" r="r" b="b"/>
              <a:pathLst>
                <a:path w="1904" h="10795">
                  <a:moveTo>
                    <a:pt x="761" y="-2470"/>
                  </a:moveTo>
                  <a:lnTo>
                    <a:pt x="761" y="13138"/>
                  </a:lnTo>
                </a:path>
              </a:pathLst>
            </a:custGeom>
            <a:ln w="64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648455" y="5503163"/>
              <a:ext cx="0" cy="208915"/>
            </a:xfrm>
            <a:custGeom>
              <a:avLst/>
              <a:gdLst/>
              <a:ahLst/>
              <a:cxnLst/>
              <a:rect l="l" t="t" r="r" b="b"/>
              <a:pathLst>
                <a:path h="208914">
                  <a:moveTo>
                    <a:pt x="0" y="0"/>
                  </a:moveTo>
                  <a:lnTo>
                    <a:pt x="0" y="10667"/>
                  </a:lnTo>
                </a:path>
                <a:path h="208914">
                  <a:moveTo>
                    <a:pt x="0" y="19811"/>
                  </a:moveTo>
                  <a:lnTo>
                    <a:pt x="0" y="30479"/>
                  </a:lnTo>
                </a:path>
                <a:path h="208914">
                  <a:moveTo>
                    <a:pt x="0" y="39623"/>
                  </a:moveTo>
                  <a:lnTo>
                    <a:pt x="0" y="50291"/>
                  </a:lnTo>
                </a:path>
                <a:path h="208914">
                  <a:moveTo>
                    <a:pt x="0" y="59435"/>
                  </a:moveTo>
                  <a:lnTo>
                    <a:pt x="0" y="70103"/>
                  </a:lnTo>
                </a:path>
                <a:path h="208914">
                  <a:moveTo>
                    <a:pt x="0" y="79247"/>
                  </a:moveTo>
                  <a:lnTo>
                    <a:pt x="0" y="89915"/>
                  </a:lnTo>
                </a:path>
                <a:path h="208914">
                  <a:moveTo>
                    <a:pt x="0" y="99059"/>
                  </a:moveTo>
                  <a:lnTo>
                    <a:pt x="0" y="109727"/>
                  </a:lnTo>
                </a:path>
                <a:path h="208914">
                  <a:moveTo>
                    <a:pt x="0" y="118871"/>
                  </a:moveTo>
                  <a:lnTo>
                    <a:pt x="0" y="129539"/>
                  </a:lnTo>
                </a:path>
                <a:path h="208914">
                  <a:moveTo>
                    <a:pt x="0" y="138683"/>
                  </a:moveTo>
                  <a:lnTo>
                    <a:pt x="0" y="149351"/>
                  </a:lnTo>
                </a:path>
                <a:path h="208914">
                  <a:moveTo>
                    <a:pt x="0" y="158495"/>
                  </a:moveTo>
                  <a:lnTo>
                    <a:pt x="0" y="169163"/>
                  </a:lnTo>
                </a:path>
                <a:path h="208914">
                  <a:moveTo>
                    <a:pt x="0" y="178307"/>
                  </a:moveTo>
                  <a:lnTo>
                    <a:pt x="0" y="188975"/>
                  </a:lnTo>
                </a:path>
                <a:path h="208914">
                  <a:moveTo>
                    <a:pt x="0" y="198119"/>
                  </a:moveTo>
                  <a:lnTo>
                    <a:pt x="0" y="208787"/>
                  </a:lnTo>
                </a:path>
              </a:pathLst>
            </a:custGeom>
            <a:ln w="49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645985" y="5725667"/>
              <a:ext cx="5080" cy="317500"/>
            </a:xfrm>
            <a:custGeom>
              <a:avLst/>
              <a:gdLst/>
              <a:ahLst/>
              <a:cxnLst/>
              <a:rect l="l" t="t" r="r" b="b"/>
              <a:pathLst>
                <a:path w="5079" h="317500">
                  <a:moveTo>
                    <a:pt x="0" y="0"/>
                  </a:moveTo>
                  <a:lnTo>
                    <a:pt x="4940" y="0"/>
                  </a:lnTo>
                </a:path>
                <a:path w="5079" h="317500">
                  <a:moveTo>
                    <a:pt x="0" y="19811"/>
                  </a:moveTo>
                  <a:lnTo>
                    <a:pt x="4940" y="19811"/>
                  </a:lnTo>
                </a:path>
                <a:path w="5079" h="317500">
                  <a:moveTo>
                    <a:pt x="0" y="39623"/>
                  </a:moveTo>
                  <a:lnTo>
                    <a:pt x="4940" y="39623"/>
                  </a:lnTo>
                </a:path>
                <a:path w="5079" h="317500">
                  <a:moveTo>
                    <a:pt x="0" y="59435"/>
                  </a:moveTo>
                  <a:lnTo>
                    <a:pt x="4940" y="59435"/>
                  </a:lnTo>
                </a:path>
                <a:path w="5079" h="317500">
                  <a:moveTo>
                    <a:pt x="0" y="79247"/>
                  </a:moveTo>
                  <a:lnTo>
                    <a:pt x="4940" y="79247"/>
                  </a:lnTo>
                </a:path>
                <a:path w="5079" h="317500">
                  <a:moveTo>
                    <a:pt x="0" y="99059"/>
                  </a:moveTo>
                  <a:lnTo>
                    <a:pt x="4940" y="99059"/>
                  </a:lnTo>
                </a:path>
                <a:path w="5079" h="317500">
                  <a:moveTo>
                    <a:pt x="0" y="118871"/>
                  </a:moveTo>
                  <a:lnTo>
                    <a:pt x="4940" y="118871"/>
                  </a:lnTo>
                </a:path>
                <a:path w="5079" h="317500">
                  <a:moveTo>
                    <a:pt x="0" y="138683"/>
                  </a:moveTo>
                  <a:lnTo>
                    <a:pt x="4940" y="138683"/>
                  </a:lnTo>
                </a:path>
                <a:path w="5079" h="317500">
                  <a:moveTo>
                    <a:pt x="0" y="158495"/>
                  </a:moveTo>
                  <a:lnTo>
                    <a:pt x="4940" y="158495"/>
                  </a:lnTo>
                </a:path>
                <a:path w="5079" h="317500">
                  <a:moveTo>
                    <a:pt x="0" y="178307"/>
                  </a:moveTo>
                  <a:lnTo>
                    <a:pt x="4940" y="178307"/>
                  </a:lnTo>
                </a:path>
                <a:path w="5079" h="317500">
                  <a:moveTo>
                    <a:pt x="0" y="198119"/>
                  </a:moveTo>
                  <a:lnTo>
                    <a:pt x="4940" y="198119"/>
                  </a:lnTo>
                </a:path>
                <a:path w="5079" h="317500">
                  <a:moveTo>
                    <a:pt x="0" y="217931"/>
                  </a:moveTo>
                  <a:lnTo>
                    <a:pt x="4940" y="217931"/>
                  </a:lnTo>
                </a:path>
                <a:path w="5079" h="317500">
                  <a:moveTo>
                    <a:pt x="0" y="237743"/>
                  </a:moveTo>
                  <a:lnTo>
                    <a:pt x="4940" y="237743"/>
                  </a:lnTo>
                </a:path>
                <a:path w="5079" h="317500">
                  <a:moveTo>
                    <a:pt x="0" y="257555"/>
                  </a:moveTo>
                  <a:lnTo>
                    <a:pt x="4940" y="257555"/>
                  </a:lnTo>
                </a:path>
                <a:path w="5079" h="317500">
                  <a:moveTo>
                    <a:pt x="0" y="277367"/>
                  </a:moveTo>
                  <a:lnTo>
                    <a:pt x="4940" y="277367"/>
                  </a:lnTo>
                </a:path>
                <a:path w="5079" h="317500">
                  <a:moveTo>
                    <a:pt x="0" y="297179"/>
                  </a:moveTo>
                  <a:lnTo>
                    <a:pt x="4940" y="297179"/>
                  </a:lnTo>
                </a:path>
                <a:path w="5079" h="317500">
                  <a:moveTo>
                    <a:pt x="0" y="316991"/>
                  </a:moveTo>
                  <a:lnTo>
                    <a:pt x="4940" y="316991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648455" y="6056375"/>
              <a:ext cx="3175" cy="327660"/>
            </a:xfrm>
            <a:custGeom>
              <a:avLst/>
              <a:gdLst/>
              <a:ahLst/>
              <a:cxnLst/>
              <a:rect l="l" t="t" r="r" b="b"/>
              <a:pathLst>
                <a:path w="3175" h="327660">
                  <a:moveTo>
                    <a:pt x="0" y="0"/>
                  </a:moveTo>
                  <a:lnTo>
                    <a:pt x="0" y="10667"/>
                  </a:lnTo>
                </a:path>
                <a:path w="3175" h="327660">
                  <a:moveTo>
                    <a:pt x="0" y="19811"/>
                  </a:moveTo>
                  <a:lnTo>
                    <a:pt x="3047" y="30479"/>
                  </a:lnTo>
                </a:path>
                <a:path w="3175" h="327660">
                  <a:moveTo>
                    <a:pt x="3047" y="39623"/>
                  </a:moveTo>
                  <a:lnTo>
                    <a:pt x="3047" y="50291"/>
                  </a:lnTo>
                </a:path>
                <a:path w="3175" h="327660">
                  <a:moveTo>
                    <a:pt x="3047" y="59435"/>
                  </a:moveTo>
                  <a:lnTo>
                    <a:pt x="3047" y="70103"/>
                  </a:lnTo>
                </a:path>
                <a:path w="3175" h="327660">
                  <a:moveTo>
                    <a:pt x="3047" y="79247"/>
                  </a:moveTo>
                  <a:lnTo>
                    <a:pt x="3047" y="89915"/>
                  </a:lnTo>
                </a:path>
                <a:path w="3175" h="327660">
                  <a:moveTo>
                    <a:pt x="3047" y="99059"/>
                  </a:moveTo>
                  <a:lnTo>
                    <a:pt x="3047" y="109727"/>
                  </a:lnTo>
                </a:path>
                <a:path w="3175" h="327660">
                  <a:moveTo>
                    <a:pt x="3047" y="118871"/>
                  </a:moveTo>
                  <a:lnTo>
                    <a:pt x="3047" y="129539"/>
                  </a:lnTo>
                </a:path>
                <a:path w="3175" h="327660">
                  <a:moveTo>
                    <a:pt x="3047" y="138683"/>
                  </a:moveTo>
                  <a:lnTo>
                    <a:pt x="3047" y="149351"/>
                  </a:lnTo>
                </a:path>
                <a:path w="3175" h="327660">
                  <a:moveTo>
                    <a:pt x="3047" y="158495"/>
                  </a:moveTo>
                  <a:lnTo>
                    <a:pt x="3047" y="169163"/>
                  </a:lnTo>
                </a:path>
                <a:path w="3175" h="327660">
                  <a:moveTo>
                    <a:pt x="3047" y="178307"/>
                  </a:moveTo>
                  <a:lnTo>
                    <a:pt x="3047" y="188975"/>
                  </a:lnTo>
                </a:path>
                <a:path w="3175" h="327660">
                  <a:moveTo>
                    <a:pt x="3047" y="198119"/>
                  </a:moveTo>
                  <a:lnTo>
                    <a:pt x="3047" y="208787"/>
                  </a:lnTo>
                </a:path>
                <a:path w="3175" h="327660">
                  <a:moveTo>
                    <a:pt x="3047" y="217931"/>
                  </a:moveTo>
                  <a:lnTo>
                    <a:pt x="3047" y="228599"/>
                  </a:lnTo>
                </a:path>
                <a:path w="3175" h="327660">
                  <a:moveTo>
                    <a:pt x="3047" y="237743"/>
                  </a:moveTo>
                  <a:lnTo>
                    <a:pt x="3047" y="248411"/>
                  </a:lnTo>
                </a:path>
                <a:path w="3175" h="327660">
                  <a:moveTo>
                    <a:pt x="3047" y="257555"/>
                  </a:moveTo>
                  <a:lnTo>
                    <a:pt x="3047" y="268223"/>
                  </a:lnTo>
                </a:path>
                <a:path w="3175" h="327660">
                  <a:moveTo>
                    <a:pt x="3047" y="277367"/>
                  </a:moveTo>
                  <a:lnTo>
                    <a:pt x="3047" y="288035"/>
                  </a:lnTo>
                </a:path>
                <a:path w="3175" h="327660">
                  <a:moveTo>
                    <a:pt x="3047" y="297179"/>
                  </a:moveTo>
                  <a:lnTo>
                    <a:pt x="3047" y="307847"/>
                  </a:lnTo>
                </a:path>
                <a:path w="3175" h="327660">
                  <a:moveTo>
                    <a:pt x="3047" y="316991"/>
                  </a:moveTo>
                  <a:lnTo>
                    <a:pt x="3047" y="327659"/>
                  </a:lnTo>
                </a:path>
              </a:pathLst>
            </a:custGeom>
            <a:ln w="49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3586986" y="6437530"/>
            <a:ext cx="128270" cy="2717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600" i="1" spc="5" dirty="0">
                <a:latin typeface="Times New Roman"/>
                <a:cs typeface="Times New Roman"/>
              </a:rPr>
              <a:t>b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5368861" y="5042725"/>
            <a:ext cx="3308985" cy="1852295"/>
            <a:chOff x="5368861" y="5042725"/>
            <a:chExt cx="3308985" cy="1852295"/>
          </a:xfrm>
        </p:grpSpPr>
        <p:sp>
          <p:nvSpPr>
            <p:cNvPr id="70" name="object 70"/>
            <p:cNvSpPr/>
            <p:nvPr/>
          </p:nvSpPr>
          <p:spPr>
            <a:xfrm>
              <a:off x="5381243" y="6341363"/>
              <a:ext cx="3142615" cy="0"/>
            </a:xfrm>
            <a:custGeom>
              <a:avLst/>
              <a:gdLst/>
              <a:ahLst/>
              <a:cxnLst/>
              <a:rect l="l" t="t" r="r" b="b"/>
              <a:pathLst>
                <a:path w="3142615">
                  <a:moveTo>
                    <a:pt x="0" y="0"/>
                  </a:moveTo>
                  <a:lnTo>
                    <a:pt x="3142487" y="0"/>
                  </a:lnTo>
                </a:path>
              </a:pathLst>
            </a:custGeom>
            <a:ln w="48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8508491" y="6284975"/>
              <a:ext cx="169545" cy="111760"/>
            </a:xfrm>
            <a:custGeom>
              <a:avLst/>
              <a:gdLst/>
              <a:ahLst/>
              <a:cxnLst/>
              <a:rect l="l" t="t" r="r" b="b"/>
              <a:pathLst>
                <a:path w="169545" h="111760">
                  <a:moveTo>
                    <a:pt x="169163" y="56387"/>
                  </a:moveTo>
                  <a:lnTo>
                    <a:pt x="0" y="0"/>
                  </a:lnTo>
                  <a:lnTo>
                    <a:pt x="0" y="111251"/>
                  </a:lnTo>
                  <a:lnTo>
                    <a:pt x="169163" y="563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5381243" y="5055108"/>
              <a:ext cx="2746375" cy="1827530"/>
            </a:xfrm>
            <a:custGeom>
              <a:avLst/>
              <a:gdLst/>
              <a:ahLst/>
              <a:cxnLst/>
              <a:rect l="l" t="t" r="r" b="b"/>
              <a:pathLst>
                <a:path w="2746375" h="1827529">
                  <a:moveTo>
                    <a:pt x="2746247" y="0"/>
                  </a:moveTo>
                  <a:lnTo>
                    <a:pt x="2680715" y="178307"/>
                  </a:lnTo>
                  <a:lnTo>
                    <a:pt x="2612135" y="348995"/>
                  </a:lnTo>
                  <a:lnTo>
                    <a:pt x="2546603" y="509015"/>
                  </a:lnTo>
                  <a:lnTo>
                    <a:pt x="2478023" y="659891"/>
                  </a:lnTo>
                  <a:lnTo>
                    <a:pt x="2409443" y="801623"/>
                  </a:lnTo>
                  <a:lnTo>
                    <a:pt x="2343911" y="934211"/>
                  </a:lnTo>
                  <a:lnTo>
                    <a:pt x="2275331" y="1056131"/>
                  </a:lnTo>
                  <a:lnTo>
                    <a:pt x="2206751" y="1170431"/>
                  </a:lnTo>
                  <a:lnTo>
                    <a:pt x="2138171" y="1275587"/>
                  </a:lnTo>
                  <a:lnTo>
                    <a:pt x="2072639" y="1371599"/>
                  </a:lnTo>
                  <a:lnTo>
                    <a:pt x="2004059" y="1458467"/>
                  </a:lnTo>
                  <a:lnTo>
                    <a:pt x="1935479" y="1537715"/>
                  </a:lnTo>
                  <a:lnTo>
                    <a:pt x="1866899" y="1606295"/>
                  </a:lnTo>
                  <a:lnTo>
                    <a:pt x="1799843" y="1664207"/>
                  </a:lnTo>
                  <a:lnTo>
                    <a:pt x="1731263" y="1712975"/>
                  </a:lnTo>
                  <a:lnTo>
                    <a:pt x="1662683" y="1754123"/>
                  </a:lnTo>
                  <a:lnTo>
                    <a:pt x="1594103" y="1786127"/>
                  </a:lnTo>
                  <a:lnTo>
                    <a:pt x="1525523" y="1810511"/>
                  </a:lnTo>
                  <a:lnTo>
                    <a:pt x="1456943" y="1822703"/>
                  </a:lnTo>
                  <a:lnTo>
                    <a:pt x="1388363" y="1827275"/>
                  </a:lnTo>
                  <a:lnTo>
                    <a:pt x="1321307" y="1822703"/>
                  </a:lnTo>
                  <a:lnTo>
                    <a:pt x="1252727" y="1810511"/>
                  </a:lnTo>
                  <a:lnTo>
                    <a:pt x="1181099" y="1786127"/>
                  </a:lnTo>
                  <a:lnTo>
                    <a:pt x="1112519" y="1754123"/>
                  </a:lnTo>
                  <a:lnTo>
                    <a:pt x="1045463" y="1712975"/>
                  </a:lnTo>
                  <a:lnTo>
                    <a:pt x="973835" y="1664207"/>
                  </a:lnTo>
                  <a:lnTo>
                    <a:pt x="905255" y="1606295"/>
                  </a:lnTo>
                  <a:lnTo>
                    <a:pt x="836675" y="1537715"/>
                  </a:lnTo>
                  <a:lnTo>
                    <a:pt x="766571" y="1458467"/>
                  </a:lnTo>
                  <a:lnTo>
                    <a:pt x="697991" y="1371599"/>
                  </a:lnTo>
                  <a:lnTo>
                    <a:pt x="627887" y="1275587"/>
                  </a:lnTo>
                  <a:lnTo>
                    <a:pt x="559307" y="1170431"/>
                  </a:lnTo>
                  <a:lnTo>
                    <a:pt x="487679" y="1056131"/>
                  </a:lnTo>
                  <a:lnTo>
                    <a:pt x="419099" y="934211"/>
                  </a:lnTo>
                  <a:lnTo>
                    <a:pt x="348995" y="801623"/>
                  </a:lnTo>
                  <a:lnTo>
                    <a:pt x="280415" y="659891"/>
                  </a:lnTo>
                  <a:lnTo>
                    <a:pt x="210311" y="509015"/>
                  </a:lnTo>
                  <a:lnTo>
                    <a:pt x="138683" y="348995"/>
                  </a:lnTo>
                  <a:lnTo>
                    <a:pt x="68579" y="178307"/>
                  </a:lnTo>
                  <a:lnTo>
                    <a:pt x="0" y="0"/>
                  </a:lnTo>
                </a:path>
              </a:pathLst>
            </a:custGeom>
            <a:ln w="244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5501129" y="6348360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dirty="0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5554062" y="5490971"/>
            <a:ext cx="2375535" cy="850900"/>
            <a:chOff x="5554062" y="5490971"/>
            <a:chExt cx="2375535" cy="850900"/>
          </a:xfrm>
        </p:grpSpPr>
        <p:sp>
          <p:nvSpPr>
            <p:cNvPr id="75" name="object 75"/>
            <p:cNvSpPr/>
            <p:nvPr/>
          </p:nvSpPr>
          <p:spPr>
            <a:xfrm>
              <a:off x="5556503" y="5490971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-2441" y="4571"/>
                  </a:moveTo>
                  <a:lnTo>
                    <a:pt x="2441" y="4571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556503" y="5509259"/>
              <a:ext cx="0" cy="30480"/>
            </a:xfrm>
            <a:custGeom>
              <a:avLst/>
              <a:gdLst/>
              <a:ahLst/>
              <a:cxnLst/>
              <a:rect l="l" t="t" r="r" b="b"/>
              <a:pathLst>
                <a:path h="30479">
                  <a:moveTo>
                    <a:pt x="0" y="0"/>
                  </a:moveTo>
                  <a:lnTo>
                    <a:pt x="0" y="10667"/>
                  </a:lnTo>
                </a:path>
                <a:path h="30479">
                  <a:moveTo>
                    <a:pt x="0" y="19811"/>
                  </a:moveTo>
                  <a:lnTo>
                    <a:pt x="0" y="30479"/>
                  </a:lnTo>
                </a:path>
              </a:pathLst>
            </a:custGeom>
            <a:ln w="48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554062" y="5553455"/>
              <a:ext cx="5080" cy="59690"/>
            </a:xfrm>
            <a:custGeom>
              <a:avLst/>
              <a:gdLst/>
              <a:ahLst/>
              <a:cxnLst/>
              <a:rect l="l" t="t" r="r" b="b"/>
              <a:pathLst>
                <a:path w="5079" h="59689">
                  <a:moveTo>
                    <a:pt x="0" y="0"/>
                  </a:moveTo>
                  <a:lnTo>
                    <a:pt x="4882" y="0"/>
                  </a:lnTo>
                </a:path>
                <a:path w="5079" h="59689">
                  <a:moveTo>
                    <a:pt x="0" y="19811"/>
                  </a:moveTo>
                  <a:lnTo>
                    <a:pt x="4882" y="19811"/>
                  </a:lnTo>
                </a:path>
                <a:path w="5079" h="59689">
                  <a:moveTo>
                    <a:pt x="0" y="39623"/>
                  </a:moveTo>
                  <a:lnTo>
                    <a:pt x="4882" y="39623"/>
                  </a:lnTo>
                </a:path>
                <a:path w="5079" h="59689">
                  <a:moveTo>
                    <a:pt x="0" y="59435"/>
                  </a:moveTo>
                  <a:lnTo>
                    <a:pt x="4882" y="59435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556503" y="5626607"/>
              <a:ext cx="3175" cy="30480"/>
            </a:xfrm>
            <a:custGeom>
              <a:avLst/>
              <a:gdLst/>
              <a:ahLst/>
              <a:cxnLst/>
              <a:rect l="l" t="t" r="r" b="b"/>
              <a:pathLst>
                <a:path w="3175" h="30479">
                  <a:moveTo>
                    <a:pt x="0" y="0"/>
                  </a:moveTo>
                  <a:lnTo>
                    <a:pt x="3047" y="10667"/>
                  </a:lnTo>
                </a:path>
                <a:path w="3175" h="30479">
                  <a:moveTo>
                    <a:pt x="3047" y="19811"/>
                  </a:moveTo>
                  <a:lnTo>
                    <a:pt x="3047" y="30479"/>
                  </a:lnTo>
                </a:path>
              </a:pathLst>
            </a:custGeom>
            <a:ln w="48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557110" y="5670803"/>
              <a:ext cx="5080" cy="40005"/>
            </a:xfrm>
            <a:custGeom>
              <a:avLst/>
              <a:gdLst/>
              <a:ahLst/>
              <a:cxnLst/>
              <a:rect l="l" t="t" r="r" b="b"/>
              <a:pathLst>
                <a:path w="5079" h="40004">
                  <a:moveTo>
                    <a:pt x="0" y="0"/>
                  </a:moveTo>
                  <a:lnTo>
                    <a:pt x="4882" y="0"/>
                  </a:lnTo>
                </a:path>
                <a:path w="5079" h="40004">
                  <a:moveTo>
                    <a:pt x="0" y="19811"/>
                  </a:moveTo>
                  <a:lnTo>
                    <a:pt x="4882" y="19811"/>
                  </a:lnTo>
                </a:path>
                <a:path w="5079" h="40004">
                  <a:moveTo>
                    <a:pt x="0" y="39623"/>
                  </a:moveTo>
                  <a:lnTo>
                    <a:pt x="4882" y="39623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559551" y="5724143"/>
              <a:ext cx="0" cy="50800"/>
            </a:xfrm>
            <a:custGeom>
              <a:avLst/>
              <a:gdLst/>
              <a:ahLst/>
              <a:cxnLst/>
              <a:rect l="l" t="t" r="r" b="b"/>
              <a:pathLst>
                <a:path h="50800">
                  <a:moveTo>
                    <a:pt x="0" y="0"/>
                  </a:moveTo>
                  <a:lnTo>
                    <a:pt x="0" y="10667"/>
                  </a:lnTo>
                </a:path>
                <a:path h="50800">
                  <a:moveTo>
                    <a:pt x="0" y="19811"/>
                  </a:moveTo>
                  <a:lnTo>
                    <a:pt x="0" y="30479"/>
                  </a:lnTo>
                </a:path>
                <a:path h="50800">
                  <a:moveTo>
                    <a:pt x="0" y="39623"/>
                  </a:moveTo>
                  <a:lnTo>
                    <a:pt x="0" y="50291"/>
                  </a:lnTo>
                </a:path>
              </a:pathLst>
            </a:custGeom>
            <a:ln w="48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557110" y="5788151"/>
              <a:ext cx="5080" cy="40005"/>
            </a:xfrm>
            <a:custGeom>
              <a:avLst/>
              <a:gdLst/>
              <a:ahLst/>
              <a:cxnLst/>
              <a:rect l="l" t="t" r="r" b="b"/>
              <a:pathLst>
                <a:path w="5079" h="40004">
                  <a:moveTo>
                    <a:pt x="0" y="0"/>
                  </a:moveTo>
                  <a:lnTo>
                    <a:pt x="4882" y="0"/>
                  </a:lnTo>
                </a:path>
                <a:path w="5079" h="40004">
                  <a:moveTo>
                    <a:pt x="0" y="19811"/>
                  </a:moveTo>
                  <a:lnTo>
                    <a:pt x="4882" y="19811"/>
                  </a:lnTo>
                </a:path>
                <a:path w="5079" h="40004">
                  <a:moveTo>
                    <a:pt x="0" y="39623"/>
                  </a:moveTo>
                  <a:lnTo>
                    <a:pt x="4882" y="39623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559551" y="5841491"/>
              <a:ext cx="0" cy="50800"/>
            </a:xfrm>
            <a:custGeom>
              <a:avLst/>
              <a:gdLst/>
              <a:ahLst/>
              <a:cxnLst/>
              <a:rect l="l" t="t" r="r" b="b"/>
              <a:pathLst>
                <a:path h="50800">
                  <a:moveTo>
                    <a:pt x="0" y="0"/>
                  </a:moveTo>
                  <a:lnTo>
                    <a:pt x="0" y="10667"/>
                  </a:lnTo>
                </a:path>
                <a:path h="50800">
                  <a:moveTo>
                    <a:pt x="0" y="19811"/>
                  </a:moveTo>
                  <a:lnTo>
                    <a:pt x="0" y="30479"/>
                  </a:lnTo>
                </a:path>
                <a:path h="50800">
                  <a:moveTo>
                    <a:pt x="0" y="39623"/>
                  </a:moveTo>
                  <a:lnTo>
                    <a:pt x="0" y="50291"/>
                  </a:lnTo>
                </a:path>
              </a:pathLst>
            </a:custGeom>
            <a:ln w="48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5557110" y="5905499"/>
              <a:ext cx="6985" cy="40005"/>
            </a:xfrm>
            <a:custGeom>
              <a:avLst/>
              <a:gdLst/>
              <a:ahLst/>
              <a:cxnLst/>
              <a:rect l="l" t="t" r="r" b="b"/>
              <a:pathLst>
                <a:path w="6985" h="40004">
                  <a:moveTo>
                    <a:pt x="0" y="0"/>
                  </a:moveTo>
                  <a:lnTo>
                    <a:pt x="4882" y="0"/>
                  </a:lnTo>
                </a:path>
                <a:path w="6985" h="40004">
                  <a:moveTo>
                    <a:pt x="1523" y="19811"/>
                  </a:moveTo>
                  <a:lnTo>
                    <a:pt x="6406" y="19811"/>
                  </a:lnTo>
                </a:path>
                <a:path w="6985" h="40004">
                  <a:moveTo>
                    <a:pt x="1523" y="39623"/>
                  </a:moveTo>
                  <a:lnTo>
                    <a:pt x="6406" y="39623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5561075" y="5958839"/>
              <a:ext cx="0" cy="30480"/>
            </a:xfrm>
            <a:custGeom>
              <a:avLst/>
              <a:gdLst/>
              <a:ahLst/>
              <a:cxnLst/>
              <a:rect l="l" t="t" r="r" b="b"/>
              <a:pathLst>
                <a:path h="30479">
                  <a:moveTo>
                    <a:pt x="0" y="0"/>
                  </a:moveTo>
                  <a:lnTo>
                    <a:pt x="0" y="10667"/>
                  </a:lnTo>
                </a:path>
                <a:path h="30479">
                  <a:moveTo>
                    <a:pt x="0" y="19811"/>
                  </a:moveTo>
                  <a:lnTo>
                    <a:pt x="0" y="30479"/>
                  </a:lnTo>
                </a:path>
              </a:pathLst>
            </a:custGeom>
            <a:ln w="48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5558634" y="6003035"/>
              <a:ext cx="5080" cy="59690"/>
            </a:xfrm>
            <a:custGeom>
              <a:avLst/>
              <a:gdLst/>
              <a:ahLst/>
              <a:cxnLst/>
              <a:rect l="l" t="t" r="r" b="b"/>
              <a:pathLst>
                <a:path w="5079" h="59689">
                  <a:moveTo>
                    <a:pt x="0" y="0"/>
                  </a:moveTo>
                  <a:lnTo>
                    <a:pt x="4882" y="0"/>
                  </a:lnTo>
                </a:path>
                <a:path w="5079" h="59689">
                  <a:moveTo>
                    <a:pt x="0" y="19811"/>
                  </a:moveTo>
                  <a:lnTo>
                    <a:pt x="4882" y="19811"/>
                  </a:lnTo>
                </a:path>
                <a:path w="5079" h="59689">
                  <a:moveTo>
                    <a:pt x="0" y="39623"/>
                  </a:moveTo>
                  <a:lnTo>
                    <a:pt x="4882" y="39623"/>
                  </a:lnTo>
                </a:path>
                <a:path w="5079" h="59689">
                  <a:moveTo>
                    <a:pt x="0" y="59435"/>
                  </a:moveTo>
                  <a:lnTo>
                    <a:pt x="4882" y="59435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5561075" y="6076187"/>
              <a:ext cx="0" cy="30480"/>
            </a:xfrm>
            <a:custGeom>
              <a:avLst/>
              <a:gdLst/>
              <a:ahLst/>
              <a:cxnLst/>
              <a:rect l="l" t="t" r="r" b="b"/>
              <a:pathLst>
                <a:path h="30479">
                  <a:moveTo>
                    <a:pt x="0" y="0"/>
                  </a:moveTo>
                  <a:lnTo>
                    <a:pt x="0" y="10667"/>
                  </a:lnTo>
                </a:path>
                <a:path h="30479">
                  <a:moveTo>
                    <a:pt x="0" y="19811"/>
                  </a:moveTo>
                  <a:lnTo>
                    <a:pt x="0" y="30479"/>
                  </a:lnTo>
                </a:path>
              </a:pathLst>
            </a:custGeom>
            <a:ln w="48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5558634" y="6120383"/>
              <a:ext cx="5080" cy="40005"/>
            </a:xfrm>
            <a:custGeom>
              <a:avLst/>
              <a:gdLst/>
              <a:ahLst/>
              <a:cxnLst/>
              <a:rect l="l" t="t" r="r" b="b"/>
              <a:pathLst>
                <a:path w="5079" h="40004">
                  <a:moveTo>
                    <a:pt x="0" y="0"/>
                  </a:moveTo>
                  <a:lnTo>
                    <a:pt x="4882" y="0"/>
                  </a:lnTo>
                </a:path>
                <a:path w="5079" h="40004">
                  <a:moveTo>
                    <a:pt x="0" y="19811"/>
                  </a:moveTo>
                  <a:lnTo>
                    <a:pt x="4882" y="19811"/>
                  </a:lnTo>
                </a:path>
                <a:path w="5079" h="40004">
                  <a:moveTo>
                    <a:pt x="0" y="39623"/>
                  </a:moveTo>
                  <a:lnTo>
                    <a:pt x="4882" y="39623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5561075" y="6173723"/>
              <a:ext cx="3175" cy="50800"/>
            </a:xfrm>
            <a:custGeom>
              <a:avLst/>
              <a:gdLst/>
              <a:ahLst/>
              <a:cxnLst/>
              <a:rect l="l" t="t" r="r" b="b"/>
              <a:pathLst>
                <a:path w="3175" h="50800">
                  <a:moveTo>
                    <a:pt x="0" y="0"/>
                  </a:moveTo>
                  <a:lnTo>
                    <a:pt x="0" y="10667"/>
                  </a:lnTo>
                </a:path>
                <a:path w="3175" h="50800">
                  <a:moveTo>
                    <a:pt x="0" y="19811"/>
                  </a:moveTo>
                  <a:lnTo>
                    <a:pt x="3047" y="30479"/>
                  </a:lnTo>
                </a:path>
                <a:path w="3175" h="50800">
                  <a:moveTo>
                    <a:pt x="3047" y="39623"/>
                  </a:moveTo>
                  <a:lnTo>
                    <a:pt x="3047" y="50291"/>
                  </a:lnTo>
                </a:path>
              </a:pathLst>
            </a:custGeom>
            <a:ln w="48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5561682" y="6237731"/>
              <a:ext cx="5080" cy="40005"/>
            </a:xfrm>
            <a:custGeom>
              <a:avLst/>
              <a:gdLst/>
              <a:ahLst/>
              <a:cxnLst/>
              <a:rect l="l" t="t" r="r" b="b"/>
              <a:pathLst>
                <a:path w="5079" h="40004">
                  <a:moveTo>
                    <a:pt x="0" y="0"/>
                  </a:moveTo>
                  <a:lnTo>
                    <a:pt x="4882" y="0"/>
                  </a:lnTo>
                </a:path>
                <a:path w="5079" h="40004">
                  <a:moveTo>
                    <a:pt x="0" y="19811"/>
                  </a:moveTo>
                  <a:lnTo>
                    <a:pt x="4882" y="19811"/>
                  </a:lnTo>
                </a:path>
                <a:path w="5079" h="40004">
                  <a:moveTo>
                    <a:pt x="0" y="39623"/>
                  </a:moveTo>
                  <a:lnTo>
                    <a:pt x="4882" y="39623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5564123" y="6291071"/>
              <a:ext cx="0" cy="50800"/>
            </a:xfrm>
            <a:custGeom>
              <a:avLst/>
              <a:gdLst/>
              <a:ahLst/>
              <a:cxnLst/>
              <a:rect l="l" t="t" r="r" b="b"/>
              <a:pathLst>
                <a:path h="50800">
                  <a:moveTo>
                    <a:pt x="0" y="0"/>
                  </a:moveTo>
                  <a:lnTo>
                    <a:pt x="0" y="10667"/>
                  </a:lnTo>
                </a:path>
                <a:path h="50800">
                  <a:moveTo>
                    <a:pt x="0" y="19811"/>
                  </a:moveTo>
                  <a:lnTo>
                    <a:pt x="0" y="30479"/>
                  </a:lnTo>
                </a:path>
                <a:path h="50800">
                  <a:moveTo>
                    <a:pt x="0" y="39623"/>
                  </a:moveTo>
                  <a:lnTo>
                    <a:pt x="0" y="50291"/>
                  </a:lnTo>
                </a:path>
              </a:pathLst>
            </a:custGeom>
            <a:ln w="48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7927085" y="5565647"/>
              <a:ext cx="0" cy="772795"/>
            </a:xfrm>
            <a:custGeom>
              <a:avLst/>
              <a:gdLst/>
              <a:ahLst/>
              <a:cxnLst/>
              <a:rect l="l" t="t" r="r" b="b"/>
              <a:pathLst>
                <a:path h="772795">
                  <a:moveTo>
                    <a:pt x="0" y="0"/>
                  </a:moveTo>
                  <a:lnTo>
                    <a:pt x="0" y="772667"/>
                  </a:lnTo>
                </a:path>
              </a:pathLst>
            </a:custGeom>
            <a:ln w="4882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2" name="object 92"/>
          <p:cNvSpPr txBox="1"/>
          <p:nvPr/>
        </p:nvSpPr>
        <p:spPr>
          <a:xfrm>
            <a:off x="7881616" y="6369696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dirty="0">
                <a:latin typeface="Times New Roman"/>
                <a:cs typeface="Times New Roman"/>
              </a:rPr>
              <a:t>b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5" name="object 9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93" name="object 93"/>
          <p:cNvSpPr txBox="1"/>
          <p:nvPr/>
        </p:nvSpPr>
        <p:spPr>
          <a:xfrm>
            <a:off x="8437876" y="6389508"/>
            <a:ext cx="1162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dirty="0">
                <a:latin typeface="Times New Roman"/>
                <a:cs typeface="Times New Roman"/>
              </a:rPr>
              <a:t>x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993133" y="924559"/>
            <a:ext cx="7908925" cy="429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936625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20" dirty="0">
                <a:latin typeface="Calibri"/>
                <a:cs typeface="Calibri"/>
              </a:rPr>
              <a:t>Cara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menentukan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selang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yang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cukup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kecil </a:t>
            </a:r>
            <a:r>
              <a:rPr sz="2800" spc="-10" dirty="0">
                <a:latin typeface="Calibri"/>
                <a:cs typeface="Calibri"/>
              </a:rPr>
              <a:t>dan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mengandung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akar:</a:t>
            </a:r>
            <a:endParaRPr sz="2800">
              <a:latin typeface="Calibri"/>
              <a:cs typeface="Calibri"/>
            </a:endParaRPr>
          </a:p>
          <a:p>
            <a:pPr marL="704215" marR="5080" lvl="1" indent="-242570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814705" algn="l"/>
              </a:tabLst>
            </a:pPr>
            <a:r>
              <a:rPr sz="2800" spc="-10" dirty="0">
                <a:latin typeface="Calibri"/>
                <a:cs typeface="Calibri"/>
              </a:rPr>
              <a:t>Membuat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grafik</a:t>
            </a:r>
            <a:r>
              <a:rPr sz="2800" spc="-10" dirty="0">
                <a:latin typeface="Calibri"/>
                <a:cs typeface="Calibri"/>
              </a:rPr>
              <a:t> fungsi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bidang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X</a:t>
            </a:r>
            <a:r>
              <a:rPr sz="2800" spc="-5" dirty="0">
                <a:latin typeface="Calibri"/>
                <a:cs typeface="Calibri"/>
              </a:rPr>
              <a:t>-</a:t>
            </a:r>
            <a:r>
              <a:rPr sz="2800" i="1" spc="-5" dirty="0">
                <a:latin typeface="Calibri"/>
                <a:cs typeface="Calibri"/>
              </a:rPr>
              <a:t>Y</a:t>
            </a:r>
            <a:r>
              <a:rPr sz="2800" spc="-5" dirty="0">
                <a:latin typeface="Calibri"/>
                <a:cs typeface="Calibri"/>
              </a:rPr>
              <a:t>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lalu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melihat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 mana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perpotongannya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dengan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sumbu-</a:t>
            </a:r>
            <a:r>
              <a:rPr sz="2800" i="1" spc="-5" dirty="0">
                <a:latin typeface="Calibri"/>
                <a:cs typeface="Calibri"/>
              </a:rPr>
              <a:t>X</a:t>
            </a:r>
            <a:r>
              <a:rPr sz="2800" spc="-5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Calibri"/>
              <a:buAutoNum type="arabicPeriod"/>
            </a:pPr>
            <a:endParaRPr sz="3850">
              <a:latin typeface="Calibri"/>
              <a:cs typeface="Calibri"/>
            </a:endParaRPr>
          </a:p>
          <a:p>
            <a:pPr marL="815340" marR="21590" lvl="1" indent="-346075">
              <a:lnSpc>
                <a:spcPct val="100000"/>
              </a:lnSpc>
              <a:buAutoNum type="arabicPeriod"/>
              <a:tabLst>
                <a:tab pos="815975" algn="l"/>
              </a:tabLst>
            </a:pPr>
            <a:r>
              <a:rPr sz="2800" spc="-10" dirty="0">
                <a:latin typeface="Calibri"/>
                <a:cs typeface="Calibri"/>
              </a:rPr>
              <a:t>Membuat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tabel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yang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memuat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nilai-nilai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fungsi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pada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pada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titik-titik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absis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yang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berjarak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tetap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</a:t>
            </a:r>
            <a:r>
              <a:rPr sz="2800" i="1" spc="-5" dirty="0">
                <a:latin typeface="Calibri"/>
                <a:cs typeface="Calibri"/>
              </a:rPr>
              <a:t>h</a:t>
            </a:r>
            <a:r>
              <a:rPr sz="2800" spc="-5" dirty="0">
                <a:latin typeface="Calibri"/>
                <a:cs typeface="Calibri"/>
              </a:rPr>
              <a:t>).</a:t>
            </a:r>
            <a:endParaRPr sz="2800">
              <a:latin typeface="Calibri"/>
              <a:cs typeface="Calibri"/>
            </a:endParaRPr>
          </a:p>
          <a:p>
            <a:pPr marL="817244" marR="3408679">
              <a:lnSpc>
                <a:spcPct val="120000"/>
              </a:lnSpc>
            </a:pPr>
            <a:r>
              <a:rPr sz="2800" spc="-10" dirty="0">
                <a:latin typeface="Calibri"/>
                <a:cs typeface="Calibri"/>
              </a:rPr>
              <a:t>Nilai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h </a:t>
            </a:r>
            <a:r>
              <a:rPr sz="2800" spc="-15" dirty="0">
                <a:latin typeface="Calibri"/>
                <a:cs typeface="Calibri"/>
              </a:rPr>
              <a:t>dibuat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cukup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kecil.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(lihat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contoh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berikut)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5296</Words>
  <Application>Microsoft Office PowerPoint</Application>
  <PresentationFormat>Custom</PresentationFormat>
  <Paragraphs>1045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1" baseType="lpstr">
      <vt:lpstr>Arial MT</vt:lpstr>
      <vt:lpstr>Arial</vt:lpstr>
      <vt:lpstr>Calibri</vt:lpstr>
      <vt:lpstr>Courier New</vt:lpstr>
      <vt:lpstr>Symbol</vt:lpstr>
      <vt:lpstr>Times New Roman</vt:lpstr>
      <vt:lpstr>Wingdings</vt:lpstr>
      <vt:lpstr>Office Theme</vt:lpstr>
      <vt:lpstr>Solusi Persamaan Nirlanjar</vt:lpstr>
      <vt:lpstr>Rumusan Masalah</vt:lpstr>
      <vt:lpstr>PowerPoint Presentation</vt:lpstr>
      <vt:lpstr>Metode Pencarian Akar</vt:lpstr>
      <vt:lpstr>2. Metode terbuka</vt:lpstr>
      <vt:lpstr>Metode Tertutup</vt:lpstr>
      <vt:lpstr>y = f(x)</vt:lpstr>
      <vt:lpstr>Kondisi yang mungkin terjadi:</vt:lpstr>
      <vt:lpstr>PowerPoint Presentation</vt:lpstr>
      <vt:lpstr>PowerPoint Presentation</vt:lpstr>
      <vt:lpstr>PowerPoint Presentation</vt:lpstr>
      <vt:lpstr>Metode Bagidua (bisection method)</vt:lpstr>
      <vt:lpstr>PowerPoint Presentation</vt:lpstr>
      <vt:lpstr>Kondisi berhenti lelaran dapat dipilih salah satu  dari tiga kriteria berikut:</vt:lpstr>
      <vt:lpstr>PowerPoint Presentation</vt:lpstr>
      <vt:lpstr>PowerPoint Presentation</vt:lpstr>
      <vt:lpstr>Kasus yang Mungkin Terjadi pada Penggunaan Metode Bagidua</vt:lpstr>
      <vt:lpstr>3. Singularitas.</vt:lpstr>
      <vt:lpstr>Metode Regula-Falsi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Perbaikan Metode Regula-Falsi</vt:lpstr>
      <vt:lpstr>PowerPoint Presentation</vt:lpstr>
      <vt:lpstr>Metode Terbuka</vt:lpstr>
      <vt:lpstr>Yang termasuk ke dalam metode terbuka:</vt:lpstr>
      <vt:lpstr>Metode Lelaran Titik-Tetap</vt:lpstr>
      <vt:lpstr>PowerPoint Presentation</vt:lpstr>
      <vt:lpstr>PowerPoint Presentation</vt:lpstr>
      <vt:lpstr>PowerPoint Presentation</vt:lpstr>
      <vt:lpstr>PowerPoint Presentation</vt:lpstr>
      <vt:lpstr>(iii)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3. Prosedur lelaran ketiga xr+1 = (xr - 3)/2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Metode Newton-Raphson</vt:lpstr>
      <vt:lpstr>PowerPoint Presentation</vt:lpstr>
      <vt:lpstr>PowerPoint Presentation</vt:lpstr>
      <vt:lpstr>xr+1 - xr&lt; </vt:lpstr>
      <vt:lpstr>PowerPoint Presentation</vt:lpstr>
      <vt:lpstr>PowerPoint Presentation</vt:lpstr>
      <vt:lpstr>xr+1 - xr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Solusi Persamaan Nirlanjar (Bag 1)</dc:title>
  <dc:creator>rn</dc:creator>
  <cp:lastModifiedBy>フェリ　ファリアント</cp:lastModifiedBy>
  <cp:revision>2</cp:revision>
  <dcterms:created xsi:type="dcterms:W3CDTF">2023-09-25T04:08:09Z</dcterms:created>
  <dcterms:modified xsi:type="dcterms:W3CDTF">2023-09-26T01:04:58Z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2011-02-02T00:00:00Z</vt:filetime>
  </property>
  <property fmtid="{D5CDD505-2E9C-101B-9397-08002B2CF9AE}" pid="3" name="Creator">
    <vt:lpwstr>PScript5.dll Version 5.2</vt:lpwstr>
  </property>
  <property fmtid="{D5CDD505-2E9C-101B-9397-08002B2CF9AE}" pid="4" name="LastSaved">
    <vt:filetime>2023-09-25T00:00:00Z</vt:filetime>
  </property>
</Properties>
</file>