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25" r:id="rId3"/>
    <p:sldId id="302" r:id="rId4"/>
    <p:sldId id="316" r:id="rId5"/>
    <p:sldId id="322" r:id="rId6"/>
    <p:sldId id="321" r:id="rId7"/>
    <p:sldId id="315" r:id="rId8"/>
    <p:sldId id="317" r:id="rId9"/>
    <p:sldId id="324" r:id="rId10"/>
    <p:sldId id="326" r:id="rId11"/>
    <p:sldId id="319" r:id="rId12"/>
    <p:sldId id="323" r:id="rId13"/>
    <p:sldId id="327" r:id="rId14"/>
    <p:sldId id="329" r:id="rId15"/>
    <p:sldId id="32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A826-EF5F-48B8-89F9-19A38A29F31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603F-9B16-42F8-BF3D-4B557FF75D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54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40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289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09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119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687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38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02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14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616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906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B603F-9B16-42F8-BF3D-4B557FF75D9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5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0F7C-4402-434A-B2D9-EF1CEB90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87057-EA26-44FB-8EAE-8D01EA08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1D79-100F-4CDA-AA61-CFC69BB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CCA4-0E4C-4084-963D-20902F6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9BCF-73DD-430A-AB27-43B4BCAE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7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87AE-33E0-48CE-95E0-3F0E286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68E3-F794-4213-A22B-F528E48D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A87C-3E39-429C-908F-5E74043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8C53-E961-4A03-820F-BB9DF561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E7CC-C1E3-4425-8B02-BFE0F54F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85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CD933-597A-41F0-A508-F062455F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835B1-C6AD-40BF-AAEE-B5C9FB42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E16B-9445-4DD7-A98B-3755484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C129-D1B2-4C36-AF9B-E632036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4AB6-FF10-4DA1-A2B7-4447164F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1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260F-8274-4C5F-B5AB-38185BD0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8666-EC38-4D43-A349-8CD5431B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A947-2A0B-454B-BB78-4A0D9402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4B46-65C2-4BD3-B101-350D79F1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1FFA-7226-499D-BA26-3DF7CEC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85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F9A1-68D2-4BAC-BA0B-955CAB1A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F4D51-4E31-49E9-A682-79AB99E3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9544-929F-4631-8579-9F8DD11B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93B2-615B-4DF8-8612-ADC1EF70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3F8D-DCCD-4D2D-A626-01D438A7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854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BC6C-AC74-4E39-8BD6-5BEE527E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68A4-1E31-488D-9925-8A1E7211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7383-41D2-4AAC-8731-B873A8A0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94FD-DFE9-442F-945E-D25C04B8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EB2E-D33A-41CF-8308-7D078F34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7A2D-94F4-4CA9-812F-93EF5C4E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9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72E8-5C96-47AE-A785-B1158E98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9294-18D9-4F58-B088-B559A55C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02994-EEE0-4DDF-9278-FE6589901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DFA1F-51B7-4FC7-8AFF-C0AC7FDF5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5394-7E14-4E33-A72F-20638A4C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E54E-F2D8-41B1-9A17-5AFA8469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AA6D8-B176-46AB-A98A-DAB3A345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1B2A0-BC01-489B-AA1F-00EBDBF0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48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2CA5-EA11-4B05-B7EB-31411F5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28AB-3440-4149-B545-41161CFA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8F21-7DA3-4029-BBE3-6283B7C7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43BFF-3CCF-46DD-8046-40B9E251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336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4892A-4482-4BEB-B6C2-D857F59F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3F141-A9D7-4CBB-9F44-10F5A05E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FAA7F-EF1D-40AD-8C01-54588244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5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C356-4A40-4AD0-BE41-D3270A8E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85FA-5E15-4C0D-91CC-EF19F167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ED04-2CC3-468D-BC3F-6F18B807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66C54-D1C1-4E7C-BEB1-9AE1B55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96414-B349-4C83-82A7-CDFE16DA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7AC7-1530-43A0-9154-1053B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4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328C-5468-4F99-9433-2800ED4D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380-7E02-448B-BAF3-A3521DDB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8A3F-E311-4526-8423-4A8ABD59A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FBA9-FCA5-4623-8E6F-F579867F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5BAA8-6FD2-42DE-B5A5-BB912404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62334-268D-4742-B5A6-BADED9DC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15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0984-B71A-46BB-9000-564C4263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6D31-898F-4CC6-8B97-A9163F9B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588C-5140-4398-8270-1E3DF84F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9FE9-1BCC-4F8C-AA52-6054020A5E4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88D-2F5A-4C00-88E1-9C1C387C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43F-97BA-4E8F-BF40-18243A8C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9F1C-8204-4A48-92C6-21D5351DD0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5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0835-0B9E-48B4-B197-F75A2C329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80" y="1041400"/>
            <a:ext cx="11436439" cy="2387600"/>
          </a:xfrm>
        </p:spPr>
        <p:txBody>
          <a:bodyPr>
            <a:normAutofit/>
          </a:bodyPr>
          <a:lstStyle/>
          <a:p>
            <a:r>
              <a:rPr lang="id-ID" sz="4400" dirty="0"/>
              <a:t>Introduction SQL on RDBMS MariaDB</a:t>
            </a:r>
            <a:br>
              <a:rPr lang="id-ID" sz="4400" dirty="0"/>
            </a:br>
            <a:r>
              <a:rPr lang="id-ID" sz="4400" dirty="0"/>
              <a:t>Studi kasus: Pencatatan Data Lagu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B70F-7419-411A-A871-44702BC08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8895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ID"/>
              <a:t>Aryajaya</a:t>
            </a:r>
            <a:r>
              <a:rPr lang="en-ID" dirty="0"/>
              <a:t> </a:t>
            </a:r>
            <a:r>
              <a:rPr lang="en-ID" dirty="0" err="1"/>
              <a:t>Almsyah</a:t>
            </a:r>
            <a:r>
              <a:rPr lang="en-ID" dirty="0"/>
              <a:t>, </a:t>
            </a:r>
            <a:r>
              <a:rPr lang="en-ID" dirty="0" err="1"/>
              <a:t>S.Kom</a:t>
            </a:r>
            <a:r>
              <a:rPr lang="id-ID" dirty="0"/>
              <a:t>.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41287-2A75-46E6-A2CB-8C9C7B7ADF4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84EA0A-A528-498D-A968-DCBCF97B3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1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A837CA-FFE3-438B-9683-A1613C0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8" y="97015"/>
            <a:ext cx="11123451" cy="794935"/>
          </a:xfrm>
        </p:spPr>
        <p:txBody>
          <a:bodyPr/>
          <a:lstStyle/>
          <a:p>
            <a:r>
              <a:rPr lang="id-ID" dirty="0"/>
              <a:t>Contoh Soal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82D96-BBD7-4E20-B915-5B0112B02C40}"/>
              </a:ext>
            </a:extLst>
          </p:cNvPr>
          <p:cNvSpPr txBox="1"/>
          <p:nvPr/>
        </p:nvSpPr>
        <p:spPr>
          <a:xfrm>
            <a:off x="230348" y="891950"/>
            <a:ext cx="643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Sebutkan nama-nama artis yang memiliki umur lebih dari 50 tahun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84596-F8DD-4B07-8B4D-D7A77EE50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6"/>
          <a:stretch/>
        </p:blipFill>
        <p:spPr>
          <a:xfrm>
            <a:off x="230348" y="1261282"/>
            <a:ext cx="8243248" cy="2216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C10F6-5836-45E2-9FAA-BBE14C5C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623" y="1471952"/>
            <a:ext cx="3268029" cy="2005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964A03-008D-4F57-9173-2BBF3ECF9106}"/>
              </a:ext>
            </a:extLst>
          </p:cNvPr>
          <p:cNvSpPr txBox="1"/>
          <p:nvPr/>
        </p:nvSpPr>
        <p:spPr>
          <a:xfrm>
            <a:off x="325882" y="3662603"/>
            <a:ext cx="734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Sebutkan data artis secara detail yang memiliki awalan nama taylor atau Avril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6C2142-15F7-4C81-A97C-6E455ECF7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82" y="4030147"/>
            <a:ext cx="7835479" cy="1150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03202-FB0B-40BE-8389-E0EC050CD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82" y="5212455"/>
            <a:ext cx="5631623" cy="13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A837CA-FFE3-438B-9683-A1613C0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8" y="97015"/>
            <a:ext cx="11123451" cy="794935"/>
          </a:xfrm>
        </p:spPr>
        <p:txBody>
          <a:bodyPr/>
          <a:lstStyle/>
          <a:p>
            <a:r>
              <a:rPr lang="id-ID" dirty="0"/>
              <a:t>Contoh Soal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82D96-BBD7-4E20-B915-5B0112B02C40}"/>
              </a:ext>
            </a:extLst>
          </p:cNvPr>
          <p:cNvSpPr txBox="1"/>
          <p:nvPr/>
        </p:nvSpPr>
        <p:spPr>
          <a:xfrm>
            <a:off x="230348" y="891950"/>
            <a:ext cx="500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Sebutkan nama-nama album yg dibuat oleh Souljah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7F541-5309-4FC9-A9CC-990CFE6F5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997"/>
          <a:stretch/>
        </p:blipFill>
        <p:spPr>
          <a:xfrm>
            <a:off x="230347" y="1261282"/>
            <a:ext cx="8636835" cy="2028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A46D0E-4D21-4CC5-88EE-EE2EEF727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972" r="20147"/>
          <a:stretch/>
        </p:blipFill>
        <p:spPr>
          <a:xfrm>
            <a:off x="230347" y="3428999"/>
            <a:ext cx="7589820" cy="159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0E0DFC-381B-428C-BDA6-75E0E05C4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546" y="3160528"/>
            <a:ext cx="3884107" cy="20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A837CA-FFE3-438B-9683-A1613C0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8" y="97015"/>
            <a:ext cx="11123451" cy="794935"/>
          </a:xfrm>
        </p:spPr>
        <p:txBody>
          <a:bodyPr/>
          <a:lstStyle/>
          <a:p>
            <a:r>
              <a:rPr lang="id-ID" dirty="0"/>
              <a:t>Contoh Soal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82D96-BBD7-4E20-B915-5B0112B02C40}"/>
              </a:ext>
            </a:extLst>
          </p:cNvPr>
          <p:cNvSpPr txBox="1"/>
          <p:nvPr/>
        </p:nvSpPr>
        <p:spPr>
          <a:xfrm>
            <a:off x="230348" y="891950"/>
            <a:ext cx="472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Sebutkan </a:t>
            </a:r>
            <a:r>
              <a:rPr lang="id-ID" dirty="0"/>
              <a:t>lagu-lagu yg direkam secara indie label</a:t>
            </a:r>
            <a:endParaRPr lang="sv-S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FCCE67-D62F-4D8D-8B6B-C8CD89305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6" y="1261282"/>
            <a:ext cx="5705036" cy="3120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DA1BDD-5228-4EF2-AD28-BD93C3A5C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87" y="4607804"/>
            <a:ext cx="8509153" cy="1584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CCB8B-EF83-4733-B5B0-F5924C1CE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829" y="2078847"/>
            <a:ext cx="4668782" cy="18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A837CA-FFE3-438B-9683-A1613C0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8" y="97015"/>
            <a:ext cx="11123451" cy="794935"/>
          </a:xfrm>
        </p:spPr>
        <p:txBody>
          <a:bodyPr/>
          <a:lstStyle/>
          <a:p>
            <a:r>
              <a:rPr lang="id-ID" dirty="0"/>
              <a:t>Contoh Soal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82D96-BBD7-4E20-B915-5B0112B02C40}"/>
              </a:ext>
            </a:extLst>
          </p:cNvPr>
          <p:cNvSpPr txBox="1"/>
          <p:nvPr/>
        </p:nvSpPr>
        <p:spPr>
          <a:xfrm>
            <a:off x="230348" y="89195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Berapa jumlah grup musik dan penyanyi solo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87836-56AD-43E3-B6F9-FDF6FD722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3" y="1272761"/>
            <a:ext cx="629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2F86F-48BA-46BC-BC56-4A791A758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765" y="1392634"/>
            <a:ext cx="2678590" cy="1505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AA3D30-062E-4A66-84C6-8EEA76DCD234}"/>
              </a:ext>
            </a:extLst>
          </p:cNvPr>
          <p:cNvSpPr txBox="1"/>
          <p:nvPr/>
        </p:nvSpPr>
        <p:spPr>
          <a:xfrm>
            <a:off x="362803" y="3244334"/>
            <a:ext cx="768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Berapa banyak jumlah lagu hits yang memiliki aliran musik SKA dan/atau Reggae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35B0B-A6CC-48E5-A969-5A518ED09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02" y="3689008"/>
            <a:ext cx="9408553" cy="2142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8184EB-D207-4D58-BE58-AB0F9E9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3099" y="4638892"/>
            <a:ext cx="2176099" cy="13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9" y="365125"/>
            <a:ext cx="11123451" cy="794935"/>
          </a:xfrm>
        </p:spPr>
        <p:txBody>
          <a:bodyPr/>
          <a:lstStyle/>
          <a:p>
            <a:r>
              <a:rPr lang="id-ID" dirty="0"/>
              <a:t>Latihan Soal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E844F-646D-4ED5-BDCC-55BD56FF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9" y="1240263"/>
            <a:ext cx="11856468" cy="525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i="1" dirty="0"/>
              <a:t>-- 1. Sebutkan nama-nama lagu yg hits kemudian rilis diantara tahun 2000-2010</a:t>
            </a:r>
          </a:p>
          <a:p>
            <a:pPr marL="0" indent="0">
              <a:buNone/>
            </a:pPr>
            <a:r>
              <a:rPr lang="id-ID" i="1" dirty="0"/>
              <a:t>-- 2. Sebutkan nama-nama vokalis yang lahir di Jakarta</a:t>
            </a:r>
          </a:p>
          <a:p>
            <a:pPr marL="0" indent="0">
              <a:buNone/>
            </a:pPr>
            <a:r>
              <a:rPr lang="id-ID" i="1" dirty="0"/>
              <a:t>-- 3. Berapa banyak jumlah instrumen yang tersedia pada pada tabel detail artis </a:t>
            </a:r>
          </a:p>
          <a:p>
            <a:pPr marL="0" indent="0">
              <a:buNone/>
            </a:pPr>
            <a:r>
              <a:rPr lang="id-ID" i="1" dirty="0"/>
              <a:t>-- 4. Berapa lama durasi lagu dari album Mestakung dan SKA Phobia</a:t>
            </a:r>
          </a:p>
          <a:p>
            <a:pPr marL="0" indent="0">
              <a:buNone/>
            </a:pPr>
            <a:r>
              <a:rPr lang="id-ID" i="1" dirty="0"/>
              <a:t>-- 5. Berapa banyak jumlah lagu hits yang dibuat oleh Tipe-X</a:t>
            </a:r>
          </a:p>
          <a:p>
            <a:pPr marL="0" indent="0">
              <a:buNone/>
            </a:pPr>
            <a:r>
              <a:rPr lang="id-ID" i="1" dirty="0"/>
              <a:t>-- 6. Berapa jumlah lagu yg direkam oleh Aquarius Musikindo</a:t>
            </a:r>
          </a:p>
          <a:p>
            <a:pPr marL="0" indent="0">
              <a:buNone/>
            </a:pPr>
            <a:r>
              <a:rPr lang="id-ID" i="1" dirty="0"/>
              <a:t>-- 7. Sebutkan nama vocalis yang memiliki aliran musik reggae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E844F-646D-4ED5-BDCC-55BD56FF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30" y="1095375"/>
            <a:ext cx="11123451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id-ID" sz="4800" dirty="0"/>
              <a:t>Next Pertemuan</a:t>
            </a:r>
          </a:p>
          <a:p>
            <a:pPr marL="0" indent="0" algn="ctr">
              <a:buNone/>
            </a:pPr>
            <a:r>
              <a:rPr lang="id-ID" sz="4800" dirty="0"/>
              <a:t>Membuat aplikasi 2-tier dgn data relasional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79572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9" y="365125"/>
            <a:ext cx="11123451" cy="132556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E844F-646D-4ED5-BDCC-55BD56FF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9" y="1825625"/>
            <a:ext cx="11123451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600" dirty="0"/>
          </a:p>
          <a:p>
            <a:pPr marL="0" indent="0" algn="ctr">
              <a:buNone/>
            </a:pPr>
            <a:r>
              <a:rPr lang="en-US" sz="5600" dirty="0"/>
              <a:t>TERIMA KASIH</a:t>
            </a:r>
            <a:endParaRPr lang="en-ID" sz="5600" dirty="0"/>
          </a:p>
        </p:txBody>
      </p:sp>
    </p:spTree>
    <p:extLst>
      <p:ext uri="{BB962C8B-B14F-4D97-AF65-F5344CB8AC3E}">
        <p14:creationId xmlns:p14="http://schemas.microsoft.com/office/powerpoint/2010/main" val="19101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9" y="365125"/>
            <a:ext cx="11123451" cy="794935"/>
          </a:xfrm>
        </p:spPr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E844F-646D-4ED5-BDCC-55BD56FF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9" y="1240263"/>
            <a:ext cx="11856468" cy="525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Xampp v.7.4.25 (https://www.apachefriends.org/download.html)</a:t>
            </a:r>
          </a:p>
          <a:p>
            <a:pPr lvl="1"/>
            <a:r>
              <a:rPr lang="id-ID" dirty="0"/>
              <a:t>Engine PHP v7.4.25. Default Port 80</a:t>
            </a:r>
          </a:p>
          <a:p>
            <a:pPr lvl="1"/>
            <a:r>
              <a:rPr lang="id-ID" dirty="0"/>
              <a:t>Engine MariaDB v10.4.21). Default Port 3306</a:t>
            </a:r>
          </a:p>
          <a:p>
            <a:pPr lvl="2"/>
            <a:r>
              <a:rPr lang="id-ID" dirty="0"/>
              <a:t>Sejak xampp versi 7. Engine MySQL diganti menjadi MariaDB</a:t>
            </a:r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Dbeaver v.7.3.1 (https://dbeaver.io/download/)</a:t>
            </a:r>
          </a:p>
          <a:p>
            <a:pPr lvl="1"/>
            <a:r>
              <a:rPr lang="id-ID" dirty="0"/>
              <a:t>Teks Editor MariaDB (Versi membutuhkan memory RAM namun fiturnya lebih lengkap)</a:t>
            </a:r>
          </a:p>
          <a:p>
            <a:pPr marL="0" indent="0">
              <a:buNone/>
            </a:pPr>
            <a:r>
              <a:rPr lang="id-ID" dirty="0"/>
              <a:t>HeidiSQL v.11.3.0.6295</a:t>
            </a:r>
          </a:p>
          <a:p>
            <a:pPr lvl="1"/>
            <a:r>
              <a:rPr lang="id-ID" dirty="0"/>
              <a:t>Teks Editor MariaDB (Versi lebih hemat memory RAM namun fiturnya terbatas)</a:t>
            </a:r>
          </a:p>
          <a:p>
            <a:pPr lvl="1"/>
            <a:endParaRPr lang="id-ID" dirty="0"/>
          </a:p>
          <a:p>
            <a:pPr marL="0" indent="0">
              <a:buNone/>
            </a:pPr>
            <a:r>
              <a:rPr lang="id-ID" sz="2400" dirty="0"/>
              <a:t>Draw IO v.13.9.9 (https://www.diagrams.net/)</a:t>
            </a:r>
          </a:p>
          <a:p>
            <a:pPr lvl="1"/>
            <a:r>
              <a:rPr lang="id-ID" dirty="0"/>
              <a:t>Desain ERD notasi crow foot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7F1C-EDC0-44B5-B10A-826B5D3A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Sumber bahan bacaan</a:t>
            </a:r>
          </a:p>
        </p:txBody>
      </p:sp>
      <p:pic>
        <p:nvPicPr>
          <p:cNvPr id="1026" name="Picture 2" descr="SIPUS | FMIPA UNPAK">
            <a:extLst>
              <a:ext uri="{FF2B5EF4-FFF2-40B4-BE49-F238E27FC236}">
                <a16:creationId xmlns:a16="http://schemas.microsoft.com/office/drawing/2014/main" id="{68CF7F84-2FC0-4A29-A918-A2F70F37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763867" cy="41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al MUDAH BELAJAR PHP - TEKNIK PENGGUNAAN FITUR-FITUR BARU DALAM PHP 5 -  DISERTAI CD GRATIS - BUDI RAHARJO - BUKU KOMPUTER B61 di Lapak Toko Buku  Ilmu | Bukalapak">
            <a:extLst>
              <a:ext uri="{FF2B5EF4-FFF2-40B4-BE49-F238E27FC236}">
                <a16:creationId xmlns:a16="http://schemas.microsoft.com/office/drawing/2014/main" id="{6D83022F-3C0F-4F26-BE37-9927EF7E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656" y="1690689"/>
            <a:ext cx="2763866" cy="41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9703D-1211-4761-A484-5973F4625ADD}"/>
              </a:ext>
            </a:extLst>
          </p:cNvPr>
          <p:cNvSpPr txBox="1"/>
          <p:nvPr/>
        </p:nvSpPr>
        <p:spPr>
          <a:xfrm>
            <a:off x="1151635" y="5959769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Fundamental MySQL</a:t>
            </a:r>
          </a:p>
        </p:txBody>
      </p:sp>
      <p:pic>
        <p:nvPicPr>
          <p:cNvPr id="1030" name="Picture 6" descr="rahasia-inti-master-php-mysqli">
            <a:extLst>
              <a:ext uri="{FF2B5EF4-FFF2-40B4-BE49-F238E27FC236}">
                <a16:creationId xmlns:a16="http://schemas.microsoft.com/office/drawing/2014/main" id="{D5659EEC-FDC7-47B3-B2E4-1E8C032C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11" y="1690688"/>
            <a:ext cx="5185894" cy="41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B7D450-E7C6-4931-A339-FACB6F9FD83F}"/>
              </a:ext>
            </a:extLst>
          </p:cNvPr>
          <p:cNvSpPr txBox="1"/>
          <p:nvPr/>
        </p:nvSpPr>
        <p:spPr>
          <a:xfrm>
            <a:off x="4190552" y="5959769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Fundamental 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2CBC6-DEB7-4A22-86EF-521483458502}"/>
              </a:ext>
            </a:extLst>
          </p:cNvPr>
          <p:cNvSpPr txBox="1"/>
          <p:nvPr/>
        </p:nvSpPr>
        <p:spPr>
          <a:xfrm>
            <a:off x="7813708" y="5959769"/>
            <a:ext cx="283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Implementasi PHP + MySQLi</a:t>
            </a:r>
          </a:p>
          <a:p>
            <a:pPr algn="ctr"/>
            <a:r>
              <a:rPr lang="id-ID" dirty="0"/>
              <a:t>Konsep Modularisasi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D5B27-429E-4FF6-AAF6-546685BC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9" y="365125"/>
            <a:ext cx="11123451" cy="794935"/>
          </a:xfrm>
        </p:spPr>
        <p:txBody>
          <a:bodyPr/>
          <a:lstStyle/>
          <a:p>
            <a:r>
              <a:rPr lang="id-ID" dirty="0"/>
              <a:t>Outline Pembahasan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E844F-646D-4ED5-BDCC-55BD56FF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9" y="1240263"/>
            <a:ext cx="11856468" cy="5252612"/>
          </a:xfrm>
        </p:spPr>
        <p:txBody>
          <a:bodyPr>
            <a:normAutofit/>
          </a:bodyPr>
          <a:lstStyle/>
          <a:p>
            <a:pPr lvl="1"/>
            <a:r>
              <a:rPr lang="id-ID" sz="2800" dirty="0"/>
              <a:t>Syntax Subquery</a:t>
            </a:r>
          </a:p>
          <a:p>
            <a:pPr lvl="1"/>
            <a:r>
              <a:rPr lang="id-ID" sz="2800" dirty="0"/>
              <a:t>Syntax View</a:t>
            </a:r>
          </a:p>
          <a:p>
            <a:pPr lvl="1"/>
            <a:r>
              <a:rPr lang="id-ID" sz="2800" dirty="0"/>
              <a:t>Syntax JOIN</a:t>
            </a:r>
          </a:p>
          <a:p>
            <a:pPr lvl="1"/>
            <a:r>
              <a:rPr lang="id-ID" sz="2800" dirty="0"/>
              <a:t>Klausa WHERE</a:t>
            </a:r>
          </a:p>
          <a:p>
            <a:pPr lvl="1"/>
            <a:r>
              <a:rPr lang="id-ID" sz="2800" dirty="0"/>
              <a:t>Klausa ORDER BY</a:t>
            </a:r>
          </a:p>
          <a:p>
            <a:pPr lvl="1"/>
            <a:r>
              <a:rPr lang="id-ID" sz="2800" dirty="0"/>
              <a:t>Klausa DISTINCT </a:t>
            </a:r>
          </a:p>
          <a:p>
            <a:pPr lvl="1"/>
            <a:r>
              <a:rPr lang="id-ID" sz="2800" dirty="0"/>
              <a:t>Klausa LIMIT</a:t>
            </a:r>
          </a:p>
          <a:p>
            <a:pPr lvl="1"/>
            <a:r>
              <a:rPr lang="id-ID" sz="2800" dirty="0"/>
              <a:t>Klausa BETWEEN</a:t>
            </a:r>
          </a:p>
          <a:p>
            <a:pPr lvl="1"/>
            <a:r>
              <a:rPr lang="id-ID" sz="2800" dirty="0"/>
              <a:t>Klausa GROUP BY</a:t>
            </a:r>
          </a:p>
          <a:p>
            <a:pPr lvl="1"/>
            <a:r>
              <a:rPr lang="id-ID" sz="2800" dirty="0"/>
              <a:t>Klausa HAVING</a:t>
            </a:r>
          </a:p>
          <a:p>
            <a:pPr lvl="1"/>
            <a:r>
              <a:rPr lang="id-ID" sz="2800" dirty="0"/>
              <a:t>Inner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9" y="365125"/>
            <a:ext cx="11123451" cy="794935"/>
          </a:xfrm>
        </p:spPr>
        <p:txBody>
          <a:bodyPr/>
          <a:lstStyle/>
          <a:p>
            <a:r>
              <a:rPr lang="id-ID" dirty="0"/>
              <a:t>Syntax Dasar SubQuery, View, Join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3F270D-7EA8-4653-8EEB-E3338664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593" y="1762306"/>
            <a:ext cx="5968226" cy="244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BD77E-F96F-4D48-B5F9-E6AB06103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1"/>
          <a:stretch/>
        </p:blipFill>
        <p:spPr>
          <a:xfrm>
            <a:off x="159660" y="1762306"/>
            <a:ext cx="6005933" cy="1070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2C9BC3-1FC3-4256-A141-7EFB9E88F61C}"/>
              </a:ext>
            </a:extLst>
          </p:cNvPr>
          <p:cNvSpPr txBox="1"/>
          <p:nvPr/>
        </p:nvSpPr>
        <p:spPr>
          <a:xfrm>
            <a:off x="159660" y="1338593"/>
            <a:ext cx="36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Syntax Subquery (bersifat client-side)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938B0-2B81-428B-AEA0-152074C54418}"/>
              </a:ext>
            </a:extLst>
          </p:cNvPr>
          <p:cNvSpPr txBox="1"/>
          <p:nvPr/>
        </p:nvSpPr>
        <p:spPr>
          <a:xfrm>
            <a:off x="6096000" y="1392974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Syntax View (bersifat server side)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E8BA5-8A90-4CF5-BA90-C194AAAD5E19}"/>
              </a:ext>
            </a:extLst>
          </p:cNvPr>
          <p:cNvSpPr txBox="1"/>
          <p:nvPr/>
        </p:nvSpPr>
        <p:spPr>
          <a:xfrm>
            <a:off x="159660" y="4444720"/>
            <a:ext cx="373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Syntax Inner JOIN (bersifat client side)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A4B08-DDA2-44B5-8239-66DCDB1AE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60" y="4845155"/>
            <a:ext cx="8441390" cy="15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E844F-646D-4ED5-BDCC-55BD56FF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30" y="1095375"/>
            <a:ext cx="11123451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600" dirty="0"/>
          </a:p>
          <a:p>
            <a:pPr marL="0" indent="0" algn="ctr">
              <a:buNone/>
            </a:pPr>
            <a:r>
              <a:rPr lang="id-ID" sz="5600" dirty="0"/>
              <a:t>Impelemtasi SQL</a:t>
            </a:r>
          </a:p>
          <a:p>
            <a:pPr marL="0" indent="0" algn="ctr">
              <a:buNone/>
            </a:pPr>
            <a:r>
              <a:rPr lang="id-ID" sz="5600" dirty="0"/>
              <a:t>Studi kasus: Data Musik</a:t>
            </a:r>
            <a:endParaRPr lang="en-ID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E5D74-4EBC-4BBB-85F1-54B834B8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9" y="365125"/>
            <a:ext cx="11123451" cy="794935"/>
          </a:xfrm>
        </p:spPr>
        <p:txBody>
          <a:bodyPr/>
          <a:lstStyle/>
          <a:p>
            <a:r>
              <a:rPr lang="id-ID" dirty="0"/>
              <a:t>Rumusan Masalah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pic>
        <p:nvPicPr>
          <p:cNvPr id="3076" name="Picture 4" descr="Kaset Lalu - Yang Lalu Tak Pernah Berlalu - Page 68">
            <a:extLst>
              <a:ext uri="{FF2B5EF4-FFF2-40B4-BE49-F238E27FC236}">
                <a16:creationId xmlns:a16="http://schemas.microsoft.com/office/drawing/2014/main" id="{77EDD2F1-BDFC-4D87-A073-193BE3464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5"/>
          <a:stretch/>
        </p:blipFill>
        <p:spPr bwMode="auto">
          <a:xfrm>
            <a:off x="230349" y="1272761"/>
            <a:ext cx="4908945" cy="458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D4792-2963-46C4-A2CC-C7E83EBFC4E4}"/>
              </a:ext>
            </a:extLst>
          </p:cNvPr>
          <p:cNvSpPr txBox="1"/>
          <p:nvPr/>
        </p:nvSpPr>
        <p:spPr>
          <a:xfrm>
            <a:off x="5792073" y="4524444"/>
            <a:ext cx="556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Bagaimana membuat racangan basis data untuk pencatatan data lagu ....? Pertemuan minggu lalu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47D00-9577-4869-BBA8-653E27F94D5E}"/>
              </a:ext>
            </a:extLst>
          </p:cNvPr>
          <p:cNvSpPr txBox="1"/>
          <p:nvPr/>
        </p:nvSpPr>
        <p:spPr>
          <a:xfrm>
            <a:off x="892888" y="5966504"/>
            <a:ext cx="358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x. Album Ska Phobia - TipeX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C2847-90B0-4B95-B5E6-04C3BCDE6027}"/>
              </a:ext>
            </a:extLst>
          </p:cNvPr>
          <p:cNvSpPr txBox="1"/>
          <p:nvPr/>
        </p:nvSpPr>
        <p:spPr>
          <a:xfrm>
            <a:off x="5301635" y="1272761"/>
            <a:ext cx="64081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Data-data dari Sampul Kaset tersebut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Artis 	= tipe-X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Album 	= Ska Phobia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Lagu 	= Anggan, Frustasi, Genit, dll.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Label 	= Aquarius Musikindo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Rilis 	= 18 November 1999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 dirty="0"/>
              <a:t>Gendre 	= SKA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60D33-339E-42F9-9ADE-CF8F2754BBE0}"/>
              </a:ext>
            </a:extLst>
          </p:cNvPr>
          <p:cNvSpPr txBox="1"/>
          <p:nvPr/>
        </p:nvSpPr>
        <p:spPr>
          <a:xfrm>
            <a:off x="5792074" y="5443284"/>
            <a:ext cx="4908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Bagaimana memanipulasi data-data tersebut menjadi informasi yang lebih bermanfaat .... ?</a:t>
            </a:r>
          </a:p>
          <a:p>
            <a:r>
              <a:rPr lang="id-ID" sz="2000" dirty="0"/>
              <a:t>Pertemuan minggu ini</a:t>
            </a:r>
          </a:p>
        </p:txBody>
      </p:sp>
    </p:spTree>
    <p:extLst>
      <p:ext uri="{BB962C8B-B14F-4D97-AF65-F5344CB8AC3E}">
        <p14:creationId xmlns:p14="http://schemas.microsoft.com/office/powerpoint/2010/main" val="282820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7B986-E215-47CE-AC8A-B39918BA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8" y="97015"/>
            <a:ext cx="11123451" cy="794935"/>
          </a:xfrm>
        </p:spPr>
        <p:txBody>
          <a:bodyPr/>
          <a:lstStyle/>
          <a:p>
            <a:r>
              <a:rPr lang="id-ID" dirty="0"/>
              <a:t>Desain ERD Data Musik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4106B4-AB00-4C87-BEDC-4CC1DC999BAA}"/>
              </a:ext>
            </a:extLst>
          </p:cNvPr>
          <p:cNvSpPr txBox="1"/>
          <p:nvPr/>
        </p:nvSpPr>
        <p:spPr>
          <a:xfrm>
            <a:off x="7729290" y="3822273"/>
            <a:ext cx="33731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Kolom keterangan pada tabel lagu</a:t>
            </a:r>
          </a:p>
          <a:p>
            <a:r>
              <a:rPr lang="id-ID" dirty="0"/>
              <a:t>Bertipe ENUM,</a:t>
            </a:r>
          </a:p>
          <a:p>
            <a:pPr marL="285750" indent="-285750">
              <a:buFontTx/>
              <a:buChar char="-"/>
            </a:pPr>
            <a:r>
              <a:rPr lang="id-ID" dirty="0"/>
              <a:t>Lagu Hits</a:t>
            </a:r>
          </a:p>
          <a:p>
            <a:pPr marL="285750" indent="-285750">
              <a:buFontTx/>
              <a:buChar char="-"/>
            </a:pPr>
            <a:r>
              <a:rPr lang="id-ID" dirty="0"/>
              <a:t>Lagu OST</a:t>
            </a:r>
          </a:p>
          <a:p>
            <a:pPr marL="285750" indent="-285750">
              <a:buFontTx/>
              <a:buChar char="-"/>
            </a:pPr>
            <a:r>
              <a:rPr lang="id-ID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7F9A4-F49C-4D14-9124-3783B4BC8340}"/>
              </a:ext>
            </a:extLst>
          </p:cNvPr>
          <p:cNvSpPr txBox="1"/>
          <p:nvPr/>
        </p:nvSpPr>
        <p:spPr>
          <a:xfrm>
            <a:off x="7729290" y="2165427"/>
            <a:ext cx="3389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Kolom keterangan pada tabel artis</a:t>
            </a:r>
          </a:p>
          <a:p>
            <a:r>
              <a:rPr lang="id-ID" dirty="0"/>
              <a:t>Bertipe ENUM,</a:t>
            </a:r>
          </a:p>
          <a:p>
            <a:pPr marL="285750" indent="-285750">
              <a:buFontTx/>
              <a:buChar char="-"/>
            </a:pPr>
            <a:r>
              <a:rPr lang="id-ID" dirty="0"/>
              <a:t>Grup Musik</a:t>
            </a:r>
          </a:p>
          <a:p>
            <a:pPr marL="285750" indent="-285750">
              <a:buFontTx/>
              <a:buChar char="-"/>
            </a:pPr>
            <a:r>
              <a:rPr lang="id-ID" dirty="0"/>
              <a:t>Grup Vokal</a:t>
            </a:r>
          </a:p>
          <a:p>
            <a:pPr marL="285750" indent="-285750">
              <a:buFontTx/>
              <a:buChar char="-"/>
            </a:pPr>
            <a:r>
              <a:rPr lang="id-ID" dirty="0"/>
              <a:t>Penyanyi Solo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258BD-CC62-4606-8D14-3E1E1171B856}"/>
              </a:ext>
            </a:extLst>
          </p:cNvPr>
          <p:cNvSpPr txBox="1"/>
          <p:nvPr/>
        </p:nvSpPr>
        <p:spPr>
          <a:xfrm>
            <a:off x="7729290" y="1339578"/>
            <a:ext cx="378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Note. Warna merah muda merupakan update dari versi sebelumnya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3F04-29A2-4318-A76C-57FF4FCE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48" y="795267"/>
            <a:ext cx="7289568" cy="57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DCEC4-0FE2-4B1A-8D80-88CF12F3196A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FFA5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FC86F-32D6-4008-BBA9-A8E6401D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42" y="53561"/>
            <a:ext cx="1133475" cy="1219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A837CA-FFE3-438B-9683-A1613C0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8" y="97015"/>
            <a:ext cx="11123451" cy="794935"/>
          </a:xfrm>
        </p:spPr>
        <p:txBody>
          <a:bodyPr/>
          <a:lstStyle/>
          <a:p>
            <a:r>
              <a:rPr lang="id-ID" dirty="0"/>
              <a:t>Contoh Soal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82D96-BBD7-4E20-B915-5B0112B02C40}"/>
              </a:ext>
            </a:extLst>
          </p:cNvPr>
          <p:cNvSpPr txBox="1"/>
          <p:nvPr/>
        </p:nvSpPr>
        <p:spPr>
          <a:xfrm>
            <a:off x="230348" y="891950"/>
            <a:ext cx="651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Sebutkan nama-nama rekaman kemudian urutkan secara ascending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E3AB5-1CB7-409A-8A65-E0E39E954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90"/>
          <a:stretch/>
        </p:blipFill>
        <p:spPr>
          <a:xfrm>
            <a:off x="5477712" y="1379152"/>
            <a:ext cx="2363693" cy="1823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FE434-F757-49A1-AD73-45109FA2F06E}"/>
              </a:ext>
            </a:extLst>
          </p:cNvPr>
          <p:cNvSpPr txBox="1"/>
          <p:nvPr/>
        </p:nvSpPr>
        <p:spPr>
          <a:xfrm>
            <a:off x="230347" y="3690309"/>
            <a:ext cx="761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Sebutkan nama-nama album yang rilis diantara tahun 2000  sampai tahun 2010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9B8EB-75CF-49F4-A35F-F7149FE16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47" y="4101293"/>
            <a:ext cx="4850608" cy="181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F7C78-56FF-4D6A-9A61-A66CBFA7F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077" y="4112498"/>
            <a:ext cx="2966943" cy="2079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34FC0A-BC6C-4793-847D-6FCEC7171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99" y="1216247"/>
            <a:ext cx="4641904" cy="9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509</Words>
  <Application>Microsoft Office PowerPoint</Application>
  <PresentationFormat>Widescreen</PresentationFormat>
  <Paragraphs>101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SQL on RDBMS MariaDB Studi kasus: Pencatatan Data Lagu</vt:lpstr>
      <vt:lpstr>Kebutuhan perangkat lunak</vt:lpstr>
      <vt:lpstr>Sumber bahan bacaan</vt:lpstr>
      <vt:lpstr>Outline Pembahasan</vt:lpstr>
      <vt:lpstr>Syntax Dasar SubQuery, View, Join</vt:lpstr>
      <vt:lpstr>PowerPoint Presentation</vt:lpstr>
      <vt:lpstr>Rumusan Masalah</vt:lpstr>
      <vt:lpstr>Desain ERD Data Musik</vt:lpstr>
      <vt:lpstr>Contoh Soal</vt:lpstr>
      <vt:lpstr>Contoh Soal</vt:lpstr>
      <vt:lpstr>Contoh Soal</vt:lpstr>
      <vt:lpstr>Contoh Soal</vt:lpstr>
      <vt:lpstr>Contoh Soal</vt:lpstr>
      <vt:lpstr>Latihan Soal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LKP-8 PHP dan pgSQL Rancang bangun system informasi sederhana</dc:title>
  <dc:creator>Aryajaya Alamsyah</dc:creator>
  <cp:lastModifiedBy>lunox</cp:lastModifiedBy>
  <cp:revision>261</cp:revision>
  <dcterms:created xsi:type="dcterms:W3CDTF">2021-04-11T20:05:04Z</dcterms:created>
  <dcterms:modified xsi:type="dcterms:W3CDTF">2022-04-11T07:49:20Z</dcterms:modified>
</cp:coreProperties>
</file>