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70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ED8"/>
    <a:srgbClr val="BBBBBB"/>
    <a:srgbClr val="7F7F7F"/>
    <a:srgbClr val="069FD7"/>
    <a:srgbClr val="FFB722"/>
    <a:srgbClr val="F55C22"/>
    <a:srgbClr val="8675BE"/>
    <a:srgbClr val="E36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0C02-2423-4EF2-A766-35E4EA38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63879-2E8E-4A8C-A98F-F3E72671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ACF8-F189-475B-BDE7-82AC5E9B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242D-6EBE-4B5C-BE87-5BB9BB73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EFBD-5790-430C-94FB-FB26BE5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13342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F2B2-CC03-4D5D-80EA-1A2E3402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0BF69-8337-4534-8746-EE02DA58F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DBED-4D9E-4D15-952C-52C6C321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798B-995B-4A20-921E-DCB2040E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81A7-613C-451F-BD30-EF89810E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94080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3C8A6-1E00-4C54-9689-E9968A7D5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C3D18-D676-469F-9E04-E8022584B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4C07-42A8-4E38-A6C4-8181291A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08BF-67D3-40BD-B5C2-6AD4F7E8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4736-328C-4657-A113-A2E73942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11722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72D7-C766-42D0-A10A-DC0AF8DA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3D91-384C-4611-BA2E-AD2B7CA4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3F5B-1D57-4EE5-9D28-85C0E656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E840-49DF-4638-B37A-E919263B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4CA-3690-4B9F-8F95-C0FAD3B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61890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D0D3-19D3-4901-B4ED-568047D4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CC1C3-28E1-4345-A15E-9FE503A8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B047-D21B-4DA7-9646-694B0A24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47CF-4F24-4462-9FD5-CB0B0EAC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48B8-7FF7-4E8B-987D-52233063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830561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2557-A9F1-4ADD-A37F-CB7A1E15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299E-BC01-4BC1-ABDB-9A7FDC80E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CE7C-A3EB-4D70-84C5-FC8F45DE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A8B22-384A-4DEF-9D0F-B70BFC86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87BA-2E0C-4BF9-89C3-17D84F30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455C7-14D6-4C06-B98D-B71ADA07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540451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BA41-8E36-46B9-AD7B-F7CE4445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A34D-75E4-470D-82B1-F6980321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9651-886B-47D0-A942-4C80A55EE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C82FD-B62F-470F-8649-2C095ADB1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9D7CB-BEE2-4904-87B9-78929A3B4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D39CA-6379-40B7-BAAA-BC1D9C81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6034D-8B3C-4CF9-B2E3-C6684EC2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1EF1D-7A4D-4B0D-AF6A-6BD65BCE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16427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57E-3DBB-42F0-9BC2-D66AC086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5086A-3909-4CD9-A36C-4EC1A761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A1A62-7FB6-461A-B0D5-179C720A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9CD35-BC80-4183-A0C3-29C4D2FF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213132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53209-41B2-421D-ABD0-80258F1C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01E5A-EFBD-4BED-A30C-6A05C339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6F378-5817-474C-B58D-0EA89963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98902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FCBB-9DEF-4F6F-B599-450D990B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9EA5-2C10-4773-A15F-E2F46C4E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6F76C-2E86-49DA-887D-517C1AE4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6AE2F-56DF-40A5-A266-2CB7D91E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41DEF-6616-4558-9200-164EB001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0186-900F-4F21-A35B-0BF7C321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059945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F2DB-4D65-4317-878F-22FE21D0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B70A5-2FEB-4195-95CD-1AFA67C8A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8931E-AD88-4B48-AB38-1315E182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30D52-1873-460E-8193-0492494B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70C0D-59F7-4715-97B0-9AC7AC66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50C3-0847-4C6E-8B07-1B46C9A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981071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03D1D-2BC8-4A5C-B2E9-FA1738C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0A4D-93FA-4989-B564-698C5DC5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36BA-2224-440A-8EE3-5934FDD96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2E30-FAFF-45E4-B547-8B3756A11065}" type="datetimeFigureOut">
              <a:rPr lang="en-ID" smtClean="0"/>
              <a:t>09/08/2023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508E7-98CA-4CCC-8C3F-2147DB581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6E46-464B-40F2-B22A-0E68C927C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49C0-346E-4FB4-8135-666C112461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525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3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08BB92E-58E2-4C6D-A1E9-772E27FF36F3}"/>
              </a:ext>
            </a:extLst>
          </p:cNvPr>
          <p:cNvGrpSpPr/>
          <p:nvPr/>
        </p:nvGrpSpPr>
        <p:grpSpPr>
          <a:xfrm>
            <a:off x="12306319" y="1399415"/>
            <a:ext cx="1630393" cy="681487"/>
            <a:chOff x="6672353" y="1399601"/>
            <a:chExt cx="1630393" cy="6814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507C8A-944E-4D8A-A175-8ED7641D9A8B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039ED8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020122-1D24-445E-8C5A-98A60CE8C2EA}"/>
                </a:ext>
              </a:extLst>
            </p:cNvPr>
            <p:cNvSpPr txBox="1"/>
            <p:nvPr/>
          </p:nvSpPr>
          <p:spPr>
            <a:xfrm>
              <a:off x="6858001" y="1509512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01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7A5E79E-E835-4B69-97D0-8CB49AE315B0}"/>
              </a:ext>
            </a:extLst>
          </p:cNvPr>
          <p:cNvGrpSpPr/>
          <p:nvPr/>
        </p:nvGrpSpPr>
        <p:grpSpPr>
          <a:xfrm>
            <a:off x="12341633" y="2354097"/>
            <a:ext cx="1630393" cy="681487"/>
            <a:chOff x="6672353" y="2354097"/>
            <a:chExt cx="1630393" cy="68148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5AF2EF-EF21-48A8-9BA7-FDB6D1858781}"/>
                </a:ext>
              </a:extLst>
            </p:cNvPr>
            <p:cNvSpPr/>
            <p:nvPr/>
          </p:nvSpPr>
          <p:spPr>
            <a:xfrm>
              <a:off x="6672353" y="2354097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E36AA7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2E4444C-F2B9-4245-B87D-0775C7DD27A1}"/>
                </a:ext>
              </a:extLst>
            </p:cNvPr>
            <p:cNvSpPr txBox="1"/>
            <p:nvPr/>
          </p:nvSpPr>
          <p:spPr>
            <a:xfrm>
              <a:off x="6858001" y="2464008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02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C0D70D9-7DD0-4BDC-8F30-B43DDADE66DB}"/>
              </a:ext>
            </a:extLst>
          </p:cNvPr>
          <p:cNvGrpSpPr/>
          <p:nvPr/>
        </p:nvGrpSpPr>
        <p:grpSpPr>
          <a:xfrm>
            <a:off x="12341633" y="3312739"/>
            <a:ext cx="1630393" cy="681487"/>
            <a:chOff x="6672353" y="3312739"/>
            <a:chExt cx="1630393" cy="68148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7726AE7-2990-45C7-9AA3-8EF5C363FB25}"/>
                </a:ext>
              </a:extLst>
            </p:cNvPr>
            <p:cNvSpPr/>
            <p:nvPr/>
          </p:nvSpPr>
          <p:spPr>
            <a:xfrm>
              <a:off x="6672353" y="3312739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8675BE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AAA5CA-E372-4E5D-963D-F4CDA4E70AE5}"/>
                </a:ext>
              </a:extLst>
            </p:cNvPr>
            <p:cNvSpPr txBox="1"/>
            <p:nvPr/>
          </p:nvSpPr>
          <p:spPr>
            <a:xfrm>
              <a:off x="6858001" y="3422650"/>
              <a:ext cx="502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03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5EB15A0-16E2-4488-A591-D8FF4E52F0B1}"/>
              </a:ext>
            </a:extLst>
          </p:cNvPr>
          <p:cNvGrpSpPr/>
          <p:nvPr/>
        </p:nvGrpSpPr>
        <p:grpSpPr>
          <a:xfrm>
            <a:off x="12346397" y="4270369"/>
            <a:ext cx="1630393" cy="681487"/>
            <a:chOff x="6677117" y="4270369"/>
            <a:chExt cx="1630393" cy="681487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B2AECA4-1F78-4137-A836-022A8811F2DC}"/>
                </a:ext>
              </a:extLst>
            </p:cNvPr>
            <p:cNvSpPr/>
            <p:nvPr/>
          </p:nvSpPr>
          <p:spPr>
            <a:xfrm>
              <a:off x="6677117" y="4270369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F55C22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FA358B-FA91-48A9-B571-39928D465CEE}"/>
                </a:ext>
              </a:extLst>
            </p:cNvPr>
            <p:cNvSpPr txBox="1"/>
            <p:nvPr/>
          </p:nvSpPr>
          <p:spPr>
            <a:xfrm>
              <a:off x="6862765" y="4380280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04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661DD4B-4407-4F03-AEA8-F2DC4BEDBDE1}"/>
              </a:ext>
            </a:extLst>
          </p:cNvPr>
          <p:cNvGrpSpPr/>
          <p:nvPr/>
        </p:nvGrpSpPr>
        <p:grpSpPr>
          <a:xfrm>
            <a:off x="12341633" y="5262506"/>
            <a:ext cx="1630393" cy="681487"/>
            <a:chOff x="6672353" y="5262506"/>
            <a:chExt cx="1630393" cy="681487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92D8513-27DC-4283-BB51-80B58E66257F}"/>
                </a:ext>
              </a:extLst>
            </p:cNvPr>
            <p:cNvSpPr/>
            <p:nvPr/>
          </p:nvSpPr>
          <p:spPr>
            <a:xfrm>
              <a:off x="6672353" y="5262506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FFB722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BFA170-F7AD-440B-98FC-6D6B6B54432F}"/>
                </a:ext>
              </a:extLst>
            </p:cNvPr>
            <p:cNvSpPr txBox="1"/>
            <p:nvPr/>
          </p:nvSpPr>
          <p:spPr>
            <a:xfrm>
              <a:off x="6858001" y="5372417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05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-2139501" y="1412580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3F641C-40CF-4B04-9E84-54E3475BAD22}"/>
              </a:ext>
            </a:extLst>
          </p:cNvPr>
          <p:cNvSpPr/>
          <p:nvPr/>
        </p:nvSpPr>
        <p:spPr>
          <a:xfrm rot="5400000">
            <a:off x="14383758" y="-131589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BDD47-FFF6-40C3-9E13-630E4D3D554F}"/>
              </a:ext>
            </a:extLst>
          </p:cNvPr>
          <p:cNvSpPr txBox="1"/>
          <p:nvPr/>
        </p:nvSpPr>
        <p:spPr>
          <a:xfrm>
            <a:off x="13235987" y="1432567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39ED8"/>
                </a:solidFill>
                <a:latin typeface="Oswald" panose="02000503000000000000" pitchFamily="2" charset="0"/>
              </a:rPr>
              <a:t>PENDAHULUAN</a:t>
            </a:r>
            <a:endParaRPr lang="en-ID" sz="1400" dirty="0">
              <a:solidFill>
                <a:srgbClr val="039ED8"/>
              </a:solidFill>
              <a:latin typeface="Oswald" panose="02000503000000000000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D21F49-6ADC-4B3B-8424-0B458EBBF6F6}"/>
              </a:ext>
            </a:extLst>
          </p:cNvPr>
          <p:cNvCxnSpPr/>
          <p:nvPr/>
        </p:nvCxnSpPr>
        <p:spPr>
          <a:xfrm>
            <a:off x="13355956" y="1740344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375AF2-0071-4438-A6F2-E1C4A5DA2180}"/>
              </a:ext>
            </a:extLst>
          </p:cNvPr>
          <p:cNvSpPr txBox="1"/>
          <p:nvPr/>
        </p:nvSpPr>
        <p:spPr>
          <a:xfrm>
            <a:off x="13235987" y="1781379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1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Latar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Belakang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Rumusan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Masalah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Tujuan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Penelitian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F6C66F6-AFAA-4E4A-9B42-99DEC1D5BC0D}"/>
              </a:ext>
            </a:extLst>
          </p:cNvPr>
          <p:cNvSpPr/>
          <p:nvPr/>
        </p:nvSpPr>
        <p:spPr>
          <a:xfrm rot="5400000">
            <a:off x="14383758" y="822907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F6F025-8D41-4154-A8C9-2E1E2F13BFA1}"/>
              </a:ext>
            </a:extLst>
          </p:cNvPr>
          <p:cNvSpPr txBox="1"/>
          <p:nvPr/>
        </p:nvSpPr>
        <p:spPr>
          <a:xfrm>
            <a:off x="13235987" y="2387063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36AA7"/>
                </a:solidFill>
                <a:latin typeface="Oswald" panose="02000503000000000000" pitchFamily="2" charset="0"/>
              </a:rPr>
              <a:t>TINJAUAN PUSTAKA</a:t>
            </a:r>
            <a:endParaRPr lang="en-ID" sz="1400" dirty="0">
              <a:solidFill>
                <a:srgbClr val="E36AA7"/>
              </a:solidFill>
              <a:latin typeface="Oswald" panose="02000503000000000000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5ECAFA-210F-4EF8-BA4B-9407BC69032C}"/>
              </a:ext>
            </a:extLst>
          </p:cNvPr>
          <p:cNvCxnSpPr/>
          <p:nvPr/>
        </p:nvCxnSpPr>
        <p:spPr>
          <a:xfrm>
            <a:off x="13355956" y="2694840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E47755-F848-4663-A57C-9C79BB93FE60}"/>
              </a:ext>
            </a:extLst>
          </p:cNvPr>
          <p:cNvSpPr txBox="1"/>
          <p:nvPr/>
        </p:nvSpPr>
        <p:spPr>
          <a:xfrm>
            <a:off x="13235987" y="2735875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2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Tinjauan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Pustaka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D64A3FE-3A17-45D0-AD31-D134E6F0959D}"/>
              </a:ext>
            </a:extLst>
          </p:cNvPr>
          <p:cNvSpPr/>
          <p:nvPr/>
        </p:nvSpPr>
        <p:spPr>
          <a:xfrm rot="5400000">
            <a:off x="14383758" y="1781549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6F0DDA-21A3-4815-8394-F519CCF97ECE}"/>
              </a:ext>
            </a:extLst>
          </p:cNvPr>
          <p:cNvSpPr txBox="1"/>
          <p:nvPr/>
        </p:nvSpPr>
        <p:spPr>
          <a:xfrm>
            <a:off x="13235987" y="334570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675BE"/>
                </a:solidFill>
                <a:latin typeface="Oswald" panose="02000503000000000000" pitchFamily="2" charset="0"/>
              </a:rPr>
              <a:t>METODOLOGI PENELITIAN</a:t>
            </a:r>
            <a:endParaRPr lang="en-ID" sz="1400" dirty="0">
              <a:solidFill>
                <a:srgbClr val="8675BE"/>
              </a:solidFill>
              <a:latin typeface="Oswald" panose="02000503000000000000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4FD831-C7D8-4396-B8F0-309D9C0C2B60}"/>
              </a:ext>
            </a:extLst>
          </p:cNvPr>
          <p:cNvCxnSpPr/>
          <p:nvPr/>
        </p:nvCxnSpPr>
        <p:spPr>
          <a:xfrm>
            <a:off x="13355956" y="3653482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79BBF6-EBDA-46A3-8C4C-C7B211C82BBC}"/>
              </a:ext>
            </a:extLst>
          </p:cNvPr>
          <p:cNvSpPr txBox="1"/>
          <p:nvPr/>
        </p:nvSpPr>
        <p:spPr>
          <a:xfrm>
            <a:off x="13235987" y="3694517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3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Metode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Penelitian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, Subject,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Instrumen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Peneltian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54B125C-D2C3-49B1-A777-68659343702F}"/>
              </a:ext>
            </a:extLst>
          </p:cNvPr>
          <p:cNvSpPr/>
          <p:nvPr/>
        </p:nvSpPr>
        <p:spPr>
          <a:xfrm rot="5400000">
            <a:off x="14388522" y="2739179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AB87E-6B1F-4564-9A65-DF0371B3A8B9}"/>
              </a:ext>
            </a:extLst>
          </p:cNvPr>
          <p:cNvSpPr txBox="1"/>
          <p:nvPr/>
        </p:nvSpPr>
        <p:spPr>
          <a:xfrm>
            <a:off x="13240751" y="4303335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55C22"/>
                </a:solidFill>
                <a:latin typeface="Oswald" panose="02000503000000000000" pitchFamily="2" charset="0"/>
              </a:rPr>
              <a:t>HASIL DAN PEMBAHASAN</a:t>
            </a:r>
            <a:endParaRPr lang="en-ID" sz="1400" dirty="0">
              <a:solidFill>
                <a:srgbClr val="F55C22"/>
              </a:solidFill>
              <a:latin typeface="Oswald" panose="02000503000000000000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7A8F63-62AE-4D15-8C32-0BF33F0AD850}"/>
              </a:ext>
            </a:extLst>
          </p:cNvPr>
          <p:cNvCxnSpPr/>
          <p:nvPr/>
        </p:nvCxnSpPr>
        <p:spPr>
          <a:xfrm>
            <a:off x="13360720" y="4611112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19C7C3E-6B49-458F-84A0-A3321DEBBEAC}"/>
              </a:ext>
            </a:extLst>
          </p:cNvPr>
          <p:cNvSpPr txBox="1"/>
          <p:nvPr/>
        </p:nvSpPr>
        <p:spPr>
          <a:xfrm>
            <a:off x="13240751" y="4652147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4 Hasil dan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Peneltiian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Yang di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Peroleh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D82EFD1-6669-40D7-AD09-EF33700A6A4E}"/>
              </a:ext>
            </a:extLst>
          </p:cNvPr>
          <p:cNvSpPr/>
          <p:nvPr/>
        </p:nvSpPr>
        <p:spPr>
          <a:xfrm rot="5400000">
            <a:off x="14383758" y="3731316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C4AA11-B7FD-4BFB-82C3-483C17100134}"/>
              </a:ext>
            </a:extLst>
          </p:cNvPr>
          <p:cNvSpPr txBox="1"/>
          <p:nvPr/>
        </p:nvSpPr>
        <p:spPr>
          <a:xfrm>
            <a:off x="13235987" y="5295472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B722"/>
                </a:solidFill>
                <a:latin typeface="Oswald" panose="02000503000000000000" pitchFamily="2" charset="0"/>
              </a:rPr>
              <a:t>SIMPULAN DAN SARAN</a:t>
            </a:r>
            <a:endParaRPr lang="en-ID" sz="1400" dirty="0">
              <a:solidFill>
                <a:srgbClr val="FFB722"/>
              </a:solidFill>
              <a:latin typeface="Oswald" panose="02000503000000000000" pitchFamily="2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46FF55D-4555-44AA-B979-FB6AFECD2603}"/>
              </a:ext>
            </a:extLst>
          </p:cNvPr>
          <p:cNvCxnSpPr/>
          <p:nvPr/>
        </p:nvCxnSpPr>
        <p:spPr>
          <a:xfrm>
            <a:off x="13355956" y="5603249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B7C994C-9E3F-4F90-8CFB-D12C99CBE805}"/>
              </a:ext>
            </a:extLst>
          </p:cNvPr>
          <p:cNvSpPr txBox="1"/>
          <p:nvPr/>
        </p:nvSpPr>
        <p:spPr>
          <a:xfrm>
            <a:off x="13235987" y="5644284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5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Berisi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Simpulan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dan Saran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Penelitian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2897375" y="6858000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2326850" y="-945392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617994" y="-945392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-882041" y="4511697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4846147" y="6957237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-976891" y="7164777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837069" y="6974198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9947748" y="241416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124674" y="2992954"/>
              <a:ext cx="1036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5066335" y="2225891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201FF1E-993D-4918-BE79-A9DE4FEA2D8A}"/>
              </a:ext>
            </a:extLst>
          </p:cNvPr>
          <p:cNvSpPr txBox="1"/>
          <p:nvPr/>
        </p:nvSpPr>
        <p:spPr>
          <a:xfrm>
            <a:off x="2892475" y="464228"/>
            <a:ext cx="6372258" cy="66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marR="33655" algn="ctr">
              <a:lnSpc>
                <a:spcPct val="107000"/>
              </a:lnSpc>
              <a:spcAft>
                <a:spcPts val="1380"/>
              </a:spcAft>
            </a:pPr>
            <a:r>
              <a:rPr lang="en-US" b="1" dirty="0">
                <a:solidFill>
                  <a:srgbClr val="BBBBB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 PELAYANAN KESEHATAN MASYARAKAT</a:t>
            </a:r>
            <a:br>
              <a:rPr lang="en-US" b="1" dirty="0">
                <a:solidFill>
                  <a:srgbClr val="BBBBB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BBBBB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 WEB MENGGUNAKAN FRAMEWORK VUE JS</a:t>
            </a:r>
            <a:endParaRPr lang="en-ID" dirty="0">
              <a:solidFill>
                <a:srgbClr val="BBBBB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70002F-16BA-4645-A057-2973C72B97EB}"/>
              </a:ext>
            </a:extLst>
          </p:cNvPr>
          <p:cNvSpPr txBox="1"/>
          <p:nvPr/>
        </p:nvSpPr>
        <p:spPr>
          <a:xfrm>
            <a:off x="4908816" y="4511697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MUHAMAD RAFLI SEPTIAN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 2003018</a:t>
            </a:r>
            <a:endParaRPr lang="en-ID" dirty="0">
              <a:solidFill>
                <a:schemeClr val="bg1">
                  <a:lumMod val="50000"/>
                </a:schemeClr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05432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14000" decel="50000" fill="hold" nodeType="click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-1.875E-6 -3.7037E-6 " pathEditMode="relative" rAng="0" ptsTypes="AA" p14:bounceEnd="53000">
                                          <p:cBhvr>
                                            <p:cTn id="6" dur="10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35" presetClass="path" presetSubtype="0" accel="14000" decel="50000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3.54167E-6 -4.07407E-6 " pathEditMode="relative" rAng="0" ptsTypes="AA" p14:bounceEnd="53000">
                                          <p:cBhvr>
                                            <p:cTn id="9" dur="10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35" presetClass="path" presetSubtype="0" accel="14000" decel="50000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3.54167E-6 1.11111E-6 " pathEditMode="relative" rAng="0" ptsTypes="AA" p14:bounceEnd="53000">
                                          <p:cBhvr>
                                            <p:cTn id="12" dur="10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35" presetClass="path" presetSubtype="0" accel="14000" decel="50000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2.91667E-6 -2.22222E-6 " pathEditMode="relative" rAng="0" ptsTypes="AA" p14:bounceEnd="53000">
                                          <p:cBhvr>
                                            <p:cTn id="15" dur="1000" fill="hold"/>
                                            <p:tgtEl>
                                              <p:spTgt spid="10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7" presetID="35" presetClass="path" presetSubtype="0" accel="14000" decel="50000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3.54167E-6 1.85185E-6 " pathEditMode="relative" rAng="0" ptsTypes="AA" p14:bounceEnd="53000">
                                          <p:cBhvr>
                                            <p:cTn id="18" dur="1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14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-1.875E-6 -3.7037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3.54167E-6 -4.07407E-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3.54167E-6 1.1111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2.91667E-6 -2.22222E-6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10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7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2 -0.00185 L 3.54167E-6 1.85185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46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C08BB92E-58E2-4C6D-A1E9-772E27FF36F3}"/>
              </a:ext>
            </a:extLst>
          </p:cNvPr>
          <p:cNvGrpSpPr/>
          <p:nvPr/>
        </p:nvGrpSpPr>
        <p:grpSpPr>
          <a:xfrm>
            <a:off x="6637039" y="1399415"/>
            <a:ext cx="1630393" cy="681487"/>
            <a:chOff x="6672353" y="1399601"/>
            <a:chExt cx="1630393" cy="6814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507C8A-944E-4D8A-A175-8ED7641D9A8B}"/>
                </a:ext>
              </a:extLst>
            </p:cNvPr>
            <p:cNvSpPr/>
            <p:nvPr/>
          </p:nvSpPr>
          <p:spPr>
            <a:xfrm>
              <a:off x="6672353" y="1399601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039ED8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020122-1D24-445E-8C5A-98A60CE8C2EA}"/>
                </a:ext>
              </a:extLst>
            </p:cNvPr>
            <p:cNvSpPr txBox="1"/>
            <p:nvPr/>
          </p:nvSpPr>
          <p:spPr>
            <a:xfrm>
              <a:off x="6858001" y="1509512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01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C0D70D9-7DD0-4BDC-8F30-B43DDADE66DB}"/>
              </a:ext>
            </a:extLst>
          </p:cNvPr>
          <p:cNvGrpSpPr/>
          <p:nvPr/>
        </p:nvGrpSpPr>
        <p:grpSpPr>
          <a:xfrm>
            <a:off x="6672353" y="2321067"/>
            <a:ext cx="1630393" cy="681487"/>
            <a:chOff x="6672353" y="3312739"/>
            <a:chExt cx="1630393" cy="68148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7726AE7-2990-45C7-9AA3-8EF5C363FB25}"/>
                </a:ext>
              </a:extLst>
            </p:cNvPr>
            <p:cNvSpPr/>
            <p:nvPr/>
          </p:nvSpPr>
          <p:spPr>
            <a:xfrm>
              <a:off x="6672353" y="3312739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8675BE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AAA5CA-E372-4E5D-963D-F4CDA4E70AE5}"/>
                </a:ext>
              </a:extLst>
            </p:cNvPr>
            <p:cNvSpPr txBox="1"/>
            <p:nvPr/>
          </p:nvSpPr>
          <p:spPr>
            <a:xfrm>
              <a:off x="6858001" y="342265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02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5EB15A0-16E2-4488-A591-D8FF4E52F0B1}"/>
              </a:ext>
            </a:extLst>
          </p:cNvPr>
          <p:cNvGrpSpPr/>
          <p:nvPr/>
        </p:nvGrpSpPr>
        <p:grpSpPr>
          <a:xfrm>
            <a:off x="6677117" y="3278697"/>
            <a:ext cx="1630393" cy="681487"/>
            <a:chOff x="6677117" y="4270369"/>
            <a:chExt cx="1630393" cy="681487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B2AECA4-1F78-4137-A836-022A8811F2DC}"/>
                </a:ext>
              </a:extLst>
            </p:cNvPr>
            <p:cNvSpPr/>
            <p:nvPr/>
          </p:nvSpPr>
          <p:spPr>
            <a:xfrm>
              <a:off x="6677117" y="4270369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F55C22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FA358B-FA91-48A9-B571-39928D465CEE}"/>
                </a:ext>
              </a:extLst>
            </p:cNvPr>
            <p:cNvSpPr txBox="1"/>
            <p:nvPr/>
          </p:nvSpPr>
          <p:spPr>
            <a:xfrm>
              <a:off x="6862765" y="438028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03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661DD4B-4407-4F03-AEA8-F2DC4BEDBDE1}"/>
              </a:ext>
            </a:extLst>
          </p:cNvPr>
          <p:cNvGrpSpPr/>
          <p:nvPr/>
        </p:nvGrpSpPr>
        <p:grpSpPr>
          <a:xfrm>
            <a:off x="6672353" y="4270834"/>
            <a:ext cx="1630393" cy="681487"/>
            <a:chOff x="6672353" y="5262506"/>
            <a:chExt cx="1630393" cy="681487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92D8513-27DC-4283-BB51-80B58E66257F}"/>
                </a:ext>
              </a:extLst>
            </p:cNvPr>
            <p:cNvSpPr/>
            <p:nvPr/>
          </p:nvSpPr>
          <p:spPr>
            <a:xfrm>
              <a:off x="6672353" y="5262506"/>
              <a:ext cx="1630393" cy="681487"/>
            </a:xfrm>
            <a:prstGeom prst="roundRect">
              <a:avLst>
                <a:gd name="adj" fmla="val 50000"/>
              </a:avLst>
            </a:prstGeom>
            <a:solidFill>
              <a:srgbClr val="FFB722"/>
            </a:solidFill>
            <a:ln w="25400">
              <a:solidFill>
                <a:schemeClr val="bg1"/>
              </a:solidFill>
            </a:ln>
            <a:effectLst>
              <a:outerShdw blurRad="127000" dist="38100" dir="10800000" sx="102000" sy="102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BFA170-F7AD-440B-98FC-6D6B6B54432F}"/>
                </a:ext>
              </a:extLst>
            </p:cNvPr>
            <p:cNvSpPr txBox="1"/>
            <p:nvPr/>
          </p:nvSpPr>
          <p:spPr>
            <a:xfrm>
              <a:off x="6858001" y="537241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Oswald" panose="02000503000000000000" pitchFamily="2" charset="0"/>
                </a:rPr>
                <a:t>04</a:t>
              </a:r>
              <a:endParaRPr lang="en-ID" sz="2400" dirty="0">
                <a:solidFill>
                  <a:schemeClr val="bg1"/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1713171" y="1412580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hlinkClick r:id="rId2" action="ppaction://hlinksldjump"/>
            <a:extLst>
              <a:ext uri="{FF2B5EF4-FFF2-40B4-BE49-F238E27FC236}">
                <a16:creationId xmlns:a16="http://schemas.microsoft.com/office/drawing/2014/main" id="{9E3F641C-40CF-4B04-9E84-54E3475BAD22}"/>
              </a:ext>
            </a:extLst>
          </p:cNvPr>
          <p:cNvSpPr/>
          <p:nvPr/>
        </p:nvSpPr>
        <p:spPr>
          <a:xfrm rot="5400000">
            <a:off x="8714478" y="-131589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1BDD47-FFF6-40C3-9E13-630E4D3D554F}"/>
              </a:ext>
            </a:extLst>
          </p:cNvPr>
          <p:cNvSpPr txBox="1"/>
          <p:nvPr/>
        </p:nvSpPr>
        <p:spPr>
          <a:xfrm>
            <a:off x="7566707" y="1432567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39ED8"/>
                </a:solidFill>
                <a:latin typeface="Oswald" panose="02000503000000000000" pitchFamily="2" charset="0"/>
              </a:rPr>
              <a:t>PENDAHULUAN</a:t>
            </a:r>
            <a:endParaRPr lang="en-ID" sz="1400" dirty="0">
              <a:solidFill>
                <a:srgbClr val="039ED8"/>
              </a:solidFill>
              <a:latin typeface="Oswald" panose="02000503000000000000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D21F49-6ADC-4B3B-8424-0B458EBBF6F6}"/>
              </a:ext>
            </a:extLst>
          </p:cNvPr>
          <p:cNvCxnSpPr/>
          <p:nvPr/>
        </p:nvCxnSpPr>
        <p:spPr>
          <a:xfrm>
            <a:off x="7686676" y="1740344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375AF2-0071-4438-A6F2-E1C4A5DA2180}"/>
              </a:ext>
            </a:extLst>
          </p:cNvPr>
          <p:cNvSpPr txBox="1"/>
          <p:nvPr/>
        </p:nvSpPr>
        <p:spPr>
          <a:xfrm>
            <a:off x="7566707" y="1781379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1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Latar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Belakang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Rumusan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Masalah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Tujuan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Penelitian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64" name="Freeform: Shape 63">
            <a:hlinkClick r:id="rId3" action="ppaction://hlinksldjump"/>
            <a:extLst>
              <a:ext uri="{FF2B5EF4-FFF2-40B4-BE49-F238E27FC236}">
                <a16:creationId xmlns:a16="http://schemas.microsoft.com/office/drawing/2014/main" id="{ED64A3FE-3A17-45D0-AD31-D134E6F0959D}"/>
              </a:ext>
            </a:extLst>
          </p:cNvPr>
          <p:cNvSpPr/>
          <p:nvPr/>
        </p:nvSpPr>
        <p:spPr>
          <a:xfrm rot="5400000">
            <a:off x="8714478" y="789877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6F0DDA-21A3-4815-8394-F519CCF97ECE}"/>
              </a:ext>
            </a:extLst>
          </p:cNvPr>
          <p:cNvSpPr txBox="1"/>
          <p:nvPr/>
        </p:nvSpPr>
        <p:spPr>
          <a:xfrm>
            <a:off x="7566707" y="2354033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675BE"/>
                </a:solidFill>
                <a:latin typeface="Oswald" panose="02000503000000000000" pitchFamily="2" charset="0"/>
              </a:rPr>
              <a:t>METODOLOGI PELAKSANAAN</a:t>
            </a:r>
            <a:endParaRPr lang="en-ID" sz="1400" dirty="0">
              <a:solidFill>
                <a:srgbClr val="8675BE"/>
              </a:solidFill>
              <a:latin typeface="Oswald" panose="02000503000000000000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4FD831-C7D8-4396-B8F0-309D9C0C2B60}"/>
              </a:ext>
            </a:extLst>
          </p:cNvPr>
          <p:cNvCxnSpPr/>
          <p:nvPr/>
        </p:nvCxnSpPr>
        <p:spPr>
          <a:xfrm>
            <a:off x="7686676" y="2661810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79BBF6-EBDA-46A3-8C4C-C7B211C82BBC}"/>
              </a:ext>
            </a:extLst>
          </p:cNvPr>
          <p:cNvSpPr txBox="1"/>
          <p:nvPr/>
        </p:nvSpPr>
        <p:spPr>
          <a:xfrm>
            <a:off x="7566707" y="2702845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3 Metode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Pelaksanaan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71" name="Freeform: Shape 70">
            <a:hlinkClick r:id="rId4" action="ppaction://hlinksldjump"/>
            <a:extLst>
              <a:ext uri="{FF2B5EF4-FFF2-40B4-BE49-F238E27FC236}">
                <a16:creationId xmlns:a16="http://schemas.microsoft.com/office/drawing/2014/main" id="{154B125C-D2C3-49B1-A777-68659343702F}"/>
              </a:ext>
            </a:extLst>
          </p:cNvPr>
          <p:cNvSpPr/>
          <p:nvPr/>
        </p:nvSpPr>
        <p:spPr>
          <a:xfrm rot="5400000">
            <a:off x="8719242" y="1747507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AB87E-6B1F-4564-9A65-DF0371B3A8B9}"/>
              </a:ext>
            </a:extLst>
          </p:cNvPr>
          <p:cNvSpPr txBox="1"/>
          <p:nvPr/>
        </p:nvSpPr>
        <p:spPr>
          <a:xfrm>
            <a:off x="7571471" y="3311663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55C22"/>
                </a:solidFill>
                <a:latin typeface="Oswald" panose="02000503000000000000" pitchFamily="2" charset="0"/>
              </a:rPr>
              <a:t>HASIL DAN PEMBAHASAN</a:t>
            </a:r>
            <a:endParaRPr lang="en-ID" sz="1400" dirty="0">
              <a:solidFill>
                <a:srgbClr val="F55C22"/>
              </a:solidFill>
              <a:latin typeface="Oswald" panose="02000503000000000000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7A8F63-62AE-4D15-8C32-0BF33F0AD850}"/>
              </a:ext>
            </a:extLst>
          </p:cNvPr>
          <p:cNvCxnSpPr/>
          <p:nvPr/>
        </p:nvCxnSpPr>
        <p:spPr>
          <a:xfrm>
            <a:off x="7691440" y="3619440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19C7C3E-6B49-458F-84A0-A3321DEBBEAC}"/>
              </a:ext>
            </a:extLst>
          </p:cNvPr>
          <p:cNvSpPr txBox="1"/>
          <p:nvPr/>
        </p:nvSpPr>
        <p:spPr>
          <a:xfrm>
            <a:off x="7571471" y="3660475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4 Hasil dan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Pembahasan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78" name="Freeform: Shape 77">
            <a:hlinkClick r:id="rId5" action="ppaction://hlinksldjump"/>
            <a:extLst>
              <a:ext uri="{FF2B5EF4-FFF2-40B4-BE49-F238E27FC236}">
                <a16:creationId xmlns:a16="http://schemas.microsoft.com/office/drawing/2014/main" id="{7D82EFD1-6669-40D7-AD09-EF33700A6A4E}"/>
              </a:ext>
            </a:extLst>
          </p:cNvPr>
          <p:cNvSpPr/>
          <p:nvPr/>
        </p:nvSpPr>
        <p:spPr>
          <a:xfrm rot="5400000">
            <a:off x="8714478" y="2739644"/>
            <a:ext cx="750499" cy="3743866"/>
          </a:xfrm>
          <a:custGeom>
            <a:avLst/>
            <a:gdLst>
              <a:gd name="connsiteX0" fmla="*/ 0 w 750499"/>
              <a:gd name="connsiteY0" fmla="*/ 3743866 h 3743866"/>
              <a:gd name="connsiteX1" fmla="*/ 1 w 750499"/>
              <a:gd name="connsiteY1" fmla="*/ 375249 h 3743866"/>
              <a:gd name="connsiteX2" fmla="*/ 375250 w 750499"/>
              <a:gd name="connsiteY2" fmla="*/ 0 h 3743866"/>
              <a:gd name="connsiteX3" fmla="*/ 750499 w 750499"/>
              <a:gd name="connsiteY3" fmla="*/ 375249 h 3743866"/>
              <a:gd name="connsiteX4" fmla="*/ 750499 w 750499"/>
              <a:gd name="connsiteY4" fmla="*/ 3743865 h 3743866"/>
              <a:gd name="connsiteX5" fmla="*/ 383882 w 750499"/>
              <a:gd name="connsiteY5" fmla="*/ 3416062 h 3743866"/>
              <a:gd name="connsiteX6" fmla="*/ 2 w 750499"/>
              <a:gd name="connsiteY6" fmla="*/ 3743866 h 3743866"/>
              <a:gd name="connsiteX7" fmla="*/ 0 w 750499"/>
              <a:gd name="connsiteY7" fmla="*/ 3743866 h 374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499" h="3743866">
                <a:moveTo>
                  <a:pt x="0" y="3743866"/>
                </a:moveTo>
                <a:lnTo>
                  <a:pt x="1" y="375249"/>
                </a:lnTo>
                <a:cubicBezTo>
                  <a:pt x="1" y="168005"/>
                  <a:pt x="168006" y="0"/>
                  <a:pt x="375250" y="0"/>
                </a:cubicBezTo>
                <a:cubicBezTo>
                  <a:pt x="582494" y="0"/>
                  <a:pt x="750499" y="168005"/>
                  <a:pt x="750499" y="375249"/>
                </a:cubicBezTo>
                <a:lnTo>
                  <a:pt x="750499" y="3743865"/>
                </a:lnTo>
                <a:lnTo>
                  <a:pt x="383882" y="3416062"/>
                </a:lnTo>
                <a:lnTo>
                  <a:pt x="2" y="3743866"/>
                </a:lnTo>
                <a:lnTo>
                  <a:pt x="0" y="3743866"/>
                </a:lnTo>
                <a:close/>
              </a:path>
            </a:pathLst>
          </a:custGeom>
          <a:gradFill flip="none" rotWithShape="1">
            <a:gsLst>
              <a:gs pos="15000">
                <a:schemeClr val="bg1"/>
              </a:gs>
              <a:gs pos="85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bg1"/>
                </a:gs>
                <a:gs pos="80000">
                  <a:schemeClr val="bg1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>
            <a:outerShdw blurRad="177800" dist="38100" dir="10800000" sx="103000" sy="103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C4AA11-B7FD-4BFB-82C3-483C17100134}"/>
              </a:ext>
            </a:extLst>
          </p:cNvPr>
          <p:cNvSpPr txBox="1"/>
          <p:nvPr/>
        </p:nvSpPr>
        <p:spPr>
          <a:xfrm>
            <a:off x="7566707" y="4303800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B722"/>
                </a:solidFill>
                <a:latin typeface="Oswald" panose="02000503000000000000" pitchFamily="2" charset="0"/>
              </a:rPr>
              <a:t>SIMPULAN DAN SARAN</a:t>
            </a:r>
            <a:endParaRPr lang="en-ID" sz="1400" dirty="0">
              <a:solidFill>
                <a:srgbClr val="FFB722"/>
              </a:solidFill>
              <a:latin typeface="Oswald" panose="02000503000000000000" pitchFamily="2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46FF55D-4555-44AA-B979-FB6AFECD2603}"/>
              </a:ext>
            </a:extLst>
          </p:cNvPr>
          <p:cNvCxnSpPr/>
          <p:nvPr/>
        </p:nvCxnSpPr>
        <p:spPr>
          <a:xfrm>
            <a:off x="7686676" y="4611577"/>
            <a:ext cx="30384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B7C994C-9E3F-4F90-8CFB-D12C99CBE805}"/>
              </a:ext>
            </a:extLst>
          </p:cNvPr>
          <p:cNvSpPr txBox="1"/>
          <p:nvPr/>
        </p:nvSpPr>
        <p:spPr>
          <a:xfrm>
            <a:off x="7566707" y="4652612"/>
            <a:ext cx="331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Isi Bab 5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Simpulan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rPr>
              <a:t> dan Saran</a:t>
            </a:r>
            <a:endParaRPr lang="en-ID" sz="1000" dirty="0">
              <a:solidFill>
                <a:schemeClr val="bg1">
                  <a:lumMod val="65000"/>
                </a:schemeClr>
              </a:solidFill>
              <a:latin typeface="Oswald" panose="02000503000000000000" pitchFamily="2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3116762" y="3939343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1466849" y="1042813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1051592" y="1066288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843668" y="5367344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1925004" y="3903285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453017" y="5436581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1069390" y="4389494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2970631" y="2458935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229624" y="3034399"/>
              <a:ext cx="1036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1114948" y="2175521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201FF1E-993D-4918-BE79-A9DE4FEA2D8A}"/>
              </a:ext>
            </a:extLst>
          </p:cNvPr>
          <p:cNvSpPr txBox="1"/>
          <p:nvPr/>
        </p:nvSpPr>
        <p:spPr>
          <a:xfrm>
            <a:off x="3479557" y="145575"/>
            <a:ext cx="5056385" cy="53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 marR="33655" algn="ctr">
              <a:lnSpc>
                <a:spcPct val="107000"/>
              </a:lnSpc>
              <a:spcAft>
                <a:spcPts val="1380"/>
              </a:spcAft>
            </a:pPr>
            <a:r>
              <a:rPr lang="en-US" sz="1400" b="1" dirty="0">
                <a:solidFill>
                  <a:srgbClr val="BBBBB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 PELAYANAN KESEHATAN MASYARAKAT</a:t>
            </a:r>
            <a:br>
              <a:rPr lang="en-US" sz="1400" b="1" dirty="0">
                <a:solidFill>
                  <a:srgbClr val="BBBBB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BBBBB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 WEB MENGGUNAKAN FRAMEWORK VUE JS</a:t>
            </a:r>
            <a:endParaRPr lang="en-ID" sz="1400" dirty="0">
              <a:solidFill>
                <a:srgbClr val="BBBBB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67DD4D-F9CB-4931-B5E2-70C1B295CEAC}"/>
              </a:ext>
            </a:extLst>
          </p:cNvPr>
          <p:cNvSpPr txBox="1"/>
          <p:nvPr/>
        </p:nvSpPr>
        <p:spPr>
          <a:xfrm>
            <a:off x="1383642" y="49105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9FD7"/>
                </a:solidFill>
                <a:latin typeface="Oswald" panose="02000503000000000000" pitchFamily="2" charset="0"/>
              </a:rPr>
              <a:t>2023</a:t>
            </a:r>
            <a:endParaRPr lang="en-ID" dirty="0">
              <a:solidFill>
                <a:srgbClr val="069FD7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37103"/>
      </p:ext>
    </p:extLst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14000" decel="50000" fill="hold" nodeType="click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 p14:bounceEnd="53000">
                                          <p:cBhvr>
                                            <p:cTn id="6" dur="10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35" presetClass="path" presetSubtype="0" accel="14000" decel="50000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 p14:bounceEnd="53000">
                                          <p:cBhvr>
                                            <p:cTn id="9" dur="10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35" presetClass="path" presetSubtype="0" accel="14000" decel="50000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 p14:bounceEnd="53000">
                                          <p:cBhvr>
                                            <p:cTn id="12" dur="1000" fill="hold"/>
                                            <p:tgtEl>
                                              <p:spTgt spid="10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35" presetClass="path" presetSubtype="0" accel="14000" decel="50000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 p14:bounceEnd="53000">
                                          <p:cBhvr>
                                            <p:cTn id="15" dur="1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14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0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4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10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7" presetID="35" presetClass="path" presetSubtype="0" accel="14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693 -0.00185 L 2.29167E-6 -1.85185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35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10794566" y="1378046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E73B0-025F-43EB-94F0-09D84A184D1D}"/>
              </a:ext>
            </a:extLst>
          </p:cNvPr>
          <p:cNvGrpSpPr/>
          <p:nvPr/>
        </p:nvGrpSpPr>
        <p:grpSpPr>
          <a:xfrm>
            <a:off x="525788" y="530572"/>
            <a:ext cx="4324622" cy="750499"/>
            <a:chOff x="6637039" y="1365094"/>
            <a:chExt cx="4324622" cy="750499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C08BB92E-58E2-4C6D-A1E9-772E27FF36F3}"/>
                </a:ext>
              </a:extLst>
            </p:cNvPr>
            <p:cNvGrpSpPr/>
            <p:nvPr/>
          </p:nvGrpSpPr>
          <p:grpSpPr>
            <a:xfrm>
              <a:off x="6637039" y="1399415"/>
              <a:ext cx="1630393" cy="681487"/>
              <a:chOff x="6672353" y="1399601"/>
              <a:chExt cx="1630393" cy="68148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A507C8A-944E-4D8A-A175-8ED7641D9A8B}"/>
                  </a:ext>
                </a:extLst>
              </p:cNvPr>
              <p:cNvSpPr/>
              <p:nvPr/>
            </p:nvSpPr>
            <p:spPr>
              <a:xfrm>
                <a:off x="6672353" y="1399601"/>
                <a:ext cx="1630393" cy="681487"/>
              </a:xfrm>
              <a:prstGeom prst="roundRect">
                <a:avLst>
                  <a:gd name="adj" fmla="val 50000"/>
                </a:avLst>
              </a:prstGeom>
              <a:solidFill>
                <a:srgbClr val="039ED8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10800000" sx="102000" sy="102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020122-1D24-445E-8C5A-98A60CE8C2EA}"/>
                  </a:ext>
                </a:extLst>
              </p:cNvPr>
              <p:cNvSpPr txBox="1"/>
              <p:nvPr/>
            </p:nvSpPr>
            <p:spPr>
              <a:xfrm>
                <a:off x="6858001" y="1509512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01</a:t>
                </a:r>
                <a:endParaRPr lang="en-ID" sz="2400" dirty="0">
                  <a:solidFill>
                    <a:schemeClr val="bg1"/>
                  </a:solidFill>
                  <a:latin typeface="Oswald" panose="02000503000000000000" pitchFamily="2" charset="0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3F641C-40CF-4B04-9E84-54E3475BAD22}"/>
                </a:ext>
              </a:extLst>
            </p:cNvPr>
            <p:cNvSpPr/>
            <p:nvPr/>
          </p:nvSpPr>
          <p:spPr>
            <a:xfrm rot="5400000">
              <a:off x="8714478" y="-131589"/>
              <a:ext cx="750499" cy="3743866"/>
            </a:xfrm>
            <a:custGeom>
              <a:avLst/>
              <a:gdLst>
                <a:gd name="connsiteX0" fmla="*/ 0 w 750499"/>
                <a:gd name="connsiteY0" fmla="*/ 3743866 h 3743866"/>
                <a:gd name="connsiteX1" fmla="*/ 1 w 750499"/>
                <a:gd name="connsiteY1" fmla="*/ 375249 h 3743866"/>
                <a:gd name="connsiteX2" fmla="*/ 375250 w 750499"/>
                <a:gd name="connsiteY2" fmla="*/ 0 h 3743866"/>
                <a:gd name="connsiteX3" fmla="*/ 750499 w 750499"/>
                <a:gd name="connsiteY3" fmla="*/ 375249 h 3743866"/>
                <a:gd name="connsiteX4" fmla="*/ 750499 w 750499"/>
                <a:gd name="connsiteY4" fmla="*/ 3743865 h 3743866"/>
                <a:gd name="connsiteX5" fmla="*/ 383882 w 750499"/>
                <a:gd name="connsiteY5" fmla="*/ 3416062 h 3743866"/>
                <a:gd name="connsiteX6" fmla="*/ 2 w 750499"/>
                <a:gd name="connsiteY6" fmla="*/ 3743866 h 3743866"/>
                <a:gd name="connsiteX7" fmla="*/ 0 w 750499"/>
                <a:gd name="connsiteY7" fmla="*/ 3743866 h 37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499" h="3743866">
                  <a:moveTo>
                    <a:pt x="0" y="3743866"/>
                  </a:moveTo>
                  <a:lnTo>
                    <a:pt x="1" y="375249"/>
                  </a:lnTo>
                  <a:cubicBezTo>
                    <a:pt x="1" y="168005"/>
                    <a:pt x="168006" y="0"/>
                    <a:pt x="375250" y="0"/>
                  </a:cubicBezTo>
                  <a:cubicBezTo>
                    <a:pt x="582494" y="0"/>
                    <a:pt x="750499" y="168005"/>
                    <a:pt x="750499" y="375249"/>
                  </a:cubicBezTo>
                  <a:lnTo>
                    <a:pt x="750499" y="3743865"/>
                  </a:lnTo>
                  <a:lnTo>
                    <a:pt x="383882" y="3416062"/>
                  </a:lnTo>
                  <a:lnTo>
                    <a:pt x="2" y="3743866"/>
                  </a:lnTo>
                  <a:lnTo>
                    <a:pt x="0" y="374386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bg1"/>
                </a:gs>
                <a:gs pos="85000">
                  <a:schemeClr val="bg1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bg1"/>
                  </a:gs>
                  <a:gs pos="80000">
                    <a:schemeClr val="bg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1778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BDD47-FFF6-40C3-9E13-630E4D3D554F}"/>
                </a:ext>
              </a:extLst>
            </p:cNvPr>
            <p:cNvSpPr txBox="1"/>
            <p:nvPr/>
          </p:nvSpPr>
          <p:spPr>
            <a:xfrm>
              <a:off x="7566707" y="1432567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39ED8"/>
                  </a:solidFill>
                  <a:latin typeface="Oswald" panose="02000503000000000000" pitchFamily="2" charset="0"/>
                </a:rPr>
                <a:t>PENDAHULUAN</a:t>
              </a:r>
              <a:endParaRPr lang="en-ID" sz="1400" dirty="0">
                <a:solidFill>
                  <a:srgbClr val="039ED8"/>
                </a:solidFill>
                <a:latin typeface="Oswald" panose="02000503000000000000" pitchFamily="2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D21F49-6ADC-4B3B-8424-0B458EBBF6F6}"/>
                </a:ext>
              </a:extLst>
            </p:cNvPr>
            <p:cNvCxnSpPr/>
            <p:nvPr/>
          </p:nvCxnSpPr>
          <p:spPr>
            <a:xfrm>
              <a:off x="7686676" y="1740344"/>
              <a:ext cx="30384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375AF2-0071-4438-A6F2-E1C4A5DA2180}"/>
                </a:ext>
              </a:extLst>
            </p:cNvPr>
            <p:cNvSpPr txBox="1"/>
            <p:nvPr/>
          </p:nvSpPr>
          <p:spPr>
            <a:xfrm>
              <a:off x="7566707" y="1781379"/>
              <a:ext cx="3310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Isi Bab 1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Latar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Belakang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Rumusan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Masalah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Tujuan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Penelitian</a:t>
              </a:r>
              <a:endParaRPr lang="en-ID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9932956" y="1263896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10799341" y="676435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9885252" y="642025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9159614" y="5663293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10043006" y="4561081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8607883" y="6328334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10903159" y="5289950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10706987" y="3673185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229624" y="3034399"/>
              <a:ext cx="1036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9399413" y="2390844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D198AAF-7D81-4676-BB9F-C75AC0BBB509}"/>
              </a:ext>
            </a:extLst>
          </p:cNvPr>
          <p:cNvSpPr/>
          <p:nvPr/>
        </p:nvSpPr>
        <p:spPr>
          <a:xfrm>
            <a:off x="697087" y="1552754"/>
            <a:ext cx="6096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510" algn="l"/>
                <a:tab pos="771525" algn="l"/>
              </a:tabLs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771525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terkendala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akses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waktu untuk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771525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kebutuhan dasar manusia.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771525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0510" algn="l"/>
                <a:tab pos="771525" algn="l"/>
              </a:tabLst>
            </a:pPr>
            <a:endParaRPr lang="en-ID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D64D0-C64E-4300-B160-25946119057A}"/>
              </a:ext>
            </a:extLst>
          </p:cNvPr>
          <p:cNvSpPr/>
          <p:nvPr/>
        </p:nvSpPr>
        <p:spPr>
          <a:xfrm>
            <a:off x="367676" y="3771257"/>
            <a:ext cx="6096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b="1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kebutuhan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terdekat?</a:t>
            </a:r>
            <a:endParaRPr lang="en-ID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produk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melalui web?</a:t>
            </a:r>
            <a:endParaRPr lang="en-ID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janji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dokter di rumah sakit melalui web?</a:t>
            </a:r>
            <a:endParaRPr lang="en-ID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8A8027E-6C3A-496E-813E-3DBCF3FDB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0228" y="-7391143"/>
            <a:ext cx="7124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65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10794566" y="1378046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E73B0-025F-43EB-94F0-09D84A184D1D}"/>
              </a:ext>
            </a:extLst>
          </p:cNvPr>
          <p:cNvGrpSpPr/>
          <p:nvPr/>
        </p:nvGrpSpPr>
        <p:grpSpPr>
          <a:xfrm>
            <a:off x="525788" y="530572"/>
            <a:ext cx="4324622" cy="750499"/>
            <a:chOff x="6637039" y="1365094"/>
            <a:chExt cx="4324622" cy="750499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C08BB92E-58E2-4C6D-A1E9-772E27FF36F3}"/>
                </a:ext>
              </a:extLst>
            </p:cNvPr>
            <p:cNvGrpSpPr/>
            <p:nvPr/>
          </p:nvGrpSpPr>
          <p:grpSpPr>
            <a:xfrm>
              <a:off x="6637039" y="1399415"/>
              <a:ext cx="1630393" cy="681487"/>
              <a:chOff x="6672353" y="1399601"/>
              <a:chExt cx="1630393" cy="68148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A507C8A-944E-4D8A-A175-8ED7641D9A8B}"/>
                  </a:ext>
                </a:extLst>
              </p:cNvPr>
              <p:cNvSpPr/>
              <p:nvPr/>
            </p:nvSpPr>
            <p:spPr>
              <a:xfrm>
                <a:off x="6672353" y="1399601"/>
                <a:ext cx="1630393" cy="681487"/>
              </a:xfrm>
              <a:prstGeom prst="roundRect">
                <a:avLst>
                  <a:gd name="adj" fmla="val 50000"/>
                </a:avLst>
              </a:prstGeom>
              <a:solidFill>
                <a:srgbClr val="039ED8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10800000" sx="102000" sy="102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020122-1D24-445E-8C5A-98A60CE8C2EA}"/>
                  </a:ext>
                </a:extLst>
              </p:cNvPr>
              <p:cNvSpPr txBox="1"/>
              <p:nvPr/>
            </p:nvSpPr>
            <p:spPr>
              <a:xfrm>
                <a:off x="6858001" y="1509512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01</a:t>
                </a:r>
                <a:endParaRPr lang="en-ID" sz="2400" dirty="0">
                  <a:solidFill>
                    <a:schemeClr val="bg1"/>
                  </a:solidFill>
                  <a:latin typeface="Oswald" panose="02000503000000000000" pitchFamily="2" charset="0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3F641C-40CF-4B04-9E84-54E3475BAD22}"/>
                </a:ext>
              </a:extLst>
            </p:cNvPr>
            <p:cNvSpPr/>
            <p:nvPr/>
          </p:nvSpPr>
          <p:spPr>
            <a:xfrm rot="5400000">
              <a:off x="8714478" y="-131589"/>
              <a:ext cx="750499" cy="3743866"/>
            </a:xfrm>
            <a:custGeom>
              <a:avLst/>
              <a:gdLst>
                <a:gd name="connsiteX0" fmla="*/ 0 w 750499"/>
                <a:gd name="connsiteY0" fmla="*/ 3743866 h 3743866"/>
                <a:gd name="connsiteX1" fmla="*/ 1 w 750499"/>
                <a:gd name="connsiteY1" fmla="*/ 375249 h 3743866"/>
                <a:gd name="connsiteX2" fmla="*/ 375250 w 750499"/>
                <a:gd name="connsiteY2" fmla="*/ 0 h 3743866"/>
                <a:gd name="connsiteX3" fmla="*/ 750499 w 750499"/>
                <a:gd name="connsiteY3" fmla="*/ 375249 h 3743866"/>
                <a:gd name="connsiteX4" fmla="*/ 750499 w 750499"/>
                <a:gd name="connsiteY4" fmla="*/ 3743865 h 3743866"/>
                <a:gd name="connsiteX5" fmla="*/ 383882 w 750499"/>
                <a:gd name="connsiteY5" fmla="*/ 3416062 h 3743866"/>
                <a:gd name="connsiteX6" fmla="*/ 2 w 750499"/>
                <a:gd name="connsiteY6" fmla="*/ 3743866 h 3743866"/>
                <a:gd name="connsiteX7" fmla="*/ 0 w 750499"/>
                <a:gd name="connsiteY7" fmla="*/ 3743866 h 37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499" h="3743866">
                  <a:moveTo>
                    <a:pt x="0" y="3743866"/>
                  </a:moveTo>
                  <a:lnTo>
                    <a:pt x="1" y="375249"/>
                  </a:lnTo>
                  <a:cubicBezTo>
                    <a:pt x="1" y="168005"/>
                    <a:pt x="168006" y="0"/>
                    <a:pt x="375250" y="0"/>
                  </a:cubicBezTo>
                  <a:cubicBezTo>
                    <a:pt x="582494" y="0"/>
                    <a:pt x="750499" y="168005"/>
                    <a:pt x="750499" y="375249"/>
                  </a:cubicBezTo>
                  <a:lnTo>
                    <a:pt x="750499" y="3743865"/>
                  </a:lnTo>
                  <a:lnTo>
                    <a:pt x="383882" y="3416062"/>
                  </a:lnTo>
                  <a:lnTo>
                    <a:pt x="2" y="3743866"/>
                  </a:lnTo>
                  <a:lnTo>
                    <a:pt x="0" y="374386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bg1"/>
                </a:gs>
                <a:gs pos="85000">
                  <a:schemeClr val="bg1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bg1"/>
                  </a:gs>
                  <a:gs pos="80000">
                    <a:schemeClr val="bg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1778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BDD47-FFF6-40C3-9E13-630E4D3D554F}"/>
                </a:ext>
              </a:extLst>
            </p:cNvPr>
            <p:cNvSpPr txBox="1"/>
            <p:nvPr/>
          </p:nvSpPr>
          <p:spPr>
            <a:xfrm>
              <a:off x="7566707" y="1432567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39ED8"/>
                  </a:solidFill>
                  <a:latin typeface="Oswald" panose="02000503000000000000" pitchFamily="2" charset="0"/>
                </a:rPr>
                <a:t>PENDAHULUAN</a:t>
              </a:r>
              <a:endParaRPr lang="en-ID" sz="1400" dirty="0">
                <a:solidFill>
                  <a:srgbClr val="039ED8"/>
                </a:solidFill>
                <a:latin typeface="Oswald" panose="02000503000000000000" pitchFamily="2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D21F49-6ADC-4B3B-8424-0B458EBBF6F6}"/>
                </a:ext>
              </a:extLst>
            </p:cNvPr>
            <p:cNvCxnSpPr/>
            <p:nvPr/>
          </p:nvCxnSpPr>
          <p:spPr>
            <a:xfrm>
              <a:off x="7686676" y="1740344"/>
              <a:ext cx="30384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375AF2-0071-4438-A6F2-E1C4A5DA2180}"/>
                </a:ext>
              </a:extLst>
            </p:cNvPr>
            <p:cNvSpPr txBox="1"/>
            <p:nvPr/>
          </p:nvSpPr>
          <p:spPr>
            <a:xfrm>
              <a:off x="7566707" y="1781379"/>
              <a:ext cx="3310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Isi Bab 1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Latar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Belakang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Rumusan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Masalah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Tujuan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Penelitian</a:t>
              </a:r>
              <a:endParaRPr lang="en-ID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9932956" y="1263896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10799341" y="676435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9885252" y="642025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9159614" y="5663293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10043006" y="4561081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8607883" y="6328334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10903159" y="5289950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10706987" y="3673185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229624" y="3034399"/>
              <a:ext cx="1036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9399413" y="2390844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62D64D0-C64E-4300-B160-25946119057A}"/>
              </a:ext>
            </a:extLst>
          </p:cNvPr>
          <p:cNvSpPr/>
          <p:nvPr/>
        </p:nvSpPr>
        <p:spPr>
          <a:xfrm>
            <a:off x="448822" y="1518097"/>
            <a:ext cx="6096000" cy="50285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Batasan </a:t>
            </a:r>
            <a:r>
              <a:rPr lang="en-US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dan node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18.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Rumah sakit dan apotek terdekat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maps untuk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terintegrasi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rumah sakit, pada saat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janji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jadwal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dalam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dengan dokter di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sama.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reschedule 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janji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dibatalkan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8A8027E-6C3A-496E-813E-3DBCF3FDB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0228" y="-7391143"/>
            <a:ext cx="7124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48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10794566" y="1378046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E73B0-025F-43EB-94F0-09D84A184D1D}"/>
              </a:ext>
            </a:extLst>
          </p:cNvPr>
          <p:cNvGrpSpPr/>
          <p:nvPr/>
        </p:nvGrpSpPr>
        <p:grpSpPr>
          <a:xfrm>
            <a:off x="525788" y="530572"/>
            <a:ext cx="4324622" cy="750499"/>
            <a:chOff x="6637039" y="1365094"/>
            <a:chExt cx="4324622" cy="750499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C08BB92E-58E2-4C6D-A1E9-772E27FF36F3}"/>
                </a:ext>
              </a:extLst>
            </p:cNvPr>
            <p:cNvGrpSpPr/>
            <p:nvPr/>
          </p:nvGrpSpPr>
          <p:grpSpPr>
            <a:xfrm>
              <a:off x="6637039" y="1399415"/>
              <a:ext cx="1630393" cy="681487"/>
              <a:chOff x="6672353" y="1399601"/>
              <a:chExt cx="1630393" cy="68148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A507C8A-944E-4D8A-A175-8ED7641D9A8B}"/>
                  </a:ext>
                </a:extLst>
              </p:cNvPr>
              <p:cNvSpPr/>
              <p:nvPr/>
            </p:nvSpPr>
            <p:spPr>
              <a:xfrm>
                <a:off x="6672353" y="1399601"/>
                <a:ext cx="1630393" cy="681487"/>
              </a:xfrm>
              <a:prstGeom prst="roundRect">
                <a:avLst>
                  <a:gd name="adj" fmla="val 50000"/>
                </a:avLst>
              </a:prstGeom>
              <a:solidFill>
                <a:srgbClr val="039ED8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10800000" sx="102000" sy="102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020122-1D24-445E-8C5A-98A60CE8C2EA}"/>
                  </a:ext>
                </a:extLst>
              </p:cNvPr>
              <p:cNvSpPr txBox="1"/>
              <p:nvPr/>
            </p:nvSpPr>
            <p:spPr>
              <a:xfrm>
                <a:off x="6858001" y="1509512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01</a:t>
                </a:r>
                <a:endParaRPr lang="en-ID" sz="2400" dirty="0">
                  <a:solidFill>
                    <a:schemeClr val="bg1"/>
                  </a:solidFill>
                  <a:latin typeface="Oswald" panose="02000503000000000000" pitchFamily="2" charset="0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3F641C-40CF-4B04-9E84-54E3475BAD22}"/>
                </a:ext>
              </a:extLst>
            </p:cNvPr>
            <p:cNvSpPr/>
            <p:nvPr/>
          </p:nvSpPr>
          <p:spPr>
            <a:xfrm rot="5400000">
              <a:off x="8714478" y="-131589"/>
              <a:ext cx="750499" cy="3743866"/>
            </a:xfrm>
            <a:custGeom>
              <a:avLst/>
              <a:gdLst>
                <a:gd name="connsiteX0" fmla="*/ 0 w 750499"/>
                <a:gd name="connsiteY0" fmla="*/ 3743866 h 3743866"/>
                <a:gd name="connsiteX1" fmla="*/ 1 w 750499"/>
                <a:gd name="connsiteY1" fmla="*/ 375249 h 3743866"/>
                <a:gd name="connsiteX2" fmla="*/ 375250 w 750499"/>
                <a:gd name="connsiteY2" fmla="*/ 0 h 3743866"/>
                <a:gd name="connsiteX3" fmla="*/ 750499 w 750499"/>
                <a:gd name="connsiteY3" fmla="*/ 375249 h 3743866"/>
                <a:gd name="connsiteX4" fmla="*/ 750499 w 750499"/>
                <a:gd name="connsiteY4" fmla="*/ 3743865 h 3743866"/>
                <a:gd name="connsiteX5" fmla="*/ 383882 w 750499"/>
                <a:gd name="connsiteY5" fmla="*/ 3416062 h 3743866"/>
                <a:gd name="connsiteX6" fmla="*/ 2 w 750499"/>
                <a:gd name="connsiteY6" fmla="*/ 3743866 h 3743866"/>
                <a:gd name="connsiteX7" fmla="*/ 0 w 750499"/>
                <a:gd name="connsiteY7" fmla="*/ 3743866 h 37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499" h="3743866">
                  <a:moveTo>
                    <a:pt x="0" y="3743866"/>
                  </a:moveTo>
                  <a:lnTo>
                    <a:pt x="1" y="375249"/>
                  </a:lnTo>
                  <a:cubicBezTo>
                    <a:pt x="1" y="168005"/>
                    <a:pt x="168006" y="0"/>
                    <a:pt x="375250" y="0"/>
                  </a:cubicBezTo>
                  <a:cubicBezTo>
                    <a:pt x="582494" y="0"/>
                    <a:pt x="750499" y="168005"/>
                    <a:pt x="750499" y="375249"/>
                  </a:cubicBezTo>
                  <a:lnTo>
                    <a:pt x="750499" y="3743865"/>
                  </a:lnTo>
                  <a:lnTo>
                    <a:pt x="383882" y="3416062"/>
                  </a:lnTo>
                  <a:lnTo>
                    <a:pt x="2" y="3743866"/>
                  </a:lnTo>
                  <a:lnTo>
                    <a:pt x="0" y="374386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bg1"/>
                </a:gs>
                <a:gs pos="85000">
                  <a:schemeClr val="bg1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bg1"/>
                  </a:gs>
                  <a:gs pos="80000">
                    <a:schemeClr val="bg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1778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BDD47-FFF6-40C3-9E13-630E4D3D554F}"/>
                </a:ext>
              </a:extLst>
            </p:cNvPr>
            <p:cNvSpPr txBox="1"/>
            <p:nvPr/>
          </p:nvSpPr>
          <p:spPr>
            <a:xfrm>
              <a:off x="7566707" y="1432567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39ED8"/>
                  </a:solidFill>
                  <a:latin typeface="Oswald" panose="02000503000000000000" pitchFamily="2" charset="0"/>
                </a:rPr>
                <a:t>PENDAHULUAN</a:t>
              </a:r>
              <a:endParaRPr lang="en-ID" sz="1400" dirty="0">
                <a:solidFill>
                  <a:srgbClr val="039ED8"/>
                </a:solidFill>
                <a:latin typeface="Oswald" panose="02000503000000000000" pitchFamily="2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D21F49-6ADC-4B3B-8424-0B458EBBF6F6}"/>
                </a:ext>
              </a:extLst>
            </p:cNvPr>
            <p:cNvCxnSpPr/>
            <p:nvPr/>
          </p:nvCxnSpPr>
          <p:spPr>
            <a:xfrm>
              <a:off x="7686676" y="1740344"/>
              <a:ext cx="30384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375AF2-0071-4438-A6F2-E1C4A5DA2180}"/>
                </a:ext>
              </a:extLst>
            </p:cNvPr>
            <p:cNvSpPr txBox="1"/>
            <p:nvPr/>
          </p:nvSpPr>
          <p:spPr>
            <a:xfrm>
              <a:off x="7566707" y="1781379"/>
              <a:ext cx="3310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Isi Bab 1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Latar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Belakang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Rumusan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Masalah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,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Tujuan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Penelitian</a:t>
              </a:r>
              <a:endParaRPr lang="en-ID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9932956" y="1263896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10799341" y="676435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9885252" y="642025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9159614" y="5663293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10043006" y="4561081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8607883" y="6328334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10903159" y="5289950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10706987" y="3673185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229624" y="3034399"/>
              <a:ext cx="1036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9399413" y="2390844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62D64D0-C64E-4300-B160-25946119057A}"/>
              </a:ext>
            </a:extLst>
          </p:cNvPr>
          <p:cNvSpPr/>
          <p:nvPr/>
        </p:nvSpPr>
        <p:spPr>
          <a:xfrm>
            <a:off x="448822" y="1518097"/>
            <a:ext cx="6096000" cy="37820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terdekat berdasarkan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memberikan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artikel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dokter dan rumah sakit berdasarkan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spesialisasinya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pemesanan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vitamin, dan produk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janji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temu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dokter di rumah sakit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perlu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mendaftarnya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US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8A8027E-6C3A-496E-813E-3DBCF3FDB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20228" y="-7391143"/>
            <a:ext cx="7124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92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10793635" y="1893428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10043010" y="2271501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AD4EB6-BDF9-4CFB-AF87-B1A5EE72AC90}"/>
              </a:ext>
            </a:extLst>
          </p:cNvPr>
          <p:cNvGrpSpPr/>
          <p:nvPr/>
        </p:nvGrpSpPr>
        <p:grpSpPr>
          <a:xfrm>
            <a:off x="453017" y="460547"/>
            <a:ext cx="4289308" cy="750499"/>
            <a:chOff x="6672353" y="3278232"/>
            <a:chExt cx="4289308" cy="750499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C0D70D9-7DD0-4BDC-8F30-B43DDADE66DB}"/>
                </a:ext>
              </a:extLst>
            </p:cNvPr>
            <p:cNvGrpSpPr/>
            <p:nvPr/>
          </p:nvGrpSpPr>
          <p:grpSpPr>
            <a:xfrm>
              <a:off x="6672353" y="3312739"/>
              <a:ext cx="1630393" cy="681487"/>
              <a:chOff x="6672353" y="3312739"/>
              <a:chExt cx="1630393" cy="681487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7726AE7-2990-45C7-9AA3-8EF5C363FB25}"/>
                  </a:ext>
                </a:extLst>
              </p:cNvPr>
              <p:cNvSpPr/>
              <p:nvPr/>
            </p:nvSpPr>
            <p:spPr>
              <a:xfrm>
                <a:off x="6672353" y="3312739"/>
                <a:ext cx="1630393" cy="681487"/>
              </a:xfrm>
              <a:prstGeom prst="roundRect">
                <a:avLst>
                  <a:gd name="adj" fmla="val 50000"/>
                </a:avLst>
              </a:prstGeom>
              <a:solidFill>
                <a:srgbClr val="8675BE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10800000" sx="102000" sy="102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AAA5CA-E372-4E5D-963D-F4CDA4E70AE5}"/>
                  </a:ext>
                </a:extLst>
              </p:cNvPr>
              <p:cNvSpPr txBox="1"/>
              <p:nvPr/>
            </p:nvSpPr>
            <p:spPr>
              <a:xfrm>
                <a:off x="6858001" y="342265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02</a:t>
                </a:r>
                <a:endParaRPr lang="en-ID" sz="2400" dirty="0">
                  <a:solidFill>
                    <a:schemeClr val="bg1"/>
                  </a:solidFill>
                  <a:latin typeface="Oswald" panose="02000503000000000000" pitchFamily="2" charset="0"/>
                </a:endParaRPr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D64A3FE-3A17-45D0-AD31-D134E6F0959D}"/>
                </a:ext>
              </a:extLst>
            </p:cNvPr>
            <p:cNvSpPr/>
            <p:nvPr/>
          </p:nvSpPr>
          <p:spPr>
            <a:xfrm rot="5400000">
              <a:off x="8714478" y="1781549"/>
              <a:ext cx="750499" cy="3743866"/>
            </a:xfrm>
            <a:custGeom>
              <a:avLst/>
              <a:gdLst>
                <a:gd name="connsiteX0" fmla="*/ 0 w 750499"/>
                <a:gd name="connsiteY0" fmla="*/ 3743866 h 3743866"/>
                <a:gd name="connsiteX1" fmla="*/ 1 w 750499"/>
                <a:gd name="connsiteY1" fmla="*/ 375249 h 3743866"/>
                <a:gd name="connsiteX2" fmla="*/ 375250 w 750499"/>
                <a:gd name="connsiteY2" fmla="*/ 0 h 3743866"/>
                <a:gd name="connsiteX3" fmla="*/ 750499 w 750499"/>
                <a:gd name="connsiteY3" fmla="*/ 375249 h 3743866"/>
                <a:gd name="connsiteX4" fmla="*/ 750499 w 750499"/>
                <a:gd name="connsiteY4" fmla="*/ 3743865 h 3743866"/>
                <a:gd name="connsiteX5" fmla="*/ 383882 w 750499"/>
                <a:gd name="connsiteY5" fmla="*/ 3416062 h 3743866"/>
                <a:gd name="connsiteX6" fmla="*/ 2 w 750499"/>
                <a:gd name="connsiteY6" fmla="*/ 3743866 h 3743866"/>
                <a:gd name="connsiteX7" fmla="*/ 0 w 750499"/>
                <a:gd name="connsiteY7" fmla="*/ 3743866 h 37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499" h="3743866">
                  <a:moveTo>
                    <a:pt x="0" y="3743866"/>
                  </a:moveTo>
                  <a:lnTo>
                    <a:pt x="1" y="375249"/>
                  </a:lnTo>
                  <a:cubicBezTo>
                    <a:pt x="1" y="168005"/>
                    <a:pt x="168006" y="0"/>
                    <a:pt x="375250" y="0"/>
                  </a:cubicBezTo>
                  <a:cubicBezTo>
                    <a:pt x="582494" y="0"/>
                    <a:pt x="750499" y="168005"/>
                    <a:pt x="750499" y="375249"/>
                  </a:cubicBezTo>
                  <a:lnTo>
                    <a:pt x="750499" y="3743865"/>
                  </a:lnTo>
                  <a:lnTo>
                    <a:pt x="383882" y="3416062"/>
                  </a:lnTo>
                  <a:lnTo>
                    <a:pt x="2" y="3743866"/>
                  </a:lnTo>
                  <a:lnTo>
                    <a:pt x="0" y="374386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bg1"/>
                </a:gs>
                <a:gs pos="85000">
                  <a:schemeClr val="bg1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bg1"/>
                  </a:gs>
                  <a:gs pos="80000">
                    <a:schemeClr val="bg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1778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B6F0DDA-21A3-4815-8394-F519CCF97ECE}"/>
                </a:ext>
              </a:extLst>
            </p:cNvPr>
            <p:cNvSpPr txBox="1"/>
            <p:nvPr/>
          </p:nvSpPr>
          <p:spPr>
            <a:xfrm>
              <a:off x="7566707" y="3345705"/>
              <a:ext cx="2032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675BE"/>
                  </a:solidFill>
                  <a:latin typeface="Oswald" panose="02000503000000000000" pitchFamily="2" charset="0"/>
                </a:rPr>
                <a:t>METODOLOGI PELAKSANAAN</a:t>
              </a:r>
              <a:endParaRPr lang="en-ID" sz="1400" dirty="0">
                <a:solidFill>
                  <a:srgbClr val="8675BE"/>
                </a:solidFill>
                <a:latin typeface="Oswald" panose="02000503000000000000" pitchFamily="2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74FD831-C7D8-4396-B8F0-309D9C0C2B60}"/>
                </a:ext>
              </a:extLst>
            </p:cNvPr>
            <p:cNvCxnSpPr/>
            <p:nvPr/>
          </p:nvCxnSpPr>
          <p:spPr>
            <a:xfrm>
              <a:off x="7686676" y="3653482"/>
              <a:ext cx="30384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9BBF6-EBDA-46A3-8C4C-C7B211C82BBC}"/>
                </a:ext>
              </a:extLst>
            </p:cNvPr>
            <p:cNvSpPr txBox="1"/>
            <p:nvPr/>
          </p:nvSpPr>
          <p:spPr>
            <a:xfrm>
              <a:off x="7566707" y="3694517"/>
              <a:ext cx="3310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Isi Bab 3 Metode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Pelaksanaan</a:t>
              </a:r>
              <a:endParaRPr lang="en-ID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10533953" y="5820817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11414835" y="2009543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7836266" y="5879266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9234090" y="4997802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7362784" y="6118253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8712311" y="5523265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10846961" y="2887526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229624" y="3034399"/>
              <a:ext cx="1036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9978532" y="3970474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4EC3BD4-455B-DEE6-80BD-0D9BE2E42F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-853" r="22351" b="853"/>
          <a:stretch/>
        </p:blipFill>
        <p:spPr>
          <a:xfrm>
            <a:off x="374589" y="1518824"/>
            <a:ext cx="3550774" cy="3056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CB97E-FD7E-0135-E53D-1C20D0617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20" y="1627332"/>
            <a:ext cx="5574367" cy="29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793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10604709" y="5332874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10705530" y="330944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C7A1B-AD9D-4ABF-B169-E0133EC13CB6}"/>
              </a:ext>
            </a:extLst>
          </p:cNvPr>
          <p:cNvGrpSpPr/>
          <p:nvPr/>
        </p:nvGrpSpPr>
        <p:grpSpPr>
          <a:xfrm>
            <a:off x="672092" y="420279"/>
            <a:ext cx="4289308" cy="750499"/>
            <a:chOff x="6677117" y="4235862"/>
            <a:chExt cx="4289308" cy="750499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E5EB15A0-16E2-4488-A591-D8FF4E52F0B1}"/>
                </a:ext>
              </a:extLst>
            </p:cNvPr>
            <p:cNvGrpSpPr/>
            <p:nvPr/>
          </p:nvGrpSpPr>
          <p:grpSpPr>
            <a:xfrm>
              <a:off x="6677117" y="4270369"/>
              <a:ext cx="1630393" cy="681487"/>
              <a:chOff x="6677117" y="4270369"/>
              <a:chExt cx="1630393" cy="681487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B2AECA4-1F78-4137-A836-022A8811F2DC}"/>
                  </a:ext>
                </a:extLst>
              </p:cNvPr>
              <p:cNvSpPr/>
              <p:nvPr/>
            </p:nvSpPr>
            <p:spPr>
              <a:xfrm>
                <a:off x="6677117" y="4270369"/>
                <a:ext cx="1630393" cy="681487"/>
              </a:xfrm>
              <a:prstGeom prst="roundRect">
                <a:avLst>
                  <a:gd name="adj" fmla="val 50000"/>
                </a:avLst>
              </a:prstGeom>
              <a:solidFill>
                <a:srgbClr val="F55C22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10800000" sx="102000" sy="102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EFA358B-FA91-48A9-B571-39928D465CEE}"/>
                  </a:ext>
                </a:extLst>
              </p:cNvPr>
              <p:cNvSpPr txBox="1"/>
              <p:nvPr/>
            </p:nvSpPr>
            <p:spPr>
              <a:xfrm>
                <a:off x="6862765" y="4380280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03</a:t>
                </a:r>
                <a:endParaRPr lang="en-ID" sz="2400" dirty="0">
                  <a:solidFill>
                    <a:schemeClr val="bg1"/>
                  </a:solidFill>
                  <a:latin typeface="Oswald" panose="02000503000000000000" pitchFamily="2" charset="0"/>
                </a:endParaRPr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54B125C-D2C3-49B1-A777-68659343702F}"/>
                </a:ext>
              </a:extLst>
            </p:cNvPr>
            <p:cNvSpPr/>
            <p:nvPr/>
          </p:nvSpPr>
          <p:spPr>
            <a:xfrm rot="5400000">
              <a:off x="8719242" y="2739179"/>
              <a:ext cx="750499" cy="3743866"/>
            </a:xfrm>
            <a:custGeom>
              <a:avLst/>
              <a:gdLst>
                <a:gd name="connsiteX0" fmla="*/ 0 w 750499"/>
                <a:gd name="connsiteY0" fmla="*/ 3743866 h 3743866"/>
                <a:gd name="connsiteX1" fmla="*/ 1 w 750499"/>
                <a:gd name="connsiteY1" fmla="*/ 375249 h 3743866"/>
                <a:gd name="connsiteX2" fmla="*/ 375250 w 750499"/>
                <a:gd name="connsiteY2" fmla="*/ 0 h 3743866"/>
                <a:gd name="connsiteX3" fmla="*/ 750499 w 750499"/>
                <a:gd name="connsiteY3" fmla="*/ 375249 h 3743866"/>
                <a:gd name="connsiteX4" fmla="*/ 750499 w 750499"/>
                <a:gd name="connsiteY4" fmla="*/ 3743865 h 3743866"/>
                <a:gd name="connsiteX5" fmla="*/ 383882 w 750499"/>
                <a:gd name="connsiteY5" fmla="*/ 3416062 h 3743866"/>
                <a:gd name="connsiteX6" fmla="*/ 2 w 750499"/>
                <a:gd name="connsiteY6" fmla="*/ 3743866 h 3743866"/>
                <a:gd name="connsiteX7" fmla="*/ 0 w 750499"/>
                <a:gd name="connsiteY7" fmla="*/ 3743866 h 37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499" h="3743866">
                  <a:moveTo>
                    <a:pt x="0" y="3743866"/>
                  </a:moveTo>
                  <a:lnTo>
                    <a:pt x="1" y="375249"/>
                  </a:lnTo>
                  <a:cubicBezTo>
                    <a:pt x="1" y="168005"/>
                    <a:pt x="168006" y="0"/>
                    <a:pt x="375250" y="0"/>
                  </a:cubicBezTo>
                  <a:cubicBezTo>
                    <a:pt x="582494" y="0"/>
                    <a:pt x="750499" y="168005"/>
                    <a:pt x="750499" y="375249"/>
                  </a:cubicBezTo>
                  <a:lnTo>
                    <a:pt x="750499" y="3743865"/>
                  </a:lnTo>
                  <a:lnTo>
                    <a:pt x="383882" y="3416062"/>
                  </a:lnTo>
                  <a:lnTo>
                    <a:pt x="2" y="3743866"/>
                  </a:lnTo>
                  <a:lnTo>
                    <a:pt x="0" y="374386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bg1"/>
                </a:gs>
                <a:gs pos="85000">
                  <a:schemeClr val="bg1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bg1"/>
                  </a:gs>
                  <a:gs pos="80000">
                    <a:schemeClr val="bg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1778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2AB87E-6B1F-4564-9A65-DF0371B3A8B9}"/>
                </a:ext>
              </a:extLst>
            </p:cNvPr>
            <p:cNvSpPr txBox="1"/>
            <p:nvPr/>
          </p:nvSpPr>
          <p:spPr>
            <a:xfrm>
              <a:off x="7571471" y="4303335"/>
              <a:ext cx="1949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55C22"/>
                  </a:solidFill>
                  <a:latin typeface="Oswald" panose="02000503000000000000" pitchFamily="2" charset="0"/>
                </a:rPr>
                <a:t>HASIL DAN PEMBAHASAN</a:t>
              </a:r>
              <a:endParaRPr lang="en-ID" sz="1400" dirty="0">
                <a:solidFill>
                  <a:srgbClr val="F55C22"/>
                </a:solidFill>
                <a:latin typeface="Oswald" panose="02000503000000000000" pitchFamily="2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A7A8F63-62AE-4D15-8C32-0BF33F0AD850}"/>
                </a:ext>
              </a:extLst>
            </p:cNvPr>
            <p:cNvCxnSpPr/>
            <p:nvPr/>
          </p:nvCxnSpPr>
          <p:spPr>
            <a:xfrm>
              <a:off x="7691440" y="4611112"/>
              <a:ext cx="30384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9C7C3E-6B49-458F-84A0-A3321DEBBEAC}"/>
                </a:ext>
              </a:extLst>
            </p:cNvPr>
            <p:cNvSpPr txBox="1"/>
            <p:nvPr/>
          </p:nvSpPr>
          <p:spPr>
            <a:xfrm>
              <a:off x="7571471" y="4652147"/>
              <a:ext cx="3310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Isi Bab 4 Hasil dan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Peneltiian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Yang di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Peroleh</a:t>
              </a:r>
              <a:endParaRPr lang="en-ID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10991380" y="4686521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11418658" y="1026362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11586253" y="1940643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10103759" y="2622174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11334260" y="5997552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10766944" y="3681133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10846961" y="2378794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229624" y="3034399"/>
              <a:ext cx="1036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2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9044908" y="88523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waterfall TA-Page-2 ye">
            <a:extLst>
              <a:ext uri="{FF2B5EF4-FFF2-40B4-BE49-F238E27FC236}">
                <a16:creationId xmlns:a16="http://schemas.microsoft.com/office/drawing/2014/main" id="{C6417384-C623-4733-85F1-7112B83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2" y="7013825"/>
            <a:ext cx="7439504" cy="399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D172BF-5CC4-BE51-CA0D-458AABC61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6" y="1540087"/>
            <a:ext cx="4411980" cy="2499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2463B1-4DBC-F540-7737-737A2005F9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582"/>
          <a:stretch/>
        </p:blipFill>
        <p:spPr bwMode="auto">
          <a:xfrm>
            <a:off x="906336" y="4309863"/>
            <a:ext cx="4389120" cy="1555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040032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483DA5EF-09F8-44D8-84D5-59B346E64DB8}"/>
              </a:ext>
            </a:extLst>
          </p:cNvPr>
          <p:cNvSpPr/>
          <p:nvPr/>
        </p:nvSpPr>
        <p:spPr>
          <a:xfrm>
            <a:off x="10820935" y="1681582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888DBA-0A5B-49D3-9633-36BD04456647}"/>
              </a:ext>
            </a:extLst>
          </p:cNvPr>
          <p:cNvGrpSpPr/>
          <p:nvPr/>
        </p:nvGrpSpPr>
        <p:grpSpPr>
          <a:xfrm>
            <a:off x="453017" y="460547"/>
            <a:ext cx="4289308" cy="750499"/>
            <a:chOff x="6672353" y="5227999"/>
            <a:chExt cx="4289308" cy="750499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5661DD4B-4407-4F03-AEA8-F2DC4BEDBDE1}"/>
                </a:ext>
              </a:extLst>
            </p:cNvPr>
            <p:cNvGrpSpPr/>
            <p:nvPr/>
          </p:nvGrpSpPr>
          <p:grpSpPr>
            <a:xfrm>
              <a:off x="6672353" y="5262506"/>
              <a:ext cx="1630393" cy="681487"/>
              <a:chOff x="6672353" y="5262506"/>
              <a:chExt cx="1630393" cy="681487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92D8513-27DC-4283-BB51-80B58E66257F}"/>
                  </a:ext>
                </a:extLst>
              </p:cNvPr>
              <p:cNvSpPr/>
              <p:nvPr/>
            </p:nvSpPr>
            <p:spPr>
              <a:xfrm>
                <a:off x="6672353" y="5262506"/>
                <a:ext cx="1630393" cy="681487"/>
              </a:xfrm>
              <a:prstGeom prst="roundRect">
                <a:avLst>
                  <a:gd name="adj" fmla="val 50000"/>
                </a:avLst>
              </a:prstGeom>
              <a:solidFill>
                <a:srgbClr val="FFB722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10800000" sx="102000" sy="102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CBFA170-F7AD-440B-98FC-6D6B6B54432F}"/>
                  </a:ext>
                </a:extLst>
              </p:cNvPr>
              <p:cNvSpPr txBox="1"/>
              <p:nvPr/>
            </p:nvSpPr>
            <p:spPr>
              <a:xfrm>
                <a:off x="6858001" y="5372417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04</a:t>
                </a:r>
                <a:endParaRPr lang="en-ID" sz="2400" dirty="0">
                  <a:solidFill>
                    <a:schemeClr val="bg1"/>
                  </a:solidFill>
                  <a:latin typeface="Oswald" panose="02000503000000000000" pitchFamily="2" charset="0"/>
                </a:endParaRPr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D82EFD1-6669-40D7-AD09-EF33700A6A4E}"/>
                </a:ext>
              </a:extLst>
            </p:cNvPr>
            <p:cNvSpPr/>
            <p:nvPr/>
          </p:nvSpPr>
          <p:spPr>
            <a:xfrm rot="5400000">
              <a:off x="8714478" y="3731316"/>
              <a:ext cx="750499" cy="3743866"/>
            </a:xfrm>
            <a:custGeom>
              <a:avLst/>
              <a:gdLst>
                <a:gd name="connsiteX0" fmla="*/ 0 w 750499"/>
                <a:gd name="connsiteY0" fmla="*/ 3743866 h 3743866"/>
                <a:gd name="connsiteX1" fmla="*/ 1 w 750499"/>
                <a:gd name="connsiteY1" fmla="*/ 375249 h 3743866"/>
                <a:gd name="connsiteX2" fmla="*/ 375250 w 750499"/>
                <a:gd name="connsiteY2" fmla="*/ 0 h 3743866"/>
                <a:gd name="connsiteX3" fmla="*/ 750499 w 750499"/>
                <a:gd name="connsiteY3" fmla="*/ 375249 h 3743866"/>
                <a:gd name="connsiteX4" fmla="*/ 750499 w 750499"/>
                <a:gd name="connsiteY4" fmla="*/ 3743865 h 3743866"/>
                <a:gd name="connsiteX5" fmla="*/ 383882 w 750499"/>
                <a:gd name="connsiteY5" fmla="*/ 3416062 h 3743866"/>
                <a:gd name="connsiteX6" fmla="*/ 2 w 750499"/>
                <a:gd name="connsiteY6" fmla="*/ 3743866 h 3743866"/>
                <a:gd name="connsiteX7" fmla="*/ 0 w 750499"/>
                <a:gd name="connsiteY7" fmla="*/ 3743866 h 37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0499" h="3743866">
                  <a:moveTo>
                    <a:pt x="0" y="3743866"/>
                  </a:moveTo>
                  <a:lnTo>
                    <a:pt x="1" y="375249"/>
                  </a:lnTo>
                  <a:cubicBezTo>
                    <a:pt x="1" y="168005"/>
                    <a:pt x="168006" y="0"/>
                    <a:pt x="375250" y="0"/>
                  </a:cubicBezTo>
                  <a:cubicBezTo>
                    <a:pt x="582494" y="0"/>
                    <a:pt x="750499" y="168005"/>
                    <a:pt x="750499" y="375249"/>
                  </a:cubicBezTo>
                  <a:lnTo>
                    <a:pt x="750499" y="3743865"/>
                  </a:lnTo>
                  <a:lnTo>
                    <a:pt x="383882" y="3416062"/>
                  </a:lnTo>
                  <a:lnTo>
                    <a:pt x="2" y="3743866"/>
                  </a:lnTo>
                  <a:lnTo>
                    <a:pt x="0" y="374386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bg1"/>
                </a:gs>
                <a:gs pos="85000">
                  <a:schemeClr val="bg1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bg1"/>
                  </a:gs>
                  <a:gs pos="80000">
                    <a:schemeClr val="bg1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a:ln>
            <a:effectLst>
              <a:outerShdw blurRad="177800" dist="381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C4AA11-B7FD-4BFB-82C3-483C17100134}"/>
                </a:ext>
              </a:extLst>
            </p:cNvPr>
            <p:cNvSpPr txBox="1"/>
            <p:nvPr/>
          </p:nvSpPr>
          <p:spPr>
            <a:xfrm>
              <a:off x="7566707" y="529547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B722"/>
                  </a:solidFill>
                  <a:latin typeface="Oswald" panose="02000503000000000000" pitchFamily="2" charset="0"/>
                </a:rPr>
                <a:t>SIMPULAN</a:t>
              </a:r>
              <a:endParaRPr lang="en-ID" sz="1400" dirty="0">
                <a:solidFill>
                  <a:srgbClr val="FFB722"/>
                </a:solidFill>
                <a:latin typeface="Oswald" panose="02000503000000000000" pitchFamily="2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46FF55D-4555-44AA-B979-FB6AFECD2603}"/>
                </a:ext>
              </a:extLst>
            </p:cNvPr>
            <p:cNvCxnSpPr/>
            <p:nvPr/>
          </p:nvCxnSpPr>
          <p:spPr>
            <a:xfrm>
              <a:off x="7686676" y="5603249"/>
              <a:ext cx="303847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B7C994C-9E3F-4F90-8CFB-D12C99CBE805}"/>
                </a:ext>
              </a:extLst>
            </p:cNvPr>
            <p:cNvSpPr txBox="1"/>
            <p:nvPr/>
          </p:nvSpPr>
          <p:spPr>
            <a:xfrm>
              <a:off x="7566707" y="5644284"/>
              <a:ext cx="33108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Isi Bab 5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Berisi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Simpulan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Penelitian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Oswald" panose="02000503000000000000" pitchFamily="2" charset="0"/>
                </a:rPr>
                <a:t> </a:t>
              </a:r>
              <a:endParaRPr lang="en-ID" sz="1000" dirty="0">
                <a:solidFill>
                  <a:schemeClr val="bg1">
                    <a:lumMod val="65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B41CBCC7-6E8F-4A2C-80B5-F5EBB7F53DB1}"/>
              </a:ext>
            </a:extLst>
          </p:cNvPr>
          <p:cNvSpPr/>
          <p:nvPr/>
        </p:nvSpPr>
        <p:spPr>
          <a:xfrm>
            <a:off x="8317795" y="253006"/>
            <a:ext cx="1033024" cy="10330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8BB30A-F62E-49D2-8989-BBC3291C4E25}"/>
              </a:ext>
            </a:extLst>
          </p:cNvPr>
          <p:cNvSpPr/>
          <p:nvPr/>
        </p:nvSpPr>
        <p:spPr>
          <a:xfrm>
            <a:off x="11315064" y="2714606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86F3274-51E4-493F-800B-C9C872064C25}"/>
              </a:ext>
            </a:extLst>
          </p:cNvPr>
          <p:cNvSpPr/>
          <p:nvPr/>
        </p:nvSpPr>
        <p:spPr>
          <a:xfrm>
            <a:off x="11437718" y="3403731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F8825D2-3E15-4238-940B-23A3E15C4D5F}"/>
              </a:ext>
            </a:extLst>
          </p:cNvPr>
          <p:cNvSpPr/>
          <p:nvPr/>
        </p:nvSpPr>
        <p:spPr>
          <a:xfrm>
            <a:off x="8952926" y="999942"/>
            <a:ext cx="1488883" cy="148888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EF5A24-142A-443B-97E3-081BECBB6E8F}"/>
              </a:ext>
            </a:extLst>
          </p:cNvPr>
          <p:cNvSpPr/>
          <p:nvPr/>
        </p:nvSpPr>
        <p:spPr>
          <a:xfrm>
            <a:off x="10639872" y="5874732"/>
            <a:ext cx="438151" cy="4381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34EF2EE-DAB6-43F7-8448-4C82E532BE58}"/>
              </a:ext>
            </a:extLst>
          </p:cNvPr>
          <p:cNvSpPr/>
          <p:nvPr/>
        </p:nvSpPr>
        <p:spPr>
          <a:xfrm>
            <a:off x="10807782" y="4004980"/>
            <a:ext cx="1257460" cy="12574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B1AB1B-8775-432B-85EC-993AB16856C6}"/>
              </a:ext>
            </a:extLst>
          </p:cNvPr>
          <p:cNvGrpSpPr/>
          <p:nvPr/>
        </p:nvGrpSpPr>
        <p:grpSpPr>
          <a:xfrm>
            <a:off x="8929046" y="9388"/>
            <a:ext cx="1345039" cy="1345039"/>
            <a:chOff x="2970631" y="2458935"/>
            <a:chExt cx="1345039" cy="134503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50873B-DEFC-4EFB-B381-6405994DD3AE}"/>
                </a:ext>
              </a:extLst>
            </p:cNvPr>
            <p:cNvSpPr/>
            <p:nvPr/>
          </p:nvSpPr>
          <p:spPr>
            <a:xfrm>
              <a:off x="2970631" y="2458935"/>
              <a:ext cx="1345039" cy="134503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A5EC85-93C8-47B4-B4AB-1F653B8C15C6}"/>
                </a:ext>
              </a:extLst>
            </p:cNvPr>
            <p:cNvSpPr txBox="1"/>
            <p:nvPr/>
          </p:nvSpPr>
          <p:spPr>
            <a:xfrm>
              <a:off x="3180108" y="3054150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TUGAS AKHIR</a:t>
              </a:r>
              <a:endParaRPr lang="en-ID" sz="1100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8D4E83-6D18-4FBB-9F89-3941ECE18BC6}"/>
              </a:ext>
            </a:extLst>
          </p:cNvPr>
          <p:cNvGrpSpPr/>
          <p:nvPr/>
        </p:nvGrpSpPr>
        <p:grpSpPr>
          <a:xfrm>
            <a:off x="10002916" y="128791"/>
            <a:ext cx="2095500" cy="2095500"/>
            <a:chOff x="1114948" y="2175521"/>
            <a:chExt cx="2095500" cy="20955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6EFDA3-3B8B-4213-A376-F3F8AFC1C83B}"/>
                </a:ext>
              </a:extLst>
            </p:cNvPr>
            <p:cNvSpPr/>
            <p:nvPr/>
          </p:nvSpPr>
          <p:spPr>
            <a:xfrm>
              <a:off x="1114948" y="2175521"/>
              <a:ext cx="2095500" cy="20955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bg1">
                    <a:lumMod val="95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127000" dist="38100" dir="2700000" sx="102000" sy="102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8" name="Picture 4">
              <a:hlinkClick r:id="rId2" action="ppaction://hlinksldjump"/>
              <a:extLst>
                <a:ext uri="{FF2B5EF4-FFF2-40B4-BE49-F238E27FC236}">
                  <a16:creationId xmlns:a16="http://schemas.microsoft.com/office/drawing/2014/main" id="{CFBEC08B-802D-4A7B-A72C-25B0186E4C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7287" y="2695288"/>
              <a:ext cx="1033024" cy="1033024"/>
            </a:xfrm>
            <a:prstGeom prst="rect">
              <a:avLst/>
            </a:prstGeom>
            <a:noFill/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24F50FD1-0C10-4CF6-8D99-EDABA79088FF}"/>
              </a:ext>
            </a:extLst>
          </p:cNvPr>
          <p:cNvSpPr/>
          <p:nvPr/>
        </p:nvSpPr>
        <p:spPr>
          <a:xfrm>
            <a:off x="10965886" y="5101390"/>
            <a:ext cx="773342" cy="7733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1000">
                <a:schemeClr val="bg1">
                  <a:lumMod val="9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127000" dist="38100" dir="2700000" sx="102000" sy="102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ABBB6-7F08-4C75-867F-73DE6268ABD4}"/>
              </a:ext>
            </a:extLst>
          </p:cNvPr>
          <p:cNvSpPr/>
          <p:nvPr/>
        </p:nvSpPr>
        <p:spPr>
          <a:xfrm>
            <a:off x="532868" y="1337394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ID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ID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Simpulan</a:t>
            </a:r>
            <a:endParaRPr lang="en-ID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pelayanan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dibutuhkan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 aplikasi ini,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membeli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produk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dalam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pemenuhan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kebutuhan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kesehatannya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 aplikasi ini,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janji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kunjungan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dokter di rumah sakit.</a:t>
            </a:r>
            <a:r>
              <a:rPr lang="en-ID" sz="1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2025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43D296-65A3-46D2-A797-91DD1910F3B2}"/>
              </a:ext>
            </a:extLst>
          </p:cNvPr>
          <p:cNvGrpSpPr/>
          <p:nvPr/>
        </p:nvGrpSpPr>
        <p:grpSpPr>
          <a:xfrm>
            <a:off x="207819" y="2888672"/>
            <a:ext cx="775854" cy="2346613"/>
            <a:chOff x="207819" y="2888672"/>
            <a:chExt cx="775854" cy="23466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9F11EE-32DA-40C9-8954-FB21BDD2AEBF}"/>
                </a:ext>
              </a:extLst>
            </p:cNvPr>
            <p:cNvSpPr/>
            <p:nvPr/>
          </p:nvSpPr>
          <p:spPr>
            <a:xfrm>
              <a:off x="207819" y="2888672"/>
              <a:ext cx="304800" cy="304800"/>
            </a:xfrm>
            <a:prstGeom prst="ellipse">
              <a:avLst/>
            </a:prstGeom>
            <a:solidFill>
              <a:srgbClr val="FFD53D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9BD35B-BFD6-44E6-9A8D-274BCCBF5726}"/>
                </a:ext>
              </a:extLst>
            </p:cNvPr>
            <p:cNvSpPr/>
            <p:nvPr/>
          </p:nvSpPr>
          <p:spPr>
            <a:xfrm>
              <a:off x="207819" y="3295649"/>
              <a:ext cx="304800" cy="304800"/>
            </a:xfrm>
            <a:prstGeom prst="ellipse">
              <a:avLst/>
            </a:prstGeom>
            <a:solidFill>
              <a:srgbClr val="FFA31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BB19A6-1221-4EE6-A33E-A5C001978298}"/>
                </a:ext>
              </a:extLst>
            </p:cNvPr>
            <p:cNvSpPr/>
            <p:nvPr/>
          </p:nvSpPr>
          <p:spPr>
            <a:xfrm>
              <a:off x="207819" y="3702626"/>
              <a:ext cx="304800" cy="304800"/>
            </a:xfrm>
            <a:prstGeom prst="ellipse">
              <a:avLst/>
            </a:prstGeom>
            <a:solidFill>
              <a:srgbClr val="E062A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E82353-70E8-465A-9947-3D777F040847}"/>
                </a:ext>
              </a:extLst>
            </p:cNvPr>
            <p:cNvSpPr/>
            <p:nvPr/>
          </p:nvSpPr>
          <p:spPr>
            <a:xfrm>
              <a:off x="207819" y="4109603"/>
              <a:ext cx="304800" cy="304800"/>
            </a:xfrm>
            <a:prstGeom prst="ellipse">
              <a:avLst/>
            </a:prstGeom>
            <a:solidFill>
              <a:srgbClr val="6F5DA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2EAFDA-451C-4F06-9683-5F23CEE1D496}"/>
                </a:ext>
              </a:extLst>
            </p:cNvPr>
            <p:cNvSpPr/>
            <p:nvPr/>
          </p:nvSpPr>
          <p:spPr>
            <a:xfrm>
              <a:off x="207819" y="4516580"/>
              <a:ext cx="304800" cy="304800"/>
            </a:xfrm>
            <a:prstGeom prst="ellipse">
              <a:avLst/>
            </a:prstGeom>
            <a:solidFill>
              <a:srgbClr val="009FD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73F26D-B685-4A3A-A99D-E56F7F152ED4}"/>
                </a:ext>
              </a:extLst>
            </p:cNvPr>
            <p:cNvSpPr/>
            <p:nvPr/>
          </p:nvSpPr>
          <p:spPr>
            <a:xfrm>
              <a:off x="207819" y="4923558"/>
              <a:ext cx="304800" cy="304800"/>
            </a:xfrm>
            <a:prstGeom prst="ellipse">
              <a:avLst/>
            </a:prstGeom>
            <a:solidFill>
              <a:srgbClr val="E0E0E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E147377-3247-4F64-8A7E-E382D2CBE6C2}"/>
                </a:ext>
              </a:extLst>
            </p:cNvPr>
            <p:cNvSpPr/>
            <p:nvPr/>
          </p:nvSpPr>
          <p:spPr>
            <a:xfrm>
              <a:off x="678873" y="2895599"/>
              <a:ext cx="304800" cy="304800"/>
            </a:xfrm>
            <a:prstGeom prst="ellipse">
              <a:avLst/>
            </a:prstGeom>
            <a:solidFill>
              <a:srgbClr val="FFAF1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113266-8C80-4905-AE81-89C89EFE0828}"/>
                </a:ext>
              </a:extLst>
            </p:cNvPr>
            <p:cNvSpPr/>
            <p:nvPr/>
          </p:nvSpPr>
          <p:spPr>
            <a:xfrm>
              <a:off x="678873" y="3302576"/>
              <a:ext cx="304800" cy="304800"/>
            </a:xfrm>
            <a:prstGeom prst="ellipse">
              <a:avLst/>
            </a:prstGeom>
            <a:solidFill>
              <a:srgbClr val="FF5E2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43674D-9622-4041-90A3-8B47DE2D0FDE}"/>
                </a:ext>
              </a:extLst>
            </p:cNvPr>
            <p:cNvSpPr/>
            <p:nvPr/>
          </p:nvSpPr>
          <p:spPr>
            <a:xfrm>
              <a:off x="678873" y="3709553"/>
              <a:ext cx="304800" cy="304800"/>
            </a:xfrm>
            <a:prstGeom prst="ellipse">
              <a:avLst/>
            </a:prstGeom>
            <a:solidFill>
              <a:srgbClr val="B5359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D5885B3-08C3-4B4A-B400-AA2D1E4DCC8D}"/>
                </a:ext>
              </a:extLst>
            </p:cNvPr>
            <p:cNvSpPr/>
            <p:nvPr/>
          </p:nvSpPr>
          <p:spPr>
            <a:xfrm>
              <a:off x="678873" y="4116530"/>
              <a:ext cx="304800" cy="304800"/>
            </a:xfrm>
            <a:prstGeom prst="ellipse">
              <a:avLst/>
            </a:prstGeom>
            <a:solidFill>
              <a:srgbClr val="47449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B798F5-92E6-48A9-A71D-84E9AEB1B59A}"/>
                </a:ext>
              </a:extLst>
            </p:cNvPr>
            <p:cNvSpPr/>
            <p:nvPr/>
          </p:nvSpPr>
          <p:spPr>
            <a:xfrm>
              <a:off x="678873" y="4523507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8A31957-ADF1-49F4-A644-4881EC266A2A}"/>
                </a:ext>
              </a:extLst>
            </p:cNvPr>
            <p:cNvSpPr/>
            <p:nvPr/>
          </p:nvSpPr>
          <p:spPr>
            <a:xfrm>
              <a:off x="678873" y="4930485"/>
              <a:ext cx="304800" cy="304800"/>
            </a:xfrm>
            <a:prstGeom prst="ellipse">
              <a:avLst/>
            </a:prstGeom>
            <a:solidFill>
              <a:srgbClr val="C0C5D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2" name="Graphic 61" descr="Lightbulb">
            <a:extLst>
              <a:ext uri="{FF2B5EF4-FFF2-40B4-BE49-F238E27FC236}">
                <a16:creationId xmlns:a16="http://schemas.microsoft.com/office/drawing/2014/main" id="{E8BC8C66-BB52-442C-B1F3-CAF432DCE8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36" y="3607376"/>
            <a:ext cx="428125" cy="428125"/>
          </a:xfrm>
          <a:prstGeom prst="rect">
            <a:avLst/>
          </a:prstGeom>
          <a:effectLst/>
        </p:spPr>
      </p:pic>
      <p:pic>
        <p:nvPicPr>
          <p:cNvPr id="63" name="Graphic 62" descr="Presentation with bar chart RTL">
            <a:extLst>
              <a:ext uri="{FF2B5EF4-FFF2-40B4-BE49-F238E27FC236}">
                <a16:creationId xmlns:a16="http://schemas.microsoft.com/office/drawing/2014/main" id="{186ABF68-A6F5-4CC4-8C12-7B1C8A77B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036" y="3223052"/>
            <a:ext cx="428125" cy="428125"/>
          </a:xfrm>
          <a:prstGeom prst="rect">
            <a:avLst/>
          </a:prstGeom>
          <a:effectLst/>
        </p:spPr>
      </p:pic>
      <p:pic>
        <p:nvPicPr>
          <p:cNvPr id="65" name="Graphic 64" descr="Home">
            <a:extLst>
              <a:ext uri="{FF2B5EF4-FFF2-40B4-BE49-F238E27FC236}">
                <a16:creationId xmlns:a16="http://schemas.microsoft.com/office/drawing/2014/main" id="{8F5EDED5-DEDE-4A2B-A29B-387D9AB57B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8036" y="2778699"/>
            <a:ext cx="428125" cy="428125"/>
          </a:xfrm>
          <a:prstGeom prst="rect">
            <a:avLst/>
          </a:prstGeom>
          <a:effectLst/>
        </p:spPr>
      </p:pic>
      <p:pic>
        <p:nvPicPr>
          <p:cNvPr id="66" name="Graphic 65" descr="Employee badge">
            <a:extLst>
              <a:ext uri="{FF2B5EF4-FFF2-40B4-BE49-F238E27FC236}">
                <a16:creationId xmlns:a16="http://schemas.microsoft.com/office/drawing/2014/main" id="{EB4C741E-0CF1-4863-A2F3-5FDD032A8C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8036" y="4495433"/>
            <a:ext cx="428125" cy="428125"/>
          </a:xfrm>
          <a:prstGeom prst="rect">
            <a:avLst/>
          </a:prstGeom>
          <a:effectLst/>
        </p:spPr>
      </p:pic>
      <p:pic>
        <p:nvPicPr>
          <p:cNvPr id="67" name="Graphic 66" descr="Paperclip">
            <a:extLst>
              <a:ext uri="{FF2B5EF4-FFF2-40B4-BE49-F238E27FC236}">
                <a16:creationId xmlns:a16="http://schemas.microsoft.com/office/drawing/2014/main" id="{DF9DFC3F-FBFB-4326-8597-047182E16A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8036" y="4162389"/>
            <a:ext cx="428125" cy="371110"/>
          </a:xfrm>
          <a:prstGeom prst="rect">
            <a:avLst/>
          </a:prstGeom>
          <a:effectLst/>
        </p:spPr>
      </p:pic>
      <p:pic>
        <p:nvPicPr>
          <p:cNvPr id="68" name="Graphic 67" descr="Presentation with media">
            <a:extLst>
              <a:ext uri="{FF2B5EF4-FFF2-40B4-BE49-F238E27FC236}">
                <a16:creationId xmlns:a16="http://schemas.microsoft.com/office/drawing/2014/main" id="{316D19A8-EC18-49FB-ABB7-C64AA6F6C0A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935" y="610384"/>
            <a:ext cx="329938" cy="329938"/>
          </a:xfrm>
          <a:prstGeom prst="rect">
            <a:avLst/>
          </a:prstGeom>
        </p:spPr>
      </p:pic>
      <p:pic>
        <p:nvPicPr>
          <p:cNvPr id="69" name="Graphic 68" descr="Gears">
            <a:extLst>
              <a:ext uri="{FF2B5EF4-FFF2-40B4-BE49-F238E27FC236}">
                <a16:creationId xmlns:a16="http://schemas.microsoft.com/office/drawing/2014/main" id="{D2CA526B-1356-4BCE-BC9A-B4EE5EEBB9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9433" y="499261"/>
            <a:ext cx="436728" cy="436728"/>
          </a:xfrm>
          <a:prstGeom prst="rect">
            <a:avLst/>
          </a:prstGeom>
        </p:spPr>
      </p:pic>
      <p:pic>
        <p:nvPicPr>
          <p:cNvPr id="70" name="Graphic 69" descr="Stopwatch">
            <a:extLst>
              <a:ext uri="{FF2B5EF4-FFF2-40B4-BE49-F238E27FC236}">
                <a16:creationId xmlns:a16="http://schemas.microsoft.com/office/drawing/2014/main" id="{0A002BFE-DEE8-44B1-9F03-DD77AD9435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7380" y="610385"/>
            <a:ext cx="329937" cy="329937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B7BA82A-E643-482B-91FB-083EFF72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27322"/>
            <a:ext cx="4114800" cy="365125"/>
          </a:xfrm>
        </p:spPr>
        <p:txBody>
          <a:bodyPr/>
          <a:lstStyle/>
          <a:p>
            <a:r>
              <a:rPr lang="en-US" dirty="0"/>
              <a:t>Muhamad Rafli Septian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AE916-6FC4-4F6D-BAA6-DE54765D68A7}"/>
              </a:ext>
            </a:extLst>
          </p:cNvPr>
          <p:cNvSpPr/>
          <p:nvPr/>
        </p:nvSpPr>
        <p:spPr>
          <a:xfrm>
            <a:off x="3436941" y="3287743"/>
            <a:ext cx="6096000" cy="5222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33655" algn="ctr">
              <a:lnSpc>
                <a:spcPct val="107000"/>
              </a:lnSpc>
              <a:spcAft>
                <a:spcPts val="1380"/>
              </a:spcAft>
            </a:pPr>
            <a:r>
              <a:rPr lang="en-US" sz="2800" b="1" dirty="0">
                <a:solidFill>
                  <a:srgbClr val="BBBBB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TERIMA KASIH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076E8AB-5150-4137-8DED-9D0666CB147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39363" y="4923558"/>
            <a:ext cx="3244818" cy="1882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4012EE-C682-4822-9868-506298BD35D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3" y="1532958"/>
            <a:ext cx="1097196" cy="15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5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441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Muhamad Rafli Septian</cp:lastModifiedBy>
  <cp:revision>37</cp:revision>
  <dcterms:created xsi:type="dcterms:W3CDTF">2019-12-14T10:28:51Z</dcterms:created>
  <dcterms:modified xsi:type="dcterms:W3CDTF">2023-08-09T02:54:49Z</dcterms:modified>
</cp:coreProperties>
</file>