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</p:sldIdLst>
  <p:sldSz cy="5143500" cx="9144000"/>
  <p:notesSz cx="6858000" cy="9144000"/>
  <p:embeddedFontLst>
    <p:embeddedFont>
      <p:font typeface="Raleway"/>
      <p:regular r:id="rId148"/>
      <p:bold r:id="rId149"/>
      <p:italic r:id="rId150"/>
      <p:boldItalic r:id="rId151"/>
    </p:embeddedFont>
    <p:embeddedFont>
      <p:font typeface="Lato"/>
      <p:regular r:id="rId152"/>
      <p:bold r:id="rId153"/>
      <p:italic r:id="rId154"/>
      <p:boldItalic r:id="rId1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150" Type="http://schemas.openxmlformats.org/officeDocument/2006/relationships/font" Target="fonts/Raleway-italic.fntdata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font" Target="fonts/Raleway-bold.fntdata"/><Relationship Id="rId4" Type="http://schemas.openxmlformats.org/officeDocument/2006/relationships/slideMaster" Target="slideMasters/slideMaster1.xml"/><Relationship Id="rId148" Type="http://schemas.openxmlformats.org/officeDocument/2006/relationships/font" Target="fonts/Raleway-regular.fntdata"/><Relationship Id="rId9" Type="http://schemas.openxmlformats.org/officeDocument/2006/relationships/slide" Target="slides/slide3.xml"/><Relationship Id="rId143" Type="http://schemas.openxmlformats.org/officeDocument/2006/relationships/slide" Target="slides/slide137.xml"/><Relationship Id="rId142" Type="http://schemas.openxmlformats.org/officeDocument/2006/relationships/slide" Target="slides/slide136.xml"/><Relationship Id="rId141" Type="http://schemas.openxmlformats.org/officeDocument/2006/relationships/slide" Target="slides/slide135.xml"/><Relationship Id="rId140" Type="http://schemas.openxmlformats.org/officeDocument/2006/relationships/slide" Target="slides/slide134.xml"/><Relationship Id="rId5" Type="http://schemas.openxmlformats.org/officeDocument/2006/relationships/slideMaster" Target="slideMasters/slideMaster2.xml"/><Relationship Id="rId147" Type="http://schemas.openxmlformats.org/officeDocument/2006/relationships/slide" Target="slides/slide141.xml"/><Relationship Id="rId6" Type="http://schemas.openxmlformats.org/officeDocument/2006/relationships/notesMaster" Target="notesMasters/notesMaster1.xml"/><Relationship Id="rId146" Type="http://schemas.openxmlformats.org/officeDocument/2006/relationships/slide" Target="slides/slide140.xml"/><Relationship Id="rId7" Type="http://schemas.openxmlformats.org/officeDocument/2006/relationships/slide" Target="slides/slide1.xml"/><Relationship Id="rId145" Type="http://schemas.openxmlformats.org/officeDocument/2006/relationships/slide" Target="slides/slide139.xml"/><Relationship Id="rId8" Type="http://schemas.openxmlformats.org/officeDocument/2006/relationships/slide" Target="slides/slide2.xml"/><Relationship Id="rId144" Type="http://schemas.openxmlformats.org/officeDocument/2006/relationships/slide" Target="slides/slide13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154" Type="http://schemas.openxmlformats.org/officeDocument/2006/relationships/font" Target="fonts/Lato-italic.fntdata"/><Relationship Id="rId58" Type="http://schemas.openxmlformats.org/officeDocument/2006/relationships/slide" Target="slides/slide52.xml"/><Relationship Id="rId153" Type="http://schemas.openxmlformats.org/officeDocument/2006/relationships/font" Target="fonts/Lato-bold.fntdata"/><Relationship Id="rId152" Type="http://schemas.openxmlformats.org/officeDocument/2006/relationships/font" Target="fonts/Lato-regular.fntdata"/><Relationship Id="rId151" Type="http://schemas.openxmlformats.org/officeDocument/2006/relationships/font" Target="fonts/Raleway-boldItalic.fntdata"/><Relationship Id="rId155" Type="http://schemas.openxmlformats.org/officeDocument/2006/relationships/font" Target="fonts/La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9983cede36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9983cede36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99e3c113cb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299e3c113cb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99e3c113cb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299e3c113cb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99e3c113cb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299e3c113cb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99e3c113cb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299e3c113cb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99e3c113cb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299e3c113cb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299e3c113cb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299e3c113cb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299a9df2b5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299a9df2b5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99e3c113c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299e3c113c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99a9df2b5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99a9df2b5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99e3c113c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299e3c113c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983cede36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9983cede36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29983cede36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29983cede36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29a24ce78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29a24ce78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29983cede36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29983cede36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29a24ce78c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29a24ce78c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29a24ce78c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29a24ce78c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9983cede36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29983cede36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29a24ce78c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29a24ce78c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29a24ce78c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29a24ce78c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9a24ce78c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9a24ce78c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29a24ce78c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29a24ce78c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9983cede36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9983cede36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29983cede36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29983cede36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29a24ce78c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29a24ce78c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99e3c113cb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299e3c113cb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29a24ce78c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29a24ce78c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29a24ce78c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29a24ce78c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29a24ce78c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29a24ce78c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299e3c113cb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299e3c113cb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29a24ce78c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29a24ce78c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29a24ce78c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29a24ce78c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29a24ce78c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29a24ce78c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9983cede36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9983cede36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29a24ce78c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29a24ce78c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29a24ce78c0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29a24ce78c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29a24ce78c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29a24ce78c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29a24ce78c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29a24ce78c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29a24ce78c0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29a24ce78c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9a24ce78c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29a24ce78c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29a24ce78c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29a24ce78c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29a24ce78c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29a24ce78c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9a24ce78c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29a24ce78c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9a24ce78c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9a24ce78c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9983cede3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9983cede3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29983cede36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29983cede36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9983cede36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9983cede3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983cede36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9983cede36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9983cede36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9983cede36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9983cede36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9983cede36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99a9df2b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99a9df2b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99e3c113c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99e3c113c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983cede3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983cede3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99e3c113c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99e3c113c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9983cede3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9983cede3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9983cede36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9983cede36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9983cede36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9983cede36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9983cede36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9983cede36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9983cede36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9983cede36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9983cede36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9983cede36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9983cede36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9983cede36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9983cede36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9983cede36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9983cede36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9983cede36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983cede3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983cede3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9983cede36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9983cede36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99a9df2b5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99a9df2b5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99a9df2b5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99a9df2b5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99a9df2b5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99a9df2b5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99a9df2b5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99a9df2b5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99e3c113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99e3c113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9983cede36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9983cede36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99e3c113c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99e3c113c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99e3c113c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99e3c113c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99e3c113c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99e3c113c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983cede36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983cede36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99e3c113c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99e3c113c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99e3c113c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99e3c113c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99a9df2b5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99a9df2b5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99e3c113c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99e3c113c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99e3c113c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99e3c113c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99e3c113c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99e3c113c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99e3c113c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99e3c113c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99e3c113c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99e3c113c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99e3c113c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99e3c113c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99e3c113c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99e3c113c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983cede36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9983cede36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99e3c113c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99e3c113c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99e3c113c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99e3c113c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983cede36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983cede3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99e3c113c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99e3c113c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99e3c113c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99e3c113c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99e3c113c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99e3c113c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99e3c113c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99e3c113c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99e3c113c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99e3c113c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9983cede36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9983cede36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99e3c113c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99e3c113c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983cede36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983cede36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99e3c113c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99e3c113c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99e3c113cb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99e3c113cb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99e3c113c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99e3c113c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99e3c113cb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99e3c113cb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99e3c113c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99e3c113c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99e3c113cb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99e3c113cb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9983cede36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9983cede36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99e3c113c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99e3c113c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99e3c113cb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99e3c113cb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99e3c113c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99e3c113c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9e3c113c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99e3c113c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99e3c113cb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99e3c113cb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99e3c113cb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99e3c113cb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99e3c113cb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99e3c113cb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99e3c113cb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99e3c113c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99e3c113cb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99e3c113cb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99e3c113cb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99e3c113cb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9983cede36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29983cede36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99e3c113cb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99e3c113cb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99e3c113cb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99e3c113cb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99e3c113cb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99e3c113cb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9983cede36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9983cede36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99e3c113cb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99e3c113cb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99e3c113cb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99e3c113cb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9983cede36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9983cede36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99e3c113cb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299e3c113cb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99e3c113cb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299e3c113cb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9a24ce78c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29a24ce78c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9a24ce78c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9a24ce78c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9a24ce78c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29a24ce78c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9a24ce78c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9a24ce78c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99e3c113cb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99e3c113cb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983cede36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9983cede36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99e3c113cb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99e3c113cb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99e3c113cb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299e3c113cb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99e3c113cb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299e3c113cb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99e3c113cb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299e3c113cb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299e3c113cb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299e3c113cb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299e3c113cb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299e3c113cb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299e3c113cb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299e3c113cb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99e3c113cb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99e3c113cb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9a24ce78c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29a24ce78c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99e3c113cb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299e3c113cb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0.xml"/><Relationship Id="rId3" Type="http://schemas.openxmlformats.org/officeDocument/2006/relationships/hyperlink" Target="https://drafts.csswg.org/css-values/" TargetMode="Externa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1.xml"/><Relationship Id="rId3" Type="http://schemas.openxmlformats.org/officeDocument/2006/relationships/hyperlink" Target="https://developer.mozilla.org/en-US/docs/Web/CSS/length" TargetMode="Externa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3.xml"/><Relationship Id="rId3" Type="http://schemas.openxmlformats.org/officeDocument/2006/relationships/hyperlink" Target="https://developer.mozilla.org/en-US/docs/Web/CSS/writing-mode" TargetMode="Externa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5.xml"/><Relationship Id="rId3" Type="http://schemas.openxmlformats.org/officeDocument/2006/relationships/hyperlink" Target="https://developer.mozilla.org/en-US/docs/Web/CSS/overflow" TargetMode="Externa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7.xml"/><Relationship Id="rId3" Type="http://schemas.openxmlformats.org/officeDocument/2006/relationships/hyperlink" Target="https://developer.mozilla.org/en-US/docs/Web/CSS/Pseudo-elements" TargetMode="Externa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9.xml"/><Relationship Id="rId3" Type="http://schemas.openxmlformats.org/officeDocument/2006/relationships/hyperlink" Target="https://developer.mozilla.org/en-US/docs/Web/CSS/Pseudo-classe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1.xml"/><Relationship Id="rId3" Type="http://schemas.openxmlformats.org/officeDocument/2006/relationships/hyperlink" Target="https://developer.mozilla.org/en-US/docs/Web/CSS/Pseudo-classes#user_action_pseudo-classes" TargetMode="External"/><Relationship Id="rId4" Type="http://schemas.openxmlformats.org/officeDocument/2006/relationships/hyperlink" Target="https://developer.mozilla.org/en-US/docs/Web/CSS/Pseudo-classes#location_pseudo-classes" TargetMode="Externa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4.xml"/><Relationship Id="rId3" Type="http://schemas.openxmlformats.org/officeDocument/2006/relationships/hyperlink" Target="https://developer.mozilla.org/en-US/docs/Web/CSS/list-style-type" TargetMode="External"/><Relationship Id="rId4" Type="http://schemas.openxmlformats.org/officeDocument/2006/relationships/hyperlink" Target="https://developer.mozilla.org/en-US/docs/Web/CSS/list-style-image" TargetMode="External"/><Relationship Id="rId5" Type="http://schemas.openxmlformats.org/officeDocument/2006/relationships/hyperlink" Target="https://developer.mozilla.org/en-US/docs/Web/CSS/list-style-image" TargetMode="External"/><Relationship Id="rId6" Type="http://schemas.openxmlformats.org/officeDocument/2006/relationships/hyperlink" Target="https://developer.mozilla.org/en-US/docs/Web/CSS/list-style" TargetMode="Externa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7.xml"/><Relationship Id="rId3" Type="http://schemas.openxmlformats.org/officeDocument/2006/relationships/hyperlink" Target="https://developer.mozilla.org/en-US/docs/Web/CSS/border" TargetMode="External"/><Relationship Id="rId4" Type="http://schemas.openxmlformats.org/officeDocument/2006/relationships/hyperlink" Target="https://developer.mozilla.org/en-US/docs/Web/CSS/border-collapse" TargetMode="Externa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8.xml"/><Relationship Id="rId3" Type="http://schemas.openxmlformats.org/officeDocument/2006/relationships/hyperlink" Target="https://developer.mozilla.org/en-US/docs/Web/CSS/height" TargetMode="External"/><Relationship Id="rId4" Type="http://schemas.openxmlformats.org/officeDocument/2006/relationships/hyperlink" Target="https://developer.mozilla.org/en-US/docs/Web/CSS/width" TargetMode="Externa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9.xml"/><Relationship Id="rId3" Type="http://schemas.openxmlformats.org/officeDocument/2006/relationships/hyperlink" Target="https://developer.mozilla.org/en-US/docs/Web/CSS/text-align" TargetMode="External"/><Relationship Id="rId4" Type="http://schemas.openxmlformats.org/officeDocument/2006/relationships/hyperlink" Target="https://developer.mozilla.org/en-US/docs/Web/CSS/writing-mod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1.xml"/><Relationship Id="rId3" Type="http://schemas.openxmlformats.org/officeDocument/2006/relationships/hyperlink" Target="https://developer.mozilla.org/en-US/docs/Web/CSS/Pseudo-classes#input_pseudo-classes" TargetMode="Externa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3.xml"/><Relationship Id="rId3" Type="http://schemas.openxmlformats.org/officeDocument/2006/relationships/hyperlink" Target="https://developer.mozilla.org/en-US/docs/Web/CSS/content" TargetMode="External"/><Relationship Id="rId4" Type="http://schemas.openxmlformats.org/officeDocument/2006/relationships/hyperlink" Target="https://developer.mozilla.org/en-US/docs/Web/CSS/CSS_pseudo-elements" TargetMode="Externa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5.xml"/><Relationship Id="rId3" Type="http://schemas.openxmlformats.org/officeDocument/2006/relationships/hyperlink" Target="https://developer.mozilla.org/en-US/docs/Web/CSS/counter-set" TargetMode="External"/><Relationship Id="rId4" Type="http://schemas.openxmlformats.org/officeDocument/2006/relationships/hyperlink" Target="https://developer.mozilla.org/en-US/docs/Web/CSS/counter-increment" TargetMode="External"/><Relationship Id="rId5" Type="http://schemas.openxmlformats.org/officeDocument/2006/relationships/hyperlink" Target="https://developer.mozilla.org/en-US/docs/Web/CSS/counter-reset" TargetMode="External"/><Relationship Id="rId6" Type="http://schemas.openxmlformats.org/officeDocument/2006/relationships/hyperlink" Target="https://developer.mozilla.org/en-US/docs/Web/CSS/counter" TargetMode="Externa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7.xml"/><Relationship Id="rId3" Type="http://schemas.openxmlformats.org/officeDocument/2006/relationships/hyperlink" Target="https://developer.mozilla.org/en-US/docs/Web/CSS/filter" TargetMode="Externa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9.xml"/><Relationship Id="rId3" Type="http://schemas.openxmlformats.org/officeDocument/2006/relationships/hyperlink" Target="https://developer.mozilla.org/en-US/docs/Web/CSS/@impor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1.xml"/><Relationship Id="rId3" Type="http://schemas.openxmlformats.org/officeDocument/2006/relationships/hyperlink" Target="https://developer.mozilla.org/en-US/docs/Web/CSS/Cascade" TargetMode="Externa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2.xml"/><Relationship Id="rId3" Type="http://schemas.openxmlformats.org/officeDocument/2006/relationships/hyperlink" Target="https://github.com/necolas/normalize.css/blob/master/normalize.css" TargetMode="Externa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3.xml"/><Relationship Id="rId3" Type="http://schemas.openxmlformats.org/officeDocument/2006/relationships/hyperlink" Target="https://getbootstrap.com/" TargetMode="External"/><Relationship Id="rId4" Type="http://schemas.openxmlformats.org/officeDocument/2006/relationships/hyperlink" Target="https://tailwindcss.com/" TargetMode="Externa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6.xml"/><Relationship Id="rId3" Type="http://schemas.openxmlformats.org/officeDocument/2006/relationships/hyperlink" Target="https://developer.mozilla.org/en-US/docs/Web/CSS/important" TargetMode="Externa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9.xml"/><Relationship Id="rId3" Type="http://schemas.openxmlformats.org/officeDocument/2006/relationships/hyperlink" Target="https://developer.mozilla.org/en-US/docs/Web/CSS/@layer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1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www.linkedin.com/company/programmer-zaman-now/" TargetMode="External"/><Relationship Id="rId9" Type="http://schemas.openxmlformats.org/officeDocument/2006/relationships/hyperlink" Target="https://tiktok.com/@programmerzamannow" TargetMode="External"/><Relationship Id="rId5" Type="http://schemas.openxmlformats.org/officeDocument/2006/relationships/hyperlink" Target="https://facebook.com/ProgrammerZamanNow" TargetMode="External"/><Relationship Id="rId6" Type="http://schemas.openxmlformats.org/officeDocument/2006/relationships/hyperlink" Target="https://www.instagram.com/programmerzamannow" TargetMode="External"/><Relationship Id="rId7" Type="http://schemas.openxmlformats.org/officeDocument/2006/relationships/hyperlink" Target="https://www.youtube.com/c/ProgrammerZamanNow" TargetMode="External"/><Relationship Id="rId8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css-tricks.com/almanac/selectors/t/type/" TargetMode="External"/><Relationship Id="rId4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css-tricks.com/almanac/selectors/c/class/" TargetMode="External"/><Relationship Id="rId4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css-tricks.com/almanac/selectors/d/descendant/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css-tricks.com/almanac/selectors/c/child/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css-tricks.com/almanac/selectors/a/adjacent-sibling/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css-tricks.com/almanac/selectors/g/general-sibling/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css-tricks.com/almanac/selectors/a/attribute/" TargetMode="External"/><Relationship Id="rId4" Type="http://schemas.openxmlformats.org/officeDocument/2006/relationships/image" Target="../media/image2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css-tricks.com/almanac/selectors/a/attribute/" TargetMode="External"/><Relationship Id="rId4" Type="http://schemas.openxmlformats.org/officeDocument/2006/relationships/image" Target="../media/image2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css-tricks.com/almanac/selectors/a/attribute/" TargetMode="External"/><Relationship Id="rId4" Type="http://schemas.openxmlformats.org/officeDocument/2006/relationships/image" Target="../media/image32.png"/><Relationship Id="rId5" Type="http://schemas.openxmlformats.org/officeDocument/2006/relationships/image" Target="../media/image3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css-tricks.com/almanac/selectors/a/attribute/" TargetMode="External"/><Relationship Id="rId4" Type="http://schemas.openxmlformats.org/officeDocument/2006/relationships/image" Target="../media/image22.png"/><Relationship Id="rId5" Type="http://schemas.openxmlformats.org/officeDocument/2006/relationships/image" Target="../media/image2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css-tricks.com/almanac/selectors/a/attribute/" TargetMode="External"/><Relationship Id="rId4" Type="http://schemas.openxmlformats.org/officeDocument/2006/relationships/image" Target="../media/image38.png"/><Relationship Id="rId5" Type="http://schemas.openxmlformats.org/officeDocument/2006/relationships/image" Target="../media/image3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css-tricks.com/almanac/selectors/a/attribute/" TargetMode="External"/><Relationship Id="rId4" Type="http://schemas.openxmlformats.org/officeDocument/2006/relationships/image" Target="../media/image33.png"/><Relationship Id="rId5" Type="http://schemas.openxmlformats.org/officeDocument/2006/relationships/image" Target="../media/image3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css-tricks.com/almanac/selectors/a/attribute/" TargetMode="External"/><Relationship Id="rId4" Type="http://schemas.openxmlformats.org/officeDocument/2006/relationships/image" Target="../media/image26.png"/><Relationship Id="rId5" Type="http://schemas.openxmlformats.org/officeDocument/2006/relationships/image" Target="../media/image2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css-tricks.com/almanac/selectors/a/attribute/" TargetMode="External"/><Relationship Id="rId4" Type="http://schemas.openxmlformats.org/officeDocument/2006/relationships/image" Target="../media/image23.png"/><Relationship Id="rId5" Type="http://schemas.openxmlformats.org/officeDocument/2006/relationships/image" Target="../media/image3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developer.mozilla.org/en-US/docs/Web/CSS/color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htmlcolorcodes.com/color-names/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8.png"/><Relationship Id="rId4" Type="http://schemas.openxmlformats.org/officeDocument/2006/relationships/image" Target="../media/image3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colorpicker.me/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1.png"/><Relationship Id="rId4" Type="http://schemas.openxmlformats.org/officeDocument/2006/relationships/image" Target="../media/image4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developer.mozilla.org/en-US/docs/Web/CSS/text-align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developer.mozilla.org/en-US/docs/Web/CSS/text-decoration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developer.mozilla.org/en-US/docs/Web/CSS/text-transform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developer.mozilla.org/en-US/docs/Web/CSS/text-indent" TargetMode="External"/><Relationship Id="rId4" Type="http://schemas.openxmlformats.org/officeDocument/2006/relationships/hyperlink" Target="https://developer.mozilla.org/en-US/docs/Web/CSS/letter-spacing" TargetMode="External"/><Relationship Id="rId5" Type="http://schemas.openxmlformats.org/officeDocument/2006/relationships/hyperlink" Target="https://developer.mozilla.org/en-US/docs/Web/CSS/line-height" TargetMode="External"/><Relationship Id="rId6" Type="http://schemas.openxmlformats.org/officeDocument/2006/relationships/hyperlink" Target="https://developer.mozilla.org/en-US/docs/Web/CSS/word-spacing" TargetMode="External"/><Relationship Id="rId7" Type="http://schemas.openxmlformats.org/officeDocument/2006/relationships/hyperlink" Target="https://developer.mozilla.org/en-US/docs/Web/CSS/white-space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s://developer.mozilla.org/en-US/docs/Web/CSS/text-shadow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s://developer.mozilla.org/en-US/docs/Web/CSS/CSS_text" TargetMode="External"/><Relationship Id="rId4" Type="http://schemas.openxmlformats.org/officeDocument/2006/relationships/hyperlink" Target="https://developer.mozilla.org/en-US/docs/Web/CSS/CSS_text_decoration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Relationship Id="rId3" Type="http://schemas.openxmlformats.org/officeDocument/2006/relationships/hyperlink" Target="https://developer.mozilla.org/en-US/docs/Web/CSS/font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developer.mozilla.org/en-US/docs/Web/CSS/font-family" TargetMode="External"/><Relationship Id="rId4" Type="http://schemas.openxmlformats.org/officeDocument/2006/relationships/hyperlink" Target="https://www.w3.org/TR/css-fonts-3/#generic-font-families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Relationship Id="rId3" Type="http://schemas.openxmlformats.org/officeDocument/2006/relationships/hyperlink" Target="https://developer.mozilla.org/en-US/docs/Web/CSS/font-style" TargetMode="External"/><Relationship Id="rId4" Type="http://schemas.openxmlformats.org/officeDocument/2006/relationships/hyperlink" Target="https://developer.mozilla.org/en-US/docs/Web/CSS/font-weigh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arketplace.visualstudio.com/items?itemName=ms-vscode.live-server" TargetMode="Externa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Relationship Id="rId3" Type="http://schemas.openxmlformats.org/officeDocument/2006/relationships/hyperlink" Target="https://developer.mozilla.org/en-US/docs/Web/CSS/font-size" TargetMode="Externa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s://fonts.google.com/" TargetMode="Externa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Relationship Id="rId3" Type="http://schemas.openxmlformats.org/officeDocument/2006/relationships/hyperlink" Target="https://developer.mozilla.org/en-US/docs/Web/CSS/background" TargetMode="Externa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Relationship Id="rId3" Type="http://schemas.openxmlformats.org/officeDocument/2006/relationships/hyperlink" Target="https://developer.mozilla.org/en-US/docs/Web/CSS/background-color" TargetMode="Externa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4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Relationship Id="rId3" Type="http://schemas.openxmlformats.org/officeDocument/2006/relationships/hyperlink" Target="https://developer.mozilla.org/en-US/docs/Web/CSS/height" TargetMode="External"/><Relationship Id="rId4" Type="http://schemas.openxmlformats.org/officeDocument/2006/relationships/hyperlink" Target="https://developer.mozilla.org/en-US/docs/Web/CSS/width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Relationship Id="rId3" Type="http://schemas.openxmlformats.org/officeDocument/2006/relationships/hyperlink" Target="https://developer.mozilla.org/en-US/docs/Web/CSS/padding" TargetMode="Externa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Relationship Id="rId3" Type="http://schemas.openxmlformats.org/officeDocument/2006/relationships/hyperlink" Target="https://developer.mozilla.org/en-US/docs/Web/CSS/margin" TargetMode="Externa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Relationship Id="rId3" Type="http://schemas.openxmlformats.org/officeDocument/2006/relationships/hyperlink" Target="https://developer.mozilla.org/en-US/docs/Web/CSS/min-height" TargetMode="External"/><Relationship Id="rId4" Type="http://schemas.openxmlformats.org/officeDocument/2006/relationships/hyperlink" Target="https://developer.mozilla.org/en-US/docs/Web/CSS/min-width" TargetMode="Externa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Relationship Id="rId3" Type="http://schemas.openxmlformats.org/officeDocument/2006/relationships/hyperlink" Target="https://developer.mozilla.org/en-US/docs/Web/CSS/max-height" TargetMode="External"/><Relationship Id="rId4" Type="http://schemas.openxmlformats.org/officeDocument/2006/relationships/hyperlink" Target="https://developer.mozilla.org/en-US/docs/Web/CSS/max-width" TargetMode="Externa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Relationship Id="rId3" Type="http://schemas.openxmlformats.org/officeDocument/2006/relationships/hyperlink" Target="https://developer.mozilla.org/en-US/docs/Web/CSS/borde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Relationship Id="rId3" Type="http://schemas.openxmlformats.org/officeDocument/2006/relationships/hyperlink" Target="https://developer.mozilla.org/en-US/docs/Web/CSS/border-left" TargetMode="External"/><Relationship Id="rId4" Type="http://schemas.openxmlformats.org/officeDocument/2006/relationships/hyperlink" Target="https://developer.mozilla.org/en-US/docs/Web/CSS/border-right" TargetMode="External"/><Relationship Id="rId5" Type="http://schemas.openxmlformats.org/officeDocument/2006/relationships/hyperlink" Target="https://developer.mozilla.org/en-US/docs/Web/CSS/border-bottom" TargetMode="External"/><Relationship Id="rId6" Type="http://schemas.openxmlformats.org/officeDocument/2006/relationships/hyperlink" Target="https://developer.mozilla.org/en-US/docs/Web/CSS/border-top" TargetMode="Externa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Relationship Id="rId3" Type="http://schemas.openxmlformats.org/officeDocument/2006/relationships/hyperlink" Target="https://developer.mozilla.org/en-US/docs/Web/CSS/border-radius" TargetMode="Externa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Relationship Id="rId3" Type="http://schemas.openxmlformats.org/officeDocument/2006/relationships/hyperlink" Target="https://developer.mozilla.org/en-US/docs/Web/CSS/outline" TargetMode="Externa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Relationship Id="rId3" Type="http://schemas.openxmlformats.org/officeDocument/2006/relationships/hyperlink" Target="https://developer.mozilla.org/en-US/docs/Web/CSS/background-image" TargetMode="Externa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6.xml"/><Relationship Id="rId3" Type="http://schemas.openxmlformats.org/officeDocument/2006/relationships/hyperlink" Target="https://developer.mozilla.org/en-US/docs/Web/CSS/gradient" TargetMode="External"/><Relationship Id="rId4" Type="http://schemas.openxmlformats.org/officeDocument/2006/relationships/hyperlink" Target="https://cssgradient.io/" TargetMode="Externa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8.xml"/><Relationship Id="rId3" Type="http://schemas.openxmlformats.org/officeDocument/2006/relationships/hyperlink" Target="https://developer.mozilla.org/en-US/docs/Web/CSS/opacity" TargetMode="Externa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Dasar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CSS?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CSS adalah bahasa yang digunakan untuk mendeskripsikan bagaimana sebuah dokumen yang sudah dibuat menggunakan HTML, ditampilkan ke pengguna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Setiap browser biasanya punya standar masing-masing ketika menampilkan dokumen 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menggunakan CSS, kita bisa membuat semua browser menampilkan dokumen HTML dengan cara yang sama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Value dan Unit</a:t>
            </a:r>
            <a:endParaRPr/>
          </a:p>
        </p:txBody>
      </p:sp>
      <p:sp>
        <p:nvSpPr>
          <p:cNvPr id="767" name="Google Shape;767;p1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menggunakan CSS, kita sering sekali menggunakan berbagai jenis value, dari mulai number, text, color name, rgb, image,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Semua standarisasi dari CSS Value dan Unit sudah ditetapkan di spesifikasi berikut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https://drafts.csswg.org/css-values/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Length</a:t>
            </a:r>
            <a:endParaRPr/>
          </a:p>
        </p:txBody>
      </p:sp>
      <p:sp>
        <p:nvSpPr>
          <p:cNvPr id="773" name="Google Shape;773;p1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value yang penting kita mengerti adalah Value Length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sering menggunakan px untuk pixel, selain px masih banyak type yang bisa kita gunakan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https://developer.mozilla.org/en-US/docs/Web/CSS/length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Writing Mode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Writing Mode</a:t>
            </a:r>
            <a:endParaRPr/>
          </a:p>
        </p:txBody>
      </p:sp>
      <p:sp>
        <p:nvSpPr>
          <p:cNvPr id="784" name="Google Shape;784;p1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Writing mode digunakan untuk menentukan cara membaringkan text, apakah ingin horizontal, atau vertical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mengubahnya menggunakan property writing-mode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https://developer.mozilla.org/en-US/docs/Web/CSS/writing-mode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Overflow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Overflow</a:t>
            </a:r>
            <a:endParaRPr/>
          </a:p>
        </p:txBody>
      </p:sp>
      <p:sp>
        <p:nvSpPr>
          <p:cNvPr id="795" name="Google Shape;795;p1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Overflow adalah kejadian dimana konten text melebihi ukuran dari Box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menentukan bagaimana cara menampilkan ketika terjadi Overflow menggunakan property overflow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https://developer.mozilla.org/en-US/docs/Web/CSS/overflow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Pseudo-elements Selector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Pseudo-elements Selector</a:t>
            </a:r>
            <a:endParaRPr/>
          </a:p>
        </p:txBody>
      </p:sp>
      <p:sp>
        <p:nvSpPr>
          <p:cNvPr id="806" name="Google Shape;806;p1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Pseudo-elements Selector adalah kata kunci untuk menambah selector ke bagian tertentu dari element yang terseleksi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memilih pseudo-elements, kita harus gunakan pemisah tanda :: (titik dua sebanyak dua kali)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banyak pseudo-elements, kita bisa lihat detailnya di halaman dokumentasinya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https://developer.mozilla.org/en-US/docs/Web/CSS/Pseudo-elements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Pseudo-classes</a:t>
            </a:r>
            <a:r>
              <a:rPr lang="id"/>
              <a:t> Selector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Pseudo-classes Selector</a:t>
            </a:r>
            <a:endParaRPr/>
          </a:p>
        </p:txBody>
      </p:sp>
      <p:sp>
        <p:nvSpPr>
          <p:cNvPr id="817" name="Google Shape;817;p1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Pseudo-classes Selector adalah kata kunci yang ditambahkan ke selector yang merepresentasikan state / keadaan tertentu dari element yang diseleksi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menambahkan pseudo-classes, kita bisa gunakan : (titik dua)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lihat daftar pseudo-classes yang tersedia di halaman dokumentasinya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https://developer.mozilla.org/en-US/docs/Web/CSS/Pseudo-classes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Syntax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CSS adalah bahasa yang berbasis rule/aturan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akan mendefinisikan rule/aturan aturan untuk element yang terdapat di dokumen HTML yang kita buat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rule di CSS biasanya dimulai dengan menyebutkan element yang akan dipilih, lalu diikuti dengan kurung kurawal buka, dilanjutkan dengan aturan-aturan yang akan kita gunakan, dan diakhiri dengan kurung kurawal tutup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Aturan dalam CSS disebutkan dengan </a:t>
            </a:r>
            <a:br>
              <a:rPr lang="id"/>
            </a:br>
            <a:r>
              <a:rPr lang="id"/>
              <a:t>property: value ;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Link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Link</a:t>
            </a:r>
            <a:endParaRPr/>
          </a:p>
        </p:txBody>
      </p:sp>
      <p:sp>
        <p:nvSpPr>
          <p:cNvPr id="828" name="Google Shape;828;p1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web, kita akan sering sekali menggunakan Link menggunakan tag 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Link memiliki banyak sekali pseudo-classes yang bisa kita gunakan untuk mengubah tampilan Link pada state tertentu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https://developer.mozilla.org/en-US/docs/Web/CSS/Pseudo-classes#user_action_pseudo-classes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https://developer.mozilla.org/en-US/docs/Web/CSS/Pseudo-classes#location_pseudo-classes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List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List</a:t>
            </a:r>
            <a:endParaRPr/>
          </a:p>
        </p:txBody>
      </p:sp>
      <p:sp>
        <p:nvSpPr>
          <p:cNvPr id="839" name="Google Shape;839;p1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membuat daftar, kita sering menggunakan element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CSS memiliki beberapa property yang bisa digunakan untuk mengubah List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List</a:t>
            </a:r>
            <a:endParaRPr/>
          </a:p>
        </p:txBody>
      </p:sp>
      <p:sp>
        <p:nvSpPr>
          <p:cNvPr id="845" name="Google Shape;845;p1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Property list-style-type bisa kita gunakan untuk mengubah jenis list yang ditampilkan di tiap item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https://developer.mozilla.org/en-US/docs/Web/CSS/list-style-type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Property list-style-image bisa kita gunakan untuk mengubah item list dalam bentuk gambar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https://developer.mozilla.org/en-US/docs/Web/CSS/list-style-image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Property list-style-position bisa kita gunakan untuk mengubah posisi item dalam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5"/>
              </a:rPr>
              <a:t>https://developer.mozilla.org/en-US/docs/Web/CSS/list-style-image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kita bisa menggunakan shortcut menggunakan list-style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6"/>
              </a:rPr>
              <a:t>https://developer.mozilla.org/en-US/docs/Web/CSS/list-style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Table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Table</a:t>
            </a:r>
            <a:endParaRPr/>
          </a:p>
        </p:txBody>
      </p:sp>
      <p:sp>
        <p:nvSpPr>
          <p:cNvPr id="856" name="Google Shape;856;p1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element Table di HTML, kita akan banyak menggunakan Box Model</a:t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Table Border</a:t>
            </a:r>
            <a:endParaRPr/>
          </a:p>
        </p:txBody>
      </p:sp>
      <p:sp>
        <p:nvSpPr>
          <p:cNvPr id="862" name="Google Shape;862;p1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ingin mengatur border pada tabel, kita bisa menggunakan Border pada table, tr, th, td,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https://developer.mozilla.org/en-US/docs/Web/CSS/border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menggunakan border, kadang tiap kolom akan ada jarak, jika kita ingin menghilangkap jaraknya, kita bisa menggunakan border-collapse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https://developer.mozilla.org/en-US/docs/Web/CSS/border-collapse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kita bisa juga tambahkan padding pada bagian-bagian tabel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Table Size</a:t>
            </a:r>
            <a:endParaRPr/>
          </a:p>
        </p:txBody>
      </p:sp>
      <p:sp>
        <p:nvSpPr>
          <p:cNvPr id="868" name="Google Shape;868;p1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mengatur ukuran table, kita bisa menggunakan property width dan height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https://developer.mozilla.org/en-US/docs/Web/CSS/height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https://developer.mozilla.org/en-US/docs/Web/CSS/width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Table Alignment</a:t>
            </a:r>
            <a:endParaRPr/>
          </a:p>
        </p:txBody>
      </p:sp>
      <p:sp>
        <p:nvSpPr>
          <p:cNvPr id="874" name="Google Shape;874;p1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mengatur posisi text pada tabel, kita bisa menggunakan property text-align atau writing-mode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https://developer.mozilla.org/en-US/docs/Web/CSS/text-align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https://developer.mozilla.org/en-US/docs/Web/CSS/writing-mode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Contoh CSS Syntax</a:t>
            </a:r>
            <a:endParaRPr/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08093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4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Form</a:t>
            </a: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Form</a:t>
            </a:r>
            <a:endParaRPr/>
          </a:p>
        </p:txBody>
      </p:sp>
      <p:sp>
        <p:nvSpPr>
          <p:cNvPr id="885" name="Google Shape;885;p1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Form, element input yang kita buat, semua bisa diatur menggunakan Box Model di 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itu, khusus Form, terdapat pseudo-classes yang dikhususkan untuk input form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https://developer.mozilla.org/en-US/docs/Web/CSS/Pseudo-classes#input_pseudo-classes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4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Content</a:t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Content</a:t>
            </a:r>
            <a:endParaRPr/>
          </a:p>
        </p:txBody>
      </p:sp>
      <p:sp>
        <p:nvSpPr>
          <p:cNvPr id="896" name="Google Shape;896;p1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Content adalah property yang bisa digunakan untuk mengubah isi dari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https://developer.mozilla.org/en-US/docs/Web/CSS/content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mengganti isi Element menggunakan property content, kita hanya bisa menggunakan content Image, sedangkan untuk text, bisa kita lakukan di pseudo-elements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https://developer.mozilla.org/en-US/docs/Web/CSS/CSS_pseudo-elements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4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Counter</a:t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Counter</a:t>
            </a:r>
            <a:endParaRPr/>
          </a:p>
        </p:txBody>
      </p:sp>
      <p:sp>
        <p:nvSpPr>
          <p:cNvPr id="907" name="Google Shape;907;p1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CSS memiliki kemampuan untuk membuat Counter, ini sangat cocok untuk membuat penomoran tanpa kita harus lakukan secara manual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gunakan property counter-set untuk membuat counter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https://developer.mozilla.org/en-US/docs/Web/CSS/counter-set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Property counter-increment untuk menaikkan counter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https://developer.mozilla.org/en-US/docs/Web/CSS/counter-increment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property counter-reset untuk melakukan reset counter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5"/>
              </a:rPr>
              <a:t>https://developer.mozilla.org/en-US/docs/Web/CSS/counter-reset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mengambil nilai counter, bisa menggunakan function counter()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6"/>
              </a:rPr>
              <a:t>https://developer.mozilla.org/en-US/docs/Web/CSS/counter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5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Filter</a:t>
            </a: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Filter</a:t>
            </a:r>
            <a:endParaRPr/>
          </a:p>
        </p:txBody>
      </p:sp>
      <p:sp>
        <p:nvSpPr>
          <p:cNvPr id="918" name="Google Shape;918;p1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CSS bisa digunakan untuk menambahkan filter di element yang kita inginkan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property filter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https://developer.mozilla.org/en-US/docs/Web/CSS/filter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Terdapat banyak sekali jenis filter yang bisa kita gunakan</a:t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5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Import</a:t>
            </a:r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Import</a:t>
            </a:r>
            <a:endParaRPr/>
          </a:p>
        </p:txBody>
      </p:sp>
      <p:sp>
        <p:nvSpPr>
          <p:cNvPr id="929" name="Google Shape;929;p1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Sebelumnya, kita sudah tahu untuk menambahkan kode CSS dari external file, kita bisa menggunakan tag link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CSS juga memiliki kemampuan untuk mengambil kode CSS dari luar menggunakan At-Rule, dimana harus ditempatkan dibagian atas kode 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mengambil kode CSS dari external menggunakan rule @import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https://developer.mozilla.org/en-US/docs/Web/CSS/@import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 CSS</a:t>
            </a:r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5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Cascade</a:t>
            </a:r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Cascade</a:t>
            </a:r>
            <a:endParaRPr/>
          </a:p>
        </p:txBody>
      </p:sp>
      <p:sp>
        <p:nvSpPr>
          <p:cNvPr id="940" name="Google Shape;940;p1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menggunakan CSS, kita harus tahu konsep bernama Cascade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Cascade adalah logika bagaimana web browser mengumpulkan property CSS dari berbagai sumber sebelum diterapkan ke element yang dipilih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Web browser akan mengambil sumber property CSS dari tiga sumber, yaitu User Agent, Author dan User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https://developer.mozilla.org/en-US/docs/Web/CSS/Cascade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1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User Agent Stylesheet</a:t>
            </a:r>
            <a:endParaRPr/>
          </a:p>
        </p:txBody>
      </p:sp>
      <p:sp>
        <p:nvSpPr>
          <p:cNvPr id="946" name="Google Shape;946;p1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User Agent atau browser, biasanya memiliki nilai awal untuk stylesheet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Tiap User Agent biasanya berbeda, oleh karena itu saat membuat CSS kita harus hati-hati dengan nilai awal User Agent, karena bisa berbeda untuk tiap browser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contoh yang banyak dilakukan oleh programmer web adalah, melakukan reset ke nilai kosong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Contohnya seperti ini :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https://github.com/necolas/normalize.css/blob/master/normalize.css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Author Stylesheet</a:t>
            </a:r>
            <a:endParaRPr/>
          </a:p>
        </p:txBody>
      </p:sp>
      <p:sp>
        <p:nvSpPr>
          <p:cNvPr id="952" name="Google Shape;952;p1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membuat web, kadang biasanya kita tidak langsung membuat file CSS, biasanya kita akan menggunakan stylesheet buatan orang lain, contoh yang populer adalah Bootstrap atau TailwindCSS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https://tailwindcss.com/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Biasanya User akan melakukan import atau link untuk Author Stylesheet</a:t>
            </a:r>
            <a:endParaRP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User Stylesheet</a:t>
            </a:r>
            <a:endParaRPr/>
          </a:p>
        </p:txBody>
      </p:sp>
      <p:sp>
        <p:nvSpPr>
          <p:cNvPr id="958" name="Google Shape;958;p1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User stylesheet adalah yang kita buat sendiri, biasanya dibuat untuk mengubah stylesheet yang sudah digunakan baik itu dari User Agent atau Author</a:t>
            </a:r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Cascade Order</a:t>
            </a:r>
            <a:endParaRPr/>
          </a:p>
        </p:txBody>
      </p:sp>
      <p:sp>
        <p:nvSpPr>
          <p:cNvPr id="964" name="Google Shape;964;p1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menggunakan sumber-sumber tadi untuk membuat CSS, Web Browser akan menggabungkan semua property CSS untuk element menggunakan urutan sebagai berikut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User Agent Stylesheet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Author </a:t>
            </a:r>
            <a:r>
              <a:rPr lang="id"/>
              <a:t>Stylesheet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User Stylesheet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ternyata kita membuat aturan yang sama di CSS, maka urutan posisi yang paling akhir yang akan digunakan</a:t>
            </a:r>
            <a:endParaRP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1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!important</a:t>
            </a:r>
            <a:endParaRPr/>
          </a:p>
        </p:txBody>
      </p:sp>
      <p:sp>
        <p:nvSpPr>
          <p:cNvPr id="970" name="Google Shape;970;p1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aturan CSS, semua aturan akan mendapatkan prioritas normal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ingin membuat sebuah aturan menjadi sangat penting, sehingga tidak boleh digantikan setelahnya oleh aturan lain, maka kita bisa menambahkan !important pada aturan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https://developer.mozilla.org/en-US/docs/Web/CSS/important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6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Layer</a:t>
            </a:r>
            <a:endParaRP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Masalah dengan !important</a:t>
            </a:r>
            <a:endParaRPr/>
          </a:p>
        </p:txBody>
      </p:sp>
      <p:sp>
        <p:nvSpPr>
          <p:cNvPr id="981" name="Google Shape;981;p1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Menggunakan !important sangat tidak flexible, karena artinya kita tidak bisa mengubah propertinya lagi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Alternatif lain yang lebih flexible adalah menggunakan @layer</a:t>
            </a:r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@layer</a:t>
            </a:r>
            <a:endParaRPr/>
          </a:p>
        </p:txBody>
      </p:sp>
      <p:sp>
        <p:nvSpPr>
          <p:cNvPr id="987" name="Google Shape;987;p1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@layer adalah fitur di dalam CSS Cascade, dimana kita bisa membuat layer (seperti tumpukan), dimana posisi layer bisa diurutkan sesuai dengan yang kita mau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menggunakan @layer, kita bisa menentukan mana yang lebih penting dan mana yang tidak begitu penting dengan mengubah posisi layer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begitu, kita bisa mengubah-ubah posisi, tanpa harus menggunakan !important lagi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https://developer.mozilla.org/en-US/docs/Web/CSS/@layer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 CSS ke HTML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Terdapat tiga cara untuk menambah CSS ke 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 internal, dimana CSS disimpan di file yang sama dengan HTML. Yaitu dengan menggunakan tag style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 external, dimana CSS disimpan di file yang berbeda dengan HTML. Yaitu menggunakan tag link,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 inline, dimana CSS disimpan dalam atribut styles pada tag html, ini pernah kita lakukan di kelas HTML, dan cara ini tidak direkomendasikan</a:t>
            </a: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6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998" name="Google Shape;998;p16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CSS Layout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CSS Internal</a:t>
            </a:r>
            <a:endParaRPr/>
          </a:p>
        </p:txBody>
      </p:sp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304613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CSS External (1)</a:t>
            </a:r>
            <a:endParaRPr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8513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CSS External (2)</a:t>
            </a:r>
            <a:endParaRPr/>
          </a:p>
        </p:txBody>
      </p:sp>
      <p:pic>
        <p:nvPicPr>
          <p:cNvPr id="258" name="Google Shape;2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01052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Comment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Comment</a:t>
            </a:r>
            <a:endParaRPr/>
          </a:p>
        </p:txBody>
      </p:sp>
      <p:sp>
        <p:nvSpPr>
          <p:cNvPr id="269" name="Google Shape;269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membuat kode CSS, kadang kita ingin menyisipkan komentar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Komentar adalah kode yang tidak akan berdampak apapun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komentar kita harus mengawali dengan /* dan diakhiri dengan */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Komentar bisa multi baris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12+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Comment</a:t>
            </a:r>
            <a:endParaRPr/>
          </a:p>
        </p:txBody>
      </p:sp>
      <p:pic>
        <p:nvPicPr>
          <p:cNvPr id="275" name="Google Shape;2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59697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ID</a:t>
            </a:r>
            <a:endParaRPr/>
          </a:p>
        </p:txBody>
      </p:sp>
      <p:sp>
        <p:nvSpPr>
          <p:cNvPr id="286" name="Google Shape;286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menggunakan memilih element menggunakan HTML Tag, kita juga bisa memilih element menggunakan ID di 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menggunakan ID, kita perlu menggunakan # diawal nama ID nya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ID</a:t>
            </a:r>
            <a:endParaRPr/>
          </a:p>
        </p:txBody>
      </p:sp>
      <p:pic>
        <p:nvPicPr>
          <p:cNvPr id="292" name="Google Shape;2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26260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Class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Class</a:t>
            </a:r>
            <a:endParaRPr/>
          </a:p>
        </p:txBody>
      </p:sp>
      <p:sp>
        <p:nvSpPr>
          <p:cNvPr id="303" name="Google Shape;303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ada kasus kita ingin menambahkan style CSS ke beberapa element tag yang jenisnya berbeda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harus buat aturan nya per tag, maka akan menyulitkan ketika banyak sekali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HTML, semua tag bisa memiliki atribut class, dan di CSS, kita bisa menambahkan aturan ke class dengan menggunakan awalan . (titik)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Class</a:t>
            </a:r>
            <a:endParaRPr/>
          </a:p>
        </p:txBody>
      </p:sp>
      <p:pic>
        <p:nvPicPr>
          <p:cNvPr id="309" name="Google Shape;30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56774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Multiple Class</a:t>
            </a:r>
            <a:endParaRPr/>
          </a:p>
        </p:txBody>
      </p:sp>
      <p:sp>
        <p:nvSpPr>
          <p:cNvPr id="315" name="Google Shape;315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Nilai dari atribut class bisa menggunakan beberapa nilai, caranya kita bisa tambahkan pemisah menggunakan spasi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Multiple Class</a:t>
            </a:r>
            <a:endParaRPr/>
          </a:p>
        </p:txBody>
      </p:sp>
      <p:pic>
        <p:nvPicPr>
          <p:cNvPr id="321" name="Google Shape;32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73310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Selector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Linkedin :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https://www.linkedin.com/company/programmer-zaman-now/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5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6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7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8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Tiktok : </a:t>
            </a:r>
            <a:r>
              <a:rPr lang="id" u="sng">
                <a:solidFill>
                  <a:schemeClr val="hlink"/>
                </a:solidFill>
                <a:hlinkClick r:id="rId9"/>
              </a:rPr>
              <a:t>https://tiktok.com/@programmerzamannow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Selector</a:t>
            </a:r>
            <a:endParaRPr/>
          </a:p>
        </p:txBody>
      </p:sp>
      <p:sp>
        <p:nvSpPr>
          <p:cNvPr id="332" name="Google Shape;332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sudah tahu cara memilih elemen yang akan ditambahkan aturan di CSS, yaitu menggunakan tag, #id atau .class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Memilih elemen di CSS dinamakan Selector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banyak jenis Selector, dan kita akan bahas tiap selector di materi masing-masing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materi ini kita akan bahas tentang simple selector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Simple Selector</a:t>
            </a:r>
            <a:endParaRPr/>
          </a:p>
        </p:txBody>
      </p:sp>
      <p:sp>
        <p:nvSpPr>
          <p:cNvPr id="338" name="Google Shape;338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Simple selector adalah selector untuk memilih elemen berdasarkan nama (tag), #id atau .class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ingin membuat selector untuk beberapa element, kita bisa gunakan , (koma) sebagai pemisah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Type Selector</a:t>
            </a:r>
            <a:endParaRPr/>
          </a:p>
        </p:txBody>
      </p:sp>
      <p:sp>
        <p:nvSpPr>
          <p:cNvPr id="344" name="Google Shape;344;p5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Type Selector melakukan seleksi element berdasarkan tag 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https://css-tricks.com/almanac/selectors/t/type/</a:t>
            </a:r>
            <a:r>
              <a:rPr lang="id"/>
              <a:t> </a:t>
            </a:r>
            <a:endParaRPr/>
          </a:p>
        </p:txBody>
      </p:sp>
      <p:pic>
        <p:nvPicPr>
          <p:cNvPr id="345" name="Google Shape;34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25" y="2006250"/>
            <a:ext cx="38290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ID </a:t>
            </a:r>
            <a:r>
              <a:rPr lang="id"/>
              <a:t>Selector</a:t>
            </a:r>
            <a:endParaRPr/>
          </a:p>
        </p:txBody>
      </p:sp>
      <p:sp>
        <p:nvSpPr>
          <p:cNvPr id="351" name="Google Shape;351;p5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ID </a:t>
            </a:r>
            <a:r>
              <a:rPr lang="id"/>
              <a:t>Selector melakukan seleksi element berdasarkan 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https://css-tricks.com/almanac/selectors/i/id/</a:t>
            </a:r>
            <a:endParaRPr/>
          </a:p>
        </p:txBody>
      </p:sp>
      <p:pic>
        <p:nvPicPr>
          <p:cNvPr id="352" name="Google Shape;35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25" y="2006250"/>
            <a:ext cx="39433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Class Selector</a:t>
            </a:r>
            <a:endParaRPr/>
          </a:p>
        </p:txBody>
      </p:sp>
      <p:sp>
        <p:nvSpPr>
          <p:cNvPr id="358" name="Google Shape;358;p5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Class </a:t>
            </a:r>
            <a:r>
              <a:rPr lang="id"/>
              <a:t>Selector melakukan seleksi element berdasarkan nama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https://css-tricks.com/almanac/selectors/c/class/</a:t>
            </a:r>
            <a:r>
              <a:rPr lang="id"/>
              <a:t> </a:t>
            </a:r>
            <a:endParaRPr/>
          </a:p>
        </p:txBody>
      </p:sp>
      <p:pic>
        <p:nvPicPr>
          <p:cNvPr id="359" name="Google Shape;35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25" y="2006250"/>
            <a:ext cx="41910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Selector List</a:t>
            </a:r>
            <a:endParaRPr/>
          </a:p>
        </p:txBody>
      </p:sp>
      <p:sp>
        <p:nvSpPr>
          <p:cNvPr id="365" name="Google Shape;365;p5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Selector list melakukan seleksi beberapa element sekaligus, menggunakan pemisah , (koma)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Gambar disamping artinya kita melakukan seleksi element untuk tag h1, h2, dan ID title</a:t>
            </a:r>
            <a:endParaRPr/>
          </a:p>
        </p:txBody>
      </p:sp>
      <p:pic>
        <p:nvPicPr>
          <p:cNvPr id="366" name="Google Shape;36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25" y="2006250"/>
            <a:ext cx="208597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Combinator Selector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Combinator Selector</a:t>
            </a:r>
            <a:endParaRPr/>
          </a:p>
        </p:txBody>
      </p:sp>
      <p:sp>
        <p:nvSpPr>
          <p:cNvPr id="377" name="Google Shape;377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Combinator adalah sesuatu yang menjelaskan relasi antar selector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Terdapat 4 selector untuk combinator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descendant selector (space)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child selector (&gt;)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adjacent sibling selector (+)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general sibling selector (~)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Descendant Selector</a:t>
            </a:r>
            <a:endParaRPr/>
          </a:p>
        </p:txBody>
      </p:sp>
      <p:sp>
        <p:nvSpPr>
          <p:cNvPr id="383" name="Google Shape;383;p6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Descendant Selector adalah selector untuk memilih element anak dari element yang dipilih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Gambar sebelah artinya kita memilih semua tag p yang terdapat di dalam elemen div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https://css-tricks.com/almanac/selectors/d/descendant/</a:t>
            </a:r>
            <a:r>
              <a:rPr lang="id"/>
              <a:t> </a:t>
            </a:r>
            <a:endParaRPr/>
          </a:p>
        </p:txBody>
      </p:sp>
      <p:pic>
        <p:nvPicPr>
          <p:cNvPr id="384" name="Google Shape;38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25" y="2006250"/>
            <a:ext cx="294322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6025" y="3139725"/>
            <a:ext cx="336232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Child</a:t>
            </a:r>
            <a:r>
              <a:rPr lang="id"/>
              <a:t> Selector</a:t>
            </a:r>
            <a:endParaRPr/>
          </a:p>
        </p:txBody>
      </p:sp>
      <p:sp>
        <p:nvSpPr>
          <p:cNvPr id="391" name="Google Shape;391;p6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Child Selector adalah selector untuk memilih child / anak dari element yang dipilih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Gambar disamping artinya kita memilih semua elemen p yang anak dari div (div adalah parent element untuk p)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https://css-tricks.com/almanac/selectors/c/child/</a:t>
            </a:r>
            <a:r>
              <a:rPr lang="id"/>
              <a:t> </a:t>
            </a:r>
            <a:endParaRPr/>
          </a:p>
        </p:txBody>
      </p:sp>
      <p:pic>
        <p:nvPicPr>
          <p:cNvPr id="392" name="Google Shape;392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25" y="2006250"/>
            <a:ext cx="293370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6025" y="3168300"/>
            <a:ext cx="358140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Belajar HTTP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HTML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HTML Form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Adjacent Sibling Selector</a:t>
            </a:r>
            <a:endParaRPr/>
          </a:p>
        </p:txBody>
      </p:sp>
      <p:sp>
        <p:nvSpPr>
          <p:cNvPr id="399" name="Google Shape;399;p6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Adjacent Sibling Selector digunakan untuk memilih element setelah element yang dipilih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Sibling (saudara) element harus memiliki parent element yang sama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Gambar disamping artinya memilih element p yang diletakkan setelah element div dimana p dan div memiliki parent yang sama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https://css-tricks.com/almanac/selectors/a/adjacent-sibling/</a:t>
            </a:r>
            <a:r>
              <a:rPr lang="id"/>
              <a:t> </a:t>
            </a:r>
            <a:endParaRPr/>
          </a:p>
        </p:txBody>
      </p:sp>
      <p:pic>
        <p:nvPicPr>
          <p:cNvPr id="400" name="Google Shape;40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25" y="2006250"/>
            <a:ext cx="322897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6025" y="3187350"/>
            <a:ext cx="2695416" cy="18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General</a:t>
            </a:r>
            <a:r>
              <a:rPr lang="id"/>
              <a:t> Sibling Selector</a:t>
            </a:r>
            <a:endParaRPr/>
          </a:p>
        </p:txBody>
      </p:sp>
      <p:sp>
        <p:nvSpPr>
          <p:cNvPr id="407" name="Google Shape;407;p6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General Sibling Selector digunakan untuk memilih seluruh element saudara dari element yang dipilih, dimana harus memiliki parent element yang sama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Contoh gambar disamping adalah memilih semua element p dari saudara element div, dimana div dan parent harus memiliki parent yang sama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https://css-tricks.com/almanac/selectors/g/general-sibling/</a:t>
            </a:r>
            <a:r>
              <a:rPr lang="id"/>
              <a:t> </a:t>
            </a:r>
            <a:endParaRPr/>
          </a:p>
        </p:txBody>
      </p:sp>
      <p:pic>
        <p:nvPicPr>
          <p:cNvPr id="408" name="Google Shape;408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25" y="2006250"/>
            <a:ext cx="277177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6025" y="3082575"/>
            <a:ext cx="2873590" cy="19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Attribute Selector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Attribute Selectors</a:t>
            </a:r>
            <a:endParaRPr/>
          </a:p>
        </p:txBody>
      </p:sp>
      <p:sp>
        <p:nvSpPr>
          <p:cNvPr id="420" name="Google Shape;420;p6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CSS juga mendukung selector menggunakan atribut yang terdapat di tag 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Terdapat banyak cara untuk menggunakan Attribute Selector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[attribute] Selector</a:t>
            </a:r>
            <a:endParaRPr/>
          </a:p>
        </p:txBody>
      </p:sp>
      <p:sp>
        <p:nvSpPr>
          <p:cNvPr id="426" name="Google Shape;426;p6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Gambar disamping artinya memilih semua element a yang memiliki atribut target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https://css-tricks.com/almanac/selectors/a/attribute/</a:t>
            </a:r>
            <a:r>
              <a:rPr lang="id"/>
              <a:t> </a:t>
            </a:r>
            <a:endParaRPr/>
          </a:p>
        </p:txBody>
      </p:sp>
      <p:pic>
        <p:nvPicPr>
          <p:cNvPr id="427" name="Google Shape;427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25" y="2006250"/>
            <a:ext cx="226695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[attribute=”value”] Selector</a:t>
            </a:r>
            <a:endParaRPr/>
          </a:p>
        </p:txBody>
      </p:sp>
      <p:sp>
        <p:nvSpPr>
          <p:cNvPr id="433" name="Google Shape;433;p6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Gambar disamping artinya memilih semua element a yang memiliki atribut target dengan nilai “_blank”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https://css-tricks.com/almanac/selectors/a/attribute/</a:t>
            </a:r>
            <a:r>
              <a:rPr lang="id"/>
              <a:t> </a:t>
            </a:r>
            <a:endParaRPr/>
          </a:p>
        </p:txBody>
      </p:sp>
      <p:pic>
        <p:nvPicPr>
          <p:cNvPr id="434" name="Google Shape;434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25" y="2006250"/>
            <a:ext cx="239077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[attribute~=”value”] Selector</a:t>
            </a:r>
            <a:endParaRPr/>
          </a:p>
        </p:txBody>
      </p:sp>
      <p:sp>
        <p:nvSpPr>
          <p:cNvPr id="440" name="Google Shape;440;p7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Gambar disamping artinya memilih semua element p yang memiliki atribut title yang terdapat kata belajar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https://css-tricks.com/almanac/selectors/a/attribute/</a:t>
            </a:r>
            <a:r>
              <a:rPr lang="id"/>
              <a:t> </a:t>
            </a:r>
            <a:endParaRPr/>
          </a:p>
        </p:txBody>
      </p:sp>
      <p:pic>
        <p:nvPicPr>
          <p:cNvPr id="441" name="Google Shape;441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25" y="2006250"/>
            <a:ext cx="264795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1125" y="3187350"/>
            <a:ext cx="523875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[attribute|=”value”] Selector</a:t>
            </a:r>
            <a:endParaRPr/>
          </a:p>
        </p:txBody>
      </p:sp>
      <p:sp>
        <p:nvSpPr>
          <p:cNvPr id="448" name="Google Shape;448;p7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Gambar disamping artinya memilih semua element p yang memiliki atribut title yang memiliki value “belajar” atau “belajar” yang diikuti dengan karakter -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https://css-tricks.com/almanac/selectors/a/attribute/</a:t>
            </a:r>
            <a:r>
              <a:rPr lang="id"/>
              <a:t> </a:t>
            </a:r>
            <a:endParaRPr/>
          </a:p>
        </p:txBody>
      </p:sp>
      <p:pic>
        <p:nvPicPr>
          <p:cNvPr id="449" name="Google Shape;449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119313"/>
            <a:ext cx="23907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0225" y="3289675"/>
            <a:ext cx="536257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[attribute^=”value”] Selector</a:t>
            </a:r>
            <a:endParaRPr/>
          </a:p>
        </p:txBody>
      </p:sp>
      <p:sp>
        <p:nvSpPr>
          <p:cNvPr id="456" name="Google Shape;456;p7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Gambar disamping artinya memilih semua element p yang memiliki atribut title yang memiliki value dimulai dengan “belajar”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https://css-tricks.com/almanac/selectors/a/attribute/</a:t>
            </a:r>
            <a:r>
              <a:rPr lang="id"/>
              <a:t> </a:t>
            </a:r>
            <a:endParaRPr/>
          </a:p>
        </p:txBody>
      </p:sp>
      <p:pic>
        <p:nvPicPr>
          <p:cNvPr id="457" name="Google Shape;457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25" y="2006250"/>
            <a:ext cx="23431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3625" y="3182900"/>
            <a:ext cx="4414146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[attribute$=”value”] Selector</a:t>
            </a:r>
            <a:endParaRPr/>
          </a:p>
        </p:txBody>
      </p:sp>
      <p:sp>
        <p:nvSpPr>
          <p:cNvPr id="464" name="Google Shape;464;p7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Gambar disamping artinya memilih semua element p yang memiliki atribut title yang memiliki value didiakhiri dengan “belajar”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https://css-tricks.com/almanac/selectors/a/attribute/</a:t>
            </a:r>
            <a:r>
              <a:rPr lang="id"/>
              <a:t> </a:t>
            </a:r>
            <a:endParaRPr/>
          </a:p>
        </p:txBody>
      </p:sp>
      <p:pic>
        <p:nvPicPr>
          <p:cNvPr id="465" name="Google Shape;465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25" y="2006250"/>
            <a:ext cx="23431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3625" y="3111150"/>
            <a:ext cx="4477838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[attribute*=”value”] Selector</a:t>
            </a:r>
            <a:endParaRPr/>
          </a:p>
        </p:txBody>
      </p:sp>
      <p:sp>
        <p:nvSpPr>
          <p:cNvPr id="472" name="Google Shape;472;p7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Gambar disamping artinya memilih semua element p yang memiliki atribut title yang mengandung kata “belajar”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https://css-tricks.com/almanac/selectors/a/attribute/</a:t>
            </a:r>
            <a:r>
              <a:rPr lang="id"/>
              <a:t> </a:t>
            </a:r>
            <a:endParaRPr/>
          </a:p>
        </p:txBody>
      </p:sp>
      <p:pic>
        <p:nvPicPr>
          <p:cNvPr id="473" name="Google Shape;47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25" y="2006250"/>
            <a:ext cx="248602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6025" y="3215700"/>
            <a:ext cx="4095954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Attribute Selector Tanpa Tag</a:t>
            </a:r>
            <a:endParaRPr/>
          </a:p>
        </p:txBody>
      </p:sp>
      <p:sp>
        <p:nvSpPr>
          <p:cNvPr id="480" name="Google Shape;480;p7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menggunakan Attribute Selector, nama tag sebenarnya tidak wajib, jadi kita bisa langsung menggunakan Attribute Selector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Attribute Selector juga bisa digunakan pada Class atau 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https://css-tricks.com/almanac/selectors/a/attribute/</a:t>
            </a:r>
            <a:r>
              <a:rPr lang="id"/>
              <a:t> </a:t>
            </a:r>
            <a:endParaRPr/>
          </a:p>
        </p:txBody>
      </p:sp>
      <p:pic>
        <p:nvPicPr>
          <p:cNvPr id="481" name="Google Shape;481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25" y="2006250"/>
            <a:ext cx="21907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6025" y="3143550"/>
            <a:ext cx="306705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Color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Color</a:t>
            </a:r>
            <a:endParaRPr/>
          </a:p>
        </p:txBody>
      </p:sp>
      <p:sp>
        <p:nvSpPr>
          <p:cNvPr id="493" name="Google Shape;493;p7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Color merupakan rule di CSS untuk mengubah warna, biasa digunakan pada teks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CSS mendukung banyak cara menggunakan color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https://developer.mozilla.org/en-US/docs/Web/CSS/color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Color Names</a:t>
            </a:r>
            <a:endParaRPr/>
          </a:p>
        </p:txBody>
      </p:sp>
      <p:sp>
        <p:nvSpPr>
          <p:cNvPr id="499" name="Google Shape;499;p7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pernah menggunakan color red, selain red, HTML mendukung banyak nama color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liat dihalaman web ini untuk daftar warna apa saja yang didukung oleh 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https://htmlcolorcodes.com/color-names/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Color Name</a:t>
            </a:r>
            <a:endParaRPr/>
          </a:p>
        </p:txBody>
      </p:sp>
      <p:pic>
        <p:nvPicPr>
          <p:cNvPr id="505" name="Google Shape;50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076575" cy="28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1375" y="2006250"/>
            <a:ext cx="274320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HEX, RGB dan HSL</a:t>
            </a:r>
            <a:endParaRPr/>
          </a:p>
        </p:txBody>
      </p:sp>
      <p:sp>
        <p:nvSpPr>
          <p:cNvPr id="512" name="Google Shape;512;p8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menggunakan Color Name, CSS juga mendukung color menggunakan format HEX, RGB dan HSL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https://colorpicker.me/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Color</a:t>
            </a:r>
            <a:endParaRPr/>
          </a:p>
        </p:txBody>
      </p:sp>
      <p:pic>
        <p:nvPicPr>
          <p:cNvPr id="518" name="Google Shape;518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714750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9550" y="2006250"/>
            <a:ext cx="319087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</a:t>
            </a:r>
            <a:endParaRPr/>
          </a:p>
        </p:txBody>
      </p:sp>
      <p:sp>
        <p:nvSpPr>
          <p:cNvPr id="530" name="Google Shape;530;p8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CSS bisa digunakan untuk mengubah properties atau format untuk 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Contoh sebelumnya kita sudah menggunakan color untuk mengubah warna 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color, masih banyak yang bisa kita ubah dari properties atau format untuk text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Buatlah folder :</a:t>
            </a:r>
            <a:br>
              <a:rPr lang="id"/>
            </a:br>
            <a:r>
              <a:rPr lang="id"/>
              <a:t>belajar-css-dasar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 Alignment</a:t>
            </a:r>
            <a:endParaRPr/>
          </a:p>
        </p:txBody>
      </p:sp>
      <p:sp>
        <p:nvSpPr>
          <p:cNvPr id="536" name="Google Shape;536;p8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Text alignment digunakan untuk mengubah rata tulisan, kita bisa menggunakan rule text-align, dimana memiliki beberapa nilai seperti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https://developer.mozilla.org/en-US/docs/Web/CSS/text-align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left untuk rata kiri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right untuk rata kanan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center untuk rata tengah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justify untuk rata kanan dan kiri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 Decoration</a:t>
            </a:r>
            <a:endParaRPr/>
          </a:p>
        </p:txBody>
      </p:sp>
      <p:sp>
        <p:nvSpPr>
          <p:cNvPr id="542" name="Google Shape;542;p8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Text Decoration digunakan untuk menambah garis dekorasi ke text.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aturan text-decoration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https://developer.mozilla.org/en-US/docs/Web/CSS/text-decoration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 Transformation</a:t>
            </a:r>
            <a:endParaRPr/>
          </a:p>
        </p:txBody>
      </p:sp>
      <p:sp>
        <p:nvSpPr>
          <p:cNvPr id="548" name="Google Shape;548;p8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Text Transformation digunakan untuk mengubah uppercase dan lowercase untuk 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aturan text-transform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https://developer.mozilla.org/en-US/docs/Web/CSS/text-transform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 Spacing</a:t>
            </a:r>
            <a:endParaRPr/>
          </a:p>
        </p:txBody>
      </p:sp>
      <p:sp>
        <p:nvSpPr>
          <p:cNvPr id="554" name="Google Shape;554;p8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Text Spacing digunakan untuk mengatur jarak dalam 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Aturan text-indent digunakan untuk mengatur jarak di awal 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https://developer.mozilla.org/en-US/docs/Web/CSS/text-indent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Aturan letter-spacing digunakan untuk mengatur jarak antar huruf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https://developer.mozilla.org/en-US/docs/Web/CSS/letter-spacing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Aturan line-height digunakan untuk mengatur jarak antar baris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5"/>
              </a:rPr>
              <a:t>https://developer.mozilla.org/en-US/docs/Web/CSS/line-height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Aturan word-spacing digunakan untuk mengatur jarak antar kata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6"/>
              </a:rPr>
              <a:t>https://developer.mozilla.org/en-US/docs/Web/CSS/word-spacing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Aturan white-space digunakan untuk mengatur bagaimana whitespace ditampilkan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7"/>
              </a:rPr>
              <a:t>https://developer.mozilla.org/en-US/docs/Web/CSS/white-space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 Shadow</a:t>
            </a:r>
            <a:endParaRPr/>
          </a:p>
        </p:txBody>
      </p:sp>
      <p:sp>
        <p:nvSpPr>
          <p:cNvPr id="560" name="Google Shape;560;p8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Text Shadow digunakan untuk menambahkan efek bayangan pada 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menambahkan Text Shadow, kita bisa menggunakan aturan text-shadow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https://developer.mozilla.org/en-US/docs/Web/CSS/text-shadow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Referensi</a:t>
            </a:r>
            <a:endParaRPr/>
          </a:p>
        </p:txBody>
      </p:sp>
      <p:sp>
        <p:nvSpPr>
          <p:cNvPr id="566" name="Google Shape;566;p8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melihat lebih detail tentang text, kita bisa lihat referensi nya dihalaman ini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https://developer.mozilla.org/en-US/docs/Web/CSS/CSS_text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https://developer.mozilla.org/en-US/docs/Web/CSS/CSS_text_decoration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Font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Font</a:t>
            </a:r>
            <a:endParaRPr/>
          </a:p>
        </p:txBody>
      </p:sp>
      <p:sp>
        <p:nvSpPr>
          <p:cNvPr id="577" name="Google Shape;577;p9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membuat tulisan, biasanya Web Browser akan menggunakan default font nya, tiap Web Browser memiliki default Font masing-masing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membuat web, baiknya kita menggunakan font yang sama sehingga tampilan web kita konsisten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mengatur Font di halaman HTML menggunakan CSS dengan property font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https://developer.mozilla.org/en-US/docs/Web/CSS/font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Font Family</a:t>
            </a:r>
            <a:endParaRPr/>
          </a:p>
        </p:txBody>
      </p:sp>
      <p:sp>
        <p:nvSpPr>
          <p:cNvPr id="583" name="Google Shape;583;p9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mengubah jenis font, kita bisa menggunakan property font-family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https://developer.mozilla.org/en-US/docs/Web/CSS/font-family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Menggunakan font-family sangat tergantung dengan sistem operasi yang digunakan, jika font nya tidak ada di sistem operasi yang digunakan, maka hasilnya tidak akan sesuai dengan yang kita mau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generic font family yang sudah menjadi standar untuk 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melihat daftar generic family name disini :</a:t>
            </a:r>
            <a:br>
              <a:rPr lang="id"/>
            </a:br>
            <a:r>
              <a:rPr lang="id" u="sng">
                <a:solidFill>
                  <a:schemeClr val="hlink"/>
                </a:solidFill>
                <a:hlinkClick r:id="rId4"/>
              </a:rPr>
              <a:t>https://www.w3.org/TR/css-fonts-3/#generic-font-families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Font Style</a:t>
            </a:r>
            <a:endParaRPr/>
          </a:p>
        </p:txBody>
      </p:sp>
      <p:sp>
        <p:nvSpPr>
          <p:cNvPr id="589" name="Google Shape;589;p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mengubah style dari font, kita bisa menggunakan property font-style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https://developer.mozilla.org/en-US/docs/Web/CSS/font-style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mengubah ketebalan dari font, kita bisa menggunakan property font-weight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https://developer.mozilla.org/en-US/docs/Web/CSS/font-weight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Live Preview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mempermudah belajar CSS, silahkan install extension Live Preview di Visual Studio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https://marketplace.visualstudio.com/items?itemName=ms-vscode.live-server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9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Font Size</a:t>
            </a:r>
            <a:endParaRPr/>
          </a:p>
        </p:txBody>
      </p:sp>
      <p:sp>
        <p:nvSpPr>
          <p:cNvPr id="595" name="Google Shape;595;p9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</a:t>
            </a:r>
            <a:r>
              <a:rPr lang="id"/>
              <a:t>mengubah ukuran dari font, kita bisa menggunakan property font-size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https://developer.mozilla.org/en-US/docs/Web/CSS/font-size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Google Font</a:t>
            </a:r>
            <a:endParaRPr/>
          </a:p>
        </p:txBody>
      </p:sp>
      <p:sp>
        <p:nvSpPr>
          <p:cNvPr id="601" name="Google Shape;601;p9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penyedia font gratis yang bisa kita gunakan adalah Google Font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Kisa bisa mencari font di Google Font, lalu menggunakan CSS untuk menambahkan font yang kita mau di halaman Web yang kita mau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https://fonts.google.com/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Google Font</a:t>
            </a:r>
            <a:endParaRPr/>
          </a:p>
        </p:txBody>
      </p:sp>
      <p:pic>
        <p:nvPicPr>
          <p:cNvPr id="607" name="Google Shape;607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4867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9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Background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Background</a:t>
            </a:r>
            <a:endParaRPr/>
          </a:p>
        </p:txBody>
      </p:sp>
      <p:sp>
        <p:nvSpPr>
          <p:cNvPr id="618" name="Google Shape;618;p9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CSS bisa digunakan untuk mengubah latar belakang / background dari tiap element di 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property background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https://developer.mozilla.org/en-US/docs/Web/CSS/background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Background Color</a:t>
            </a:r>
            <a:endParaRPr/>
          </a:p>
        </p:txBody>
      </p:sp>
      <p:sp>
        <p:nvSpPr>
          <p:cNvPr id="624" name="Google Shape;624;p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Background yang paling sederhana Background Color, yaitu mengubah background element menjadi color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Sama seperti property color, background color juga mendukung format color HEX, RGB dan HSL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property background-color untuk mengubah background menggunakan color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https://developer.mozilla.org/en-US/docs/Web/CSS/background-color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0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Box Model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Box Model</a:t>
            </a:r>
            <a:endParaRPr/>
          </a:p>
        </p:txBody>
      </p:sp>
      <p:sp>
        <p:nvSpPr>
          <p:cNvPr id="635" name="Google Shape;635;p10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menggunakan CSS, terdapat konsep bernama Box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Biasanya digunakan ketika kita ingin mengatur tata letak / layout pada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Setiap element di HTML, memiliki Box yang terdiri dari content, padding, border dan margin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Gambaran Box model</a:t>
            </a:r>
            <a:endParaRPr/>
          </a:p>
        </p:txBody>
      </p:sp>
      <p:sp>
        <p:nvSpPr>
          <p:cNvPr id="641" name="Google Shape;641;p10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Content adalah isi dari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Padding adalah arena transparan antara content dan border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Border adalah kotak yang mengelilingi content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Margin adalah arena transparan paling luar setelah border</a:t>
            </a:r>
            <a:endParaRPr/>
          </a:p>
        </p:txBody>
      </p:sp>
      <p:pic>
        <p:nvPicPr>
          <p:cNvPr id="642" name="Google Shape;642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25" y="2006250"/>
            <a:ext cx="4335575" cy="2390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Size</a:t>
            </a:r>
            <a:endParaRPr/>
          </a:p>
        </p:txBody>
      </p:sp>
      <p:sp>
        <p:nvSpPr>
          <p:cNvPr id="648" name="Google Shape;648;p10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element HTML, kita tahu bahwa beberapa element ditampilkan dalam block, dan beberapa element ditampilkan dalam inline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menggunakan CSS, kita bisa mengubah ukuran dari tiap element menggunakan height dan width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https://developer.mozilla.org/en-US/docs/Web/CSS/height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https://developer.mozilla.org/en-US/docs/Web/CSS/width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CSS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Padding</a:t>
            </a:r>
            <a:endParaRPr/>
          </a:p>
        </p:txBody>
      </p:sp>
      <p:sp>
        <p:nvSpPr>
          <p:cNvPr id="654" name="Google Shape;654;p10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mengatur area Padding, kita bisa menggunakan property padding dengan 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https://developer.mozilla.org/en-US/docs/Web/CSS/padding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Margin</a:t>
            </a:r>
            <a:endParaRPr/>
          </a:p>
        </p:txBody>
      </p:sp>
      <p:sp>
        <p:nvSpPr>
          <p:cNvPr id="660" name="Google Shape;660;p1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mengatur area Margin, kita bisa menggunakan property margin dengan 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https://developer.mozilla.org/en-US/docs/Web/CSS/margin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0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Debug dengan Browser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Debug dengan Browser</a:t>
            </a:r>
            <a:endParaRPr/>
          </a:p>
        </p:txBody>
      </p:sp>
      <p:sp>
        <p:nvSpPr>
          <p:cNvPr id="671" name="Google Shape;671;p10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cara saat kita ingin melihat Box Model pada halaman HTML yaitu dengan menggunakan Web Browser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Tiap Web Browser biasanya ada fitur untuk melihat detail dari informasi halaman HTML yang sedang dibuka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Contohnya di Google Chrome, kita bisa klik kanan element yang ingin kita lihat, lalu pilih menu Inspect Element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0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Min dan Max Size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Min dan Max Size</a:t>
            </a:r>
            <a:endParaRPr/>
          </a:p>
        </p:txBody>
      </p:sp>
      <p:sp>
        <p:nvSpPr>
          <p:cNvPr id="682" name="Google Shape;682;p10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menambahkan size pada element, kadang kita ingin menentukan minimal atau maksimal dari size element, hal ini untuk menjaga element tidak terlalu kecil atau tidak terlalu besar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juga bisa mengaturnya menggunakan property di CSS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Min Size</a:t>
            </a:r>
            <a:endParaRPr/>
          </a:p>
        </p:txBody>
      </p:sp>
      <p:sp>
        <p:nvSpPr>
          <p:cNvPr id="688" name="Google Shape;688;p1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mengatur minimal kita bisa menggunakan property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min-height untuk minimal tinggi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https://developer.mozilla.org/en-US/docs/Web/CSS/min-height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min-width untuk minimal lebar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https://developer.mozilla.org/en-US/docs/Web/CSS/min-width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Max</a:t>
            </a:r>
            <a:r>
              <a:rPr lang="id"/>
              <a:t> Size</a:t>
            </a:r>
            <a:endParaRPr/>
          </a:p>
        </p:txBody>
      </p:sp>
      <p:sp>
        <p:nvSpPr>
          <p:cNvPr id="694" name="Google Shape;694;p1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mengatur maksimal kita bisa menggunakan property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max-height untuk minimal tinggi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https://developer.mozilla.org/en-US/docs/Web/CSS/max-height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max-width untuk minimal lebar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https://developer.mozilla.org/en-US/docs/Web/CSS/max-width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1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Border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Border</a:t>
            </a:r>
            <a:endParaRPr/>
          </a:p>
        </p:txBody>
      </p:sp>
      <p:sp>
        <p:nvSpPr>
          <p:cNvPr id="705" name="Google Shape;705;p1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Dalam Box Model, terdapat bagian Border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mengubah Border, kita bisa menggunakan property border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https://developer.mozilla.org/en-US/docs/Web/CSS/border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CSS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CSS singkatan dari Cascading Style Sheets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HTML digunakan untuk membuat struktur konten web secara semantic, dan CSS digunakan untuk memberi style (gaya) dan layout (tata letak) pada konten 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Contohnya, kita bisa menggunakan CSS untuk mengubah font, color, size, dan lain-lain pada konten yang sudah kita buat menggunakan HTML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Border Detail</a:t>
            </a:r>
            <a:endParaRPr/>
          </a:p>
        </p:txBody>
      </p:sp>
      <p:sp>
        <p:nvSpPr>
          <p:cNvPr id="711" name="Google Shape;711;p1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Kadang, kita ingin mengubah border tiap sisi berbeda, untuk itu kita bisa menggunakan property border-right, border-left, border-top dan border-bottom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https://developer.mozilla.org/en-US/docs/Web/CSS/border-left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https://developer.mozilla.org/en-US/docs/Web/CSS/border-right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5"/>
              </a:rPr>
              <a:t>https://developer.mozilla.org/en-US/docs/Web/CSS/border-bottom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6"/>
              </a:rPr>
              <a:t>https://developer.mozilla.org/en-US/docs/Web/CSS/border-top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Border Radius</a:t>
            </a:r>
            <a:endParaRPr/>
          </a:p>
        </p:txBody>
      </p:sp>
      <p:sp>
        <p:nvSpPr>
          <p:cNvPr id="717" name="Google Shape;717;p1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Border Radius adalah untuk mengubah putaran dari ujung border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otomatis isi padding pun akan mengikuti putaran dari border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property border-radius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https://developer.mozilla.org/en-US/docs/Web/CSS/border-radius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Outline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Outline</a:t>
            </a:r>
            <a:endParaRPr/>
          </a:p>
        </p:txBody>
      </p:sp>
      <p:sp>
        <p:nvSpPr>
          <p:cNvPr id="728" name="Google Shape;728;p1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Outline mirip seperti Border, lokasinya berada setelah Border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Yang membedakan dari Border, Outline tidak mengambil area dari Box, sehingga tidak mengganggu ukuran layout / tata letak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https://developer.mozilla.org/en-US/docs/Web/CSS/outline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Background Image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Background Image</a:t>
            </a:r>
            <a:endParaRPr/>
          </a:p>
        </p:txBody>
      </p:sp>
      <p:sp>
        <p:nvSpPr>
          <p:cNvPr id="739" name="Google Shape;739;p1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menggunakan Color, kita juga bisa menggunakan Image sebagai background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menggunakan image sebagai background kita bisa menggunakan property background-image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https://developer.mozilla.org/en-US/docs/Web/CSS/background-image</a:t>
            </a:r>
            <a:r>
              <a:rPr lang="id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Gradient</a:t>
            </a:r>
            <a:endParaRPr/>
          </a:p>
        </p:txBody>
      </p:sp>
      <p:sp>
        <p:nvSpPr>
          <p:cNvPr id="745" name="Google Shape;745;p1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menggunakan background-image, selain menggunakan gambar, kita juga bisa menggunakan warna gradient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Terdapat banyak sekali jenis warna gradient yang didukung oleh 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https://developer.mozilla.org/en-US/docs/Web/CSS/gradient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mencoba warna-warna gradient, kita bisa menggunakan website :</a:t>
            </a:r>
            <a:br>
              <a:rPr lang="id"/>
            </a:br>
            <a:r>
              <a:rPr lang="id" u="sng">
                <a:solidFill>
                  <a:schemeClr val="hlink"/>
                </a:solidFill>
                <a:hlinkClick r:id="rId4"/>
              </a:rPr>
              <a:t>https://cssgradient.io/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Opacity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Opacity</a:t>
            </a:r>
            <a:endParaRPr/>
          </a:p>
        </p:txBody>
      </p:sp>
      <p:sp>
        <p:nvSpPr>
          <p:cNvPr id="756" name="Google Shape;756;p1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Element di HTML bisa diatur </a:t>
            </a:r>
            <a:r>
              <a:rPr lang="id"/>
              <a:t>transparansinya</a:t>
            </a:r>
            <a:r>
              <a:rPr lang="id"/>
              <a:t> menggunakan property opacity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https://developer.mozilla.org/en-US/docs/Web/CSS/opacity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Perlu diperhatikan, saat menggunakan opacity, semua element baik itu background dan content nya, akan berubah menjadi transparan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Value dan Unit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