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6" r:id="rId3"/>
    <p:sldId id="264" r:id="rId4"/>
    <p:sldId id="277" r:id="rId5"/>
    <p:sldId id="265" r:id="rId6"/>
    <p:sldId id="266" r:id="rId7"/>
    <p:sldId id="268" r:id="rId8"/>
    <p:sldId id="281" r:id="rId9"/>
    <p:sldId id="267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70" r:id="rId18"/>
    <p:sldId id="271" r:id="rId19"/>
    <p:sldId id="272" r:id="rId20"/>
    <p:sldId id="273" r:id="rId21"/>
    <p:sldId id="279" r:id="rId22"/>
    <p:sldId id="274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C1C1C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4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5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22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3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8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4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4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8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6/12/2023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81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708F31-E156-6C4A-A49E-9607E45F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72" y="578427"/>
            <a:ext cx="9112216" cy="6358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EBDE1-3DC4-4406-9691-B74873D0E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493" y="266509"/>
            <a:ext cx="9112216" cy="1702838"/>
          </a:xfrm>
          <a:solidFill>
            <a:srgbClr val="000000">
              <a:alpha val="72157"/>
            </a:srgb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  <p:txBody>
          <a:bodyPr>
            <a:normAutofit/>
          </a:bodyPr>
          <a:lstStyle/>
          <a:p>
            <a:r>
              <a:rPr lang="sv-SE" b="1" dirty="0">
                <a:solidFill>
                  <a:schemeClr val="tx1">
                    <a:lumMod val="85000"/>
                  </a:schemeClr>
                </a:solidFill>
              </a:rPr>
              <a:t>Ma</a:t>
            </a:r>
            <a:r>
              <a:rPr lang="bs-Latn-BA" b="1" dirty="0">
                <a:solidFill>
                  <a:schemeClr val="tx1">
                    <a:lumMod val="85000"/>
                  </a:schemeClr>
                </a:solidFill>
              </a:rPr>
              <a:t>š</a:t>
            </a:r>
            <a:r>
              <a:rPr lang="sv-SE" b="1" dirty="0">
                <a:solidFill>
                  <a:schemeClr val="tx1">
                    <a:lumMod val="85000"/>
                  </a:schemeClr>
                </a:solidFill>
              </a:rPr>
              <a:t>insko u</a:t>
            </a:r>
            <a:r>
              <a:rPr lang="bs-Latn-BA" b="1" dirty="0">
                <a:solidFill>
                  <a:schemeClr val="tx1">
                    <a:lumMod val="85000"/>
                  </a:schemeClr>
                </a:solidFill>
              </a:rPr>
              <a:t>č</a:t>
            </a:r>
            <a:r>
              <a:rPr lang="sv-SE" b="1" dirty="0">
                <a:solidFill>
                  <a:schemeClr val="tx1">
                    <a:lumMod val="85000"/>
                  </a:schemeClr>
                </a:solidFill>
              </a:rPr>
              <a:t>enje</a:t>
            </a:r>
            <a:br>
              <a:rPr lang="sv-SE" b="1" dirty="0">
                <a:solidFill>
                  <a:schemeClr val="tx1">
                    <a:lumMod val="85000"/>
                  </a:schemeClr>
                </a:solidFill>
              </a:rPr>
            </a:br>
            <a:endParaRPr lang="en-GB" sz="2700" b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F9C29B2-BF71-D02F-1494-60A952B84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37120" y="5623082"/>
            <a:ext cx="4531225" cy="1049867"/>
          </a:xfrm>
        </p:spPr>
        <p:txBody>
          <a:bodyPr>
            <a:noAutofit/>
          </a:bodyPr>
          <a:lstStyle/>
          <a:p>
            <a:r>
              <a:rPr lang="en-US" sz="2800" dirty="0"/>
              <a:t>Muhamed </a:t>
            </a:r>
            <a:r>
              <a:rPr lang="en-US" sz="2800" dirty="0" err="1"/>
              <a:t>Sadovi</a:t>
            </a:r>
            <a:r>
              <a:rPr lang="bs-Latn-BA" sz="2800" dirty="0"/>
              <a:t>ć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Vahid </a:t>
            </a:r>
            <a:r>
              <a:rPr lang="en-US" sz="2800" dirty="0" err="1"/>
              <a:t>Ugli</a:t>
            </a:r>
            <a:r>
              <a:rPr lang="bs-Latn-BA" sz="2800" dirty="0"/>
              <a:t>ć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63B23-8FBE-4F69-A5BE-4BC858EC6E6B}"/>
              </a:ext>
            </a:extLst>
          </p:cNvPr>
          <p:cNvSpPr txBox="1"/>
          <p:nvPr/>
        </p:nvSpPr>
        <p:spPr>
          <a:xfrm>
            <a:off x="3635189" y="2783637"/>
            <a:ext cx="492162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 err="1"/>
              <a:t>Klasifikacija</a:t>
            </a:r>
            <a:r>
              <a:rPr lang="en-GB" sz="3200" dirty="0"/>
              <a:t> </a:t>
            </a:r>
            <a:r>
              <a:rPr lang="en-GB" sz="3200" dirty="0" err="1"/>
              <a:t>teksta</a:t>
            </a:r>
            <a:r>
              <a:rPr lang="en-GB" sz="3200" dirty="0"/>
              <a:t> Disneyland Reviews</a:t>
            </a:r>
          </a:p>
        </p:txBody>
      </p:sp>
    </p:spTree>
    <p:extLst>
      <p:ext uri="{BB962C8B-B14F-4D97-AF65-F5344CB8AC3E}">
        <p14:creationId xmlns:p14="http://schemas.microsoft.com/office/powerpoint/2010/main" val="1047031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C33D-BAC1-4CAE-ADAF-6D14714A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Metode</a:t>
            </a:r>
            <a:r>
              <a:rPr lang="en-GB" dirty="0"/>
              <a:t> za </a:t>
            </a:r>
            <a:r>
              <a:rPr lang="en-GB" dirty="0" err="1"/>
              <a:t>klasifikaciju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63DF-8967-4F49-938C-C7E7D2D7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Naivni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Bajes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KNN(K-Nearest Neighbour)</a:t>
            </a:r>
          </a:p>
          <a:p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SVM(</a:t>
            </a:r>
            <a:r>
              <a:rPr lang="sr-Latn-C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J48</a:t>
            </a:r>
          </a:p>
          <a:p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</a:t>
            </a:r>
            <a:r>
              <a:rPr lang="bs-Latn-BA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regresija</a:t>
            </a:r>
            <a:endParaRPr lang="en-GB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43041-E3C8-FC29-24D9-8846CC84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22" y="3051414"/>
            <a:ext cx="7391078" cy="40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8213-C6E4-4007-B5FE-A7F5A623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Naivni</a:t>
            </a:r>
            <a:r>
              <a:rPr lang="en-GB" dirty="0"/>
              <a:t> </a:t>
            </a:r>
            <a:r>
              <a:rPr lang="en-GB" dirty="0" err="1"/>
              <a:t>Bajes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9A906-FF2E-427F-B9BF-8791B4A3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Naivni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bajes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jednostavan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algoritam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koji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temelji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Bayesovom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teoremu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pretpostavka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naivnog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Bajesa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nezavisnost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karakteristika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atributa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podacima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što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ga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čini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efikasnim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mnogim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situacijama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naivni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Bajes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može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jednostavne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brze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rezultate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važno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imati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njegova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pretpostavka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nezavisnosti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često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realistična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stvarnim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scenarijima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90248-9FEB-4102-8987-905A73AA7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29" y="4213777"/>
            <a:ext cx="5488942" cy="24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94A3-8D1C-4231-BF63-96A192C2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92F7F-01C7-463C-945E-727B91DD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najbližih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suseda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</a:t>
            </a:r>
            <a:r>
              <a:rPr lang="bs-Latn-BA" b="0" i="0" dirty="0">
                <a:solidFill>
                  <a:srgbClr val="D1D5DB"/>
                </a:solidFill>
                <a:effectLst/>
                <a:latin typeface="Söhne"/>
              </a:rPr>
              <a:t>š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(KNN)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jednostavan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efikasan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algoritam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regresiju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koji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oslanja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sličnost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između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KNN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algoritam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funkcioniše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što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pronalazi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najbližih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suseda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</a:t>
            </a:r>
            <a:r>
              <a:rPr lang="bs-Latn-BA" b="0" i="0" dirty="0">
                <a:solidFill>
                  <a:srgbClr val="D1D5DB"/>
                </a:solidFill>
                <a:effectLst/>
                <a:latin typeface="Söhne"/>
              </a:rPr>
              <a:t>š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svaki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nepoznati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udaljenosti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prostoru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karakteristika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Odluka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donosi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većine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prosečne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vrednosti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suseda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čineći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KNN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fleksibilnim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prilagodljivim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različite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probleme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7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17BD-71FB-4A63-8172-E41A7018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ACB9-5EE5-4406-A98E-B3C448AB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05875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SVM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Mašina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podrškom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vektora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moćan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algoritam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regresiju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koji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fokusira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pronalaženje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optimalne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hiper-ravnine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razdvaja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podatke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prostoru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karakteristika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SVM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sposobnost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da dobro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funkcioniše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linearno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nelinearno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separabilnim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podacima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koristeći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tehniku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transformacije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višedimenzionalni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prostor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putem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jezgara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Može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različitim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oblastima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što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prepoznavanje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slika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teksta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dijagnostika</a:t>
            </a:r>
            <a:r>
              <a:rPr lang="en-GB" b="0" i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B513B-FB48-4529-8FF2-3FEA19694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84" y="4278427"/>
            <a:ext cx="5413383" cy="2330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226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824D-6BEF-447F-9933-CD2F057C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J48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35A6-F510-440D-94FC-C1FB42BC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1657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J48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algoritam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generisanje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stabla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odlučivanja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koji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često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mašinskom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učenju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 On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metodu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C4.5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konstrukciju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stabla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odlučivanja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J48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atribut-razgranjavanje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bi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rekurzivno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delio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skup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skupove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koji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klasifikuju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vrednosti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atributa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Stablo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odlučivanja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generisano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J48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algoritmom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interpretabilnost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rezultata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može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predviđanje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novih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naučenih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pravila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21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EF7C6-D8A6-4B1E-8F40-8ED9EE7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Logisti</a:t>
            </a:r>
            <a:r>
              <a:rPr lang="bs-Latn-BA" dirty="0"/>
              <a:t>č</a:t>
            </a:r>
            <a:r>
              <a:rPr lang="en-GB" dirty="0"/>
              <a:t>ka </a:t>
            </a:r>
            <a:r>
              <a:rPr lang="en-GB" dirty="0" err="1"/>
              <a:t>Regresija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4EE4-24AF-4396-9C9D-3069AF2D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Logistička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regresija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statistička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metoda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modeliranje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verovatnoće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binarne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ili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višeklase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linearnih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kombinacija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karakteristika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Logistička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regresija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logističku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sigmoidnu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funkciju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transformaciju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linearnog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rezultata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opsegu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između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0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1,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što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rezultata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verovatnoću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Ova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metoda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često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praksi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zbog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svoje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jednostavnosti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interpretabilnosti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efikasnosti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obradi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velikih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skupova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posebno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problemima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klasifikacije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64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BCF5-EF73-42EE-959D-B0EA7592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Metrike</a:t>
            </a:r>
            <a:r>
              <a:rPr lang="en-GB" dirty="0"/>
              <a:t> za </a:t>
            </a:r>
            <a:r>
              <a:rPr lang="en-GB" dirty="0" err="1"/>
              <a:t>evaluaciju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9A47-DC3E-41BF-918E-078FCDF6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200196"/>
          </a:xfrm>
        </p:spPr>
        <p:txBody>
          <a:bodyPr>
            <a:normAutofit/>
          </a:bodyPr>
          <a:lstStyle/>
          <a:p>
            <a:r>
              <a:rPr lang="en-GB" sz="3600" b="0" i="0" dirty="0" err="1">
                <a:solidFill>
                  <a:srgbClr val="D1D5DB"/>
                </a:solidFill>
                <a:effectLst/>
                <a:latin typeface="Söhne"/>
              </a:rPr>
              <a:t>Tačnost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(Accuracy)</a:t>
            </a:r>
          </a:p>
          <a:p>
            <a:r>
              <a:rPr lang="en-GB" sz="3600" b="0" i="0" dirty="0" err="1">
                <a:solidFill>
                  <a:srgbClr val="D1D5DB"/>
                </a:solidFill>
                <a:effectLst/>
                <a:latin typeface="Söhne"/>
              </a:rPr>
              <a:t>Preciznost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(Precision)</a:t>
            </a:r>
            <a:endParaRPr lang="en-GB" sz="3600" dirty="0">
              <a:solidFill>
                <a:srgbClr val="D1D5DB"/>
              </a:solidFill>
              <a:latin typeface="Söhne"/>
            </a:endParaRPr>
          </a:p>
          <a:p>
            <a:r>
              <a:rPr lang="en-GB" sz="3600" b="0" i="0" dirty="0" err="1">
                <a:solidFill>
                  <a:srgbClr val="D1D5DB"/>
                </a:solidFill>
                <a:effectLst/>
                <a:latin typeface="Söhne"/>
              </a:rPr>
              <a:t>Odziv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(Recall)</a:t>
            </a:r>
          </a:p>
          <a:p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F1 </a:t>
            </a:r>
            <a:r>
              <a:rPr lang="en-GB" sz="3600" b="0" i="0" dirty="0" err="1">
                <a:solidFill>
                  <a:srgbClr val="D1D5DB"/>
                </a:solidFill>
                <a:effectLst/>
                <a:latin typeface="Söhne"/>
              </a:rPr>
              <a:t>mera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(F1 Score)</a:t>
            </a:r>
            <a:endParaRPr lang="en-GB" sz="3600" dirty="0">
              <a:solidFill>
                <a:srgbClr val="D1D5DB"/>
              </a:solidFill>
              <a:latin typeface="Söhne"/>
            </a:endParaRPr>
          </a:p>
          <a:p>
            <a:r>
              <a:rPr lang="en-GB" sz="3600" b="0" i="0" dirty="0" err="1">
                <a:solidFill>
                  <a:srgbClr val="D1D5DB"/>
                </a:solidFill>
                <a:effectLst/>
                <a:latin typeface="Söhne"/>
              </a:rPr>
              <a:t>Matrica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3600" b="0" i="0" dirty="0" err="1">
                <a:solidFill>
                  <a:srgbClr val="D1D5DB"/>
                </a:solidFill>
                <a:effectLst/>
                <a:latin typeface="Söhne"/>
              </a:rPr>
              <a:t>konfuzije</a:t>
            </a:r>
            <a:r>
              <a:rPr lang="en-GB" sz="3600" b="0" i="0" dirty="0">
                <a:solidFill>
                  <a:srgbClr val="D1D5DB"/>
                </a:solidFill>
                <a:effectLst/>
                <a:latin typeface="Söhne"/>
              </a:rPr>
              <a:t> (Confusion Matrix)</a:t>
            </a:r>
          </a:p>
        </p:txBody>
      </p:sp>
    </p:spTree>
    <p:extLst>
      <p:ext uri="{BB962C8B-B14F-4D97-AF65-F5344CB8AC3E}">
        <p14:creationId xmlns:p14="http://schemas.microsoft.com/office/powerpoint/2010/main" val="61321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5692-2FC2-4CB2-A4CB-09C68B8A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</a:t>
            </a:r>
            <a:r>
              <a:rPr lang="bs-Latn-BA" dirty="0"/>
              <a:t>č</a:t>
            </a:r>
            <a:r>
              <a:rPr lang="en-GB" dirty="0" err="1"/>
              <a:t>nost</a:t>
            </a:r>
            <a:r>
              <a:rPr lang="en-GB" dirty="0"/>
              <a:t>(accuracy)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B05F-6A4D-42EF-92BE-4ACD66118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207" y="2189650"/>
            <a:ext cx="5060497" cy="4058750"/>
          </a:xfrm>
        </p:spPr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metrika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meri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koliko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klasifikacioni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model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predvideo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odnosu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ukupan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izračunava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odnos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predviđenih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ukupnom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skupu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često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metrika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procenu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performansi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klasifikacionih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ED3D66-41F7-4F95-9F76-EBDCEF5312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3031" y="2189650"/>
            <a:ext cx="4675762" cy="2961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870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1127-3882-4167-BE07-476FBC09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Preciznost</a:t>
            </a:r>
            <a:r>
              <a:rPr lang="en-GB" dirty="0"/>
              <a:t>(precision)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BFB0-7A52-4D76-BE0D-E149FFE92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Preciznost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metrika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meri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koliko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model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identifikovao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instance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odnosu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ukupan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klasifikovao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pozitivne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Preciznost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izračunava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odnos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identifikovanih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ukupnom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model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klasifikovao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procenu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koliko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pouzdane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predikcije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3C4460-9EC7-477E-B7E3-9FA77C29D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3675" y="1732448"/>
            <a:ext cx="5099769" cy="3334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811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F173-8707-4B61-B350-6BA531D2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/>
              <a:t>Odziv</a:t>
            </a:r>
            <a:r>
              <a:rPr lang="en-GB" dirty="0"/>
              <a:t>(recall)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475145-1C3B-472B-BFF3-5FFCB46E17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5863" y="2259980"/>
            <a:ext cx="5337110" cy="30036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473D2-2B80-411B-BA50-D24ADC7548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Odziv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metrika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meri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koliko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uspešan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model u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identifikovanju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stvarnih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endParaRPr lang="en-GB" sz="240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Odziv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izračunava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odnos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broja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tačno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identifikovanih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prema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ukupnom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broju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stvarnih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se za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procenu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sposobnosti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da "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uhvati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"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sve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stvarne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pozitivne</a:t>
            </a:r>
            <a:r>
              <a:rPr lang="en-GB" sz="240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i="0" dirty="0" err="1">
                <a:solidFill>
                  <a:srgbClr val="D1D5DB"/>
                </a:solidFill>
                <a:effectLst/>
                <a:latin typeface="Söhne"/>
              </a:rPr>
              <a:t>slučajeve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623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0D2A2B-57C6-C7DF-336F-12ED859D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F086E-910C-6239-3BDA-275081DC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49289"/>
            <a:ext cx="9440034" cy="1191044"/>
          </a:xfrm>
        </p:spPr>
        <p:txBody>
          <a:bodyPr/>
          <a:lstStyle/>
          <a:p>
            <a:r>
              <a:rPr lang="en-US" b="1" dirty="0" err="1"/>
              <a:t>DisneyLand</a:t>
            </a:r>
            <a:r>
              <a:rPr lang="en-US" b="1" dirty="0"/>
              <a:t>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5AE21-9AEC-0B8A-07AD-41BA0621E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143" y="2058957"/>
            <a:ext cx="9440034" cy="4076155"/>
          </a:xfrm>
          <a:solidFill>
            <a:srgbClr val="000000">
              <a:alpha val="45882"/>
            </a:srgbClr>
          </a:solidFill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Disneyland je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jedan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od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najpopularnijih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parkova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na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svetu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.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Preko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million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posetilaca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svake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godine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daje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neki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vid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utiska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preko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drustvenih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mreza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I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sajtova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. </a:t>
            </a:r>
          </a:p>
          <a:p>
            <a:pPr algn="l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Imamo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Utiske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Imamo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Ocene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-</a:t>
            </a:r>
            <a:r>
              <a:rPr lang="en-US" sz="2400" dirty="0" err="1">
                <a:solidFill>
                  <a:schemeClr val="tx1">
                    <a:lumMod val="85000"/>
                  </a:schemeClr>
                </a:solidFill>
              </a:rPr>
              <a:t>Prikpuljeno</a:t>
            </a:r>
            <a:r>
              <a:rPr lang="en-US" sz="2400" dirty="0">
                <a:solidFill>
                  <a:schemeClr val="tx1">
                    <a:lumMod val="85000"/>
                  </a:schemeClr>
                </a:solidFill>
              </a:rPr>
              <a:t> u dataset</a:t>
            </a:r>
          </a:p>
          <a:p>
            <a:pPr algn="l"/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53A8B-6DA4-E3A3-012E-B2FF8CA944FF}"/>
              </a:ext>
            </a:extLst>
          </p:cNvPr>
          <p:cNvSpPr txBox="1"/>
          <p:nvPr/>
        </p:nvSpPr>
        <p:spPr>
          <a:xfrm>
            <a:off x="4562669" y="1744824"/>
            <a:ext cx="481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5BED8-5336-DCAC-E9ED-3750BBEA4855}"/>
              </a:ext>
            </a:extLst>
          </p:cNvPr>
          <p:cNvSpPr txBox="1"/>
          <p:nvPr/>
        </p:nvSpPr>
        <p:spPr>
          <a:xfrm>
            <a:off x="-734927" y="1535737"/>
            <a:ext cx="422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US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projektu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813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6338-02C5-46A3-9DB6-2197BAD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F1 </a:t>
            </a:r>
            <a:r>
              <a:rPr lang="en-GB" dirty="0" err="1"/>
              <a:t>mera</a:t>
            </a:r>
            <a:r>
              <a:rPr lang="en-GB"/>
              <a:t>(F1 </a:t>
            </a:r>
            <a:r>
              <a:rPr lang="en-GB" dirty="0"/>
              <a:t>score)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00CCA2-C239-4E94-B15F-4CCD3FCE27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278" y="2383957"/>
            <a:ext cx="4723526" cy="26265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CCD4-E55E-463E-9CCB-DD5321B6D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9865" y="2258404"/>
            <a:ext cx="5991317" cy="3989996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harmonična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sredina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između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preciznosti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odziva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procenu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izbalansiranosti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između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identifikacije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pokrivenosti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stvarnih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instanci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F1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mera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izračunava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odnos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dvostruko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umnožene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vrednosti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preciznosti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odziva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zbiru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preciznosti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odziva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pružajući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celovitu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metriku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kombinuje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dve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performanse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79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953294-B9FE-46C6-8274-12CF2CEB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Trening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test set </a:t>
            </a:r>
            <a:r>
              <a:rPr lang="en-GB" dirty="0" err="1"/>
              <a:t>rezultati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E4B729-1FC1-4C78-83CC-748F2094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352" y="1951882"/>
            <a:ext cx="7384648" cy="4059237"/>
          </a:xfrm>
        </p:spPr>
      </p:pic>
    </p:spTree>
    <p:extLst>
      <p:ext uri="{BB962C8B-B14F-4D97-AF65-F5344CB8AC3E}">
        <p14:creationId xmlns:p14="http://schemas.microsoft.com/office/powerpoint/2010/main" val="160872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8105-BA83-427B-97AF-DD28077F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50" y="0"/>
            <a:ext cx="10353762" cy="970450"/>
          </a:xfrm>
        </p:spPr>
        <p:txBody>
          <a:bodyPr/>
          <a:lstStyle/>
          <a:p>
            <a:pPr algn="ctr"/>
            <a:r>
              <a:rPr lang="en-GB" dirty="0" err="1"/>
              <a:t>Matrica</a:t>
            </a:r>
            <a:r>
              <a:rPr lang="en-GB" dirty="0"/>
              <a:t> </a:t>
            </a:r>
            <a:r>
              <a:rPr lang="en-GB" dirty="0" err="1"/>
              <a:t>konfuzije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C1B5-73CD-4F46-87BC-B3099CB74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6143" y="2100196"/>
            <a:ext cx="5384896" cy="3541714"/>
          </a:xfrm>
        </p:spPr>
        <p:txBody>
          <a:bodyPr>
            <a:normAutofit/>
          </a:bodyPr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Matrica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konfuzije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tabela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prikazuje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performanse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klasifikacionog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predviđanju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prikazujući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tačnih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netačnih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predikcija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svaku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klasu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Matrica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konfuzije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vizuelnu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analizu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grešaka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identifikovanje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tipova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grešaka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lažno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pozitivnih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lažno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negativnih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)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evaluaciju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performansi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svakoj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klasi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D8A6FA-0DB8-4749-9C08-0A1E04CF78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5689" y="1355489"/>
            <a:ext cx="6180011" cy="431907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15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31716F-10D5-4F93-8199-01C4ABE3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38E16EE-620F-4C65-9777-04B3A8237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4416" y="1"/>
            <a:ext cx="6435448" cy="3429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686D3-9C18-4C63-9C44-548CEEE8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75767" cy="33893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38B94-590F-4A24-98D4-7812E4B6A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413" y="3429000"/>
            <a:ext cx="3584783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52E073-C0EF-4103-B7AC-C9CB1DDFD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97" y="3415214"/>
            <a:ext cx="4860561" cy="3442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A6F334A-9ACE-4074-9A8E-E9799B3A2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2196" y="3429000"/>
            <a:ext cx="3719804" cy="344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0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5923-B13D-C169-0399-517B089A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1360-C872-5A86-5955-9EDCE8C2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</a:t>
            </a:r>
          </a:p>
          <a:p>
            <a:pPr marL="36900" indent="0">
              <a:buNone/>
            </a:pPr>
            <a:br>
              <a:rPr lang="en-US" dirty="0"/>
            </a:br>
            <a:r>
              <a:rPr lang="en-US" dirty="0"/>
              <a:t>Vahid </a:t>
            </a:r>
            <a:r>
              <a:rPr lang="en-US" dirty="0" err="1"/>
              <a:t>Uglic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Muhamed </a:t>
            </a:r>
            <a:r>
              <a:rPr lang="en-US" dirty="0" err="1"/>
              <a:t>Sadovic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803E-7A60-4EFF-ABBC-9D39C72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 err="1"/>
              <a:t>Osnovni</a:t>
            </a:r>
            <a:r>
              <a:rPr lang="en-GB" u="sng" dirty="0"/>
              <a:t> </a:t>
            </a:r>
            <a:r>
              <a:rPr lang="en-GB" u="sng" dirty="0" err="1"/>
              <a:t>pojmovi</a:t>
            </a:r>
            <a:endParaRPr lang="en-GB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A718-7853-47ED-8A92-E9234888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07" y="1993707"/>
            <a:ext cx="10353762" cy="405875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Data Collection-&gt;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Pribavljanje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podataka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(dataset)</a:t>
            </a:r>
            <a:endParaRPr lang="en-GB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Data Preprocessing -&gt; Ci</a:t>
            </a:r>
            <a:r>
              <a:rPr lang="bs-Latn-BA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šć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enje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texta</a:t>
            </a:r>
            <a:endParaRPr lang="en-US" sz="2800" b="1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Feature Extraction-&gt;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Tfidf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</a:rPr>
              <a:t> Vectorizer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Splitting Dataset-&gt;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podela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dataseta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B1730-D35B-AFF1-D3E4-75FF33B4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9805" y="1274768"/>
            <a:ext cx="5047862" cy="50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5422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2DB-5088-5F8A-983A-7D448871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4645"/>
            <a:ext cx="10870768" cy="1505405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6B4B3-B534-1C1E-13AD-1E8A334ED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Ekstrakcija</a:t>
            </a:r>
            <a:r>
              <a:rPr lang="en-US" sz="2400" dirty="0"/>
              <a:t> </a:t>
            </a:r>
            <a:r>
              <a:rPr lang="en-US" sz="2400" dirty="0" err="1"/>
              <a:t>odgovarajucih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dataseta</a:t>
            </a:r>
            <a:endParaRPr lang="en-US" sz="2400" dirty="0"/>
          </a:p>
          <a:p>
            <a:r>
              <a:rPr lang="en-US" sz="2400" dirty="0"/>
              <a:t>4</a:t>
            </a:r>
            <a:r>
              <a:rPr lang="bs-Latn-BA" sz="2400" dirty="0"/>
              <a:t>0</a:t>
            </a:r>
            <a:r>
              <a:rPr lang="en-US" sz="2400" dirty="0"/>
              <a:t>000+ </a:t>
            </a:r>
            <a:r>
              <a:rPr lang="en-US" sz="2400" dirty="0" err="1"/>
              <a:t>podataka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Nejednakost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endParaRPr lang="en-US" sz="2400" dirty="0"/>
          </a:p>
          <a:p>
            <a:r>
              <a:rPr lang="en-US" sz="2400" dirty="0" err="1"/>
              <a:t>Vrsenja</a:t>
            </a:r>
            <a:r>
              <a:rPr lang="en-US" sz="2400" dirty="0"/>
              <a:t> </a:t>
            </a:r>
            <a:r>
              <a:rPr lang="en-US" sz="2400" dirty="0" err="1"/>
              <a:t>balansiranja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u </a:t>
            </a:r>
            <a:r>
              <a:rPr lang="en-US" sz="2400" dirty="0" err="1"/>
              <a:t>datasetu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err="1"/>
              <a:t>Uzimanja</a:t>
            </a:r>
            <a:r>
              <a:rPr lang="en-US" sz="2400" dirty="0"/>
              <a:t> </a:t>
            </a:r>
            <a:r>
              <a:rPr lang="en-US" sz="2400" dirty="0" err="1"/>
              <a:t>podjednakih</a:t>
            </a:r>
            <a:r>
              <a:rPr lang="en-US" sz="2400" dirty="0"/>
              <a:t> </a:t>
            </a:r>
            <a:r>
              <a:rPr lang="en-US" sz="2400" dirty="0" err="1"/>
              <a:t>skupova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E2B69-D593-4E46-D1F2-04969560B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608" y1="46199" x2="50608" y2="46199"/>
                        <a14:foregroundMark x1="72993" y1="68421" x2="72993" y2="68421"/>
                        <a14:foregroundMark x1="67397" y1="50877" x2="67397" y2="50877"/>
                        <a14:foregroundMark x1="73723" y1="28363" x2="73723" y2="28363"/>
                        <a14:foregroundMark x1="51338" y1="16374" x2="51338" y2="16374"/>
                        <a14:foregroundMark x1="27007" y1="69298" x2="27007" y2="69298"/>
                        <a14:foregroundMark x1="38200" y1="59064" x2="38200" y2="590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43476" y="1666517"/>
            <a:ext cx="6448524" cy="53659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67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CC3E-97E7-4121-8BBD-837E8200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3306"/>
            <a:ext cx="10353762" cy="1486744"/>
          </a:xfrm>
        </p:spPr>
        <p:txBody>
          <a:bodyPr/>
          <a:lstStyle/>
          <a:p>
            <a:pPr algn="ctr"/>
            <a:r>
              <a:rPr lang="en-GB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28D9-DC37-4146-BDC8-4A6B87C0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34" y="2292286"/>
            <a:ext cx="10353762" cy="4058751"/>
          </a:xfrm>
        </p:spPr>
        <p:txBody>
          <a:bodyPr/>
          <a:lstStyle/>
          <a:p>
            <a:r>
              <a:rPr lang="en-GB" sz="3200" b="1" dirty="0"/>
              <a:t>Text Reviews -&gt; Eng </a:t>
            </a:r>
            <a:r>
              <a:rPr lang="en-GB" sz="3200" b="1" dirty="0" err="1"/>
              <a:t>jezik</a:t>
            </a:r>
            <a:r>
              <a:rPr lang="en-GB" sz="3200" b="1" dirty="0"/>
              <a:t>, </a:t>
            </a:r>
            <a:r>
              <a:rPr lang="en-GB" sz="3200" b="1" dirty="0" err="1">
                <a:solidFill>
                  <a:srgbClr val="C00000"/>
                </a:solidFill>
              </a:rPr>
              <a:t>bitno</a:t>
            </a:r>
            <a:r>
              <a:rPr lang="en-GB" sz="3200" b="1" dirty="0">
                <a:solidFill>
                  <a:srgbClr val="C00000"/>
                </a:solidFill>
              </a:rPr>
              <a:t>!</a:t>
            </a:r>
          </a:p>
          <a:p>
            <a:r>
              <a:rPr lang="en-GB" sz="3200" b="1" dirty="0" err="1"/>
              <a:t>Transformacija</a:t>
            </a:r>
            <a:r>
              <a:rPr lang="en-GB" sz="3200" b="1" dirty="0"/>
              <a:t> </a:t>
            </a:r>
            <a:r>
              <a:rPr lang="en-GB" sz="3200" b="1" dirty="0" err="1"/>
              <a:t>negacije</a:t>
            </a:r>
            <a:endParaRPr lang="en-GB" sz="3200" b="1" dirty="0"/>
          </a:p>
          <a:p>
            <a:r>
              <a:rPr lang="en-GB" sz="3200" b="1" dirty="0" err="1"/>
              <a:t>Uklanjanja</a:t>
            </a:r>
            <a:r>
              <a:rPr lang="en-GB" sz="3200" b="1" dirty="0"/>
              <a:t> </a:t>
            </a:r>
            <a:r>
              <a:rPr lang="en-GB" sz="3200" b="1" dirty="0" err="1"/>
              <a:t>veznika</a:t>
            </a:r>
            <a:r>
              <a:rPr lang="en-GB" sz="3200" b="1" dirty="0"/>
              <a:t> (</a:t>
            </a:r>
            <a:r>
              <a:rPr lang="en-GB" sz="3200" b="1" dirty="0" err="1"/>
              <a:t>stopwords</a:t>
            </a:r>
            <a:r>
              <a:rPr lang="en-GB" sz="3200" b="1" dirty="0"/>
              <a:t>)</a:t>
            </a:r>
          </a:p>
          <a:p>
            <a:r>
              <a:rPr lang="en-GB" sz="3200" b="1" dirty="0" err="1"/>
              <a:t>Uklanjanje</a:t>
            </a:r>
            <a:r>
              <a:rPr lang="en-GB" sz="3200" b="1" dirty="0"/>
              <a:t> </a:t>
            </a:r>
            <a:r>
              <a:rPr lang="en-GB" sz="3200" b="1" dirty="0" err="1"/>
              <a:t>specijalnih</a:t>
            </a:r>
            <a:r>
              <a:rPr lang="en-GB" sz="3200" b="1" dirty="0"/>
              <a:t> </a:t>
            </a:r>
            <a:r>
              <a:rPr lang="en-GB" sz="3200" b="1" dirty="0" err="1"/>
              <a:t>karaktera</a:t>
            </a:r>
            <a:endParaRPr lang="en-GB" sz="3200" b="1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AF2E0E-CC35-6B77-3D77-A36ED52B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34" y="1624034"/>
            <a:ext cx="4238902" cy="48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A947-46BE-4C16-AC2D-9EBBBF29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D91E-454A-4EF5-8A3B-9DD1652FE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23" y="1872408"/>
            <a:ext cx="10353762" cy="4058751"/>
          </a:xfrm>
        </p:spPr>
        <p:txBody>
          <a:bodyPr>
            <a:normAutofit/>
          </a:bodyPr>
          <a:lstStyle/>
          <a:p>
            <a:r>
              <a:rPr lang="en-GB" sz="2800" dirty="0" err="1"/>
              <a:t>Koriscenje</a:t>
            </a:r>
            <a:r>
              <a:rPr lang="en-GB" sz="2800" dirty="0"/>
              <a:t> </a:t>
            </a:r>
            <a:r>
              <a:rPr lang="en-GB" sz="2800" dirty="0" err="1"/>
              <a:t>Tfidf</a:t>
            </a:r>
            <a:r>
              <a:rPr lang="en-GB" sz="2800" dirty="0"/>
              <a:t> </a:t>
            </a:r>
            <a:r>
              <a:rPr lang="en-GB" sz="2800" dirty="0" err="1"/>
              <a:t>vectorizera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Count </a:t>
            </a:r>
            <a:r>
              <a:rPr lang="en-GB" sz="2800" dirty="0" err="1"/>
              <a:t>vectorizera</a:t>
            </a:r>
            <a:endParaRPr lang="en-GB" sz="2800" dirty="0"/>
          </a:p>
          <a:p>
            <a:r>
              <a:rPr lang="en-GB" sz="2800" dirty="0" err="1"/>
              <a:t>Predstavljanje</a:t>
            </a:r>
            <a:r>
              <a:rPr lang="en-GB" sz="2800" dirty="0"/>
              <a:t> </a:t>
            </a:r>
            <a:r>
              <a:rPr lang="en-GB" sz="2800" dirty="0" err="1"/>
              <a:t>tekstulanih</a:t>
            </a:r>
            <a:r>
              <a:rPr lang="en-GB" sz="2800" dirty="0"/>
              <a:t> </a:t>
            </a:r>
            <a:r>
              <a:rPr lang="en-GB" sz="2800" dirty="0" err="1"/>
              <a:t>podataka</a:t>
            </a:r>
            <a:r>
              <a:rPr lang="en-GB" sz="2800" dirty="0"/>
              <a:t> u numeri</a:t>
            </a:r>
            <a:r>
              <a:rPr lang="bs-Latn-BA" sz="2800" dirty="0"/>
              <a:t>č</a:t>
            </a:r>
            <a:r>
              <a:rPr lang="en-GB" sz="2800" dirty="0" err="1"/>
              <a:t>ke</a:t>
            </a:r>
            <a:r>
              <a:rPr lang="en-GB" sz="2800" dirty="0"/>
              <a:t> </a:t>
            </a:r>
            <a:r>
              <a:rPr lang="en-GB" sz="2800" dirty="0" err="1"/>
              <a:t>vrednosti</a:t>
            </a:r>
            <a:endParaRPr lang="en-GB" sz="2800" dirty="0"/>
          </a:p>
          <a:p>
            <a:r>
              <a:rPr lang="en-GB" sz="2800" dirty="0" err="1"/>
              <a:t>Daje</a:t>
            </a:r>
            <a:r>
              <a:rPr lang="en-GB" sz="2800" dirty="0"/>
              <a:t> </a:t>
            </a:r>
            <a:r>
              <a:rPr lang="en-GB" sz="2800" dirty="0" err="1"/>
              <a:t>te</a:t>
            </a:r>
            <a:r>
              <a:rPr lang="bs-Latn-BA" sz="2800" dirty="0"/>
              <a:t>ž</a:t>
            </a:r>
            <a:r>
              <a:rPr lang="en-GB" sz="2800" dirty="0" err="1"/>
              <a:t>inu</a:t>
            </a:r>
            <a:r>
              <a:rPr lang="en-GB" sz="2800" dirty="0"/>
              <a:t> re</a:t>
            </a:r>
            <a:r>
              <a:rPr lang="bs-Latn-BA" sz="2800" dirty="0"/>
              <a:t>č</a:t>
            </a:r>
            <a:r>
              <a:rPr lang="en-GB" sz="2800" dirty="0" err="1"/>
              <a:t>ima</a:t>
            </a:r>
            <a:r>
              <a:rPr lang="en-GB" sz="2800" dirty="0"/>
              <a:t> </a:t>
            </a:r>
            <a:r>
              <a:rPr lang="en-GB" sz="2800" dirty="0" err="1"/>
              <a:t>na</a:t>
            </a:r>
            <a:r>
              <a:rPr lang="en-GB" sz="2800" dirty="0"/>
              <a:t> </a:t>
            </a:r>
            <a:r>
              <a:rPr lang="en-GB" sz="2800" dirty="0" err="1"/>
              <a:t>osnovu</a:t>
            </a:r>
            <a:r>
              <a:rPr lang="en-GB" sz="2800" dirty="0"/>
              <a:t> u</a:t>
            </a:r>
            <a:r>
              <a:rPr lang="bs-Latn-BA" sz="2800" dirty="0"/>
              <a:t>č</a:t>
            </a:r>
            <a:r>
              <a:rPr lang="en-GB" sz="2800" dirty="0" err="1"/>
              <a:t>estalosti</a:t>
            </a:r>
            <a:r>
              <a:rPr lang="en-GB" sz="2800" dirty="0"/>
              <a:t> </a:t>
            </a:r>
            <a:r>
              <a:rPr lang="en-GB" sz="2800" dirty="0" err="1"/>
              <a:t>pojaviljivanja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26F44-0CEC-B7C4-4470-04D98005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03" y="3748797"/>
            <a:ext cx="6276036" cy="2875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83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A133-50E4-4C38-96E1-25BE568A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6CB2-995F-4A8F-9663-4311A5B8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TF-IDF je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tehnika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predstavljanje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tekstu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važnosti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odnosu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celokupan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korpus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dokumenata</a:t>
            </a:r>
            <a:endParaRPr lang="en-GB" b="0" i="0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TF-IDF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kombinuje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informacije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o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učestalosti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(TF)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datom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dokumentu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retkosti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(IDF)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celokupnom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korpusu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bi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dobila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numerička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vrednost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opisuje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značajnost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kontekstu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dokumenta</a:t>
            </a:r>
            <a:endParaRPr lang="en-GB" dirty="0">
              <a:solidFill>
                <a:srgbClr val="D1D5DB"/>
              </a:solidFill>
              <a:latin typeface="Söhne"/>
            </a:endParaRP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Primena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TF-IDF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omogućava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identifikaciju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ključnih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filtriranje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irelevantnih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poboljšanje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reprezentacije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teksta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mašinskom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učenju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pretrazi</a:t>
            </a:r>
            <a:r>
              <a:rPr lang="en-GB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dirty="0" err="1">
                <a:solidFill>
                  <a:srgbClr val="D1D5DB"/>
                </a:solidFill>
                <a:effectLst/>
                <a:latin typeface="Söhne"/>
              </a:rPr>
              <a:t>itd</a:t>
            </a:r>
            <a:r>
              <a:rPr lang="en-GB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04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1CE1-65BF-4732-89BA-E5EE293F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vectorizer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9CD0-820B-4EBB-89A0-EB290446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se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pretvaranje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tekstualnih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podataka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numeričke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vrednosti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algoritmi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ma</a:t>
            </a:r>
            <a:r>
              <a:rPr lang="bs-Latn-BA" dirty="0">
                <a:solidFill>
                  <a:srgbClr val="D1D5DB"/>
                </a:solidFill>
                <a:effectLst/>
                <a:latin typeface="Söhne"/>
              </a:rPr>
              <a:t>š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inskog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učenja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mogu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koristiti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za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obuku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modela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CountVectorizer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radi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tako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što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broji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koliko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puta se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svaka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pojavljuje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u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dokumentima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i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konstruiše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vektor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koji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predstavlja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frekvencije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pojavljivanja</a:t>
            </a:r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b="0" i="0" dirty="0" err="1">
                <a:solidFill>
                  <a:srgbClr val="D1D5DB"/>
                </a:solidFill>
                <a:effectLst/>
                <a:latin typeface="Söhne"/>
              </a:rPr>
              <a:t>reči</a:t>
            </a:r>
            <a:r>
              <a:rPr lang="en-GB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6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E49D-AA82-4A7F-BAE8-4C6F8A68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Splitting Dataset(</a:t>
            </a:r>
            <a:r>
              <a:rPr lang="en-GB" dirty="0" err="1"/>
              <a:t>podela</a:t>
            </a:r>
            <a:r>
              <a:rPr lang="en-GB" dirty="0"/>
              <a:t> </a:t>
            </a:r>
            <a:r>
              <a:rPr lang="en-GB" dirty="0" err="1"/>
              <a:t>dataseta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B83F-DA97-458B-822C-16E60B062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Podela</a:t>
            </a:r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Dataseta</a:t>
            </a:r>
            <a:endParaRPr lang="en-GB" sz="2400" b="1" dirty="0">
              <a:solidFill>
                <a:srgbClr val="D1D5DB"/>
              </a:solidFill>
              <a:effectLst/>
              <a:latin typeface="Söhne"/>
            </a:endParaRPr>
          </a:p>
          <a:p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Training Set</a:t>
            </a:r>
          </a:p>
          <a:p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Test Set</a:t>
            </a:r>
          </a:p>
          <a:p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Preciznost</a:t>
            </a:r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 se </a:t>
            </a:r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evaluira</a:t>
            </a:r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osnovu</a:t>
            </a:r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 test seta.</a:t>
            </a:r>
          </a:p>
          <a:p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Razne</a:t>
            </a:r>
            <a:r>
              <a:rPr lang="en-GB" sz="2400" b="1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GB" sz="2400" b="1" dirty="0" err="1">
                <a:solidFill>
                  <a:srgbClr val="D1D5DB"/>
                </a:solidFill>
                <a:effectLst/>
                <a:latin typeface="Söhne"/>
              </a:rPr>
              <a:t>metrike</a:t>
            </a:r>
            <a:endParaRPr lang="en-GB" sz="2400" b="1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1DAEB-2696-7F8A-0946-FEC6E755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907" r="95543">
                        <a14:foregroundMark x1="59109" y1="53200" x2="59109" y2="53200"/>
                        <a14:foregroundMark x1="95736" y1="47800" x2="95736" y2="47800"/>
                        <a14:foregroundMark x1="90504" y1="46400" x2="90504" y2="46400"/>
                        <a14:foregroundMark x1="2907" y1="51600" x2="2907" y2="51600"/>
                        <a14:foregroundMark x1="88566" y1="51000" x2="88566" y2="51000"/>
                        <a14:foregroundMark x1="85853" y1="47600" x2="85853" y2="47600"/>
                        <a14:foregroundMark x1="92248" y1="39200" x2="92248" y2="39200"/>
                        <a14:foregroundMark x1="94574" y1="57400" x2="94574" y2="57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33892" y="1485900"/>
            <a:ext cx="49149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9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2596</TotalTime>
  <Words>982</Words>
  <Application>Microsoft Office PowerPoint</Application>
  <PresentationFormat>Widescreen</PresentationFormat>
  <Paragraphs>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Calisto MT</vt:lpstr>
      <vt:lpstr>Söhne</vt:lpstr>
      <vt:lpstr>Wingdings 2</vt:lpstr>
      <vt:lpstr>Slate</vt:lpstr>
      <vt:lpstr>Mašinsko učenje </vt:lpstr>
      <vt:lpstr>DisneyLand Reviews</vt:lpstr>
      <vt:lpstr>Osnovni pojmovi</vt:lpstr>
      <vt:lpstr>Data Collection</vt:lpstr>
      <vt:lpstr>Data preprocessing</vt:lpstr>
      <vt:lpstr>Feature Extraction</vt:lpstr>
      <vt:lpstr>TF-IDF</vt:lpstr>
      <vt:lpstr>Count vectorizer</vt:lpstr>
      <vt:lpstr>Splitting Dataset(podela dataseta)</vt:lpstr>
      <vt:lpstr>Metode za klasifikaciju</vt:lpstr>
      <vt:lpstr>Naivni Bajes</vt:lpstr>
      <vt:lpstr>KNN</vt:lpstr>
      <vt:lpstr>SVM</vt:lpstr>
      <vt:lpstr>J48</vt:lpstr>
      <vt:lpstr>Logistička Regresija</vt:lpstr>
      <vt:lpstr>Metrike za evaluaciju</vt:lpstr>
      <vt:lpstr>Tačnost(accuracy)</vt:lpstr>
      <vt:lpstr>Preciznost(precision)</vt:lpstr>
      <vt:lpstr>Odziv(recall)</vt:lpstr>
      <vt:lpstr>F1 mera(F1 score)</vt:lpstr>
      <vt:lpstr>Trening i test set rezultati</vt:lpstr>
      <vt:lpstr>Matrica konfuzije</vt:lpstr>
      <vt:lpstr>PowerPoint Presentation</vt:lpstr>
      <vt:lpstr>Hvala na paznji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Pozitivna ili negativna kritika Diznilenda</dc:title>
  <dc:creator>Muhamed Sadovic</dc:creator>
  <cp:lastModifiedBy>Muhamed Sadovic</cp:lastModifiedBy>
  <cp:revision>33</cp:revision>
  <dcterms:created xsi:type="dcterms:W3CDTF">2023-05-27T17:44:06Z</dcterms:created>
  <dcterms:modified xsi:type="dcterms:W3CDTF">2023-06-12T10:33:15Z</dcterms:modified>
</cp:coreProperties>
</file>