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Public Sans" charset="1" panose="00000000000000000000"/>
      <p:regular r:id="rId18"/>
    </p:embeddedFont>
    <p:embeddedFont>
      <p:font typeface="Public Sans Bold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332067" y="271999"/>
            <a:ext cx="7683934" cy="9743002"/>
          </a:xfrm>
          <a:custGeom>
            <a:avLst/>
            <a:gdLst/>
            <a:ahLst/>
            <a:cxnLst/>
            <a:rect r="r" b="b" t="t" l="l"/>
            <a:pathLst>
              <a:path h="9743002" w="7683934">
                <a:moveTo>
                  <a:pt x="7683934" y="0"/>
                </a:moveTo>
                <a:lnTo>
                  <a:pt x="0" y="0"/>
                </a:lnTo>
                <a:lnTo>
                  <a:pt x="0" y="9743002"/>
                </a:lnTo>
                <a:lnTo>
                  <a:pt x="7683934" y="9743002"/>
                </a:lnTo>
                <a:lnTo>
                  <a:pt x="7683934" y="0"/>
                </a:lnTo>
                <a:close/>
              </a:path>
            </a:pathLst>
          </a:custGeom>
          <a:blipFill>
            <a:blip r:embed="rId2"/>
            <a:stretch>
              <a:fillRect l="0" t="-9257" r="0" b="-925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02221" y="2164474"/>
            <a:ext cx="7832374" cy="6300953"/>
            <a:chOff x="0" y="0"/>
            <a:chExt cx="10443166" cy="840127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127000" y="998418"/>
              <a:ext cx="10316166" cy="58815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440"/>
                </a:lnSpc>
              </a:pPr>
              <a:r>
                <a:rPr lang="en-US" sz="104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Fitness Tracker Dashboard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127000" y="7835062"/>
              <a:ext cx="10316166" cy="5662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0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27000" y="-66675"/>
              <a:ext cx="10316166" cy="5662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en-US" sz="2500" b="true">
                  <a:solidFill>
                    <a:srgbClr val="FA632A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LITERATURE REVIEW</a:t>
              </a:r>
            </a:p>
          </p:txBody>
        </p:sp>
        <p:sp>
          <p:nvSpPr>
            <p:cNvPr name="AutoShape 7" id="7"/>
            <p:cNvSpPr/>
            <p:nvPr/>
          </p:nvSpPr>
          <p:spPr>
            <a:xfrm>
              <a:off x="0" y="7218518"/>
              <a:ext cx="10316166" cy="0"/>
            </a:xfrm>
            <a:prstGeom prst="line">
              <a:avLst/>
            </a:prstGeom>
            <a:ln cap="flat" w="139700">
              <a:solidFill>
                <a:srgbClr val="FA632A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8" id="8"/>
          <p:cNvSpPr txBox="true"/>
          <p:nvPr/>
        </p:nvSpPr>
        <p:spPr>
          <a:xfrm rot="0">
            <a:off x="1202221" y="8417801"/>
            <a:ext cx="7832374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Feedback, Improvements, and Grading Criteria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0">
            <a:off x="8927999" y="1728075"/>
            <a:ext cx="374593" cy="335086"/>
          </a:xfrm>
          <a:prstGeom prst="rect">
            <a:avLst/>
          </a:prstGeom>
          <a:solidFill>
            <a:srgbClr val="FA632A"/>
          </a:solidFill>
        </p:spPr>
      </p:sp>
      <p:sp>
        <p:nvSpPr>
          <p:cNvPr name="AutoShape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0">
            <a:off x="8927999" y="4392176"/>
            <a:ext cx="374593" cy="335086"/>
          </a:xfrm>
          <a:prstGeom prst="rect">
            <a:avLst/>
          </a:prstGeom>
          <a:solidFill>
            <a:srgbClr val="FA632A"/>
          </a:solidFill>
        </p:spPr>
      </p:sp>
      <p:sp>
        <p:nvSpPr>
          <p:cNvPr name="AutoShape 4" id="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0">
            <a:off x="8927999" y="6148371"/>
            <a:ext cx="374593" cy="335086"/>
          </a:xfrm>
          <a:prstGeom prst="rect">
            <a:avLst/>
          </a:prstGeom>
          <a:solidFill>
            <a:srgbClr val="191919">
              <a:alpha val="19608"/>
            </a:srgbClr>
          </a:solidFill>
        </p:spPr>
      </p:sp>
      <p:sp>
        <p:nvSpPr>
          <p:cNvPr name="TextBox 5" id="5"/>
          <p:cNvSpPr txBox="true"/>
          <p:nvPr/>
        </p:nvSpPr>
        <p:spPr>
          <a:xfrm rot="0">
            <a:off x="1028700" y="2839255"/>
            <a:ext cx="5106885" cy="1888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95"/>
              </a:lnSpc>
            </a:pPr>
            <a:r>
              <a:rPr lang="en-US" sz="6162">
                <a:solidFill>
                  <a:srgbClr val="14110F"/>
                </a:solidFill>
                <a:latin typeface="Public Sans"/>
                <a:ea typeface="Public Sans"/>
                <a:cs typeface="Public Sans"/>
                <a:sym typeface="Public Sans"/>
              </a:rPr>
              <a:t>Deployment &amp; Integration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084060" y="1540236"/>
            <a:ext cx="7503544" cy="2496975"/>
            <a:chOff x="0" y="0"/>
            <a:chExt cx="10004725" cy="332930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47625"/>
              <a:ext cx="1204728" cy="9953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94"/>
                </a:lnSpc>
              </a:pPr>
              <a:r>
                <a:rPr lang="en-US" sz="4688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576998" y="130996"/>
              <a:ext cx="8427727" cy="31983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09"/>
                </a:lnSpc>
              </a:pPr>
              <a:r>
                <a:rPr lang="en-US" sz="293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•CI/CD Pipeli</a:t>
              </a:r>
              <a:r>
                <a:rPr lang="en-US" sz="293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ne:</a:t>
              </a:r>
            </a:p>
            <a:p>
              <a:pPr algn="l">
                <a:lnSpc>
                  <a:spcPts val="3809"/>
                </a:lnSpc>
              </a:pPr>
              <a:r>
                <a:rPr lang="en-US" sz="293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•- For continuous integration and deployment.</a:t>
              </a:r>
            </a:p>
            <a:p>
              <a:pPr algn="l">
                <a:lnSpc>
                  <a:spcPts val="3809"/>
                </a:lnSpc>
              </a:pPr>
            </a:p>
            <a:p>
              <a:pPr algn="l">
                <a:lnSpc>
                  <a:spcPts val="380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084060" y="4198841"/>
            <a:ext cx="7503544" cy="2016931"/>
            <a:chOff x="0" y="0"/>
            <a:chExt cx="10004725" cy="2689241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47625"/>
              <a:ext cx="1204728" cy="9953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94"/>
                </a:lnSpc>
              </a:pPr>
              <a:r>
                <a:rPr lang="en-US" sz="4688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576998" y="130996"/>
              <a:ext cx="8427727" cy="2558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09"/>
                </a:lnSpc>
              </a:pPr>
              <a:r>
                <a:rPr lang="en-US" sz="293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•Auto-Scali</a:t>
              </a:r>
              <a:r>
                <a:rPr lang="en-US" sz="293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ng:</a:t>
              </a:r>
            </a:p>
            <a:p>
              <a:pPr algn="l">
                <a:lnSpc>
                  <a:spcPts val="3809"/>
                </a:lnSpc>
              </a:pPr>
              <a:r>
                <a:rPr lang="en-US" sz="293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•- To handle increased user load.</a:t>
              </a:r>
            </a:p>
            <a:p>
              <a:pPr algn="l">
                <a:lnSpc>
                  <a:spcPts val="3809"/>
                </a:lnSpc>
              </a:pPr>
            </a:p>
            <a:p>
              <a:pPr algn="l">
                <a:lnSpc>
                  <a:spcPts val="380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084060" y="5960533"/>
            <a:ext cx="7503544" cy="2496975"/>
            <a:chOff x="0" y="0"/>
            <a:chExt cx="10004725" cy="332930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47625"/>
              <a:ext cx="1204728" cy="9953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94"/>
                </a:lnSpc>
              </a:pPr>
              <a:r>
                <a:rPr lang="en-US" sz="4688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576998" y="130996"/>
              <a:ext cx="8427727" cy="31983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09"/>
                </a:lnSpc>
              </a:pPr>
              <a:r>
                <a:rPr lang="en-US" sz="293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•Cloud-B</a:t>
              </a:r>
              <a:r>
                <a:rPr lang="en-US" sz="293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ased Deployment:</a:t>
              </a:r>
            </a:p>
            <a:p>
              <a:pPr algn="l">
                <a:lnSpc>
                  <a:spcPts val="3809"/>
                </a:lnSpc>
              </a:pPr>
              <a:r>
                <a:rPr lang="en-US" sz="293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•- Frontend, backend, and database components.</a:t>
              </a:r>
            </a:p>
            <a:p>
              <a:pPr algn="l">
                <a:lnSpc>
                  <a:spcPts val="3809"/>
                </a:lnSpc>
              </a:pPr>
            </a:p>
            <a:p>
              <a:pPr algn="l">
                <a:lnSpc>
                  <a:spcPts val="3809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0">
            <a:off x="1081046" y="3191725"/>
            <a:ext cx="10010284" cy="0"/>
          </a:xfrm>
          <a:prstGeom prst="line">
            <a:avLst/>
          </a:prstGeom>
          <a:ln cap="flat" w="1047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-5400000">
            <a:off x="4058378" y="6839965"/>
            <a:ext cx="4446144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-5400000">
            <a:off x="9873289" y="6839965"/>
            <a:ext cx="4446144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293100" y="5105400"/>
            <a:ext cx="5601449" cy="1569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6"/>
              </a:lnSpc>
            </a:pPr>
            <a:r>
              <a:rPr lang="en-US" sz="2397">
                <a:solidFill>
                  <a:srgbClr val="FA632A"/>
                </a:solidFill>
                <a:latin typeface="Public Sans"/>
                <a:ea typeface="Public Sans"/>
                <a:cs typeface="Public Sans"/>
                <a:sym typeface="Public Sans"/>
              </a:rPr>
              <a:t>•T</a:t>
            </a:r>
            <a:r>
              <a:rPr lang="en-US" sz="2397">
                <a:solidFill>
                  <a:srgbClr val="FA632A"/>
                </a:solidFill>
                <a:latin typeface="Public Sans"/>
                <a:ea typeface="Public Sans"/>
                <a:cs typeface="Public Sans"/>
                <a:sym typeface="Public Sans"/>
              </a:rPr>
              <a:t>he Fitness Tracker Dashboard project demonstrates a strong foundation in system design and documentation.</a:t>
            </a:r>
          </a:p>
          <a:p>
            <a:pPr algn="l">
              <a:lnSpc>
                <a:spcPts val="3116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2482124" y="7185507"/>
            <a:ext cx="4666956" cy="156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400">
                <a:solidFill>
                  <a:srgbClr val="FA632A"/>
                </a:solidFill>
                <a:latin typeface="Public Sans"/>
                <a:ea typeface="Public Sans"/>
                <a:cs typeface="Public Sans"/>
                <a:sym typeface="Public Sans"/>
              </a:rPr>
              <a:t>•Final grading will be based on documentation, implementation, testing, and presentation.</a:t>
            </a:r>
          </a:p>
          <a:p>
            <a:pPr algn="l">
              <a:lnSpc>
                <a:spcPts val="312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6667213" y="5866458"/>
            <a:ext cx="4726000" cy="1960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400">
                <a:solidFill>
                  <a:srgbClr val="FA632A"/>
                </a:solidFill>
                <a:latin typeface="Public Sans"/>
                <a:ea typeface="Public Sans"/>
                <a:cs typeface="Public Sans"/>
                <a:sym typeface="Public Sans"/>
              </a:rPr>
              <a:t>•Suggested improvements focus on feature enhancements, performance optimization, and testing coverage.</a:t>
            </a:r>
          </a:p>
          <a:p>
            <a:pPr algn="l">
              <a:lnSpc>
                <a:spcPts val="312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81046" y="1511560"/>
            <a:ext cx="11159944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>
                <a:solidFill>
                  <a:srgbClr val="FA632A"/>
                </a:solidFill>
                <a:latin typeface="Public Sans"/>
                <a:ea typeface="Public Sans"/>
                <a:cs typeface="Public Sans"/>
                <a:sym typeface="Public Sans"/>
              </a:rPr>
              <a:t>Conclusion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014785"/>
            <a:ext cx="18288000" cy="3996173"/>
            <a:chOff x="0" y="0"/>
            <a:chExt cx="24384000" cy="532823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352627" y="-9525"/>
              <a:ext cx="22590203" cy="1838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800"/>
                </a:lnSpc>
              </a:pPr>
              <a:r>
                <a:rPr lang="en-US" b="true" sz="9000">
                  <a:solidFill>
                    <a:srgbClr val="191919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Thank you!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352627" y="2719439"/>
              <a:ext cx="22590203" cy="2608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191919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•Thank the audience for their attention.</a:t>
              </a:r>
            </a:p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191919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•Open the floor for questions.</a:t>
              </a:r>
            </a:p>
            <a:p>
              <a:pPr algn="ctr">
                <a:lnSpc>
                  <a:spcPts val="5199"/>
                </a:lnSpc>
              </a:pPr>
            </a:p>
          </p:txBody>
        </p:sp>
        <p:sp>
          <p:nvSpPr>
            <p:cNvPr name="AutoShape 5" id="5"/>
            <p:cNvSpPr/>
            <p:nvPr/>
          </p:nvSpPr>
          <p:spPr>
            <a:xfrm>
              <a:off x="0" y="2249853"/>
              <a:ext cx="24384000" cy="0"/>
            </a:xfrm>
            <a:prstGeom prst="line">
              <a:avLst/>
            </a:prstGeom>
            <a:ln cap="flat" w="139700">
              <a:solidFill>
                <a:srgbClr val="FA632A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26126" y="328467"/>
            <a:ext cx="7726752" cy="2206964"/>
            <a:chOff x="0" y="0"/>
            <a:chExt cx="10302336" cy="294261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0302336" cy="22254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543"/>
                </a:lnSpc>
              </a:pPr>
              <a:r>
                <a:rPr lang="en-US" sz="5452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Lecturer’s Assessment of the Project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554251"/>
              <a:ext cx="10302336" cy="3883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368218" y="2535431"/>
            <a:ext cx="8277281" cy="1292454"/>
            <a:chOff x="0" y="0"/>
            <a:chExt cx="11036374" cy="1723271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0"/>
              <a:ext cx="1924927" cy="17232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176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2775060" y="386783"/>
              <a:ext cx="8261314" cy="9020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12"/>
                </a:lnSpc>
              </a:pPr>
              <a:r>
                <a:rPr lang="en-US" sz="424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Str</a:t>
              </a:r>
              <a:r>
                <a:rPr lang="en-US" sz="424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ength</a:t>
              </a:r>
              <a:r>
                <a:rPr lang="en-US" sz="424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26126" y="5301154"/>
            <a:ext cx="7725448" cy="1389063"/>
            <a:chOff x="0" y="0"/>
            <a:chExt cx="10300597" cy="1852083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9525"/>
              <a:ext cx="1796595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FA632A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2590051" y="218017"/>
              <a:ext cx="7710546" cy="16340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49"/>
                </a:lnSpc>
              </a:pPr>
              <a:r>
                <a:rPr lang="en-US" sz="24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•- Well-defined ER diag</a:t>
              </a:r>
              <a:r>
                <a:rPr lang="en-US" sz="24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rams and data flow diagrams.</a:t>
              </a:r>
            </a:p>
            <a:p>
              <a:pPr algn="l">
                <a:lnSpc>
                  <a:spcPts val="325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27430" y="4046960"/>
            <a:ext cx="7725448" cy="979488"/>
            <a:chOff x="0" y="0"/>
            <a:chExt cx="10300597" cy="130598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9525"/>
              <a:ext cx="1796595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FA632A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590051" y="218017"/>
              <a:ext cx="7710546" cy="10879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49"/>
                </a:lnSpc>
              </a:pPr>
              <a:r>
                <a:rPr lang="en-US" sz="24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•- Cl</a:t>
              </a:r>
              <a:r>
                <a:rPr lang="en-US" sz="24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ear use of MVC architecture.</a:t>
              </a:r>
            </a:p>
            <a:p>
              <a:pPr algn="l">
                <a:lnSpc>
                  <a:spcPts val="325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26126" y="6690216"/>
            <a:ext cx="8469619" cy="762000"/>
            <a:chOff x="0" y="0"/>
            <a:chExt cx="11292825" cy="1016000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9525"/>
              <a:ext cx="1969656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FA632A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2839544" y="218017"/>
              <a:ext cx="8453281" cy="5418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50"/>
                </a:lnSpc>
              </a:pPr>
              <a:r>
                <a:rPr lang="en-US" sz="25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•- Compre</a:t>
              </a:r>
              <a:r>
                <a:rPr lang="en-US" sz="25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hensive functional requirements.</a:t>
              </a:r>
            </a:p>
          </p:txBody>
        </p:sp>
      </p:grpSp>
      <p:sp>
        <p:nvSpPr>
          <p:cNvPr name="AutoShape 17" id="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261965"/>
            <a:ext cx="8052879" cy="0"/>
          </a:xfrm>
          <a:prstGeom prst="line">
            <a:avLst/>
          </a:prstGeom>
          <a:ln cap="flat" w="104775">
            <a:solidFill>
              <a:srgbClr val="FA632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81464" y="2261965"/>
            <a:ext cx="0" cy="6514249"/>
          </a:xfrm>
          <a:prstGeom prst="line">
            <a:avLst/>
          </a:prstGeom>
          <a:ln cap="flat" w="104775">
            <a:solidFill>
              <a:srgbClr val="FA632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9" id="19"/>
          <p:cNvSpPr txBox="true"/>
          <p:nvPr/>
        </p:nvSpPr>
        <p:spPr>
          <a:xfrm rot="0">
            <a:off x="12198773" y="2813345"/>
            <a:ext cx="3173254" cy="689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2"/>
              </a:lnSpc>
              <a:spcBef>
                <a:spcPct val="0"/>
              </a:spcBef>
            </a:pPr>
            <a:r>
              <a:rPr lang="en-US" sz="424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Weaknesses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9533852" y="4536703"/>
            <a:ext cx="7900547" cy="1798638"/>
            <a:chOff x="0" y="0"/>
            <a:chExt cx="10534063" cy="2398183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9525"/>
              <a:ext cx="1837315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en-US" sz="5000">
                  <a:solidFill>
                    <a:srgbClr val="FA632A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2648756" y="218017"/>
              <a:ext cx="7885307" cy="21801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49"/>
                </a:lnSpc>
              </a:pPr>
              <a:r>
                <a:rPr lang="en-US" sz="24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•- Lack of d</a:t>
              </a:r>
              <a:r>
                <a:rPr lang="en-US" sz="24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etail in non-functional requirements (e.g., scalability, error handling).</a:t>
              </a:r>
            </a:p>
            <a:p>
              <a:pPr algn="l">
                <a:lnSpc>
                  <a:spcPts val="3250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039521" y="1413347"/>
            <a:ext cx="9248479" cy="3162108"/>
            <a:chOff x="0" y="0"/>
            <a:chExt cx="12331306" cy="421614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47625"/>
              <a:ext cx="12331306" cy="1667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73"/>
                </a:lnSpc>
              </a:pPr>
              <a:r>
                <a:rPr lang="en-US" sz="3825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•Feature Enhancements:</a:t>
              </a:r>
            </a:p>
            <a:p>
              <a:pPr algn="l">
                <a:lnSpc>
                  <a:spcPts val="4973"/>
                </a:lnSpc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018668"/>
              <a:ext cx="12331306" cy="2197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15"/>
                </a:lnSpc>
              </a:pPr>
              <a:r>
                <a:rPr lang="en-US" sz="255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•-</a:t>
              </a:r>
              <a:r>
                <a:rPr lang="en-US" sz="255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Add social sharing features.</a:t>
              </a:r>
            </a:p>
            <a:p>
              <a:pPr algn="l">
                <a:lnSpc>
                  <a:spcPts val="3315"/>
                </a:lnSpc>
              </a:pPr>
              <a:r>
                <a:rPr lang="en-US" sz="255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•- Integrate with third-party apps (e.g., Google Fit, Apple Health).</a:t>
              </a:r>
            </a:p>
            <a:p>
              <a:pPr algn="l">
                <a:lnSpc>
                  <a:spcPts val="331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700082" y="6495327"/>
            <a:ext cx="7252448" cy="3109827"/>
            <a:chOff x="0" y="0"/>
            <a:chExt cx="9669930" cy="414643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47625"/>
              <a:ext cx="9669930" cy="16591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79"/>
                </a:lnSpc>
              </a:pPr>
              <a:r>
                <a:rPr lang="en-US" sz="383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•Performance Improvements:</a:t>
              </a:r>
            </a:p>
            <a:p>
              <a:pPr algn="l">
                <a:lnSpc>
                  <a:spcPts val="4979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916316"/>
              <a:ext cx="9669930" cy="22301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15"/>
                </a:lnSpc>
              </a:pPr>
              <a:r>
                <a:rPr lang="en-US" sz="255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•- Optimize database queries.</a:t>
              </a:r>
            </a:p>
            <a:p>
              <a:pPr algn="l">
                <a:lnSpc>
                  <a:spcPts val="3315"/>
                </a:lnSpc>
              </a:pPr>
              <a:r>
                <a:rPr lang="en-US" sz="255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•- Implement caching mechanisms for faster response times.</a:t>
              </a:r>
            </a:p>
            <a:p>
              <a:pPr algn="l">
                <a:lnSpc>
                  <a:spcPts val="3315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867247" y="1403822"/>
            <a:ext cx="85116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FA632A"/>
                </a:solidFill>
                <a:latin typeface="Public Sans"/>
                <a:ea typeface="Public Sans"/>
                <a:cs typeface="Public Sans"/>
                <a:sym typeface="Public Sans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67247" y="6485802"/>
            <a:ext cx="85116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FA632A"/>
                </a:solidFill>
                <a:latin typeface="Public Sans"/>
                <a:ea typeface="Public Sans"/>
                <a:cs typeface="Public Sans"/>
                <a:sym typeface="Public Sans"/>
              </a:rPr>
              <a:t>02</a:t>
            </a:r>
          </a:p>
        </p:txBody>
      </p:sp>
      <p:sp>
        <p:nvSpPr>
          <p:cNvPr name="AutoShape 10" id="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0">
            <a:off x="9700082" y="5386388"/>
            <a:ext cx="8587918" cy="0"/>
          </a:xfrm>
          <a:prstGeom prst="line">
            <a:avLst/>
          </a:prstGeom>
          <a:ln cap="rnd" w="9525">
            <a:solidFill>
              <a:srgbClr val="14110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536277" y="2351205"/>
            <a:ext cx="6763253" cy="2408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08"/>
              </a:lnSpc>
            </a:pPr>
            <a:r>
              <a:rPr lang="en-US" sz="7840">
                <a:solidFill>
                  <a:srgbClr val="14110F"/>
                </a:solidFill>
                <a:latin typeface="Public Sans"/>
                <a:ea typeface="Public Sans"/>
                <a:cs typeface="Public Sans"/>
                <a:sym typeface="Public Sans"/>
              </a:rPr>
              <a:t>Areas for Enhancement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36277" y="7662941"/>
            <a:ext cx="6763253" cy="436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7"/>
              </a:lnSpc>
            </a:pPr>
          </a:p>
        </p:txBody>
      </p:sp>
      <p:sp>
        <p:nvSpPr>
          <p:cNvPr name="AutoShape 13" id="13"/>
          <p:cNvSpPr/>
          <p:nvPr/>
        </p:nvSpPr>
        <p:spPr>
          <a:xfrm>
            <a:off x="402853" y="5343525"/>
            <a:ext cx="7464394" cy="0"/>
          </a:xfrm>
          <a:prstGeom prst="line">
            <a:avLst/>
          </a:prstGeom>
          <a:ln cap="flat" w="95250">
            <a:solidFill>
              <a:srgbClr val="14110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039521" y="1413347"/>
            <a:ext cx="9248479" cy="2749127"/>
            <a:chOff x="0" y="0"/>
            <a:chExt cx="12331306" cy="366550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47625"/>
              <a:ext cx="12331306" cy="1667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73"/>
                </a:lnSpc>
              </a:pPr>
              <a:r>
                <a:rPr lang="en-US" sz="3825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•Documentation (25%):</a:t>
              </a:r>
            </a:p>
            <a:p>
              <a:pPr algn="l">
                <a:lnSpc>
                  <a:spcPts val="4973"/>
                </a:lnSpc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018668"/>
              <a:ext cx="12331306" cy="16468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15"/>
                </a:lnSpc>
              </a:pPr>
              <a:r>
                <a:rPr lang="en-US" sz="255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•-</a:t>
              </a:r>
              <a:r>
                <a:rPr lang="en-US" sz="255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Clarity and completeness of documentation.</a:t>
              </a:r>
            </a:p>
            <a:p>
              <a:pPr algn="l">
                <a:lnSpc>
                  <a:spcPts val="3315"/>
                </a:lnSpc>
              </a:pPr>
              <a:r>
                <a:rPr lang="en-US" sz="255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•- Use of diagrams (e.g., ER, DFD, sequence diagrams).</a:t>
              </a:r>
            </a:p>
            <a:p>
              <a:pPr algn="l">
                <a:lnSpc>
                  <a:spcPts val="331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700082" y="6495327"/>
            <a:ext cx="7252448" cy="3528927"/>
            <a:chOff x="0" y="0"/>
            <a:chExt cx="9669930" cy="470523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47625"/>
              <a:ext cx="9669930" cy="16591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79"/>
                </a:lnSpc>
              </a:pPr>
              <a:r>
                <a:rPr lang="en-US" sz="383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•Implementation (35%):</a:t>
              </a:r>
            </a:p>
            <a:p>
              <a:pPr algn="l">
                <a:lnSpc>
                  <a:spcPts val="4979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916316"/>
              <a:ext cx="9669930" cy="27889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15"/>
                </a:lnSpc>
              </a:pPr>
              <a:r>
                <a:rPr lang="en-US" sz="255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•- Adherence to system design (e.g., MVC architecture).</a:t>
              </a:r>
            </a:p>
            <a:p>
              <a:pPr algn="l">
                <a:lnSpc>
                  <a:spcPts val="3315"/>
                </a:lnSpc>
              </a:pPr>
              <a:r>
                <a:rPr lang="en-US" sz="255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•- Code quality and functionality.</a:t>
              </a:r>
            </a:p>
            <a:p>
              <a:pPr algn="l">
                <a:lnSpc>
                  <a:spcPts val="3315"/>
                </a:lnSpc>
              </a:pPr>
            </a:p>
            <a:p>
              <a:pPr algn="l">
                <a:lnSpc>
                  <a:spcPts val="3315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867247" y="1403822"/>
            <a:ext cx="85116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FA632A"/>
                </a:solidFill>
                <a:latin typeface="Public Sans"/>
                <a:ea typeface="Public Sans"/>
                <a:cs typeface="Public Sans"/>
                <a:sym typeface="Public Sans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67247" y="6485802"/>
            <a:ext cx="85116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FA632A"/>
                </a:solidFill>
                <a:latin typeface="Public Sans"/>
                <a:ea typeface="Public Sans"/>
                <a:cs typeface="Public Sans"/>
                <a:sym typeface="Public Sans"/>
              </a:rPr>
              <a:t>02</a:t>
            </a:r>
          </a:p>
        </p:txBody>
      </p:sp>
      <p:sp>
        <p:nvSpPr>
          <p:cNvPr name="AutoShape 10" id="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0">
            <a:off x="9700082" y="5386388"/>
            <a:ext cx="8587918" cy="0"/>
          </a:xfrm>
          <a:prstGeom prst="line">
            <a:avLst/>
          </a:prstGeom>
          <a:ln cap="rnd" w="9525">
            <a:solidFill>
              <a:srgbClr val="14110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536277" y="2351205"/>
            <a:ext cx="6763253" cy="2408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08"/>
              </a:lnSpc>
            </a:pPr>
            <a:r>
              <a:rPr lang="en-US" sz="7840">
                <a:solidFill>
                  <a:srgbClr val="14110F"/>
                </a:solidFill>
                <a:latin typeface="Public Sans"/>
                <a:ea typeface="Public Sans"/>
                <a:cs typeface="Public Sans"/>
                <a:sym typeface="Public Sans"/>
              </a:rPr>
              <a:t>Breakdown of Marks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36277" y="7662941"/>
            <a:ext cx="6763253" cy="436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7"/>
              </a:lnSpc>
            </a:pPr>
          </a:p>
        </p:txBody>
      </p:sp>
      <p:sp>
        <p:nvSpPr>
          <p:cNvPr name="AutoShape 13" id="13"/>
          <p:cNvSpPr/>
          <p:nvPr/>
        </p:nvSpPr>
        <p:spPr>
          <a:xfrm>
            <a:off x="402853" y="5343525"/>
            <a:ext cx="7464394" cy="0"/>
          </a:xfrm>
          <a:prstGeom prst="line">
            <a:avLst/>
          </a:prstGeom>
          <a:ln cap="flat" w="95250">
            <a:solidFill>
              <a:srgbClr val="14110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26126" y="328467"/>
            <a:ext cx="7726752" cy="2202385"/>
            <a:chOff x="0" y="0"/>
            <a:chExt cx="10302336" cy="293651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0302336" cy="2219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543"/>
                </a:lnSpc>
              </a:pPr>
              <a:r>
                <a:rPr lang="en-US" sz="5452" b="true">
                  <a:solidFill>
                    <a:srgbClr val="FFFFF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System Architecture Overview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548145"/>
              <a:ext cx="10302336" cy="3883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6313" y="2384356"/>
            <a:ext cx="11078865" cy="1845996"/>
            <a:chOff x="0" y="0"/>
            <a:chExt cx="14771821" cy="2461328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0"/>
              <a:ext cx="2576451" cy="17232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176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3714326" y="377258"/>
              <a:ext cx="11057495" cy="20840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6239"/>
                </a:lnSpc>
              </a:pPr>
              <a:r>
                <a:rPr lang="en-US" sz="47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•MVC Architecture Diagram:</a:t>
              </a:r>
            </a:p>
            <a:p>
              <a:pPr algn="just">
                <a:lnSpc>
                  <a:spcPts val="623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56615" y="5272312"/>
            <a:ext cx="14510536" cy="1327468"/>
            <a:chOff x="0" y="0"/>
            <a:chExt cx="19347381" cy="176995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9525"/>
              <a:ext cx="3374505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en-US" sz="5000">
                  <a:solidFill>
                    <a:srgbClr val="FA632A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4864836" y="218017"/>
              <a:ext cx="14482546" cy="1551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680"/>
                </a:lnSpc>
              </a:pPr>
              <a:r>
                <a:rPr lang="en-US" sz="36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•- View: Displays fitness statistics and progress.</a:t>
              </a:r>
            </a:p>
            <a:p>
              <a:pPr algn="r">
                <a:lnSpc>
                  <a:spcPts val="468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56615" y="3916003"/>
            <a:ext cx="13832027" cy="1327468"/>
            <a:chOff x="0" y="0"/>
            <a:chExt cx="18442703" cy="1769957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9525"/>
              <a:ext cx="3216714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en-US" sz="5000">
                  <a:solidFill>
                    <a:srgbClr val="FA632A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4637357" y="218017"/>
              <a:ext cx="13805346" cy="1551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679"/>
                </a:lnSpc>
              </a:pPr>
              <a:r>
                <a:rPr lang="en-US" sz="35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•- Model: Handl</a:t>
              </a:r>
              <a:r>
                <a:rPr lang="en-US" sz="35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es data storage and retrieval.</a:t>
              </a:r>
            </a:p>
            <a:p>
              <a:pPr algn="r">
                <a:lnSpc>
                  <a:spcPts val="467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56615" y="6431635"/>
            <a:ext cx="14744436" cy="1744028"/>
            <a:chOff x="0" y="0"/>
            <a:chExt cx="19659248" cy="2325370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9525"/>
              <a:ext cx="3428899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en-US" sz="5000">
                  <a:solidFill>
                    <a:srgbClr val="FA632A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4943253" y="218017"/>
              <a:ext cx="14715994" cy="21073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80"/>
                </a:lnSpc>
              </a:pPr>
              <a:r>
                <a:rPr lang="en-US" sz="36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•- Controller: Manages user interactions and business logic.</a:t>
              </a:r>
            </a:p>
            <a:p>
              <a:pPr algn="l">
                <a:lnSpc>
                  <a:spcPts val="3249"/>
                </a:lnSpc>
              </a:pPr>
            </a:p>
          </p:txBody>
        </p:sp>
      </p:grpSp>
      <p:sp>
        <p:nvSpPr>
          <p:cNvPr name="AutoShape 17" id="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261965"/>
            <a:ext cx="8052879" cy="0"/>
          </a:xfrm>
          <a:prstGeom prst="line">
            <a:avLst/>
          </a:prstGeom>
          <a:ln cap="flat" w="104775">
            <a:solidFill>
              <a:srgbClr val="FA632A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039521" y="1413347"/>
            <a:ext cx="9248479" cy="1704529"/>
            <a:chOff x="0" y="0"/>
            <a:chExt cx="12331306" cy="227270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47625"/>
              <a:ext cx="12331306" cy="825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73"/>
                </a:lnSpc>
              </a:pPr>
              <a:r>
                <a:rPr lang="en-US" sz="3825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Entities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176512"/>
              <a:ext cx="12331306" cy="10961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15"/>
                </a:lnSpc>
              </a:pPr>
              <a:r>
                <a:rPr lang="en-US" sz="255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•-</a:t>
              </a:r>
              <a:r>
                <a:rPr lang="en-US" sz="255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User, Workout, Goal, Device, Activity Log.</a:t>
              </a:r>
            </a:p>
            <a:p>
              <a:pPr algn="l">
                <a:lnSpc>
                  <a:spcPts val="331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039521" y="6495327"/>
            <a:ext cx="8434366" cy="2690727"/>
            <a:chOff x="0" y="0"/>
            <a:chExt cx="11245822" cy="358763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47625"/>
              <a:ext cx="11245822" cy="16591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79"/>
                </a:lnSpc>
              </a:pPr>
              <a:r>
                <a:rPr lang="en-US" sz="383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•Relationships:</a:t>
              </a:r>
            </a:p>
            <a:p>
              <a:pPr algn="l">
                <a:lnSpc>
                  <a:spcPts val="4979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916316"/>
              <a:ext cx="11245822" cy="16713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15"/>
                </a:lnSpc>
              </a:pPr>
              <a:r>
                <a:rPr lang="en-US" sz="255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•- A user can have multiple workout logs.</a:t>
              </a:r>
            </a:p>
            <a:p>
              <a:pPr algn="l">
                <a:lnSpc>
                  <a:spcPts val="3315"/>
                </a:lnSpc>
              </a:pPr>
              <a:r>
                <a:rPr lang="en-US" sz="255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•- A user can set multiple fitness goals.</a:t>
              </a:r>
            </a:p>
            <a:p>
              <a:pPr algn="l">
                <a:lnSpc>
                  <a:spcPts val="3315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867247" y="1403822"/>
            <a:ext cx="85116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FA632A"/>
                </a:solidFill>
                <a:latin typeface="Public Sans"/>
                <a:ea typeface="Public Sans"/>
                <a:cs typeface="Public Sans"/>
                <a:sym typeface="Public Sans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67247" y="6485802"/>
            <a:ext cx="85116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FA632A"/>
                </a:solidFill>
                <a:latin typeface="Public Sans"/>
                <a:ea typeface="Public Sans"/>
                <a:cs typeface="Public Sans"/>
                <a:sym typeface="Public Sans"/>
              </a:rPr>
              <a:t>02</a:t>
            </a:r>
          </a:p>
        </p:txBody>
      </p:sp>
      <p:sp>
        <p:nvSpPr>
          <p:cNvPr name="AutoShape 10" id="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0">
            <a:off x="9700082" y="5386388"/>
            <a:ext cx="8587918" cy="0"/>
          </a:xfrm>
          <a:prstGeom prst="line">
            <a:avLst/>
          </a:prstGeom>
          <a:ln cap="rnd" w="9525">
            <a:solidFill>
              <a:srgbClr val="14110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536277" y="2351205"/>
            <a:ext cx="6763253" cy="3603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08"/>
              </a:lnSpc>
            </a:pPr>
            <a:r>
              <a:rPr lang="en-US" sz="7840">
                <a:solidFill>
                  <a:srgbClr val="14110F"/>
                </a:solidFill>
                <a:latin typeface="Public Sans"/>
                <a:ea typeface="Public Sans"/>
                <a:cs typeface="Public Sans"/>
                <a:sym typeface="Public Sans"/>
              </a:rPr>
              <a:t>Database Design – ER Diagram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36277" y="7662941"/>
            <a:ext cx="6763253" cy="436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7"/>
              </a:lnSpc>
            </a:pPr>
          </a:p>
        </p:txBody>
      </p:sp>
      <p:sp>
        <p:nvSpPr>
          <p:cNvPr name="AutoShape 13" id="13"/>
          <p:cNvSpPr/>
          <p:nvPr/>
        </p:nvSpPr>
        <p:spPr>
          <a:xfrm>
            <a:off x="185707" y="6240908"/>
            <a:ext cx="7464394" cy="0"/>
          </a:xfrm>
          <a:prstGeom prst="line">
            <a:avLst/>
          </a:prstGeom>
          <a:ln cap="flat" w="95250">
            <a:solidFill>
              <a:srgbClr val="14110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039521" y="1413347"/>
            <a:ext cx="9248479" cy="3084766"/>
            <a:chOff x="0" y="0"/>
            <a:chExt cx="12331306" cy="411302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38100"/>
              <a:ext cx="12331306" cy="18207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493"/>
                </a:lnSpc>
              </a:pPr>
              <a:r>
                <a:rPr lang="en-US" sz="4225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•Context-Level DFD:</a:t>
              </a:r>
            </a:p>
            <a:p>
              <a:pPr algn="l">
                <a:lnSpc>
                  <a:spcPts val="5493"/>
                </a:lnSpc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181782"/>
              <a:ext cx="12331306" cy="19312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35"/>
                </a:lnSpc>
              </a:pPr>
              <a:r>
                <a:rPr lang="en-US" sz="295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•-</a:t>
              </a:r>
              <a:r>
                <a:rPr lang="en-US" sz="295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Shows data movement between user, wearable devices, and the system.</a:t>
              </a:r>
            </a:p>
            <a:p>
              <a:pPr algn="l">
                <a:lnSpc>
                  <a:spcPts val="383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039521" y="6361144"/>
            <a:ext cx="8587918" cy="3078078"/>
            <a:chOff x="0" y="0"/>
            <a:chExt cx="11450558" cy="4104104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47625"/>
              <a:ext cx="11450558" cy="18793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628"/>
                </a:lnSpc>
              </a:pPr>
              <a:r>
                <a:rPr lang="en-US" sz="4329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•Detailed DFD:</a:t>
              </a:r>
            </a:p>
            <a:p>
              <a:pPr algn="l">
                <a:lnSpc>
                  <a:spcPts val="5628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126925"/>
              <a:ext cx="11450558" cy="19771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64"/>
                </a:lnSpc>
              </a:pPr>
              <a:r>
                <a:rPr lang="en-US" sz="3049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•- Illustrates interactions between components (e.g., user input, system processing).</a:t>
              </a:r>
            </a:p>
            <a:p>
              <a:pPr algn="l">
                <a:lnSpc>
                  <a:spcPts val="3964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867247" y="1403822"/>
            <a:ext cx="85116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FA632A"/>
                </a:solidFill>
                <a:latin typeface="Public Sans"/>
                <a:ea typeface="Public Sans"/>
                <a:cs typeface="Public Sans"/>
                <a:sym typeface="Public Sans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67247" y="6485802"/>
            <a:ext cx="85116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FA632A"/>
                </a:solidFill>
                <a:latin typeface="Public Sans"/>
                <a:ea typeface="Public Sans"/>
                <a:cs typeface="Public Sans"/>
                <a:sym typeface="Public Sans"/>
              </a:rPr>
              <a:t>02</a:t>
            </a:r>
          </a:p>
        </p:txBody>
      </p:sp>
      <p:sp>
        <p:nvSpPr>
          <p:cNvPr name="AutoShape 10" id="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0">
            <a:off x="9700082" y="5386388"/>
            <a:ext cx="8587918" cy="0"/>
          </a:xfrm>
          <a:prstGeom prst="line">
            <a:avLst/>
          </a:prstGeom>
          <a:ln cap="rnd" w="9525">
            <a:solidFill>
              <a:srgbClr val="14110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536277" y="2351205"/>
            <a:ext cx="6763253" cy="2408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08"/>
              </a:lnSpc>
            </a:pPr>
            <a:r>
              <a:rPr lang="en-US" sz="7840">
                <a:solidFill>
                  <a:srgbClr val="14110F"/>
                </a:solidFill>
                <a:latin typeface="Public Sans"/>
                <a:ea typeface="Public Sans"/>
                <a:cs typeface="Public Sans"/>
                <a:sym typeface="Public Sans"/>
              </a:rPr>
              <a:t>Data Flow Diagram (DFD)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36277" y="7662941"/>
            <a:ext cx="6763253" cy="436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7"/>
              </a:lnSpc>
            </a:pPr>
          </a:p>
        </p:txBody>
      </p:sp>
      <p:sp>
        <p:nvSpPr>
          <p:cNvPr name="AutoShape 13" id="13"/>
          <p:cNvSpPr/>
          <p:nvPr/>
        </p:nvSpPr>
        <p:spPr>
          <a:xfrm>
            <a:off x="536277" y="6192936"/>
            <a:ext cx="7464394" cy="0"/>
          </a:xfrm>
          <a:prstGeom prst="line">
            <a:avLst/>
          </a:prstGeom>
          <a:ln cap="flat" w="95250">
            <a:solidFill>
              <a:srgbClr val="14110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0">
            <a:off x="8927999" y="1728075"/>
            <a:ext cx="374593" cy="335086"/>
          </a:xfrm>
          <a:prstGeom prst="rect">
            <a:avLst/>
          </a:prstGeom>
          <a:solidFill>
            <a:srgbClr val="FA632A"/>
          </a:solidFill>
        </p:spPr>
      </p:sp>
      <p:sp>
        <p:nvSpPr>
          <p:cNvPr name="AutoShape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0">
            <a:off x="8927999" y="3488956"/>
            <a:ext cx="374593" cy="335086"/>
          </a:xfrm>
          <a:prstGeom prst="rect">
            <a:avLst/>
          </a:prstGeom>
          <a:solidFill>
            <a:srgbClr val="FA632A"/>
          </a:solidFill>
        </p:spPr>
      </p:sp>
      <p:sp>
        <p:nvSpPr>
          <p:cNvPr name="AutoShape 4" id="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0">
            <a:off x="8927999" y="5249837"/>
            <a:ext cx="374593" cy="335086"/>
          </a:xfrm>
          <a:prstGeom prst="rect">
            <a:avLst/>
          </a:prstGeom>
          <a:solidFill>
            <a:srgbClr val="191919">
              <a:alpha val="19608"/>
            </a:srgbClr>
          </a:solidFill>
        </p:spPr>
      </p:sp>
      <p:sp>
        <p:nvSpPr>
          <p:cNvPr name="AutoShape 5" id="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0">
            <a:off x="8927999" y="7010718"/>
            <a:ext cx="374593" cy="335086"/>
          </a:xfrm>
          <a:prstGeom prst="rect">
            <a:avLst/>
          </a:prstGeom>
          <a:solidFill>
            <a:srgbClr val="191919">
              <a:alpha val="19608"/>
            </a:srgbClr>
          </a:solidFill>
        </p:spPr>
      </p:sp>
      <p:sp>
        <p:nvSpPr>
          <p:cNvPr name="TextBox 6" id="6"/>
          <p:cNvSpPr txBox="true"/>
          <p:nvPr/>
        </p:nvSpPr>
        <p:spPr>
          <a:xfrm rot="0">
            <a:off x="1028700" y="1530711"/>
            <a:ext cx="6370994" cy="275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>
                <a:solidFill>
                  <a:srgbClr val="14110F"/>
                </a:solidFill>
                <a:latin typeface="Public Sans"/>
                <a:ea typeface="Public Sans"/>
                <a:cs typeface="Public Sans"/>
                <a:sym typeface="Public Sans"/>
              </a:rPr>
              <a:t>Technology Stack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084060" y="1540236"/>
            <a:ext cx="7503544" cy="1056842"/>
            <a:chOff x="0" y="0"/>
            <a:chExt cx="10004725" cy="140912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47625"/>
              <a:ext cx="1204728" cy="9953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94"/>
                </a:lnSpc>
              </a:pPr>
              <a:r>
                <a:rPr lang="en-US" sz="4688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576998" y="130996"/>
              <a:ext cx="8427727" cy="12781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09"/>
                </a:lnSpc>
              </a:pPr>
              <a:r>
                <a:rPr lang="en-US" sz="293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•F</a:t>
              </a:r>
              <a:r>
                <a:rPr lang="en-US" sz="293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rontend: React.js</a:t>
              </a:r>
            </a:p>
            <a:p>
              <a:pPr algn="l">
                <a:lnSpc>
                  <a:spcPts val="380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084060" y="3301118"/>
            <a:ext cx="7503544" cy="1056842"/>
            <a:chOff x="0" y="0"/>
            <a:chExt cx="10004725" cy="1409122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47625"/>
              <a:ext cx="1204728" cy="9953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94"/>
                </a:lnSpc>
              </a:pPr>
              <a:r>
                <a:rPr lang="en-US" sz="4688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576998" y="130996"/>
              <a:ext cx="8427727" cy="12781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09"/>
                </a:lnSpc>
              </a:pPr>
              <a:r>
                <a:rPr lang="en-US" sz="293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•Back</a:t>
              </a:r>
              <a:r>
                <a:rPr lang="en-US" sz="293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end: Node.js with Express.js</a:t>
              </a:r>
            </a:p>
            <a:p>
              <a:pPr algn="l">
                <a:lnSpc>
                  <a:spcPts val="380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084060" y="5061999"/>
            <a:ext cx="7503544" cy="1056842"/>
            <a:chOff x="0" y="0"/>
            <a:chExt cx="10004725" cy="1409122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47625"/>
              <a:ext cx="1204728" cy="9953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94"/>
                </a:lnSpc>
              </a:pPr>
              <a:r>
                <a:rPr lang="en-US" sz="4688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1576998" y="130996"/>
              <a:ext cx="8427727" cy="12781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09"/>
                </a:lnSpc>
              </a:pPr>
              <a:r>
                <a:rPr lang="en-US" sz="293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•Da</a:t>
              </a:r>
              <a:r>
                <a:rPr lang="en-US" sz="293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tabase: MongoDB</a:t>
              </a:r>
            </a:p>
            <a:p>
              <a:pPr algn="l">
                <a:lnSpc>
                  <a:spcPts val="380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084060" y="6822880"/>
            <a:ext cx="7503544" cy="1536886"/>
            <a:chOff x="0" y="0"/>
            <a:chExt cx="10004725" cy="2049182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47625"/>
              <a:ext cx="1204728" cy="9953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94"/>
                </a:lnSpc>
              </a:pPr>
              <a:r>
                <a:rPr lang="en-US" sz="4688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1576998" y="130996"/>
              <a:ext cx="8427727" cy="19181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09"/>
                </a:lnSpc>
              </a:pPr>
              <a:r>
                <a:rPr lang="en-US" sz="293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•W</a:t>
              </a:r>
              <a:r>
                <a:rPr lang="en-US" sz="293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earable Integration: API-based syncing with fitness trackers.</a:t>
              </a:r>
            </a:p>
            <a:p>
              <a:pPr algn="l">
                <a:lnSpc>
                  <a:spcPts val="3809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26126" y="328467"/>
            <a:ext cx="16766240" cy="1373710"/>
            <a:chOff x="0" y="0"/>
            <a:chExt cx="22354987" cy="183161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22354987" cy="1114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543"/>
                </a:lnSpc>
              </a:pPr>
              <a:r>
                <a:rPr lang="en-US" sz="5452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Testing Strategy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443245"/>
              <a:ext cx="22354987" cy="3883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368218" y="2535431"/>
            <a:ext cx="15471432" cy="1283958"/>
            <a:chOff x="0" y="0"/>
            <a:chExt cx="20628576" cy="1711944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9525"/>
              <a:ext cx="3597966" cy="13413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865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5186988" y="297630"/>
              <a:ext cx="15441588" cy="14143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60"/>
                </a:lnSpc>
              </a:pPr>
              <a:r>
                <a:rPr lang="en-US" sz="3277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•Unit T</a:t>
              </a:r>
              <a:r>
                <a:rPr lang="en-US" sz="3277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esting:</a:t>
              </a:r>
            </a:p>
            <a:p>
              <a:pPr algn="l">
                <a:lnSpc>
                  <a:spcPts val="426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550222" y="3804436"/>
            <a:ext cx="4817277" cy="871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1"/>
              </a:lnSpc>
            </a:pPr>
            <a:r>
              <a:rPr lang="en-US" sz="2632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•- For individual components.</a:t>
            </a:r>
          </a:p>
          <a:p>
            <a:pPr algn="l">
              <a:lnSpc>
                <a:spcPts val="3421"/>
              </a:lnSpc>
            </a:pPr>
          </a:p>
        </p:txBody>
      </p:sp>
      <p:sp>
        <p:nvSpPr>
          <p:cNvPr name="AutoShape 9" id="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82807" y="1474020"/>
            <a:ext cx="8052879" cy="0"/>
          </a:xfrm>
          <a:prstGeom prst="line">
            <a:avLst/>
          </a:prstGeom>
          <a:ln cap="flat" w="104775">
            <a:solidFill>
              <a:srgbClr val="FA632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6522794" y="5877578"/>
            <a:ext cx="5127784" cy="1384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2"/>
              </a:lnSpc>
              <a:spcBef>
                <a:spcPct val="0"/>
              </a:spcBef>
            </a:pPr>
            <a:r>
              <a:rPr lang="en-US" sz="424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•Int</a:t>
            </a:r>
            <a:r>
              <a:rPr lang="en-US" sz="424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egration Testing:</a:t>
            </a:r>
          </a:p>
          <a:p>
            <a:pPr algn="ctr">
              <a:lnSpc>
                <a:spcPts val="5522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6821705" y="7754924"/>
            <a:ext cx="5913980" cy="1644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9"/>
              </a:lnSpc>
            </a:pPr>
            <a:r>
              <a:rPr lang="en-US" sz="2499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•- For</a:t>
            </a:r>
            <a:r>
              <a:rPr lang="en-US" sz="2499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interactions between components.</a:t>
            </a:r>
          </a:p>
          <a:p>
            <a:pPr algn="l">
              <a:lnSpc>
                <a:spcPts val="3249"/>
              </a:lnSpc>
            </a:pPr>
            <a:r>
              <a:rPr lang="en-US" sz="2499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•</a:t>
            </a:r>
          </a:p>
          <a:p>
            <a:pPr algn="l">
              <a:lnSpc>
                <a:spcPts val="325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577535" y="2797326"/>
            <a:ext cx="6150531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•User Acceptance Testing (UAT):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883169" y="3813961"/>
            <a:ext cx="3220045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5"/>
              </a:lnSpc>
              <a:spcBef>
                <a:spcPct val="0"/>
              </a:spcBef>
            </a:pPr>
            <a:r>
              <a:rPr lang="en-US" sz="255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•- To ensure usability.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DAGiSqE4c60</dc:identifier>
  <dcterms:modified xsi:type="dcterms:W3CDTF">2011-08-01T06:04:30Z</dcterms:modified>
  <cp:revision>1</cp:revision>
  <dc:title>Fitness Tracker Dashboard</dc:title>
</cp:coreProperties>
</file>