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660"/>
  </p:normalViewPr>
  <p:slideViewPr>
    <p:cSldViewPr snapToGrid="0">
      <p:cViewPr varScale="1">
        <p:scale>
          <a:sx n="70" d="100"/>
          <a:sy n="70"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8469C79E-3C1A-44E2-9921-5C79EEEB5767}"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86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0A1B9D4-98D3-489D-A8C9-4A64B67D652F}" type="datetimeFigureOut">
              <a:rPr lang="ru-RU" smtClean="0"/>
              <a:t>18.05.2023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69C79E-3C1A-44E2-9921-5C79EEEB5767}" type="slidenum">
              <a:rPr lang="ru-RU" smtClean="0"/>
              <a:t>‹#›</a:t>
            </a:fld>
            <a:endParaRPr lang="ru-RU"/>
          </a:p>
        </p:txBody>
      </p:sp>
    </p:spTree>
    <p:extLst>
      <p:ext uri="{BB962C8B-B14F-4D97-AF65-F5344CB8AC3E}">
        <p14:creationId xmlns:p14="http://schemas.microsoft.com/office/powerpoint/2010/main" val="87723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9944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90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spTree>
    <p:extLst>
      <p:ext uri="{BB962C8B-B14F-4D97-AF65-F5344CB8AC3E}">
        <p14:creationId xmlns:p14="http://schemas.microsoft.com/office/powerpoint/2010/main" val="922544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3774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348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942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97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spTree>
    <p:extLst>
      <p:ext uri="{BB962C8B-B14F-4D97-AF65-F5344CB8AC3E}">
        <p14:creationId xmlns:p14="http://schemas.microsoft.com/office/powerpoint/2010/main" val="208634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0A1B9D4-98D3-489D-A8C9-4A64B67D652F}"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69C79E-3C1A-44E2-9921-5C79EEEB5767}" type="slidenum">
              <a:rPr lang="ru-RU" smtClean="0"/>
              <a:t>‹#›</a:t>
            </a:fld>
            <a:endParaRPr lang="ru-R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36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0A1B9D4-98D3-489D-A8C9-4A64B67D652F}" type="datetimeFigureOut">
              <a:rPr lang="ru-RU" smtClean="0"/>
              <a:t>18.05.2023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69C79E-3C1A-44E2-9921-5C79EEEB5767}" type="slidenum">
              <a:rPr lang="ru-RU" smtClean="0"/>
              <a:t>‹#›</a:t>
            </a:fld>
            <a:endParaRPr lang="ru-RU"/>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27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0A1B9D4-98D3-489D-A8C9-4A64B67D652F}" type="datetimeFigureOut">
              <a:rPr lang="ru-RU" smtClean="0"/>
              <a:t>18.05.2023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69C79E-3C1A-44E2-9921-5C79EEEB5767}"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352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0A1B9D4-98D3-489D-A8C9-4A64B67D652F}" type="datetimeFigureOut">
              <a:rPr lang="ru-RU" smtClean="0"/>
              <a:t>18.05.2023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69C79E-3C1A-44E2-9921-5C79EEEB5767}"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9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1B9D4-98D3-489D-A8C9-4A64B67D652F}" type="datetimeFigureOut">
              <a:rPr lang="ru-RU" smtClean="0"/>
              <a:t>18.05.2023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69C79E-3C1A-44E2-9921-5C79EEEB5767}" type="slidenum">
              <a:rPr lang="ru-RU" smtClean="0"/>
              <a:t>‹#›</a:t>
            </a:fld>
            <a:endParaRPr lang="ru-RU"/>
          </a:p>
        </p:txBody>
      </p:sp>
    </p:spTree>
    <p:extLst>
      <p:ext uri="{BB962C8B-B14F-4D97-AF65-F5344CB8AC3E}">
        <p14:creationId xmlns:p14="http://schemas.microsoft.com/office/powerpoint/2010/main" val="102734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0A1B9D4-98D3-489D-A8C9-4A64B67D652F}" type="datetimeFigureOut">
              <a:rPr lang="ru-RU" smtClean="0"/>
              <a:t>18.05.2023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69C79E-3C1A-44E2-9921-5C79EEEB5767}"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875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0A1B9D4-98D3-489D-A8C9-4A64B67D652F}" type="datetimeFigureOut">
              <a:rPr lang="ru-RU" smtClean="0"/>
              <a:t>18.05.2023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69C79E-3C1A-44E2-9921-5C79EEEB5767}" type="slidenum">
              <a:rPr lang="ru-RU" smtClean="0"/>
              <a:t>‹#›</a:t>
            </a:fld>
            <a:endParaRPr lang="ru-RU"/>
          </a:p>
        </p:txBody>
      </p:sp>
    </p:spTree>
    <p:extLst>
      <p:ext uri="{BB962C8B-B14F-4D97-AF65-F5344CB8AC3E}">
        <p14:creationId xmlns:p14="http://schemas.microsoft.com/office/powerpoint/2010/main" val="325669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A1B9D4-98D3-489D-A8C9-4A64B67D652F}" type="datetimeFigureOut">
              <a:rPr lang="ru-RU" smtClean="0"/>
              <a:t>18.05.2023</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9C79E-3C1A-44E2-9921-5C79EEEB5767}" type="slidenum">
              <a:rPr lang="ru-RU" smtClean="0"/>
              <a:t>‹#›</a:t>
            </a:fld>
            <a:endParaRPr lang="ru-RU"/>
          </a:p>
        </p:txBody>
      </p:sp>
    </p:spTree>
    <p:extLst>
      <p:ext uri="{BB962C8B-B14F-4D97-AF65-F5344CB8AC3E}">
        <p14:creationId xmlns:p14="http://schemas.microsoft.com/office/powerpoint/2010/main" val="335509020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42273" y="1420755"/>
            <a:ext cx="6888330" cy="2073072"/>
          </a:xfrm>
        </p:spPr>
        <p:txBody>
          <a:bodyPr/>
          <a:lstStyle/>
          <a:p>
            <a:r>
              <a:rPr lang="en-US" sz="6000" dirty="0" smtClean="0">
                <a:solidFill>
                  <a:srgbClr val="00B050"/>
                </a:solidFill>
                <a:latin typeface="Algerian" panose="04020705040A02060702" pitchFamily="82" charset="0"/>
              </a:rPr>
              <a:t>NATIONAL MEALS</a:t>
            </a:r>
            <a:endParaRPr lang="ru-RU" sz="6000" dirty="0">
              <a:solidFill>
                <a:srgbClr val="00B050"/>
              </a:solidFill>
            </a:endParaRPr>
          </a:p>
        </p:txBody>
      </p:sp>
      <p:sp>
        <p:nvSpPr>
          <p:cNvPr id="3" name="Подзаголовок 2"/>
          <p:cNvSpPr>
            <a:spLocks noGrp="1"/>
          </p:cNvSpPr>
          <p:nvPr>
            <p:ph type="subTitle" idx="1"/>
          </p:nvPr>
        </p:nvSpPr>
        <p:spPr>
          <a:xfrm>
            <a:off x="2542273" y="3603010"/>
            <a:ext cx="7584366" cy="1733266"/>
          </a:xfrm>
        </p:spPr>
        <p:txBody>
          <a:bodyPr>
            <a:normAutofit/>
          </a:bodyPr>
          <a:lstStyle/>
          <a:p>
            <a:r>
              <a:rPr lang="en-US" b="1" dirty="0" err="1" smtClean="0">
                <a:solidFill>
                  <a:srgbClr val="0070C0"/>
                </a:solidFill>
              </a:rPr>
              <a:t>Axborot</a:t>
            </a:r>
            <a:r>
              <a:rPr lang="en-US" b="1" dirty="0" smtClean="0">
                <a:solidFill>
                  <a:srgbClr val="0070C0"/>
                </a:solidFill>
              </a:rPr>
              <a:t> </a:t>
            </a:r>
            <a:r>
              <a:rPr lang="en-US" b="1" dirty="0" err="1" smtClean="0">
                <a:solidFill>
                  <a:srgbClr val="0070C0"/>
                </a:solidFill>
              </a:rPr>
              <a:t>tizimlari</a:t>
            </a:r>
            <a:r>
              <a:rPr lang="en-US" b="1" dirty="0" smtClean="0">
                <a:solidFill>
                  <a:srgbClr val="0070C0"/>
                </a:solidFill>
              </a:rPr>
              <a:t> </a:t>
            </a:r>
            <a:r>
              <a:rPr lang="en-US" b="1" dirty="0" err="1" smtClean="0">
                <a:solidFill>
                  <a:srgbClr val="0070C0"/>
                </a:solidFill>
              </a:rPr>
              <a:t>va</a:t>
            </a:r>
            <a:r>
              <a:rPr lang="en-US" b="1" dirty="0" smtClean="0">
                <a:solidFill>
                  <a:srgbClr val="0070C0"/>
                </a:solidFill>
              </a:rPr>
              <a:t> </a:t>
            </a:r>
            <a:r>
              <a:rPr lang="en-US" b="1" dirty="0" err="1" smtClean="0">
                <a:solidFill>
                  <a:srgbClr val="0070C0"/>
                </a:solidFill>
              </a:rPr>
              <a:t>texnalogiyalari</a:t>
            </a:r>
            <a:r>
              <a:rPr lang="en-US" b="1" dirty="0">
                <a:solidFill>
                  <a:srgbClr val="0070C0"/>
                </a:solidFill>
              </a:rPr>
              <a:t> </a:t>
            </a:r>
            <a:r>
              <a:rPr lang="en-US" b="1" dirty="0" smtClean="0">
                <a:solidFill>
                  <a:srgbClr val="0070C0"/>
                </a:solidFill>
              </a:rPr>
              <a:t>(ATT </a:t>
            </a:r>
            <a:r>
              <a:rPr lang="en-US" b="1" dirty="0" err="1" smtClean="0">
                <a:solidFill>
                  <a:srgbClr val="0070C0"/>
                </a:solidFill>
              </a:rPr>
              <a:t>o’zbek</a:t>
            </a:r>
            <a:r>
              <a:rPr lang="en-US" b="1" dirty="0" smtClean="0">
                <a:solidFill>
                  <a:srgbClr val="0070C0"/>
                </a:solidFill>
              </a:rPr>
              <a:t> </a:t>
            </a:r>
            <a:r>
              <a:rPr lang="en-US" b="1" dirty="0" err="1" smtClean="0">
                <a:solidFill>
                  <a:srgbClr val="0070C0"/>
                </a:solidFill>
              </a:rPr>
              <a:t>gurux</a:t>
            </a:r>
            <a:r>
              <a:rPr lang="en-US" b="1" dirty="0" smtClean="0">
                <a:solidFill>
                  <a:srgbClr val="0070C0"/>
                </a:solidFill>
              </a:rPr>
              <a:t>)</a:t>
            </a:r>
          </a:p>
          <a:p>
            <a:r>
              <a:rPr lang="en-US" b="1" dirty="0" err="1" smtClean="0">
                <a:solidFill>
                  <a:srgbClr val="0070C0"/>
                </a:solidFill>
              </a:rPr>
              <a:t>Yaxshiboyev</a:t>
            </a:r>
            <a:r>
              <a:rPr lang="en-US" b="1" dirty="0" smtClean="0">
                <a:solidFill>
                  <a:srgbClr val="0070C0"/>
                </a:solidFill>
              </a:rPr>
              <a:t> Muhammad</a:t>
            </a:r>
            <a:endParaRPr lang="ru-RU" b="1" dirty="0">
              <a:solidFill>
                <a:srgbClr val="0070C0"/>
              </a:solidFill>
            </a:endParaRPr>
          </a:p>
        </p:txBody>
      </p:sp>
    </p:spTree>
    <p:extLst>
      <p:ext uri="{BB962C8B-B14F-4D97-AF65-F5344CB8AC3E}">
        <p14:creationId xmlns:p14="http://schemas.microsoft.com/office/powerpoint/2010/main" val="36892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accent2"/>
                </a:solidFill>
                <a:latin typeface="Algerian" panose="04020705040A02060702" pitchFamily="82" charset="0"/>
              </a:rPr>
              <a:t>plan</a:t>
            </a:r>
            <a:endParaRPr lang="ru-RU" dirty="0">
              <a:solidFill>
                <a:schemeClr val="accent2"/>
              </a:solidFill>
            </a:endParaRPr>
          </a:p>
        </p:txBody>
      </p:sp>
      <p:sp>
        <p:nvSpPr>
          <p:cNvPr id="3" name="Объект 2"/>
          <p:cNvSpPr>
            <a:spLocks noGrp="1"/>
          </p:cNvSpPr>
          <p:nvPr>
            <p:ph idx="1"/>
          </p:nvPr>
        </p:nvSpPr>
        <p:spPr/>
        <p:txBody>
          <a:bodyPr>
            <a:normAutofit/>
          </a:bodyPr>
          <a:lstStyle/>
          <a:p>
            <a:r>
              <a:rPr lang="en-US" sz="4000" dirty="0" smtClean="0">
                <a:solidFill>
                  <a:srgbClr val="0070C0"/>
                </a:solidFill>
                <a:latin typeface="Algerian" panose="04020705040A02060702" pitchFamily="82" charset="0"/>
                <a:ea typeface="Arial Unicode MS" panose="020B0604020202020204" pitchFamily="34" charset="-128"/>
                <a:cs typeface="Arial Unicode MS" panose="020B0604020202020204" pitchFamily="34" charset="-128"/>
              </a:rPr>
              <a:t>Vocabulary </a:t>
            </a:r>
          </a:p>
          <a:p>
            <a:r>
              <a:rPr lang="en-US" sz="4000" dirty="0" err="1" smtClean="0">
                <a:solidFill>
                  <a:srgbClr val="0070C0"/>
                </a:solidFill>
                <a:latin typeface="Algerian" panose="04020705040A02060702" pitchFamily="82" charset="0"/>
                <a:ea typeface="Arial Unicode MS" panose="020B0604020202020204" pitchFamily="34" charset="-128"/>
                <a:cs typeface="Arial Unicode MS" panose="020B0604020202020204" pitchFamily="34" charset="-128"/>
              </a:rPr>
              <a:t>Collacation</a:t>
            </a:r>
            <a:r>
              <a:rPr lang="en-US" sz="4000" dirty="0" smtClean="0">
                <a:solidFill>
                  <a:srgbClr val="0070C0"/>
                </a:solidFill>
                <a:latin typeface="Algerian" panose="04020705040A02060702" pitchFamily="82" charset="0"/>
                <a:ea typeface="Arial Unicode MS" panose="020B0604020202020204" pitchFamily="34" charset="-128"/>
                <a:cs typeface="Arial Unicode MS" panose="020B0604020202020204" pitchFamily="34" charset="-128"/>
              </a:rPr>
              <a:t> and phrasal verbs</a:t>
            </a:r>
          </a:p>
          <a:p>
            <a:r>
              <a:rPr lang="en-US" sz="4000" dirty="0" smtClean="0">
                <a:solidFill>
                  <a:srgbClr val="0070C0"/>
                </a:solidFill>
                <a:latin typeface="Algerian" panose="04020705040A02060702" pitchFamily="82" charset="0"/>
                <a:ea typeface="Arial Unicode MS" panose="020B0604020202020204" pitchFamily="34" charset="-128"/>
                <a:cs typeface="Arial Unicode MS" panose="020B0604020202020204" pitchFamily="34" charset="-128"/>
              </a:rPr>
              <a:t>Uzbek national </a:t>
            </a:r>
            <a:r>
              <a:rPr lang="en-US" sz="4000" dirty="0" smtClean="0">
                <a:solidFill>
                  <a:srgbClr val="0070C0"/>
                </a:solidFill>
                <a:latin typeface="Algerian" panose="04020705040A02060702" pitchFamily="82" charset="0"/>
                <a:ea typeface="Arial Unicode MS" panose="020B0604020202020204" pitchFamily="34" charset="-128"/>
                <a:cs typeface="Arial Unicode MS" panose="020B0604020202020204" pitchFamily="34" charset="-128"/>
              </a:rPr>
              <a:t>meals</a:t>
            </a:r>
          </a:p>
          <a:p>
            <a:pPr algn="r"/>
            <a:r>
              <a:rPr lang="en-US" sz="3200" dirty="0" smtClean="0">
                <a:solidFill>
                  <a:srgbClr val="FF0000"/>
                </a:solidFill>
                <a:latin typeface="Algerian" panose="04020705040A02060702" pitchFamily="82" charset="0"/>
                <a:ea typeface="Arial Unicode MS" panose="020B0604020202020204" pitchFamily="34" charset="-128"/>
                <a:cs typeface="Arial Unicode MS" panose="020B0604020202020204" pitchFamily="34" charset="-128"/>
              </a:rPr>
              <a:t>YAXSHIBOYEV MUHAMMAD</a:t>
            </a:r>
          </a:p>
          <a:p>
            <a:endParaRPr lang="en-US" sz="4000" dirty="0" smtClean="0">
              <a:solidFill>
                <a:srgbClr val="0070C0"/>
              </a:solidFill>
              <a:latin typeface="Algerian" panose="04020705040A02060702" pitchFamily="82" charset="0"/>
              <a:ea typeface="Arial Unicode MS" panose="020B0604020202020204" pitchFamily="34" charset="-128"/>
              <a:cs typeface="Arial Unicode MS" panose="020B0604020202020204" pitchFamily="34" charset="-128"/>
            </a:endParaRPr>
          </a:p>
          <a:p>
            <a:endParaRPr lang="en-US" sz="4000" dirty="0" smtClean="0">
              <a:latin typeface="Algerian" panose="04020705040A02060702" pitchFamily="82" charset="0"/>
            </a:endParaRPr>
          </a:p>
          <a:p>
            <a:endParaRPr lang="ru-RU" sz="4000" dirty="0"/>
          </a:p>
        </p:txBody>
      </p:sp>
    </p:spTree>
    <p:extLst>
      <p:ext uri="{BB962C8B-B14F-4D97-AF65-F5344CB8AC3E}">
        <p14:creationId xmlns:p14="http://schemas.microsoft.com/office/powerpoint/2010/main" val="139462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4149" y="660672"/>
            <a:ext cx="10837392" cy="1468379"/>
          </a:xfrm>
        </p:spPr>
        <p:txBody>
          <a:bodyPr>
            <a:noAutofit/>
          </a:bodyPr>
          <a:lstStyle/>
          <a:p>
            <a:r>
              <a:rPr lang="en-US" sz="3200" b="1" dirty="0">
                <a:solidFill>
                  <a:srgbClr val="FF0000"/>
                </a:solidFill>
                <a:latin typeface="Algerian" panose="04020705040A02060702" pitchFamily="82" charset="0"/>
              </a:rPr>
              <a:t>National meals -</a:t>
            </a:r>
            <a:br>
              <a:rPr lang="en-US" sz="3200" b="1" dirty="0">
                <a:solidFill>
                  <a:srgbClr val="FF0000"/>
                </a:solidFill>
                <a:latin typeface="Algerian" panose="04020705040A02060702" pitchFamily="82" charset="0"/>
              </a:rPr>
            </a:br>
            <a:r>
              <a:rPr lang="en-US" sz="3200" b="1" dirty="0">
                <a:solidFill>
                  <a:srgbClr val="FF0000"/>
                </a:solidFill>
                <a:latin typeface="Algerian" panose="04020705040A02060702" pitchFamily="82" charset="0"/>
              </a:rPr>
              <a:t>is a culinary dish that is strongly associated with a particular country</a:t>
            </a:r>
            <a:endParaRPr lang="ru-RU" sz="3200" b="1" dirty="0">
              <a:solidFill>
                <a:srgbClr val="FF0000"/>
              </a:solidFill>
            </a:endParaRPr>
          </a:p>
        </p:txBody>
      </p:sp>
      <p:pic>
        <p:nvPicPr>
          <p:cNvPr id="4" name="Рисунок 3" descr="Nine tips to make fast food healthier for children | Clamor Worl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48" y="2415654"/>
            <a:ext cx="5856026" cy="2231410"/>
          </a:xfrm>
          <a:prstGeom prst="rect">
            <a:avLst/>
          </a:prstGeom>
        </p:spPr>
      </p:pic>
      <p:pic>
        <p:nvPicPr>
          <p:cNvPr id="7" name="Рисунок 6" descr="Dinner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174" y="2415654"/>
            <a:ext cx="4981367" cy="3986392"/>
          </a:xfrm>
          <a:prstGeom prst="rect">
            <a:avLst/>
          </a:prstGeom>
        </p:spPr>
      </p:pic>
      <p:pic>
        <p:nvPicPr>
          <p:cNvPr id="8" name="Рисунок 7" descr="Meals Asia Eat - Free photo on Pixaba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148" y="4339988"/>
            <a:ext cx="5953862" cy="2062058"/>
          </a:xfrm>
          <a:prstGeom prst="rect">
            <a:avLst/>
          </a:prstGeom>
        </p:spPr>
      </p:pic>
    </p:spTree>
    <p:extLst>
      <p:ext uri="{BB962C8B-B14F-4D97-AF65-F5344CB8AC3E}">
        <p14:creationId xmlns:p14="http://schemas.microsoft.com/office/powerpoint/2010/main" val="205296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FF0000"/>
                </a:solidFill>
                <a:latin typeface="Algerian" panose="04020705040A02060702" pitchFamily="82" charset="0"/>
              </a:rPr>
              <a:t>EXERCISES</a:t>
            </a:r>
            <a:endParaRPr lang="ru-RU" dirty="0">
              <a:solidFill>
                <a:srgbClr val="FF0000"/>
              </a:solidFill>
            </a:endParaRPr>
          </a:p>
        </p:txBody>
      </p:sp>
      <p:sp>
        <p:nvSpPr>
          <p:cNvPr id="3" name="Объект 2"/>
          <p:cNvSpPr>
            <a:spLocks noGrp="1"/>
          </p:cNvSpPr>
          <p:nvPr>
            <p:ph idx="1"/>
          </p:nvPr>
        </p:nvSpPr>
        <p:spPr/>
        <p:txBody>
          <a:bodyPr>
            <a:normAutofit fontScale="85000" lnSpcReduction="20000"/>
          </a:bodyPr>
          <a:lstStyle/>
          <a:p>
            <a:r>
              <a:rPr lang="en-US" b="1" dirty="0" smtClean="0"/>
              <a:t> </a:t>
            </a:r>
            <a:r>
              <a:rPr lang="en-US" b="1" dirty="0"/>
              <a:t>What is the man’s job? What food does he cook? Where does he work</a:t>
            </a:r>
            <a:r>
              <a:rPr lang="en-US" b="1" dirty="0" smtClean="0"/>
              <a:t>?</a:t>
            </a:r>
          </a:p>
          <a:p>
            <a:r>
              <a:rPr lang="en-US" b="1" dirty="0" smtClean="0"/>
              <a:t> </a:t>
            </a:r>
            <a:r>
              <a:rPr lang="en-US" b="1" dirty="0">
                <a:solidFill>
                  <a:srgbClr val="FF0000"/>
                </a:solidFill>
              </a:rPr>
              <a:t>2 1.33 </a:t>
            </a:r>
            <a:r>
              <a:rPr lang="en-US" b="1" dirty="0"/>
              <a:t>Listen to a travel writer for National Geographic magazine. Answer the questions. </a:t>
            </a:r>
            <a:r>
              <a:rPr lang="en-US" b="1" dirty="0">
                <a:solidFill>
                  <a:srgbClr val="FF0000"/>
                </a:solidFill>
              </a:rPr>
              <a:t>1</a:t>
            </a:r>
            <a:r>
              <a:rPr lang="en-US" b="1" dirty="0"/>
              <a:t> Why does he say he has a great job? </a:t>
            </a:r>
            <a:r>
              <a:rPr lang="en-US" b="1" dirty="0">
                <a:solidFill>
                  <a:srgbClr val="FF0000"/>
                </a:solidFill>
              </a:rPr>
              <a:t>2</a:t>
            </a:r>
            <a:r>
              <a:rPr lang="en-US" b="1" dirty="0"/>
              <a:t> Why does he really love travelling? </a:t>
            </a:r>
            <a:r>
              <a:rPr lang="en-US" b="1" dirty="0">
                <a:solidFill>
                  <a:srgbClr val="FF0000"/>
                </a:solidFill>
              </a:rPr>
              <a:t>3</a:t>
            </a:r>
            <a:r>
              <a:rPr lang="en-US" b="1" dirty="0"/>
              <a:t> Where does he always go when he arrives in a new city? </a:t>
            </a:r>
            <a:r>
              <a:rPr lang="en-US" b="1" dirty="0">
                <a:solidFill>
                  <a:srgbClr val="FF0000"/>
                </a:solidFill>
              </a:rPr>
              <a:t>4</a:t>
            </a:r>
            <a:r>
              <a:rPr lang="en-US" b="1" dirty="0"/>
              <a:t> His </a:t>
            </a:r>
            <a:r>
              <a:rPr lang="en-US" b="1" dirty="0" err="1"/>
              <a:t>favourite</a:t>
            </a:r>
            <a:r>
              <a:rPr lang="en-US" b="1" dirty="0"/>
              <a:t> place in Bangkok is Chinatown. Why? </a:t>
            </a:r>
            <a:r>
              <a:rPr lang="en-US" b="1" dirty="0">
                <a:solidFill>
                  <a:srgbClr val="FF0000"/>
                </a:solidFill>
              </a:rPr>
              <a:t>5</a:t>
            </a:r>
            <a:r>
              <a:rPr lang="en-US" b="1" dirty="0"/>
              <a:t> What is his </a:t>
            </a:r>
            <a:r>
              <a:rPr lang="en-US" b="1" dirty="0" err="1"/>
              <a:t>favourite</a:t>
            </a:r>
            <a:r>
              <a:rPr lang="en-US" b="1" dirty="0"/>
              <a:t> dish</a:t>
            </a:r>
            <a:r>
              <a:rPr lang="en-US" b="1" dirty="0" smtClean="0"/>
              <a:t>?</a:t>
            </a:r>
          </a:p>
          <a:p>
            <a:r>
              <a:rPr lang="en-US" b="1" dirty="0" smtClean="0"/>
              <a:t> </a:t>
            </a:r>
            <a:r>
              <a:rPr lang="en-US" b="1" dirty="0">
                <a:solidFill>
                  <a:srgbClr val="FF0000"/>
                </a:solidFill>
              </a:rPr>
              <a:t>3 1.33 </a:t>
            </a:r>
            <a:r>
              <a:rPr lang="en-US" b="1" dirty="0"/>
              <a:t>Complete the sentences with these food verbs. Then listen again and check. cook eat make serve smell taste </a:t>
            </a:r>
            <a:r>
              <a:rPr lang="en-US" b="1" dirty="0">
                <a:solidFill>
                  <a:srgbClr val="FF0000"/>
                </a:solidFill>
              </a:rPr>
              <a:t>1</a:t>
            </a:r>
            <a:r>
              <a:rPr lang="en-US" b="1" dirty="0"/>
              <a:t> All the street chefs make the food by hand. </a:t>
            </a:r>
            <a:r>
              <a:rPr lang="en-US" b="1" dirty="0">
                <a:solidFill>
                  <a:srgbClr val="FF0000"/>
                </a:solidFill>
              </a:rPr>
              <a:t>2</a:t>
            </a:r>
            <a:r>
              <a:rPr lang="en-US" b="1" dirty="0"/>
              <a:t> Then they it on a real fire</a:t>
            </a:r>
            <a:r>
              <a:rPr lang="en-US" b="1" dirty="0">
                <a:solidFill>
                  <a:srgbClr val="FF0000"/>
                </a:solidFill>
              </a:rPr>
              <a:t>. 3 </a:t>
            </a:r>
            <a:r>
              <a:rPr lang="en-US" b="1" dirty="0"/>
              <a:t>So when you walk up the street, you can the food in the distance.</a:t>
            </a:r>
            <a:r>
              <a:rPr lang="en-US" b="1" dirty="0">
                <a:solidFill>
                  <a:srgbClr val="FF0000"/>
                </a:solidFill>
              </a:rPr>
              <a:t> 4 </a:t>
            </a:r>
            <a:r>
              <a:rPr lang="en-US" b="1" dirty="0"/>
              <a:t>The chefs the noodles with a hot sauce. </a:t>
            </a:r>
            <a:r>
              <a:rPr lang="en-US" b="1" dirty="0">
                <a:solidFill>
                  <a:srgbClr val="FF0000"/>
                </a:solidFill>
              </a:rPr>
              <a:t>5</a:t>
            </a:r>
            <a:r>
              <a:rPr lang="en-US" b="1" dirty="0"/>
              <a:t> They delicious. </a:t>
            </a:r>
            <a:r>
              <a:rPr lang="en-US" b="1" dirty="0">
                <a:solidFill>
                  <a:srgbClr val="FF0000"/>
                </a:solidFill>
              </a:rPr>
              <a:t>6 </a:t>
            </a:r>
            <a:r>
              <a:rPr lang="en-US" b="1" dirty="0"/>
              <a:t>I can them at any time of day – for breakfast, lunch or </a:t>
            </a:r>
            <a:r>
              <a:rPr lang="en-US" b="1" dirty="0" smtClean="0"/>
              <a:t>dinner</a:t>
            </a:r>
          </a:p>
          <a:p>
            <a:pPr algn="r"/>
            <a:r>
              <a:rPr lang="en-US" b="1" dirty="0" smtClean="0"/>
              <a:t>YAXSHIBOYEV MUHAMMAD</a:t>
            </a:r>
            <a:endParaRPr lang="ru-RU" b="1" dirty="0"/>
          </a:p>
        </p:txBody>
      </p:sp>
    </p:spTree>
    <p:extLst>
      <p:ext uri="{BB962C8B-B14F-4D97-AF65-F5344CB8AC3E}">
        <p14:creationId xmlns:p14="http://schemas.microsoft.com/office/powerpoint/2010/main" val="63195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4275" y="982132"/>
            <a:ext cx="10132323" cy="1303867"/>
          </a:xfrm>
        </p:spPr>
        <p:txBody>
          <a:bodyPr>
            <a:normAutofit/>
          </a:bodyPr>
          <a:lstStyle/>
          <a:p>
            <a:r>
              <a:rPr lang="en-US" sz="5400" b="1" dirty="0" smtClean="0">
                <a:latin typeface="Algerian" panose="04020705040A02060702" pitchFamily="82" charset="0"/>
              </a:rPr>
              <a:t>VOCABULARY</a:t>
            </a:r>
            <a:endParaRPr lang="ru-RU" sz="5400" b="1" dirty="0"/>
          </a:p>
        </p:txBody>
      </p:sp>
      <p:sp>
        <p:nvSpPr>
          <p:cNvPr id="3" name="Объект 2"/>
          <p:cNvSpPr>
            <a:spLocks noGrp="1"/>
          </p:cNvSpPr>
          <p:nvPr>
            <p:ph idx="1"/>
          </p:nvPr>
        </p:nvSpPr>
        <p:spPr>
          <a:xfrm>
            <a:off x="764275" y="2285999"/>
            <a:ext cx="10836322" cy="3951028"/>
          </a:xfrm>
        </p:spPr>
        <p:txBody>
          <a:bodyPr>
            <a:normAutofit fontScale="92500" lnSpcReduction="10000"/>
          </a:bodyPr>
          <a:lstStyle/>
          <a:p>
            <a:r>
              <a:rPr lang="en-US" sz="1800" b="1" dirty="0" smtClean="0"/>
              <a:t>^</a:t>
            </a:r>
            <a:r>
              <a:rPr lang="en-US" sz="1800" b="1" dirty="0"/>
              <a:t>Overcooked Cooked beyond the optimal cooking ᴛɪᴍᴇ</a:t>
            </a:r>
          </a:p>
          <a:p>
            <a:r>
              <a:rPr lang="en-US" sz="1800" b="1" dirty="0"/>
              <a:t>^ The pasta was overcooked and too ꜱᴏꜰᴛ</a:t>
            </a:r>
          </a:p>
          <a:p>
            <a:r>
              <a:rPr lang="en-US" sz="1800" b="1" dirty="0"/>
              <a:t>^Fresh Food materials or products that have been recently ᴩʀᴇᴩᴀʀᴇᴅ</a:t>
            </a:r>
          </a:p>
          <a:p>
            <a:r>
              <a:rPr lang="en-US" sz="1800" b="1" dirty="0"/>
              <a:t>^ The marinara at that outlet is prepared fresh every ᴅᴀy</a:t>
            </a:r>
          </a:p>
          <a:p>
            <a:r>
              <a:rPr lang="en-US" sz="1800" b="1" dirty="0"/>
              <a:t>^Raw Not cooked properly/at all The vegetables were raw and hard to ᴄʜᴇᴡ</a:t>
            </a:r>
          </a:p>
          <a:p>
            <a:r>
              <a:rPr lang="en-US" sz="1800" b="1" dirty="0"/>
              <a:t>^Stale/Rotten Spoiled and past its optimal usage time </a:t>
            </a:r>
          </a:p>
          <a:p>
            <a:r>
              <a:rPr lang="en-US" sz="1800" b="1" dirty="0"/>
              <a:t>The whole room smells like rotten ᴇ</a:t>
            </a:r>
            <a:r>
              <a:rPr lang="en-US" sz="1800" b="1" dirty="0" err="1"/>
              <a:t>ɢɢ</a:t>
            </a:r>
            <a:r>
              <a:rPr lang="en-US" sz="1800" b="1" dirty="0"/>
              <a:t>ꜱ</a:t>
            </a:r>
          </a:p>
          <a:p>
            <a:r>
              <a:rPr lang="en-US" sz="1800" b="1" dirty="0"/>
              <a:t>^Unripe Immature food item – not fit for consumption The bananas you bought yesterday were ᴜ</a:t>
            </a:r>
            <a:r>
              <a:rPr lang="en-US" sz="1800" b="1" dirty="0" err="1"/>
              <a:t>ɴʀɪ</a:t>
            </a:r>
            <a:r>
              <a:rPr lang="en-US" sz="1800" b="1" dirty="0"/>
              <a:t>ᴩᴇ</a:t>
            </a:r>
          </a:p>
          <a:p>
            <a:r>
              <a:rPr lang="en-US" sz="1800" b="1" dirty="0"/>
              <a:t>^Off Not tasting as it should The food at last night’s restaurant seemed off to </a:t>
            </a:r>
            <a:r>
              <a:rPr lang="en-US" sz="1800" b="1" dirty="0" smtClean="0"/>
              <a:t>me</a:t>
            </a:r>
          </a:p>
          <a:p>
            <a:pPr algn="r"/>
            <a:r>
              <a:rPr lang="en-US" sz="3200" b="1" dirty="0" smtClean="0"/>
              <a:t>YAXSHIBOYEV MUHAMMAD</a:t>
            </a:r>
            <a:endParaRPr lang="ru-RU" sz="3200" b="1" dirty="0"/>
          </a:p>
        </p:txBody>
      </p:sp>
    </p:spTree>
    <p:extLst>
      <p:ext uri="{BB962C8B-B14F-4D97-AF65-F5344CB8AC3E}">
        <p14:creationId xmlns:p14="http://schemas.microsoft.com/office/powerpoint/2010/main" val="308344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tx1"/>
                </a:solidFill>
                <a:latin typeface="Algerian" panose="04020705040A02060702" pitchFamily="82" charset="0"/>
                <a:ea typeface="Arial Unicode MS" panose="020B0604020202020204" pitchFamily="34" charset="-128"/>
                <a:cs typeface="Arial Unicode MS" panose="020B0604020202020204" pitchFamily="34" charset="-128"/>
              </a:rPr>
              <a:t/>
            </a:r>
            <a:br>
              <a:rPr lang="en-US" dirty="0" smtClean="0">
                <a:solidFill>
                  <a:schemeClr val="tx1"/>
                </a:solidFill>
                <a:latin typeface="Algerian" panose="04020705040A02060702" pitchFamily="82" charset="0"/>
                <a:ea typeface="Arial Unicode MS" panose="020B0604020202020204" pitchFamily="34" charset="-128"/>
                <a:cs typeface="Arial Unicode MS" panose="020B0604020202020204" pitchFamily="34" charset="-128"/>
              </a:rPr>
            </a:br>
            <a:r>
              <a:rPr lang="en-US" sz="7300" dirty="0" smtClean="0">
                <a:solidFill>
                  <a:schemeClr val="tx1"/>
                </a:solidFill>
                <a:latin typeface="Blackadder ITC" panose="04020505051007020D02" pitchFamily="82" charset="0"/>
                <a:ea typeface="Arial Unicode MS" panose="020B0604020202020204" pitchFamily="34" charset="-128"/>
                <a:cs typeface="Arial Unicode MS" panose="020B0604020202020204" pitchFamily="34" charset="-128"/>
              </a:rPr>
              <a:t>Uzbek </a:t>
            </a:r>
            <a:r>
              <a:rPr lang="en-US" sz="7300" dirty="0">
                <a:solidFill>
                  <a:schemeClr val="tx1"/>
                </a:solidFill>
                <a:latin typeface="Blackadder ITC" panose="04020505051007020D02" pitchFamily="82" charset="0"/>
                <a:ea typeface="Arial Unicode MS" panose="020B0604020202020204" pitchFamily="34" charset="-128"/>
                <a:cs typeface="Arial Unicode MS" panose="020B0604020202020204" pitchFamily="34" charset="-128"/>
              </a:rPr>
              <a:t>national meals</a:t>
            </a:r>
            <a:r>
              <a:rPr lang="en-US" dirty="0">
                <a:solidFill>
                  <a:schemeClr val="tx1"/>
                </a:solidFill>
                <a:latin typeface="Algerian" panose="04020705040A02060702" pitchFamily="82" charset="0"/>
                <a:ea typeface="Arial Unicode MS" panose="020B0604020202020204" pitchFamily="34" charset="-128"/>
                <a:cs typeface="Arial Unicode MS" panose="020B0604020202020204" pitchFamily="34" charset="-128"/>
              </a:rPr>
              <a:t/>
            </a:r>
            <a:br>
              <a:rPr lang="en-US" dirty="0">
                <a:solidFill>
                  <a:schemeClr val="tx1"/>
                </a:solidFill>
                <a:latin typeface="Algerian" panose="04020705040A02060702" pitchFamily="82" charset="0"/>
                <a:ea typeface="Arial Unicode MS" panose="020B0604020202020204" pitchFamily="34" charset="-128"/>
                <a:cs typeface="Arial Unicode MS" panose="020B0604020202020204" pitchFamily="34" charset="-128"/>
              </a:rPr>
            </a:br>
            <a:endParaRPr lang="ru-RU" dirty="0">
              <a:solidFill>
                <a:schemeClr val="tx1"/>
              </a:solidFill>
            </a:endParaRPr>
          </a:p>
        </p:txBody>
      </p:sp>
      <p:pic>
        <p:nvPicPr>
          <p:cNvPr id="9" name="Объект 8" descr="braised cabbage @ elza fancy food | Post up at Bionic Bites.… | Flick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4150" y="3998439"/>
            <a:ext cx="3025058" cy="20176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Рисунок 9" descr="destinations - Central Asia in 2012: Tajikistan or Kyrgyzstan? - Travel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722" y="2460531"/>
            <a:ext cx="2784143" cy="18132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Рисунок 10" descr="HD wallpaper: rice and beef, pilaf, uzbek dish, food, meat, tomatoes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6865" y="2419472"/>
            <a:ext cx="2538484" cy="1903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Рисунок 11" descr="HD wallpaper: food, dish, thanksgiving dinner, roasting, turkey meat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4571" y="4172971"/>
            <a:ext cx="2765415" cy="19439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Рисунок 12" descr="Obi non - Wikipedi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340029"/>
            <a:ext cx="5299881" cy="19786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Рисунок 13" descr="destinations - Central Asia in 2012: Tajikistan or Kyrgyzstan? - Travel ..."/>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1271" y="4247004"/>
            <a:ext cx="2493213" cy="18699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Рисунок 14" descr="Samanu, at biffadigital's last dinne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5726" y="4172971"/>
            <a:ext cx="2856332" cy="2142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5501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FF0000"/>
                </a:solidFill>
                <a:latin typeface="Algerian" panose="04020705040A02060702" pitchFamily="82" charset="0"/>
                <a:ea typeface="Arial Unicode MS" panose="020B0604020202020204" pitchFamily="34" charset="-128"/>
                <a:cs typeface="Arial Unicode MS" panose="020B0604020202020204" pitchFamily="34" charset="-128"/>
              </a:rPr>
              <a:t>Uzbek national meals</a:t>
            </a:r>
            <a:endParaRPr lang="ru-RU" dirty="0">
              <a:solidFill>
                <a:srgbClr val="FF0000"/>
              </a:solidFill>
            </a:endParaRPr>
          </a:p>
        </p:txBody>
      </p:sp>
      <p:sp>
        <p:nvSpPr>
          <p:cNvPr id="3" name="Объект 2"/>
          <p:cNvSpPr>
            <a:spLocks noGrp="1"/>
          </p:cNvSpPr>
          <p:nvPr>
            <p:ph idx="1"/>
          </p:nvPr>
        </p:nvSpPr>
        <p:spPr>
          <a:xfrm>
            <a:off x="1295401" y="2556931"/>
            <a:ext cx="9964002" cy="3584562"/>
          </a:xfrm>
        </p:spPr>
        <p:txBody>
          <a:bodyPr>
            <a:normAutofit fontScale="77500" lnSpcReduction="20000"/>
          </a:bodyPr>
          <a:lstStyle/>
          <a:p>
            <a:r>
              <a:rPr lang="en-US" b="1" dirty="0"/>
              <a:t>Uzbek food is among the most delicious in the world, for over the centuries it absorbed and adapted the best recipes from neighboring cultures to create a flavorful and satisfying cuisine. A highlight of Uzbek cuisine in comparison with its Central Asian neighbors is that they enjoy not only meat dishes but vegetables and salads too. In fact, Uzbek fruits and vegetables are so good that they are exported to other countries.</a:t>
            </a:r>
          </a:p>
          <a:p>
            <a:endParaRPr lang="en-US" b="1" dirty="0"/>
          </a:p>
          <a:p>
            <a:r>
              <a:rPr lang="en-US" b="1" dirty="0" smtClean="0"/>
              <a:t>This was not always the case, however. Until the 19th century the local diet consisted mostly of meat, dough, milk and cereals. Meat, particularly beef and lamb, remain the basis of the local diet today. Horse meat is also enjoyed as a delicacy, while poultry is less popular. Fish dishes are rather uncommon in this double-landlocked nation. Uzbek food is rich in seasonings which accentuate the flavor of the dishes and leave a pleasant aftertaste.</a:t>
            </a:r>
          </a:p>
          <a:p>
            <a:pPr algn="r"/>
            <a:r>
              <a:rPr lang="en-US" sz="3100" b="1" dirty="0" smtClean="0">
                <a:solidFill>
                  <a:srgbClr val="FF0000"/>
                </a:solidFill>
              </a:rPr>
              <a:t>YAXSHIBOYEV MUHAMMAD</a:t>
            </a:r>
          </a:p>
          <a:p>
            <a:endParaRPr lang="ru-RU" b="1" dirty="0"/>
          </a:p>
        </p:txBody>
      </p:sp>
    </p:spTree>
    <p:extLst>
      <p:ext uri="{BB962C8B-B14F-4D97-AF65-F5344CB8AC3E}">
        <p14:creationId xmlns:p14="http://schemas.microsoft.com/office/powerpoint/2010/main" val="35231763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169</TotalTime>
  <Words>498</Words>
  <Application>Microsoft Office PowerPoint</Application>
  <PresentationFormat>Широкоэкранный</PresentationFormat>
  <Paragraphs>32</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 Unicode MS</vt:lpstr>
      <vt:lpstr>Algerian</vt:lpstr>
      <vt:lpstr>Arial</vt:lpstr>
      <vt:lpstr>Blackadder ITC</vt:lpstr>
      <vt:lpstr>Garamond</vt:lpstr>
      <vt:lpstr>Натуральные материалы</vt:lpstr>
      <vt:lpstr>NATIONAL MEALS</vt:lpstr>
      <vt:lpstr>plan</vt:lpstr>
      <vt:lpstr>National meals - is a culinary dish that is strongly associated with a particular country</vt:lpstr>
      <vt:lpstr>EXERCISES</vt:lpstr>
      <vt:lpstr>VOCABULARY</vt:lpstr>
      <vt:lpstr> Uzbek national meals </vt:lpstr>
      <vt:lpstr>Uzbek national meals</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wel</dc:creator>
  <cp:lastModifiedBy>wel</cp:lastModifiedBy>
  <cp:revision>17</cp:revision>
  <dcterms:created xsi:type="dcterms:W3CDTF">2023-05-17T16:16:01Z</dcterms:created>
  <dcterms:modified xsi:type="dcterms:W3CDTF">2023-05-18T12:32:58Z</dcterms:modified>
</cp:coreProperties>
</file>