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0" r:id="rId3"/>
    <p:sldId id="258" r:id="rId4"/>
    <p:sldId id="261" r:id="rId5"/>
    <p:sldId id="266" r:id="rId6"/>
    <p:sldId id="270" r:id="rId7"/>
    <p:sldId id="271" r:id="rId8"/>
    <p:sldId id="272" r:id="rId9"/>
    <p:sldId id="265" r:id="rId10"/>
    <p:sldId id="284" r:id="rId11"/>
    <p:sldId id="285" r:id="rId12"/>
    <p:sldId id="273" r:id="rId13"/>
    <p:sldId id="275" r:id="rId14"/>
    <p:sldId id="276" r:id="rId15"/>
    <p:sldId id="277" r:id="rId16"/>
    <p:sldId id="279" r:id="rId17"/>
    <p:sldId id="280" r:id="rId18"/>
    <p:sldId id="281" r:id="rId19"/>
    <p:sldId id="282" r:id="rId20"/>
    <p:sldId id="283" r:id="rId21"/>
    <p:sldId id="278" r:id="rId22"/>
    <p:sldId id="274"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sorterViewPr>
    <p:cViewPr>
      <p:scale>
        <a:sx n="100" d="100"/>
        <a:sy n="100" d="100"/>
      </p:scale>
      <p:origin x="0" y="-465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C9578-93B1-4562-93FB-9B467573384B}"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B1F23-5EAF-48FD-A2BE-C31718666775}" type="slidenum">
              <a:rPr lang="en-US" smtClean="0"/>
              <a:t>‹#›</a:t>
            </a:fld>
            <a:endParaRPr lang="en-US"/>
          </a:p>
        </p:txBody>
      </p:sp>
    </p:spTree>
    <p:extLst>
      <p:ext uri="{BB962C8B-B14F-4D97-AF65-F5344CB8AC3E}">
        <p14:creationId xmlns:p14="http://schemas.microsoft.com/office/powerpoint/2010/main" val="393106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63CFD8-6D06-4250-B1EE-8015C0EA954F}" type="datetime1">
              <a:rPr lang="en-US" smtClean="0"/>
              <a:t>10/1/2024</a:t>
            </a:fld>
            <a:endParaRPr lang="en-US"/>
          </a:p>
        </p:txBody>
      </p:sp>
      <p:sp>
        <p:nvSpPr>
          <p:cNvPr id="5" name="Footer Placeholder 4"/>
          <p:cNvSpPr>
            <a:spLocks noGrp="1"/>
          </p:cNvSpPr>
          <p:nvPr>
            <p:ph type="ftr" sz="quarter" idx="11"/>
          </p:nvPr>
        </p:nvSpPr>
        <p:spPr/>
        <p:txBody>
          <a:bodyPr/>
          <a:lstStyle/>
          <a:p>
            <a:r>
              <a:rPr lang="en-US"/>
              <a:t>Designed by Miss Ayesha </a:t>
            </a:r>
          </a:p>
        </p:txBody>
      </p:sp>
      <p:sp>
        <p:nvSpPr>
          <p:cNvPr id="6" name="Slide Number Placeholder 5"/>
          <p:cNvSpPr>
            <a:spLocks noGrp="1"/>
          </p:cNvSpPr>
          <p:nvPr>
            <p:ph type="sldNum" sz="quarter" idx="12"/>
          </p:nvPr>
        </p:nvSpPr>
        <p:spPr/>
        <p:txBody>
          <a:bodyPr/>
          <a:lstStyle/>
          <a:p>
            <a:fld id="{22CA38AB-B133-4EB7-A453-6BEB40BCA2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33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ECCFD-6B3F-42C3-9EEF-B971E314DDE2}" type="datetime1">
              <a:rPr lang="en-US" smtClean="0"/>
              <a:t>10/1/2024</a:t>
            </a:fld>
            <a:endParaRPr lang="en-US"/>
          </a:p>
        </p:txBody>
      </p:sp>
      <p:sp>
        <p:nvSpPr>
          <p:cNvPr id="5" name="Footer Placeholder 4"/>
          <p:cNvSpPr>
            <a:spLocks noGrp="1"/>
          </p:cNvSpPr>
          <p:nvPr>
            <p:ph type="ftr" sz="quarter" idx="11"/>
          </p:nvPr>
        </p:nvSpPr>
        <p:spPr/>
        <p:txBody>
          <a:bodyPr/>
          <a:lstStyle/>
          <a:p>
            <a:r>
              <a:rPr lang="en-US"/>
              <a:t>Designed by Miss Ayesha </a:t>
            </a:r>
          </a:p>
        </p:txBody>
      </p:sp>
      <p:sp>
        <p:nvSpPr>
          <p:cNvPr id="6" name="Slide Number Placeholder 5"/>
          <p:cNvSpPr>
            <a:spLocks noGrp="1"/>
          </p:cNvSpPr>
          <p:nvPr>
            <p:ph type="sldNum" sz="quarter" idx="12"/>
          </p:nvPr>
        </p:nvSpPr>
        <p:spPr/>
        <p:txBody>
          <a:bodyPr/>
          <a:lstStyle/>
          <a:p>
            <a:fld id="{22CA38AB-B133-4EB7-A453-6BEB40BCA26E}" type="slidenum">
              <a:rPr lang="en-US" smtClean="0"/>
              <a:t>‹#›</a:t>
            </a:fld>
            <a:endParaRPr lang="en-US"/>
          </a:p>
        </p:txBody>
      </p:sp>
    </p:spTree>
    <p:extLst>
      <p:ext uri="{BB962C8B-B14F-4D97-AF65-F5344CB8AC3E}">
        <p14:creationId xmlns:p14="http://schemas.microsoft.com/office/powerpoint/2010/main" val="242233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3668A-577A-4632-A780-2C892AE3FB79}" type="datetime1">
              <a:rPr lang="en-US" smtClean="0"/>
              <a:t>10/1/2024</a:t>
            </a:fld>
            <a:endParaRPr lang="en-US"/>
          </a:p>
        </p:txBody>
      </p:sp>
      <p:sp>
        <p:nvSpPr>
          <p:cNvPr id="5" name="Footer Placeholder 4"/>
          <p:cNvSpPr>
            <a:spLocks noGrp="1"/>
          </p:cNvSpPr>
          <p:nvPr>
            <p:ph type="ftr" sz="quarter" idx="11"/>
          </p:nvPr>
        </p:nvSpPr>
        <p:spPr/>
        <p:txBody>
          <a:bodyPr/>
          <a:lstStyle/>
          <a:p>
            <a:r>
              <a:rPr lang="en-US"/>
              <a:t>Designed by Miss Ayesha </a:t>
            </a:r>
          </a:p>
        </p:txBody>
      </p:sp>
      <p:sp>
        <p:nvSpPr>
          <p:cNvPr id="6" name="Slide Number Placeholder 5"/>
          <p:cNvSpPr>
            <a:spLocks noGrp="1"/>
          </p:cNvSpPr>
          <p:nvPr>
            <p:ph type="sldNum" sz="quarter" idx="12"/>
          </p:nvPr>
        </p:nvSpPr>
        <p:spPr/>
        <p:txBody>
          <a:bodyPr/>
          <a:lstStyle/>
          <a:p>
            <a:fld id="{22CA38AB-B133-4EB7-A453-6BEB40BCA26E}" type="slidenum">
              <a:rPr lang="en-US" smtClean="0"/>
              <a:t>‹#›</a:t>
            </a:fld>
            <a:endParaRPr lang="en-US"/>
          </a:p>
        </p:txBody>
      </p:sp>
    </p:spTree>
    <p:extLst>
      <p:ext uri="{BB962C8B-B14F-4D97-AF65-F5344CB8AC3E}">
        <p14:creationId xmlns:p14="http://schemas.microsoft.com/office/powerpoint/2010/main" val="379953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j-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585A98C-E1CB-42A7-A1DD-41B8672AAC46}" type="datetime1">
              <a:rPr lang="en-US" smtClean="0"/>
              <a:t>10/1/2024</a:t>
            </a:fld>
            <a:endParaRPr lang="en-US"/>
          </a:p>
        </p:txBody>
      </p:sp>
      <p:sp>
        <p:nvSpPr>
          <p:cNvPr id="5" name="Footer Placeholder 4"/>
          <p:cNvSpPr>
            <a:spLocks noGrp="1"/>
          </p:cNvSpPr>
          <p:nvPr>
            <p:ph type="ftr" sz="quarter" idx="11"/>
          </p:nvPr>
        </p:nvSpPr>
        <p:spPr/>
        <p:txBody>
          <a:bodyPr/>
          <a:lstStyle/>
          <a:p>
            <a:r>
              <a:rPr lang="en-US"/>
              <a:t>Designed by Miss Ayesha </a:t>
            </a:r>
          </a:p>
        </p:txBody>
      </p:sp>
      <p:sp>
        <p:nvSpPr>
          <p:cNvPr id="6" name="Slide Number Placeholder 5"/>
          <p:cNvSpPr>
            <a:spLocks noGrp="1"/>
          </p:cNvSpPr>
          <p:nvPr>
            <p:ph type="sldNum" sz="quarter" idx="12"/>
          </p:nvPr>
        </p:nvSpPr>
        <p:spPr/>
        <p:txBody>
          <a:bodyPr/>
          <a:lstStyle/>
          <a:p>
            <a:fld id="{22CA38AB-B133-4EB7-A453-6BEB40BCA26E}" type="slidenum">
              <a:rPr lang="en-US" smtClean="0"/>
              <a:t>‹#›</a:t>
            </a:fld>
            <a:endParaRPr lang="en-US"/>
          </a:p>
        </p:txBody>
      </p:sp>
    </p:spTree>
    <p:extLst>
      <p:ext uri="{BB962C8B-B14F-4D97-AF65-F5344CB8AC3E}">
        <p14:creationId xmlns:p14="http://schemas.microsoft.com/office/powerpoint/2010/main" val="368638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754F4-C54A-4FD0-A53F-4280E3F51151}" type="datetime1">
              <a:rPr lang="en-US" smtClean="0"/>
              <a:t>10/1/2024</a:t>
            </a:fld>
            <a:endParaRPr lang="en-US"/>
          </a:p>
        </p:txBody>
      </p:sp>
      <p:sp>
        <p:nvSpPr>
          <p:cNvPr id="5" name="Footer Placeholder 4"/>
          <p:cNvSpPr>
            <a:spLocks noGrp="1"/>
          </p:cNvSpPr>
          <p:nvPr>
            <p:ph type="ftr" sz="quarter" idx="11"/>
          </p:nvPr>
        </p:nvSpPr>
        <p:spPr/>
        <p:txBody>
          <a:bodyPr/>
          <a:lstStyle/>
          <a:p>
            <a:r>
              <a:rPr lang="en-US"/>
              <a:t>Designed by Miss Ayesha </a:t>
            </a:r>
          </a:p>
        </p:txBody>
      </p:sp>
      <p:sp>
        <p:nvSpPr>
          <p:cNvPr id="6" name="Slide Number Placeholder 5"/>
          <p:cNvSpPr>
            <a:spLocks noGrp="1"/>
          </p:cNvSpPr>
          <p:nvPr>
            <p:ph type="sldNum" sz="quarter" idx="12"/>
          </p:nvPr>
        </p:nvSpPr>
        <p:spPr/>
        <p:txBody>
          <a:bodyPr/>
          <a:lstStyle/>
          <a:p>
            <a:fld id="{22CA38AB-B133-4EB7-A453-6BEB40BCA2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07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1095A6-D9B8-4FC3-A701-269D885FF205}" type="datetime1">
              <a:rPr lang="en-US" smtClean="0"/>
              <a:t>10/1/2024</a:t>
            </a:fld>
            <a:endParaRPr lang="en-US"/>
          </a:p>
        </p:txBody>
      </p:sp>
      <p:sp>
        <p:nvSpPr>
          <p:cNvPr id="6" name="Footer Placeholder 5"/>
          <p:cNvSpPr>
            <a:spLocks noGrp="1"/>
          </p:cNvSpPr>
          <p:nvPr>
            <p:ph type="ftr" sz="quarter" idx="11"/>
          </p:nvPr>
        </p:nvSpPr>
        <p:spPr/>
        <p:txBody>
          <a:bodyPr/>
          <a:lstStyle/>
          <a:p>
            <a:r>
              <a:rPr lang="en-US"/>
              <a:t>Designed by Miss Ayesha </a:t>
            </a:r>
          </a:p>
        </p:txBody>
      </p:sp>
      <p:sp>
        <p:nvSpPr>
          <p:cNvPr id="7" name="Slide Number Placeholder 6"/>
          <p:cNvSpPr>
            <a:spLocks noGrp="1"/>
          </p:cNvSpPr>
          <p:nvPr>
            <p:ph type="sldNum" sz="quarter" idx="12"/>
          </p:nvPr>
        </p:nvSpPr>
        <p:spPr/>
        <p:txBody>
          <a:bodyPr/>
          <a:lstStyle/>
          <a:p>
            <a:fld id="{22CA38AB-B133-4EB7-A453-6BEB40BCA26E}" type="slidenum">
              <a:rPr lang="en-US" smtClean="0"/>
              <a:t>‹#›</a:t>
            </a:fld>
            <a:endParaRPr lang="en-US"/>
          </a:p>
        </p:txBody>
      </p:sp>
    </p:spTree>
    <p:extLst>
      <p:ext uri="{BB962C8B-B14F-4D97-AF65-F5344CB8AC3E}">
        <p14:creationId xmlns:p14="http://schemas.microsoft.com/office/powerpoint/2010/main" val="109290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1487A2-F732-408C-BFC4-D3AF993C17AF}" type="datetime1">
              <a:rPr lang="en-US" smtClean="0"/>
              <a:t>10/1/2024</a:t>
            </a:fld>
            <a:endParaRPr lang="en-US"/>
          </a:p>
        </p:txBody>
      </p:sp>
      <p:sp>
        <p:nvSpPr>
          <p:cNvPr id="8" name="Footer Placeholder 7"/>
          <p:cNvSpPr>
            <a:spLocks noGrp="1"/>
          </p:cNvSpPr>
          <p:nvPr>
            <p:ph type="ftr" sz="quarter" idx="11"/>
          </p:nvPr>
        </p:nvSpPr>
        <p:spPr/>
        <p:txBody>
          <a:bodyPr/>
          <a:lstStyle/>
          <a:p>
            <a:r>
              <a:rPr lang="en-US"/>
              <a:t>Designed by Miss Ayesha </a:t>
            </a:r>
          </a:p>
        </p:txBody>
      </p:sp>
      <p:sp>
        <p:nvSpPr>
          <p:cNvPr id="9" name="Slide Number Placeholder 8"/>
          <p:cNvSpPr>
            <a:spLocks noGrp="1"/>
          </p:cNvSpPr>
          <p:nvPr>
            <p:ph type="sldNum" sz="quarter" idx="12"/>
          </p:nvPr>
        </p:nvSpPr>
        <p:spPr/>
        <p:txBody>
          <a:bodyPr/>
          <a:lstStyle/>
          <a:p>
            <a:fld id="{22CA38AB-B133-4EB7-A453-6BEB40BCA26E}" type="slidenum">
              <a:rPr lang="en-US" smtClean="0"/>
              <a:t>‹#›</a:t>
            </a:fld>
            <a:endParaRPr lang="en-US"/>
          </a:p>
        </p:txBody>
      </p:sp>
    </p:spTree>
    <p:extLst>
      <p:ext uri="{BB962C8B-B14F-4D97-AF65-F5344CB8AC3E}">
        <p14:creationId xmlns:p14="http://schemas.microsoft.com/office/powerpoint/2010/main" val="209676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86CA6-F4C9-43A4-BD0A-264100D542B7}" type="datetime1">
              <a:rPr lang="en-US" smtClean="0"/>
              <a:t>10/1/2024</a:t>
            </a:fld>
            <a:endParaRPr lang="en-US"/>
          </a:p>
        </p:txBody>
      </p:sp>
      <p:sp>
        <p:nvSpPr>
          <p:cNvPr id="4" name="Footer Placeholder 3"/>
          <p:cNvSpPr>
            <a:spLocks noGrp="1"/>
          </p:cNvSpPr>
          <p:nvPr>
            <p:ph type="ftr" sz="quarter" idx="11"/>
          </p:nvPr>
        </p:nvSpPr>
        <p:spPr/>
        <p:txBody>
          <a:bodyPr/>
          <a:lstStyle/>
          <a:p>
            <a:r>
              <a:rPr lang="en-US"/>
              <a:t>Designed by Miss Ayesha </a:t>
            </a:r>
          </a:p>
        </p:txBody>
      </p:sp>
      <p:sp>
        <p:nvSpPr>
          <p:cNvPr id="5" name="Slide Number Placeholder 4"/>
          <p:cNvSpPr>
            <a:spLocks noGrp="1"/>
          </p:cNvSpPr>
          <p:nvPr>
            <p:ph type="sldNum" sz="quarter" idx="12"/>
          </p:nvPr>
        </p:nvSpPr>
        <p:spPr/>
        <p:txBody>
          <a:bodyPr/>
          <a:lstStyle/>
          <a:p>
            <a:fld id="{22CA38AB-B133-4EB7-A453-6BEB40BCA26E}" type="slidenum">
              <a:rPr lang="en-US" smtClean="0"/>
              <a:t>‹#›</a:t>
            </a:fld>
            <a:endParaRPr lang="en-US"/>
          </a:p>
        </p:txBody>
      </p:sp>
    </p:spTree>
    <p:extLst>
      <p:ext uri="{BB962C8B-B14F-4D97-AF65-F5344CB8AC3E}">
        <p14:creationId xmlns:p14="http://schemas.microsoft.com/office/powerpoint/2010/main" val="158621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04FF57-8CE2-4F13-88CC-4E3198DB2519}" type="datetime1">
              <a:rPr lang="en-US" smtClean="0"/>
              <a:t>10/1/2024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Designed by Miss Ayesha </a:t>
            </a:r>
          </a:p>
        </p:txBody>
      </p:sp>
      <p:sp>
        <p:nvSpPr>
          <p:cNvPr id="9" name="Slide Number Placeholder 8"/>
          <p:cNvSpPr>
            <a:spLocks noGrp="1"/>
          </p:cNvSpPr>
          <p:nvPr>
            <p:ph type="sldNum" sz="quarter" idx="12"/>
          </p:nvPr>
        </p:nvSpPr>
        <p:spPr/>
        <p:txBody>
          <a:bodyPr/>
          <a:lstStyle/>
          <a:p>
            <a:fld id="{22CA38AB-B133-4EB7-A453-6BEB40BCA26E}" type="slidenum">
              <a:rPr lang="en-US" smtClean="0"/>
              <a:t>‹#›</a:t>
            </a:fld>
            <a:endParaRPr lang="en-US"/>
          </a:p>
        </p:txBody>
      </p:sp>
    </p:spTree>
    <p:extLst>
      <p:ext uri="{BB962C8B-B14F-4D97-AF65-F5344CB8AC3E}">
        <p14:creationId xmlns:p14="http://schemas.microsoft.com/office/powerpoint/2010/main" val="130638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94EAC5-FCB6-4EFC-ABDE-A62FF6E26BF7}" type="datetime1">
              <a:rPr lang="en-US" smtClean="0"/>
              <a:t>10/1/2024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Designed by Miss Ayesha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CA38AB-B133-4EB7-A453-6BEB40BCA26E}" type="slidenum">
              <a:rPr lang="en-US" smtClean="0"/>
              <a:t>‹#›</a:t>
            </a:fld>
            <a:endParaRPr lang="en-US"/>
          </a:p>
        </p:txBody>
      </p:sp>
    </p:spTree>
    <p:extLst>
      <p:ext uri="{BB962C8B-B14F-4D97-AF65-F5344CB8AC3E}">
        <p14:creationId xmlns:p14="http://schemas.microsoft.com/office/powerpoint/2010/main" val="229525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4AF8A-9441-4A96-AD97-05C82CDFEB51}" type="datetime1">
              <a:rPr lang="en-US" smtClean="0"/>
              <a:t>10/1/2024</a:t>
            </a:fld>
            <a:endParaRPr lang="en-US"/>
          </a:p>
        </p:txBody>
      </p:sp>
      <p:sp>
        <p:nvSpPr>
          <p:cNvPr id="6" name="Footer Placeholder 5"/>
          <p:cNvSpPr>
            <a:spLocks noGrp="1"/>
          </p:cNvSpPr>
          <p:nvPr>
            <p:ph type="ftr" sz="quarter" idx="11"/>
          </p:nvPr>
        </p:nvSpPr>
        <p:spPr/>
        <p:txBody>
          <a:bodyPr/>
          <a:lstStyle/>
          <a:p>
            <a:r>
              <a:rPr lang="en-US"/>
              <a:t>Designed by Miss Ayesha </a:t>
            </a:r>
          </a:p>
        </p:txBody>
      </p:sp>
      <p:sp>
        <p:nvSpPr>
          <p:cNvPr id="7" name="Slide Number Placeholder 6"/>
          <p:cNvSpPr>
            <a:spLocks noGrp="1"/>
          </p:cNvSpPr>
          <p:nvPr>
            <p:ph type="sldNum" sz="quarter" idx="12"/>
          </p:nvPr>
        </p:nvSpPr>
        <p:spPr/>
        <p:txBody>
          <a:bodyPr/>
          <a:lstStyle/>
          <a:p>
            <a:fld id="{22CA38AB-B133-4EB7-A453-6BEB40BCA26E}" type="slidenum">
              <a:rPr lang="en-US" smtClean="0"/>
              <a:t>‹#›</a:t>
            </a:fld>
            <a:endParaRPr lang="en-US"/>
          </a:p>
        </p:txBody>
      </p:sp>
    </p:spTree>
    <p:extLst>
      <p:ext uri="{BB962C8B-B14F-4D97-AF65-F5344CB8AC3E}">
        <p14:creationId xmlns:p14="http://schemas.microsoft.com/office/powerpoint/2010/main" val="268050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CD4E97-C501-4020-915F-CA7EB6F74111}" type="datetime1">
              <a:rPr lang="en-US" smtClean="0"/>
              <a:t>10/1/2024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Designed by Miss Ayesha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CA38AB-B133-4EB7-A453-6BEB40BCA2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005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rive.google.com/drive/folders/1grC9YzhCXp9clNIo5gH9IxTp_o7_eBKk?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at.whatsapp.com/DlOQlRL7SrcFK0yD3ZRAu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what-is-sq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concurrency-control-in-dbms/" TargetMode="External"/><Relationship Id="rId2" Type="http://schemas.openxmlformats.org/officeDocument/2006/relationships/hyperlink" Target="https://www.geeksforgeeks.org/indexing-in-databases-set-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lifewire.com/manage-data-with-databases-tables-records-and-fields-in-excel-417864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D1A9-5A99-6F8B-5BEC-32E2FBCAF76F}"/>
              </a:ext>
            </a:extLst>
          </p:cNvPr>
          <p:cNvSpPr>
            <a:spLocks noGrp="1"/>
          </p:cNvSpPr>
          <p:nvPr>
            <p:ph type="ctrTitle"/>
          </p:nvPr>
        </p:nvSpPr>
        <p:spPr>
          <a:xfrm>
            <a:off x="6096000" y="1429597"/>
            <a:ext cx="5455917" cy="2889114"/>
          </a:xfrm>
        </p:spPr>
        <p:txBody>
          <a:bodyPr anchor="b">
            <a:normAutofit/>
          </a:bodyPr>
          <a:lstStyle/>
          <a:p>
            <a:pPr algn="l"/>
            <a:r>
              <a:rPr lang="en-US" sz="5400" dirty="0"/>
              <a:t>Database Systems</a:t>
            </a:r>
          </a:p>
        </p:txBody>
      </p:sp>
      <p:sp>
        <p:nvSpPr>
          <p:cNvPr id="3" name="Subtitle 2">
            <a:extLst>
              <a:ext uri="{FF2B5EF4-FFF2-40B4-BE49-F238E27FC236}">
                <a16:creationId xmlns:a16="http://schemas.microsoft.com/office/drawing/2014/main" id="{B1238422-1C36-D9F1-7E3F-627E6716D1B7}"/>
              </a:ext>
            </a:extLst>
          </p:cNvPr>
          <p:cNvSpPr>
            <a:spLocks noGrp="1"/>
          </p:cNvSpPr>
          <p:nvPr>
            <p:ph type="subTitle" idx="1"/>
          </p:nvPr>
        </p:nvSpPr>
        <p:spPr>
          <a:xfrm>
            <a:off x="6208467" y="4576784"/>
            <a:ext cx="4087305" cy="1147863"/>
          </a:xfrm>
        </p:spPr>
        <p:txBody>
          <a:bodyPr anchor="t">
            <a:normAutofit/>
          </a:bodyPr>
          <a:lstStyle/>
          <a:p>
            <a:pPr algn="l"/>
            <a:r>
              <a:rPr lang="en-US" sz="2000" dirty="0"/>
              <a:t>Lecture: 1</a:t>
            </a:r>
          </a:p>
        </p:txBody>
      </p:sp>
      <p:sp>
        <p:nvSpPr>
          <p:cNvPr id="4" name="TextBox 3">
            <a:extLst>
              <a:ext uri="{FF2B5EF4-FFF2-40B4-BE49-F238E27FC236}">
                <a16:creationId xmlns:a16="http://schemas.microsoft.com/office/drawing/2014/main" id="{9C90DC5D-4D52-075D-5767-B465B12FA954}"/>
              </a:ext>
            </a:extLst>
          </p:cNvPr>
          <p:cNvSpPr txBox="1"/>
          <p:nvPr/>
        </p:nvSpPr>
        <p:spPr>
          <a:xfrm>
            <a:off x="6208467" y="5019916"/>
            <a:ext cx="3562350" cy="369332"/>
          </a:xfrm>
          <a:prstGeom prst="rect">
            <a:avLst/>
          </a:prstGeom>
          <a:noFill/>
        </p:spPr>
        <p:txBody>
          <a:bodyPr wrap="square" rtlCol="0">
            <a:spAutoFit/>
          </a:bodyPr>
          <a:lstStyle/>
          <a:p>
            <a:r>
              <a:rPr lang="en-US" dirty="0"/>
              <a:t>Miss: Ayesha Majid</a:t>
            </a:r>
          </a:p>
        </p:txBody>
      </p:sp>
      <p:sp>
        <p:nvSpPr>
          <p:cNvPr id="6" name="Footer Placeholder 5">
            <a:extLst>
              <a:ext uri="{FF2B5EF4-FFF2-40B4-BE49-F238E27FC236}">
                <a16:creationId xmlns:a16="http://schemas.microsoft.com/office/drawing/2014/main" id="{8505E9BE-8EF8-D5B2-4638-5DC77B6FF31B}"/>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26770672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9E49-462D-DEA3-EE3B-2CF0AAA9FF2A}"/>
              </a:ext>
            </a:extLst>
          </p:cNvPr>
          <p:cNvSpPr>
            <a:spLocks noGrp="1"/>
          </p:cNvSpPr>
          <p:nvPr>
            <p:ph type="title"/>
          </p:nvPr>
        </p:nvSpPr>
        <p:spPr/>
        <p:txBody>
          <a:bodyPr/>
          <a:lstStyle/>
          <a:p>
            <a:r>
              <a:rPr lang="en-US" dirty="0"/>
              <a:t>Drive Link for Resources</a:t>
            </a:r>
          </a:p>
        </p:txBody>
      </p:sp>
      <p:sp>
        <p:nvSpPr>
          <p:cNvPr id="3" name="Content Placeholder 2">
            <a:extLst>
              <a:ext uri="{FF2B5EF4-FFF2-40B4-BE49-F238E27FC236}">
                <a16:creationId xmlns:a16="http://schemas.microsoft.com/office/drawing/2014/main" id="{1DF0A232-83A1-A774-191B-7D42F65C9DBC}"/>
              </a:ext>
            </a:extLst>
          </p:cNvPr>
          <p:cNvSpPr>
            <a:spLocks noGrp="1"/>
          </p:cNvSpPr>
          <p:nvPr>
            <p:ph idx="1"/>
          </p:nvPr>
        </p:nvSpPr>
        <p:spPr/>
        <p:txBody>
          <a:bodyPr/>
          <a:lstStyle/>
          <a:p>
            <a:r>
              <a:rPr lang="en-US" dirty="0">
                <a:hlinkClick r:id="rId2"/>
              </a:rPr>
              <a:t>https://drive.google.com/drive/folders/1grC9YzhCXp9clNIo5gH9IxTp_o7_eBKk?usp=sharing</a:t>
            </a:r>
            <a:endParaRPr lang="en-US" dirty="0"/>
          </a:p>
        </p:txBody>
      </p:sp>
      <p:pic>
        <p:nvPicPr>
          <p:cNvPr id="7" name="Picture 6" descr="A triangle shaped logo with a black background&#10;&#10;Description automatically generated">
            <a:extLst>
              <a:ext uri="{FF2B5EF4-FFF2-40B4-BE49-F238E27FC236}">
                <a16:creationId xmlns:a16="http://schemas.microsoft.com/office/drawing/2014/main" id="{6CD1F620-F63E-32CA-C03C-3340C6E6C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080" y="2478499"/>
            <a:ext cx="3390595" cy="3390595"/>
          </a:xfrm>
          <a:prstGeom prst="rect">
            <a:avLst/>
          </a:prstGeom>
        </p:spPr>
      </p:pic>
      <p:sp>
        <p:nvSpPr>
          <p:cNvPr id="8" name="Footer Placeholder 7">
            <a:extLst>
              <a:ext uri="{FF2B5EF4-FFF2-40B4-BE49-F238E27FC236}">
                <a16:creationId xmlns:a16="http://schemas.microsoft.com/office/drawing/2014/main" id="{75B19AE1-F5CA-7B6B-9299-E4D018D074A2}"/>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228807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C4C7-E7BE-1D1B-EC1D-BA503C2F0681}"/>
              </a:ext>
            </a:extLst>
          </p:cNvPr>
          <p:cNvSpPr>
            <a:spLocks noGrp="1"/>
          </p:cNvSpPr>
          <p:nvPr>
            <p:ph type="title"/>
          </p:nvPr>
        </p:nvSpPr>
        <p:spPr/>
        <p:txBody>
          <a:bodyPr/>
          <a:lstStyle/>
          <a:p>
            <a:r>
              <a:rPr lang="en-US" dirty="0"/>
              <a:t>WhatsApp Group:</a:t>
            </a:r>
          </a:p>
        </p:txBody>
      </p:sp>
      <p:sp>
        <p:nvSpPr>
          <p:cNvPr id="3" name="Content Placeholder 2">
            <a:extLst>
              <a:ext uri="{FF2B5EF4-FFF2-40B4-BE49-F238E27FC236}">
                <a16:creationId xmlns:a16="http://schemas.microsoft.com/office/drawing/2014/main" id="{2A8E6373-A5D5-113C-14CC-EC08AFDF2119}"/>
              </a:ext>
            </a:extLst>
          </p:cNvPr>
          <p:cNvSpPr>
            <a:spLocks noGrp="1"/>
          </p:cNvSpPr>
          <p:nvPr>
            <p:ph idx="1"/>
          </p:nvPr>
        </p:nvSpPr>
        <p:spPr/>
        <p:txBody>
          <a:bodyPr/>
          <a:lstStyle/>
          <a:p>
            <a:r>
              <a:rPr lang="en-US" dirty="0">
                <a:hlinkClick r:id="rId2"/>
              </a:rPr>
              <a:t>https://chat.whatsapp.com/DlOQlRL7SrcFK0yD3ZRAul</a:t>
            </a:r>
            <a:endParaRPr lang="en-US" dirty="0"/>
          </a:p>
        </p:txBody>
      </p:sp>
      <p:pic>
        <p:nvPicPr>
          <p:cNvPr id="5" name="Picture 4" descr="A green and white logo&#10;&#10;Description automatically generated">
            <a:extLst>
              <a:ext uri="{FF2B5EF4-FFF2-40B4-BE49-F238E27FC236}">
                <a16:creationId xmlns:a16="http://schemas.microsoft.com/office/drawing/2014/main" id="{D6E5BB94-3725-E38B-8C79-5D00272A2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959" y="2634897"/>
            <a:ext cx="2823921" cy="2832453"/>
          </a:xfrm>
          <a:prstGeom prst="rect">
            <a:avLst/>
          </a:prstGeom>
        </p:spPr>
      </p:pic>
      <p:sp>
        <p:nvSpPr>
          <p:cNvPr id="6" name="Footer Placeholder 5">
            <a:extLst>
              <a:ext uri="{FF2B5EF4-FFF2-40B4-BE49-F238E27FC236}">
                <a16:creationId xmlns:a16="http://schemas.microsoft.com/office/drawing/2014/main" id="{81AEBD0F-098A-91EF-CC92-A45A840DF28F}"/>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94618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3D pattern of ring shapes connected by lines">
            <a:extLst>
              <a:ext uri="{FF2B5EF4-FFF2-40B4-BE49-F238E27FC236}">
                <a16:creationId xmlns:a16="http://schemas.microsoft.com/office/drawing/2014/main" id="{15393499-6127-77C3-50A7-29748EEC24CE}"/>
              </a:ext>
            </a:extLst>
          </p:cNvPr>
          <p:cNvPicPr>
            <a:picLocks noChangeAspect="1"/>
          </p:cNvPicPr>
          <p:nvPr/>
        </p:nvPicPr>
        <p:blipFill>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958065B-C2C9-979B-5FBA-7DD59A5FBCED}"/>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6600" dirty="0">
                <a:solidFill>
                  <a:srgbClr val="FFFFFF"/>
                </a:solidFill>
                <a:latin typeface="+mj-lt"/>
              </a:rPr>
              <a:t>Evolution from file system to Database</a:t>
            </a:r>
          </a:p>
        </p:txBody>
      </p:sp>
      <p:cxnSp>
        <p:nvCxnSpPr>
          <p:cNvPr id="15" name="Straight Connector 14">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1157A847-A734-0DF1-2CED-454807831CFF}"/>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26881038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2C88-8D9E-3DE0-A511-5BB2B4723FF1}"/>
              </a:ext>
            </a:extLst>
          </p:cNvPr>
          <p:cNvSpPr>
            <a:spLocks noGrp="1"/>
          </p:cNvSpPr>
          <p:nvPr>
            <p:ph type="title"/>
          </p:nvPr>
        </p:nvSpPr>
        <p:spPr/>
        <p:txBody>
          <a:bodyPr/>
          <a:lstStyle/>
          <a:p>
            <a:r>
              <a:rPr lang="en-US" dirty="0"/>
              <a:t>Early Days </a:t>
            </a:r>
          </a:p>
        </p:txBody>
      </p:sp>
      <p:sp>
        <p:nvSpPr>
          <p:cNvPr id="3" name="Content Placeholder 2">
            <a:extLst>
              <a:ext uri="{FF2B5EF4-FFF2-40B4-BE49-F238E27FC236}">
                <a16:creationId xmlns:a16="http://schemas.microsoft.com/office/drawing/2014/main" id="{6F852008-8605-975A-E771-3836ED5A1178}"/>
              </a:ext>
            </a:extLst>
          </p:cNvPr>
          <p:cNvSpPr>
            <a:spLocks noGrp="1"/>
          </p:cNvSpPr>
          <p:nvPr>
            <p:ph idx="1"/>
          </p:nvPr>
        </p:nvSpPr>
        <p:spPr/>
        <p:txBody>
          <a:bodyPr>
            <a:normAutofit fontScale="92500" lnSpcReduction="20000"/>
          </a:bodyPr>
          <a:lstStyle/>
          <a:p>
            <a:r>
              <a:rPr lang="en-US" b="1" dirty="0">
                <a:solidFill>
                  <a:srgbClr val="000000"/>
                </a:solidFill>
                <a:latin typeface="Jost"/>
              </a:rPr>
              <a:t>File Systems: </a:t>
            </a:r>
          </a:p>
          <a:p>
            <a:r>
              <a:rPr lang="en-US" dirty="0">
                <a:solidFill>
                  <a:srgbClr val="000000"/>
                </a:solidFill>
                <a:latin typeface="Jost"/>
              </a:rPr>
              <a:t>Data was primarily stored in flat files. Each file was separate, leading to data redundancy and difficulty in data management.</a:t>
            </a:r>
          </a:p>
          <a:p>
            <a:pPr marL="292608" lvl="1" indent="0">
              <a:buNone/>
            </a:pPr>
            <a:r>
              <a:rPr lang="en-US" b="1" dirty="0"/>
              <a:t>Limitations</a:t>
            </a:r>
            <a:r>
              <a:rPr lang="en-US" dirty="0"/>
              <a:t>:</a:t>
            </a:r>
          </a:p>
          <a:p>
            <a:pPr marL="292608" lvl="1" indent="0">
              <a:buNone/>
            </a:pPr>
            <a:r>
              <a:rPr lang="en-US" sz="1900" dirty="0">
                <a:solidFill>
                  <a:srgbClr val="000000"/>
                </a:solidFill>
                <a:latin typeface="Jost"/>
              </a:rPr>
              <a:t>Redundancy: Duplicate data across multiple files.</a:t>
            </a:r>
          </a:p>
          <a:p>
            <a:pPr marL="292608" lvl="1" indent="0">
              <a:buNone/>
            </a:pPr>
            <a:r>
              <a:rPr lang="en-US" sz="1900" dirty="0">
                <a:solidFill>
                  <a:srgbClr val="000000"/>
                </a:solidFill>
                <a:latin typeface="Jost"/>
              </a:rPr>
              <a:t>Inflexibility: Difficult to manage and retrieve data efficiently.</a:t>
            </a:r>
          </a:p>
          <a:p>
            <a:pPr marL="292608" lvl="1" indent="0">
              <a:buNone/>
            </a:pPr>
            <a:r>
              <a:rPr lang="en-US" sz="1900" dirty="0">
                <a:solidFill>
                  <a:srgbClr val="000000"/>
                </a:solidFill>
                <a:latin typeface="Jost"/>
              </a:rPr>
              <a:t>Data Integrity Issues: Lack of mechanisms to ensure data accuracy and consistency.</a:t>
            </a:r>
            <a:endParaRPr lang="en-US" dirty="0">
              <a:solidFill>
                <a:srgbClr val="000000"/>
              </a:solidFill>
              <a:latin typeface="Jost"/>
            </a:endParaRPr>
          </a:p>
          <a:p>
            <a:r>
              <a:rPr lang="en-US" b="1" dirty="0">
                <a:solidFill>
                  <a:srgbClr val="000000"/>
                </a:solidFill>
                <a:latin typeface="Jost"/>
              </a:rPr>
              <a:t>Hierarchical Databases: </a:t>
            </a:r>
          </a:p>
          <a:p>
            <a:r>
              <a:rPr lang="en-US" dirty="0">
                <a:solidFill>
                  <a:srgbClr val="000000"/>
                </a:solidFill>
                <a:latin typeface="Jost"/>
              </a:rPr>
              <a:t>IBM introduced the Information Management System (IMS) in 1966, which organized data in a tree-like structure.</a:t>
            </a:r>
          </a:p>
          <a:p>
            <a:pPr marL="292608" lvl="1" indent="0">
              <a:buNone/>
            </a:pPr>
            <a:r>
              <a:rPr lang="en-US" dirty="0">
                <a:solidFill>
                  <a:srgbClr val="000000"/>
                </a:solidFill>
                <a:latin typeface="Jost"/>
              </a:rPr>
              <a:t>Limitations:</a:t>
            </a:r>
          </a:p>
          <a:p>
            <a:pPr marL="292608" lvl="1" indent="0">
              <a:buNone/>
            </a:pPr>
            <a:r>
              <a:rPr lang="en-US" dirty="0">
                <a:solidFill>
                  <a:srgbClr val="000000"/>
                </a:solidFill>
                <a:latin typeface="Jost"/>
              </a:rPr>
              <a:t>Complexity: Difficult to navigate relationships between data.</a:t>
            </a:r>
          </a:p>
          <a:p>
            <a:pPr marL="292608" lvl="1" indent="0">
              <a:buNone/>
            </a:pPr>
            <a:r>
              <a:rPr lang="en-US" dirty="0">
                <a:solidFill>
                  <a:srgbClr val="000000"/>
                </a:solidFill>
                <a:latin typeface="Jost"/>
              </a:rPr>
              <a:t>Inflexibility: Rigid structure made it hard to reorganize data without significant effort.</a:t>
            </a:r>
          </a:p>
          <a:p>
            <a:endParaRPr lang="en-US" dirty="0">
              <a:solidFill>
                <a:srgbClr val="000000"/>
              </a:solidFill>
              <a:latin typeface="Jost"/>
            </a:endParaRPr>
          </a:p>
        </p:txBody>
      </p:sp>
      <p:sp>
        <p:nvSpPr>
          <p:cNvPr id="5" name="Footer Placeholder 4">
            <a:extLst>
              <a:ext uri="{FF2B5EF4-FFF2-40B4-BE49-F238E27FC236}">
                <a16:creationId xmlns:a16="http://schemas.microsoft.com/office/drawing/2014/main" id="{0142BDFA-8597-67BC-3FA5-3A188058C6CE}"/>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2422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B5D4-C35F-A5DE-CD9A-F0931D368954}"/>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6B165948-9A02-BE68-10C1-82952CA07C38}"/>
              </a:ext>
            </a:extLst>
          </p:cNvPr>
          <p:cNvSpPr>
            <a:spLocks noGrp="1"/>
          </p:cNvSpPr>
          <p:nvPr>
            <p:ph idx="1"/>
          </p:nvPr>
        </p:nvSpPr>
        <p:spPr/>
        <p:txBody>
          <a:bodyPr/>
          <a:lstStyle/>
          <a:p>
            <a:r>
              <a:rPr lang="en-US" dirty="0"/>
              <a:t>Data is stored in tables (relations) with defined relationships between them (e.g., MySQL, Oracle).</a:t>
            </a:r>
          </a:p>
          <a:p>
            <a:r>
              <a:rPr lang="en-US" b="1" dirty="0"/>
              <a:t>Reasons for Transition:</a:t>
            </a:r>
          </a:p>
          <a:p>
            <a:pPr>
              <a:buFont typeface="Wingdings" panose="05000000000000000000" pitchFamily="2" charset="2"/>
              <a:buChar char="q"/>
            </a:pPr>
            <a:r>
              <a:rPr lang="en-US" dirty="0"/>
              <a:t>Structured Query Language (SQL): Provided a standard way to query and manipulate data.</a:t>
            </a:r>
          </a:p>
          <a:p>
            <a:pPr>
              <a:buFont typeface="Wingdings" panose="05000000000000000000" pitchFamily="2" charset="2"/>
              <a:buChar char="q"/>
            </a:pPr>
            <a:r>
              <a:rPr lang="en-US" dirty="0"/>
              <a:t>Reduced Redundancy: Normalization techniques minimized data duplication.</a:t>
            </a:r>
          </a:p>
          <a:p>
            <a:pPr>
              <a:buFont typeface="Wingdings" panose="05000000000000000000" pitchFamily="2" charset="2"/>
              <a:buChar char="q"/>
            </a:pPr>
            <a:r>
              <a:rPr lang="en-US" dirty="0"/>
              <a:t>Improved Integrity: Enforced data integrity through keys and constraints.</a:t>
            </a:r>
          </a:p>
        </p:txBody>
      </p:sp>
      <p:sp>
        <p:nvSpPr>
          <p:cNvPr id="5" name="Footer Placeholder 4">
            <a:extLst>
              <a:ext uri="{FF2B5EF4-FFF2-40B4-BE49-F238E27FC236}">
                <a16:creationId xmlns:a16="http://schemas.microsoft.com/office/drawing/2014/main" id="{57878216-B65E-00A1-3072-6CD41181562B}"/>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69370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D5AD-86F8-C01F-9313-0C01BD56F8A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1163504-D541-1301-EEA0-DC1BAAA3D1B6}"/>
              </a:ext>
            </a:extLst>
          </p:cNvPr>
          <p:cNvSpPr>
            <a:spLocks noGrp="1"/>
          </p:cNvSpPr>
          <p:nvPr>
            <p:ph idx="1"/>
          </p:nvPr>
        </p:nvSpPr>
        <p:spPr/>
        <p:txBody>
          <a:bodyPr>
            <a:normAutofit/>
          </a:bodyPr>
          <a:lstStyle/>
          <a:p>
            <a:pPr marL="0" indent="0">
              <a:buNone/>
            </a:pPr>
            <a:r>
              <a:rPr lang="en-US" sz="2800" dirty="0"/>
              <a:t>The transition from file systems to databases was driven by the need for better data management, integrity, flexibility, and scalability. As data complexity and volume increased, databases evolved to provide more efficient and reliable ways to store, retrieve, and manipulate information.</a:t>
            </a:r>
          </a:p>
          <a:p>
            <a:endParaRPr lang="en-US" sz="2800" dirty="0"/>
          </a:p>
        </p:txBody>
      </p:sp>
      <p:sp>
        <p:nvSpPr>
          <p:cNvPr id="4" name="Footer Placeholder 3">
            <a:extLst>
              <a:ext uri="{FF2B5EF4-FFF2-40B4-BE49-F238E27FC236}">
                <a16:creationId xmlns:a16="http://schemas.microsoft.com/office/drawing/2014/main" id="{6F1BB661-DDFD-F0BF-47CE-A180523DF65E}"/>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1326197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3D pattern of ring shapes connected by lines">
            <a:extLst>
              <a:ext uri="{FF2B5EF4-FFF2-40B4-BE49-F238E27FC236}">
                <a16:creationId xmlns:a16="http://schemas.microsoft.com/office/drawing/2014/main" id="{15393499-6127-77C3-50A7-29748EEC24CE}"/>
              </a:ext>
            </a:extLst>
          </p:cNvPr>
          <p:cNvPicPr>
            <a:picLocks noChangeAspect="1"/>
          </p:cNvPicPr>
          <p:nvPr/>
        </p:nvPicPr>
        <p:blipFill>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958065B-C2C9-979B-5FBA-7DD59A5FBCED}"/>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7200" dirty="0">
                <a:solidFill>
                  <a:srgbClr val="FFFFFF"/>
                </a:solidFill>
                <a:latin typeface="+mj-lt"/>
              </a:rPr>
              <a:t>Difference between File System and Database</a:t>
            </a:r>
          </a:p>
        </p:txBody>
      </p:sp>
      <p:cxnSp>
        <p:nvCxnSpPr>
          <p:cNvPr id="15" name="Straight Connector 14">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Footer Placeholder 2">
            <a:extLst>
              <a:ext uri="{FF2B5EF4-FFF2-40B4-BE49-F238E27FC236}">
                <a16:creationId xmlns:a16="http://schemas.microsoft.com/office/drawing/2014/main" id="{786CAFD4-B035-3DEA-40F6-C0EFD7909FDC}"/>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17510979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BBF8-FB11-4501-2209-437F702086E9}"/>
              </a:ext>
            </a:extLst>
          </p:cNvPr>
          <p:cNvSpPr>
            <a:spLocks noGrp="1"/>
          </p:cNvSpPr>
          <p:nvPr>
            <p:ph type="title"/>
          </p:nvPr>
        </p:nvSpPr>
        <p:spPr/>
        <p:txBody>
          <a:bodyPr/>
          <a:lstStyle/>
          <a:p>
            <a:r>
              <a:rPr lang="en-US" dirty="0"/>
              <a:t>File System VS Database</a:t>
            </a:r>
          </a:p>
        </p:txBody>
      </p:sp>
      <p:sp>
        <p:nvSpPr>
          <p:cNvPr id="3" name="Content Placeholder 2">
            <a:extLst>
              <a:ext uri="{FF2B5EF4-FFF2-40B4-BE49-F238E27FC236}">
                <a16:creationId xmlns:a16="http://schemas.microsoft.com/office/drawing/2014/main" id="{3B510BB3-DE5B-7876-2FE7-5BAA96A2AA5F}"/>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sz="2800" b="0" i="0" dirty="0">
                <a:solidFill>
                  <a:schemeClr val="tx1"/>
                </a:solidFill>
                <a:effectLst/>
                <a:latin typeface="Nunito" pitchFamily="2" charset="0"/>
              </a:rPr>
              <a:t> A File System is a way of organizing files into groups and folders and then storing them in a storage device. It provides the media that stores data as well as enables users to perform procedures such as reading, writing, and even erasure.</a:t>
            </a:r>
          </a:p>
          <a:p>
            <a:pPr>
              <a:buFont typeface="Wingdings" panose="05000000000000000000" pitchFamily="2" charset="2"/>
              <a:buChar char="q"/>
            </a:pPr>
            <a:endParaRPr lang="en-US" sz="2800" dirty="0">
              <a:solidFill>
                <a:schemeClr val="tx1"/>
              </a:solidFill>
              <a:latin typeface="Nunito" pitchFamily="2" charset="0"/>
            </a:endParaRPr>
          </a:p>
          <a:p>
            <a:pPr>
              <a:buFont typeface="Wingdings" panose="05000000000000000000" pitchFamily="2" charset="2"/>
              <a:buChar char="q"/>
            </a:pPr>
            <a:r>
              <a:rPr lang="en-US" sz="2800" dirty="0">
                <a:solidFill>
                  <a:schemeClr val="tx1"/>
                </a:solidFill>
                <a:latin typeface="Nunito" pitchFamily="2" charset="0"/>
              </a:rPr>
              <a:t> On the other hand, DBMS is a more elaborate software application that is solely charged with the responsibility of managing large amounts of structured data. It provides functionalities such as query, index, transaction, as well as data integrity. Although the file system serves well for the purpose of data storage for applications where data is to be stored simply and does not require any great organization, DBMS is more appropriate for applications where data needs to be stored and optimized for organizational and structural needs, security, etc.</a:t>
            </a:r>
          </a:p>
        </p:txBody>
      </p:sp>
      <p:sp>
        <p:nvSpPr>
          <p:cNvPr id="4" name="Footer Placeholder 3">
            <a:extLst>
              <a:ext uri="{FF2B5EF4-FFF2-40B4-BE49-F238E27FC236}">
                <a16:creationId xmlns:a16="http://schemas.microsoft.com/office/drawing/2014/main" id="{27ADC104-4124-7524-4C86-E7574AFCE58E}"/>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99789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55508-47EF-02AD-CBBA-B10089D88719}"/>
              </a:ext>
            </a:extLst>
          </p:cNvPr>
          <p:cNvSpPr>
            <a:spLocks noGrp="1"/>
          </p:cNvSpPr>
          <p:nvPr>
            <p:ph type="title"/>
          </p:nvPr>
        </p:nvSpPr>
        <p:spPr>
          <a:xfrm>
            <a:off x="6411685" y="634946"/>
            <a:ext cx="5127171" cy="1450757"/>
          </a:xfrm>
        </p:spPr>
        <p:txBody>
          <a:bodyPr>
            <a:normAutofit/>
          </a:bodyPr>
          <a:lstStyle/>
          <a:p>
            <a:r>
              <a:rPr lang="en-US" dirty="0"/>
              <a:t>File System</a:t>
            </a:r>
          </a:p>
        </p:txBody>
      </p:sp>
      <p:pic>
        <p:nvPicPr>
          <p:cNvPr id="11" name="Picture 10">
            <a:extLst>
              <a:ext uri="{FF2B5EF4-FFF2-40B4-BE49-F238E27FC236}">
                <a16:creationId xmlns:a16="http://schemas.microsoft.com/office/drawing/2014/main" id="{BCD7FDE3-6132-31B6-E5AE-2B06FEA828E7}"/>
              </a:ext>
            </a:extLst>
          </p:cNvPr>
          <p:cNvPicPr>
            <a:picLocks noChangeAspect="1"/>
          </p:cNvPicPr>
          <p:nvPr/>
        </p:nvPicPr>
        <p:blipFill>
          <a:blip r:embed="rId2"/>
          <a:stretch>
            <a:fillRect/>
          </a:stretch>
        </p:blipFill>
        <p:spPr>
          <a:xfrm>
            <a:off x="643192" y="2062807"/>
            <a:ext cx="5451627" cy="2412344"/>
          </a:xfrm>
          <a:prstGeom prst="rect">
            <a:avLst/>
          </a:prstGeom>
        </p:spPr>
      </p:pic>
      <p:cxnSp>
        <p:nvCxnSpPr>
          <p:cNvPr id="18" name="Straight Connector 17">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00DBAD-0C59-F5B0-097A-AFB09A8E2685}"/>
              </a:ext>
            </a:extLst>
          </p:cNvPr>
          <p:cNvSpPr>
            <a:spLocks noGrp="1"/>
          </p:cNvSpPr>
          <p:nvPr>
            <p:ph idx="1"/>
          </p:nvPr>
        </p:nvSpPr>
        <p:spPr>
          <a:xfrm>
            <a:off x="6411684" y="2198914"/>
            <a:ext cx="5127172" cy="3670180"/>
          </a:xfrm>
        </p:spPr>
        <p:txBody>
          <a:bodyPr>
            <a:normAutofit/>
          </a:bodyPr>
          <a:lstStyle/>
          <a:p>
            <a:r>
              <a:rPr lang="en-US" b="0" i="0">
                <a:effectLst/>
                <a:latin typeface="Nunito" pitchFamily="2" charset="0"/>
              </a:rPr>
              <a:t>The </a:t>
            </a:r>
            <a:r>
              <a:rPr lang="en-US" b="1" i="0">
                <a:effectLst/>
                <a:latin typeface="Nunito" pitchFamily="2" charset="0"/>
              </a:rPr>
              <a:t>file system </a:t>
            </a:r>
            <a:r>
              <a:rPr lang="en-US" b="0" i="0">
                <a:effectLst/>
                <a:latin typeface="Nunito" pitchFamily="2" charset="0"/>
              </a:rPr>
              <a:t>is basically a way of arranging the files in a storage medium like a hard disk. The file system organizes the files and helps in the retrieval of files when they are required. File systems consist of different files which are grouped into directories. The directories further contain other folders and files. The file system performs basic operations like management, file naming, giving access rules, etc.</a:t>
            </a:r>
            <a:endParaRPr lang="en-US"/>
          </a:p>
        </p:txBody>
      </p:sp>
      <p:sp>
        <p:nvSpPr>
          <p:cNvPr id="20" name="Rectangle 19">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ooter Placeholder 11">
            <a:extLst>
              <a:ext uri="{FF2B5EF4-FFF2-40B4-BE49-F238E27FC236}">
                <a16:creationId xmlns:a16="http://schemas.microsoft.com/office/drawing/2014/main" id="{19D49A27-614A-3A2E-C4AC-95BDC6280610}"/>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276799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551F-5BA8-C6E2-335E-E7D0C8C12DB3}"/>
              </a:ext>
            </a:extLst>
          </p:cNvPr>
          <p:cNvSpPr>
            <a:spLocks noGrp="1"/>
          </p:cNvSpPr>
          <p:nvPr>
            <p:ph type="title"/>
          </p:nvPr>
        </p:nvSpPr>
        <p:spPr/>
        <p:txBody>
          <a:bodyPr/>
          <a:lstStyle/>
          <a:p>
            <a:r>
              <a:rPr lang="en-US" dirty="0"/>
              <a:t>Database Management System</a:t>
            </a:r>
          </a:p>
        </p:txBody>
      </p:sp>
      <p:sp>
        <p:nvSpPr>
          <p:cNvPr id="3" name="Content Placeholder 2">
            <a:extLst>
              <a:ext uri="{FF2B5EF4-FFF2-40B4-BE49-F238E27FC236}">
                <a16:creationId xmlns:a16="http://schemas.microsoft.com/office/drawing/2014/main" id="{A636F19B-618E-29C3-3B43-EFAB24CCA784}"/>
              </a:ext>
            </a:extLst>
          </p:cNvPr>
          <p:cNvSpPr>
            <a:spLocks noGrp="1"/>
          </p:cNvSpPr>
          <p:nvPr>
            <p:ph idx="1"/>
          </p:nvPr>
        </p:nvSpPr>
        <p:spPr/>
        <p:txBody>
          <a:bodyPr>
            <a:normAutofit/>
          </a:bodyPr>
          <a:lstStyle/>
          <a:p>
            <a:r>
              <a:rPr lang="en-US" sz="2400" dirty="0">
                <a:solidFill>
                  <a:schemeClr val="tx1"/>
                </a:solidFill>
                <a:latin typeface="Nunito" pitchFamily="2" charset="0"/>
              </a:rPr>
              <a:t>Database Management System is basically software that manages the collection of related data. It is used for storing data and retrieving the data effectively when it is needed. It also provides proper security measures for protecting the data from unauthorized access. In Database Management System the data can be fetched by </a:t>
            </a:r>
            <a:r>
              <a:rPr lang="en-US" sz="2400" dirty="0">
                <a:solidFill>
                  <a:schemeClr val="tx1"/>
                </a:solidFill>
                <a:latin typeface="Nunito" pitchFamily="2" charset="0"/>
                <a:hlinkClick r:id="rId2">
                  <a:extLst>
                    <a:ext uri="{A12FA001-AC4F-418D-AE19-62706E023703}">
                      <ahyp:hlinkClr xmlns:ahyp="http://schemas.microsoft.com/office/drawing/2018/hyperlinkcolor" val="tx"/>
                    </a:ext>
                  </a:extLst>
                </a:hlinkClick>
              </a:rPr>
              <a:t>SQL </a:t>
            </a:r>
            <a:r>
              <a:rPr lang="en-US" sz="2400" dirty="0">
                <a:solidFill>
                  <a:schemeClr val="tx1"/>
                </a:solidFill>
                <a:latin typeface="Nunito" pitchFamily="2" charset="0"/>
              </a:rPr>
              <a:t>queries and relational algebra. It also provides mechanisms for data recovery and data backup.</a:t>
            </a:r>
          </a:p>
        </p:txBody>
      </p:sp>
      <p:sp>
        <p:nvSpPr>
          <p:cNvPr id="4" name="Footer Placeholder 3">
            <a:extLst>
              <a:ext uri="{FF2B5EF4-FFF2-40B4-BE49-F238E27FC236}">
                <a16:creationId xmlns:a16="http://schemas.microsoft.com/office/drawing/2014/main" id="{7E939D39-547D-1D35-4651-26D5E116ECF4}"/>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128594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6463-3375-2785-0193-8B1569E499D2}"/>
              </a:ext>
            </a:extLst>
          </p:cNvPr>
          <p:cNvSpPr>
            <a:spLocks noGrp="1"/>
          </p:cNvSpPr>
          <p:nvPr>
            <p:ph type="title"/>
          </p:nvPr>
        </p:nvSpPr>
        <p:spPr>
          <a:xfrm>
            <a:off x="4348952" y="643467"/>
            <a:ext cx="7172487" cy="5054008"/>
          </a:xfrm>
        </p:spPr>
        <p:txBody>
          <a:bodyPr vert="horz" lIns="91440" tIns="45720" rIns="91440" bIns="45720" rtlCol="0" anchor="ctr">
            <a:normAutofit/>
          </a:bodyPr>
          <a:lstStyle/>
          <a:p>
            <a:r>
              <a:rPr lang="en-US" sz="6600" dirty="0">
                <a:solidFill>
                  <a:schemeClr val="tx2"/>
                </a:solidFill>
              </a:rPr>
              <a:t>About the Instructor</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Footer Placeholder 2">
            <a:extLst>
              <a:ext uri="{FF2B5EF4-FFF2-40B4-BE49-F238E27FC236}">
                <a16:creationId xmlns:a16="http://schemas.microsoft.com/office/drawing/2014/main" id="{DA32602E-1CD3-384C-4F8A-D8901DF2F009}"/>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116535489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D31B-0530-1503-72B0-4DA4FD02B29D}"/>
              </a:ext>
            </a:extLst>
          </p:cNvPr>
          <p:cNvSpPr>
            <a:spLocks noGrp="1"/>
          </p:cNvSpPr>
          <p:nvPr>
            <p:ph type="title"/>
          </p:nvPr>
        </p:nvSpPr>
        <p:spPr/>
        <p:txBody>
          <a:bodyPr/>
          <a:lstStyle/>
          <a:p>
            <a:r>
              <a:rPr lang="en-US" dirty="0"/>
              <a:t>Difference between database and file system:</a:t>
            </a:r>
          </a:p>
        </p:txBody>
      </p:sp>
      <p:sp>
        <p:nvSpPr>
          <p:cNvPr id="3" name="Content Placeholder 2">
            <a:extLst>
              <a:ext uri="{FF2B5EF4-FFF2-40B4-BE49-F238E27FC236}">
                <a16:creationId xmlns:a16="http://schemas.microsoft.com/office/drawing/2014/main" id="{085FE5F6-8ADC-B12D-7ADB-7F5B99596DC8}"/>
              </a:ext>
            </a:extLst>
          </p:cNvPr>
          <p:cNvSpPr>
            <a:spLocks noGrp="1"/>
          </p:cNvSpPr>
          <p:nvPr>
            <p:ph idx="1"/>
          </p:nvPr>
        </p:nvSpPr>
        <p:spPr/>
        <p:txBody>
          <a:bodyPr>
            <a:normAutofit fontScale="92500" lnSpcReduction="10000"/>
          </a:bodyPr>
          <a:lstStyle/>
          <a:p>
            <a:pPr algn="just" rtl="0" fontAlgn="base"/>
            <a:r>
              <a:rPr lang="en-US" b="1" i="0" dirty="0">
                <a:solidFill>
                  <a:schemeClr val="tx1"/>
                </a:solidFill>
                <a:effectLst/>
                <a:latin typeface="Nunito" pitchFamily="2" charset="0"/>
              </a:rPr>
              <a:t>The main difference between a file system and a DBMS (Database Management System) is the way they organize and manage data.</a:t>
            </a:r>
            <a:endParaRPr lang="en-US" b="0" i="0" dirty="0">
              <a:solidFill>
                <a:schemeClr val="tx1"/>
              </a:solidFill>
              <a:effectLst/>
              <a:latin typeface="Nunito" pitchFamily="2" charset="0"/>
            </a:endParaRPr>
          </a:p>
          <a:p>
            <a:pPr algn="l" fontAlgn="base">
              <a:buFont typeface="+mj-lt"/>
              <a:buAutoNum type="arabicPeriod"/>
            </a:pPr>
            <a:r>
              <a:rPr lang="en-US" b="0" i="0" dirty="0">
                <a:solidFill>
                  <a:schemeClr val="tx1"/>
                </a:solidFill>
                <a:effectLst/>
                <a:latin typeface="Nunito" pitchFamily="2" charset="0"/>
              </a:rPr>
              <a:t>File systems are used to manage files and directories, and provide basic operations for creating, deleting, renaming, and accessing files. They typically store data in a hierarchical structure, where files are organized in directories and subdirectories. File systems are simple and efficient, but they lack the ability to manage complex data relationships and ensure data consistency.</a:t>
            </a:r>
          </a:p>
          <a:p>
            <a:pPr algn="l" fontAlgn="base">
              <a:buFont typeface="+mj-lt"/>
              <a:buAutoNum type="arabicPeriod" startAt="2"/>
            </a:pPr>
            <a:r>
              <a:rPr lang="en-US" b="0" i="0" dirty="0">
                <a:solidFill>
                  <a:schemeClr val="tx1"/>
                </a:solidFill>
                <a:effectLst/>
                <a:latin typeface="Nunito" pitchFamily="2" charset="0"/>
              </a:rPr>
              <a:t>On the other hand, DBMS is a software system designed to manage large amounts of structured data, and provide advanced operations for storing, retrieving, and manipulating data. DBMS provides a centralized and organized way of storing data, which can be accessed and modified by multiple users or applications. DBMS offers advanced features like data validation, </a:t>
            </a:r>
            <a:r>
              <a:rPr lang="en-US" b="1"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indexing </a:t>
            </a:r>
            <a:r>
              <a:rPr lang="en-US" b="0" i="0" dirty="0">
                <a:solidFill>
                  <a:schemeClr val="tx1"/>
                </a:solidFill>
                <a:effectLst/>
                <a:latin typeface="Nunito" pitchFamily="2" charset="0"/>
              </a:rPr>
              <a:t>, transactions, </a:t>
            </a:r>
            <a:r>
              <a:rPr lang="en-US" b="0" i="0" u="sng"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concurrency control </a:t>
            </a:r>
            <a:r>
              <a:rPr lang="en-US" b="0" i="0" dirty="0">
                <a:solidFill>
                  <a:schemeClr val="tx1"/>
                </a:solidFill>
                <a:effectLst/>
                <a:latin typeface="Nunito" pitchFamily="2" charset="0"/>
              </a:rPr>
              <a:t>, and backup and recovery mechanisms. DBMS ensures data consistency, accuracy, and integrity by enforcing data constraints, such as primary keys, foreign keys, and data types.</a:t>
            </a:r>
          </a:p>
          <a:p>
            <a:endParaRPr lang="en-US" dirty="0">
              <a:solidFill>
                <a:schemeClr val="tx1"/>
              </a:solidFill>
            </a:endParaRPr>
          </a:p>
        </p:txBody>
      </p:sp>
      <p:sp>
        <p:nvSpPr>
          <p:cNvPr id="4" name="Footer Placeholder 3">
            <a:extLst>
              <a:ext uri="{FF2B5EF4-FFF2-40B4-BE49-F238E27FC236}">
                <a16:creationId xmlns:a16="http://schemas.microsoft.com/office/drawing/2014/main" id="{E1577AEF-7E45-A19B-A9CF-83EDE158A13A}"/>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331114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3D pattern of ring shapes connected by lines">
            <a:extLst>
              <a:ext uri="{FF2B5EF4-FFF2-40B4-BE49-F238E27FC236}">
                <a16:creationId xmlns:a16="http://schemas.microsoft.com/office/drawing/2014/main" id="{15393499-6127-77C3-50A7-29748EEC24CE}"/>
              </a:ext>
            </a:extLst>
          </p:cNvPr>
          <p:cNvPicPr>
            <a:picLocks noChangeAspect="1"/>
          </p:cNvPicPr>
          <p:nvPr/>
        </p:nvPicPr>
        <p:blipFill>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958065B-C2C9-979B-5FBA-7DD59A5FBCED}"/>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7200" dirty="0">
                <a:solidFill>
                  <a:srgbClr val="FFFFFF"/>
                </a:solidFill>
                <a:latin typeface="+mj-lt"/>
              </a:rPr>
              <a:t>Database Structure</a:t>
            </a:r>
          </a:p>
        </p:txBody>
      </p:sp>
      <p:cxnSp>
        <p:nvCxnSpPr>
          <p:cNvPr id="15" name="Straight Connector 14">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Footer Placeholder 2">
            <a:extLst>
              <a:ext uri="{FF2B5EF4-FFF2-40B4-BE49-F238E27FC236}">
                <a16:creationId xmlns:a16="http://schemas.microsoft.com/office/drawing/2014/main" id="{1F2B43D5-2F56-2E6F-5D75-08A8FFF7BAA2}"/>
              </a:ext>
            </a:extLst>
          </p:cNvPr>
          <p:cNvSpPr>
            <a:spLocks noGrp="1"/>
          </p:cNvSpPr>
          <p:nvPr>
            <p:ph type="ftr" sz="quarter" idx="11"/>
          </p:nvPr>
        </p:nvSpPr>
        <p:spPr/>
        <p:txBody>
          <a:bodyPr/>
          <a:lstStyle/>
          <a:p>
            <a:r>
              <a:rPr lang="en-US" dirty="0"/>
              <a:t>Designed by Miss Ayesha Majid </a:t>
            </a:r>
          </a:p>
        </p:txBody>
      </p:sp>
    </p:spTree>
    <p:extLst>
      <p:ext uri="{BB962C8B-B14F-4D97-AF65-F5344CB8AC3E}">
        <p14:creationId xmlns:p14="http://schemas.microsoft.com/office/powerpoint/2010/main" val="299821645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7762-D328-E74B-0D6A-8F3C987BDFCE}"/>
              </a:ext>
            </a:extLst>
          </p:cNvPr>
          <p:cNvSpPr>
            <a:spLocks noGrp="1"/>
          </p:cNvSpPr>
          <p:nvPr>
            <p:ph type="title"/>
          </p:nvPr>
        </p:nvSpPr>
        <p:spPr/>
        <p:txBody>
          <a:bodyPr/>
          <a:lstStyle/>
          <a:p>
            <a:r>
              <a:rPr lang="en-US" b="0" i="0" dirty="0">
                <a:solidFill>
                  <a:srgbClr val="000000"/>
                </a:solidFill>
                <a:effectLst/>
                <a:latin typeface="var(--text-headline-300-font-family)"/>
              </a:rPr>
              <a:t>What Is the Structure of a Database?</a:t>
            </a:r>
            <a:endParaRPr lang="en-US" dirty="0"/>
          </a:p>
        </p:txBody>
      </p:sp>
      <p:sp>
        <p:nvSpPr>
          <p:cNvPr id="3" name="Content Placeholder 2">
            <a:extLst>
              <a:ext uri="{FF2B5EF4-FFF2-40B4-BE49-F238E27FC236}">
                <a16:creationId xmlns:a16="http://schemas.microsoft.com/office/drawing/2014/main" id="{B43ACFF5-6C91-8B43-08F0-3B28E649C7C3}"/>
              </a:ext>
            </a:extLst>
          </p:cNvPr>
          <p:cNvSpPr>
            <a:spLocks noGrp="1"/>
          </p:cNvSpPr>
          <p:nvPr>
            <p:ph idx="1"/>
          </p:nvPr>
        </p:nvSpPr>
        <p:spPr/>
        <p:txBody>
          <a:bodyPr/>
          <a:lstStyle/>
          <a:p>
            <a:r>
              <a:rPr lang="en-US" b="0" i="0" dirty="0">
                <a:solidFill>
                  <a:srgbClr val="000000"/>
                </a:solidFill>
                <a:effectLst/>
                <a:latin typeface="Jost"/>
              </a:rPr>
              <a:t>At </a:t>
            </a:r>
            <a:r>
              <a:rPr lang="en-US" dirty="0">
                <a:solidFill>
                  <a:srgbClr val="000000"/>
                </a:solidFill>
                <a:latin typeface="Jost"/>
              </a:rPr>
              <a:t>its simplest, </a:t>
            </a:r>
            <a:r>
              <a:rPr lang="en-US" dirty="0">
                <a:solidFill>
                  <a:srgbClr val="000000"/>
                </a:solidFill>
                <a:latin typeface="Jost"/>
                <a:hlinkClick r:id="rId2">
                  <a:extLst>
                    <a:ext uri="{A12FA001-AC4F-418D-AE19-62706E023703}">
                      <ahyp:hlinkClr xmlns:ahyp="http://schemas.microsoft.com/office/drawing/2018/hyperlinkcolor" val="tx"/>
                    </a:ext>
                  </a:extLst>
                </a:hlinkClick>
              </a:rPr>
              <a:t>a database is made up of tables</a:t>
            </a:r>
            <a:r>
              <a:rPr lang="en-US" dirty="0">
                <a:solidFill>
                  <a:srgbClr val="000000"/>
                </a:solidFill>
                <a:latin typeface="Jost"/>
              </a:rPr>
              <a:t> that </a:t>
            </a:r>
            <a:r>
              <a:rPr lang="en-US" b="0" i="0" dirty="0">
                <a:solidFill>
                  <a:srgbClr val="000000"/>
                </a:solidFill>
                <a:effectLst/>
                <a:latin typeface="Jost"/>
              </a:rPr>
              <a:t>contain columns and rows.</a:t>
            </a:r>
          </a:p>
          <a:p>
            <a:r>
              <a:rPr lang="en-US" b="0" i="0" dirty="0">
                <a:solidFill>
                  <a:srgbClr val="000000"/>
                </a:solidFill>
                <a:effectLst/>
                <a:latin typeface="Jost"/>
              </a:rPr>
              <a:t>Each row in a table is called a </a:t>
            </a:r>
            <a:r>
              <a:rPr lang="en-US" b="0" i="1" dirty="0">
                <a:solidFill>
                  <a:srgbClr val="000000"/>
                </a:solidFill>
                <a:effectLst/>
                <a:latin typeface="Jost"/>
              </a:rPr>
              <a:t>record</a:t>
            </a:r>
            <a:r>
              <a:rPr lang="en-US" b="0" i="0" dirty="0">
                <a:solidFill>
                  <a:srgbClr val="000000"/>
                </a:solidFill>
                <a:effectLst/>
                <a:latin typeface="Jost"/>
              </a:rPr>
              <a:t>, and each cell is a </a:t>
            </a:r>
            <a:r>
              <a:rPr lang="en-US" b="0" i="1" dirty="0">
                <a:solidFill>
                  <a:srgbClr val="000000"/>
                </a:solidFill>
                <a:effectLst/>
                <a:latin typeface="Jost"/>
              </a:rPr>
              <a:t>field</a:t>
            </a:r>
            <a:r>
              <a:rPr lang="en-US" b="0" i="0" dirty="0">
                <a:solidFill>
                  <a:srgbClr val="000000"/>
                </a:solidFill>
                <a:effectLst/>
                <a:latin typeface="Jost"/>
              </a:rPr>
              <a:t>. Each field (or column) holds a specific type of data, such as a number, text or a date. </a:t>
            </a:r>
            <a:endParaRPr lang="en-US" dirty="0">
              <a:solidFill>
                <a:srgbClr val="000000"/>
              </a:solidFill>
              <a:latin typeface="Jost"/>
            </a:endParaRPr>
          </a:p>
          <a:p>
            <a:r>
              <a:rPr lang="en-US" b="0" i="0" dirty="0">
                <a:solidFill>
                  <a:srgbClr val="000000"/>
                </a:solidFill>
                <a:effectLst/>
                <a:latin typeface="Jost"/>
              </a:rPr>
              <a:t>This specification is enforced by a series of rules called </a:t>
            </a:r>
            <a:r>
              <a:rPr lang="en-US" b="0" i="1" dirty="0">
                <a:solidFill>
                  <a:srgbClr val="000000"/>
                </a:solidFill>
                <a:effectLst/>
                <a:latin typeface="Jost"/>
              </a:rPr>
              <a:t>constraints </a:t>
            </a:r>
            <a:r>
              <a:rPr lang="en-US" b="0" i="0" dirty="0">
                <a:solidFill>
                  <a:srgbClr val="000000"/>
                </a:solidFill>
                <a:effectLst/>
                <a:latin typeface="Jost"/>
              </a:rPr>
              <a:t>to ensure that your data is accurate and dependable.</a:t>
            </a:r>
            <a:endParaRPr lang="en-US" dirty="0"/>
          </a:p>
        </p:txBody>
      </p:sp>
      <p:sp>
        <p:nvSpPr>
          <p:cNvPr id="4" name="Footer Placeholder 3">
            <a:extLst>
              <a:ext uri="{FF2B5EF4-FFF2-40B4-BE49-F238E27FC236}">
                <a16:creationId xmlns:a16="http://schemas.microsoft.com/office/drawing/2014/main" id="{A9048AA0-E919-CE1D-2048-42981896699C}"/>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1540329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7473B-219B-34B5-3FF8-98FBF690411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a:solidFill>
                  <a:schemeClr val="tx1">
                    <a:lumMod val="85000"/>
                    <a:lumOff val="15000"/>
                  </a:schemeClr>
                </a:solidFill>
              </a:rPr>
              <a:t>Questions?</a:t>
            </a:r>
          </a:p>
        </p:txBody>
      </p:sp>
      <p:pic>
        <p:nvPicPr>
          <p:cNvPr id="22" name="Picture 21" descr="Question marks in a line and one question mark is lit">
            <a:extLst>
              <a:ext uri="{FF2B5EF4-FFF2-40B4-BE49-F238E27FC236}">
                <a16:creationId xmlns:a16="http://schemas.microsoft.com/office/drawing/2014/main" id="{BBCCCA5D-28FB-FF78-C5F8-9C302786682A}"/>
              </a:ext>
            </a:extLst>
          </p:cNvPr>
          <p:cNvPicPr>
            <a:picLocks noChangeAspect="1"/>
          </p:cNvPicPr>
          <p:nvPr/>
        </p:nvPicPr>
        <p:blipFill>
          <a:blip r:embed="rId2"/>
          <a:srcRect l="4984" r="49899" b="-1"/>
          <a:stretch/>
        </p:blipFill>
        <p:spPr>
          <a:xfrm>
            <a:off x="-1" y="10"/>
            <a:ext cx="4635315" cy="6857989"/>
          </a:xfrm>
          <a:prstGeom prst="rect">
            <a:avLst/>
          </a:prstGeom>
        </p:spPr>
      </p:pic>
      <p:cxnSp>
        <p:nvCxnSpPr>
          <p:cNvPr id="23" name="Straight Connector 22">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D7C96FCA-502C-296E-92D0-7EBB17A06159}"/>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57915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1950-2AE2-EBC3-CE5D-09A14152A08A}"/>
              </a:ext>
            </a:extLst>
          </p:cNvPr>
          <p:cNvSpPr>
            <a:spLocks noGrp="1"/>
          </p:cNvSpPr>
          <p:nvPr>
            <p:ph type="title"/>
          </p:nvPr>
        </p:nvSpPr>
        <p:spPr/>
        <p:txBody>
          <a:bodyPr/>
          <a:lstStyle/>
          <a:p>
            <a:r>
              <a:rPr lang="en-US" dirty="0"/>
              <a:t>Academic and Professional Experience:</a:t>
            </a:r>
          </a:p>
        </p:txBody>
      </p:sp>
      <p:sp>
        <p:nvSpPr>
          <p:cNvPr id="3" name="Content Placeholder 2">
            <a:extLst>
              <a:ext uri="{FF2B5EF4-FFF2-40B4-BE49-F238E27FC236}">
                <a16:creationId xmlns:a16="http://schemas.microsoft.com/office/drawing/2014/main" id="{29ECA495-BBB1-E22D-822C-A4AAB3E20455}"/>
              </a:ext>
            </a:extLst>
          </p:cNvPr>
          <p:cNvSpPr>
            <a:spLocks noGrp="1"/>
          </p:cNvSpPr>
          <p:nvPr>
            <p:ph idx="1"/>
          </p:nvPr>
        </p:nvSpPr>
        <p:spPr/>
        <p:txBody>
          <a:bodyPr/>
          <a:lstStyle/>
          <a:p>
            <a:r>
              <a:rPr lang="en-US" dirty="0">
                <a:solidFill>
                  <a:schemeClr val="accent1"/>
                </a:solidFill>
              </a:rPr>
              <a:t>Department of Software Engineering</a:t>
            </a:r>
            <a:r>
              <a:rPr lang="en-US" dirty="0"/>
              <a:t>, UET Taxila (2015 – 2019)</a:t>
            </a:r>
          </a:p>
          <a:p>
            <a:r>
              <a:rPr lang="en-US" dirty="0">
                <a:solidFill>
                  <a:schemeClr val="accent1"/>
                </a:solidFill>
              </a:rPr>
              <a:t>Department of Computer Science</a:t>
            </a:r>
            <a:r>
              <a:rPr lang="en-US" dirty="0"/>
              <a:t>, LUMS (2020 – 2022)</a:t>
            </a:r>
          </a:p>
          <a:p>
            <a:r>
              <a:rPr lang="en-US" dirty="0"/>
              <a:t>Research Area and Interest: Machine Learning and NLP</a:t>
            </a:r>
          </a:p>
          <a:p>
            <a:r>
              <a:rPr lang="en-US" dirty="0">
                <a:solidFill>
                  <a:schemeClr val="accent1"/>
                </a:solidFill>
              </a:rPr>
              <a:t>University Teaching Experience: </a:t>
            </a:r>
          </a:p>
          <a:p>
            <a:pPr marL="0" indent="0">
              <a:buNone/>
            </a:pPr>
            <a:r>
              <a:rPr lang="en-US" dirty="0"/>
              <a:t>   </a:t>
            </a:r>
            <a:r>
              <a:rPr lang="en-US" sz="2000" dirty="0"/>
              <a:t>4 years </a:t>
            </a:r>
          </a:p>
          <a:p>
            <a:pPr marL="0" indent="0">
              <a:buNone/>
            </a:pPr>
            <a:r>
              <a:rPr lang="en-US" sz="2000" dirty="0"/>
              <a:t>    UETT, UMT, LUMS</a:t>
            </a:r>
          </a:p>
          <a:p>
            <a:pPr marL="0" indent="0">
              <a:buNone/>
            </a:pPr>
            <a:endParaRPr lang="en-US" sz="2000" dirty="0"/>
          </a:p>
        </p:txBody>
      </p:sp>
      <p:sp>
        <p:nvSpPr>
          <p:cNvPr id="4" name="Footer Placeholder 3">
            <a:extLst>
              <a:ext uri="{FF2B5EF4-FFF2-40B4-BE49-F238E27FC236}">
                <a16:creationId xmlns:a16="http://schemas.microsoft.com/office/drawing/2014/main" id="{4BBD7810-8849-5AB8-EA6D-41F12D55169F}"/>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72115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6463-3375-2785-0193-8B1569E499D2}"/>
              </a:ext>
            </a:extLst>
          </p:cNvPr>
          <p:cNvSpPr>
            <a:spLocks noGrp="1"/>
          </p:cNvSpPr>
          <p:nvPr>
            <p:ph type="title"/>
          </p:nvPr>
        </p:nvSpPr>
        <p:spPr>
          <a:xfrm>
            <a:off x="4348952" y="643467"/>
            <a:ext cx="7172487" cy="5054008"/>
          </a:xfrm>
        </p:spPr>
        <p:txBody>
          <a:bodyPr vert="horz" lIns="91440" tIns="45720" rIns="91440" bIns="45720" rtlCol="0" anchor="ctr">
            <a:normAutofit/>
          </a:bodyPr>
          <a:lstStyle/>
          <a:p>
            <a:r>
              <a:rPr lang="en-US" sz="6600" dirty="0">
                <a:solidFill>
                  <a:schemeClr val="tx2"/>
                </a:solidFill>
              </a:rPr>
              <a:t>About you Guys</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Footer Placeholder 2">
            <a:extLst>
              <a:ext uri="{FF2B5EF4-FFF2-40B4-BE49-F238E27FC236}">
                <a16:creationId xmlns:a16="http://schemas.microsoft.com/office/drawing/2014/main" id="{47CFCA60-2282-4089-3F77-42CC95C93EAA}"/>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15318250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AE47-2FF0-E36F-C761-56B8A9C3CCA2}"/>
              </a:ext>
            </a:extLst>
          </p:cNvPr>
          <p:cNvSpPr>
            <a:spLocks noGrp="1"/>
          </p:cNvSpPr>
          <p:nvPr>
            <p:ph type="title"/>
          </p:nvPr>
        </p:nvSpPr>
        <p:spPr>
          <a:xfrm>
            <a:off x="1097280" y="286603"/>
            <a:ext cx="10058400" cy="1450757"/>
          </a:xfrm>
        </p:spPr>
        <p:txBody>
          <a:bodyPr>
            <a:normAutofit/>
          </a:bodyPr>
          <a:lstStyle/>
          <a:p>
            <a:r>
              <a:rPr lang="en-US" dirty="0"/>
              <a:t>Assessment Criteria</a:t>
            </a:r>
          </a:p>
        </p:txBody>
      </p:sp>
      <p:graphicFrame>
        <p:nvGraphicFramePr>
          <p:cNvPr id="8" name="Content Placeholder 7">
            <a:extLst>
              <a:ext uri="{FF2B5EF4-FFF2-40B4-BE49-F238E27FC236}">
                <a16:creationId xmlns:a16="http://schemas.microsoft.com/office/drawing/2014/main" id="{7C52FD33-30B6-B73F-3A51-FE6E2E52212D}"/>
              </a:ext>
            </a:extLst>
          </p:cNvPr>
          <p:cNvGraphicFramePr>
            <a:graphicFrameLocks noGrp="1"/>
          </p:cNvGraphicFramePr>
          <p:nvPr>
            <p:ph idx="1"/>
            <p:extLst>
              <p:ext uri="{D42A27DB-BD31-4B8C-83A1-F6EECF244321}">
                <p14:modId xmlns:p14="http://schemas.microsoft.com/office/powerpoint/2010/main" val="215481224"/>
              </p:ext>
            </p:extLst>
          </p:nvPr>
        </p:nvGraphicFramePr>
        <p:xfrm>
          <a:off x="1066800" y="1934120"/>
          <a:ext cx="10058400" cy="3476180"/>
        </p:xfrm>
        <a:graphic>
          <a:graphicData uri="http://schemas.openxmlformats.org/drawingml/2006/table">
            <a:tbl>
              <a:tblPr firstRow="1" bandRow="1"/>
              <a:tblGrid>
                <a:gridCol w="6210406">
                  <a:extLst>
                    <a:ext uri="{9D8B030D-6E8A-4147-A177-3AD203B41FA5}">
                      <a16:colId xmlns:a16="http://schemas.microsoft.com/office/drawing/2014/main" val="1413330290"/>
                    </a:ext>
                  </a:extLst>
                </a:gridCol>
                <a:gridCol w="3847994">
                  <a:extLst>
                    <a:ext uri="{9D8B030D-6E8A-4147-A177-3AD203B41FA5}">
                      <a16:colId xmlns:a16="http://schemas.microsoft.com/office/drawing/2014/main" val="2398843437"/>
                    </a:ext>
                  </a:extLst>
                </a:gridCol>
              </a:tblGrid>
              <a:tr h="536491">
                <a:tc>
                  <a:txBody>
                    <a:bodyPr/>
                    <a:lstStyle/>
                    <a:p>
                      <a:pPr marL="0" marR="0" algn="l" fontAlgn="t">
                        <a:lnSpc>
                          <a:spcPct val="107000"/>
                        </a:lnSpc>
                        <a:spcBef>
                          <a:spcPts val="0"/>
                        </a:spcBef>
                        <a:spcAft>
                          <a:spcPts val="800"/>
                        </a:spcAft>
                      </a:pPr>
                      <a:r>
                        <a:rPr lang="en-US" sz="1900" b="1"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COURSE</a:t>
                      </a:r>
                      <a:endParaRPr lang="en-US" sz="3100" b="0" i="0" u="none" strike="noStrike" dirty="0">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48312"/>
                    </a:solidFill>
                  </a:tcPr>
                </a:tc>
                <a:tc>
                  <a:txBody>
                    <a:bodyPr/>
                    <a:lstStyle/>
                    <a:p>
                      <a:pPr marL="0" marR="0" algn="l" fontAlgn="t">
                        <a:lnSpc>
                          <a:spcPct val="107000"/>
                        </a:lnSpc>
                        <a:spcBef>
                          <a:spcPts val="0"/>
                        </a:spcBef>
                        <a:spcAft>
                          <a:spcPts val="800"/>
                        </a:spcAft>
                      </a:pPr>
                      <a:r>
                        <a:rPr lang="en-US" sz="1900" b="1"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LAB</a:t>
                      </a:r>
                      <a:endParaRPr lang="en-US" sz="3100" b="0" i="0" u="none" strike="noStrike">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48312"/>
                    </a:solidFill>
                  </a:tcPr>
                </a:tc>
                <a:extLst>
                  <a:ext uri="{0D108BD9-81ED-4DB2-BD59-A6C34878D82A}">
                    <a16:rowId xmlns:a16="http://schemas.microsoft.com/office/drawing/2014/main" val="2048120982"/>
                  </a:ext>
                </a:extLst>
              </a:tr>
              <a:tr h="536491">
                <a:tc>
                  <a:txBody>
                    <a:bodyPr/>
                    <a:lstStyle/>
                    <a:p>
                      <a:pPr marL="0" marR="0" algn="l" fontAlgn="t">
                        <a:lnSpc>
                          <a:spcPct val="107000"/>
                        </a:lnSpc>
                        <a:spcBef>
                          <a:spcPts val="0"/>
                        </a:spcBef>
                        <a:spcAft>
                          <a:spcPts val="800"/>
                        </a:spcAft>
                      </a:pPr>
                      <a:r>
                        <a:rPr lang="en-US" sz="19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QUIZ (10%) Every alternate week. (Best 6)</a:t>
                      </a:r>
                      <a:endParaRPr lang="en-US" sz="3100" b="0" i="0" u="none" strike="noStrike" dirty="0">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9CC"/>
                    </a:solidFill>
                  </a:tcPr>
                </a:tc>
                <a:tc>
                  <a:txBody>
                    <a:bodyPr/>
                    <a:lstStyle/>
                    <a:p>
                      <a:pPr marL="0" marR="0" algn="l" fontAlgn="t">
                        <a:lnSpc>
                          <a:spcPct val="107000"/>
                        </a:lnSpc>
                        <a:spcBef>
                          <a:spcPts val="0"/>
                        </a:spcBef>
                        <a:spcAft>
                          <a:spcPts val="800"/>
                        </a:spcAft>
                      </a:pPr>
                      <a:r>
                        <a:rPr lang="en-US" sz="19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Lab + Viva (15%)</a:t>
                      </a:r>
                      <a:endParaRPr lang="en-US" sz="3100" b="0" i="0" u="none" strike="noStrike" dirty="0">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9CC"/>
                    </a:solidFill>
                  </a:tcPr>
                </a:tc>
                <a:extLst>
                  <a:ext uri="{0D108BD9-81ED-4DB2-BD59-A6C34878D82A}">
                    <a16:rowId xmlns:a16="http://schemas.microsoft.com/office/drawing/2014/main" val="749951858"/>
                  </a:ext>
                </a:extLst>
              </a:tr>
              <a:tr h="536491">
                <a:tc>
                  <a:txBody>
                    <a:bodyPr/>
                    <a:lstStyle/>
                    <a:p>
                      <a:pPr marL="0" marR="0" algn="l" fontAlgn="t">
                        <a:lnSpc>
                          <a:spcPct val="107000"/>
                        </a:lnSpc>
                        <a:spcBef>
                          <a:spcPts val="0"/>
                        </a:spcBef>
                        <a:spcAft>
                          <a:spcPts val="800"/>
                        </a:spcAft>
                      </a:pPr>
                      <a:r>
                        <a:rPr lang="en-US" sz="19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PROJECT/PRESENTATION (20%)</a:t>
                      </a:r>
                      <a:endParaRPr lang="en-US" sz="3100" b="0" i="0" u="none" strike="noStrike" dirty="0">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DE7"/>
                    </a:solidFill>
                  </a:tcPr>
                </a:tc>
                <a:tc>
                  <a:txBody>
                    <a:bodyPr/>
                    <a:lstStyle/>
                    <a:p>
                      <a:pPr marL="0" marR="0" algn="l" fontAlgn="t">
                        <a:lnSpc>
                          <a:spcPct val="107000"/>
                        </a:lnSpc>
                        <a:spcBef>
                          <a:spcPts val="0"/>
                        </a:spcBef>
                        <a:spcAft>
                          <a:spcPts val="800"/>
                        </a:spcAft>
                      </a:pPr>
                      <a:r>
                        <a:rPr lang="en-US" sz="1900" b="0" i="0" u="none" strike="noStrike" kern="1200" dirty="0">
                          <a:solidFill>
                            <a:srgbClr val="000000"/>
                          </a:solidFill>
                          <a:effectLst/>
                          <a:latin typeface="Calibri" panose="020F0502020204030204" pitchFamily="34" charset="0"/>
                          <a:cs typeface="Times New Roman" panose="02020603050405020304" pitchFamily="18" charset="0"/>
                        </a:rPr>
                        <a:t>Class Participation (4%) </a:t>
                      </a: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DE7"/>
                    </a:solidFill>
                  </a:tcPr>
                </a:tc>
                <a:extLst>
                  <a:ext uri="{0D108BD9-81ED-4DB2-BD59-A6C34878D82A}">
                    <a16:rowId xmlns:a16="http://schemas.microsoft.com/office/drawing/2014/main" val="3837923069"/>
                  </a:ext>
                </a:extLst>
              </a:tr>
              <a:tr h="536491">
                <a:tc>
                  <a:txBody>
                    <a:bodyPr/>
                    <a:lstStyle/>
                    <a:p>
                      <a:pPr marL="0" marR="0" algn="l" fontAlgn="t">
                        <a:lnSpc>
                          <a:spcPct val="107000"/>
                        </a:lnSpc>
                        <a:spcBef>
                          <a:spcPts val="0"/>
                        </a:spcBef>
                        <a:spcAft>
                          <a:spcPts val="800"/>
                        </a:spcAft>
                      </a:pPr>
                      <a:r>
                        <a:rPr lang="en-US" sz="19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Mid Term (15%)</a:t>
                      </a:r>
                      <a:endParaRPr lang="en-US" sz="3100" b="0" i="0" u="none" strike="noStrike" dirty="0">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9CC"/>
                    </a:solidFill>
                  </a:tcPr>
                </a:tc>
                <a:tc>
                  <a:txBody>
                    <a:bodyPr/>
                    <a:lstStyle/>
                    <a:p>
                      <a:pPr algn="l" fontAlgn="t">
                        <a:lnSpc>
                          <a:spcPct val="107000"/>
                        </a:lnSpc>
                        <a:spcBef>
                          <a:spcPts val="0"/>
                        </a:spcBef>
                        <a:spcAft>
                          <a:spcPts val="0"/>
                        </a:spcAft>
                      </a:pPr>
                      <a:endParaRPr lang="en-US" sz="3100" b="0" i="0" u="none" strike="noStrike">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9CC"/>
                    </a:solidFill>
                  </a:tcPr>
                </a:tc>
                <a:extLst>
                  <a:ext uri="{0D108BD9-81ED-4DB2-BD59-A6C34878D82A}">
                    <a16:rowId xmlns:a16="http://schemas.microsoft.com/office/drawing/2014/main" val="448188757"/>
                  </a:ext>
                </a:extLst>
              </a:tr>
              <a:tr h="536491">
                <a:tc>
                  <a:txBody>
                    <a:bodyPr/>
                    <a:lstStyle/>
                    <a:p>
                      <a:pPr marL="0" marR="0" algn="l" fontAlgn="t">
                        <a:lnSpc>
                          <a:spcPct val="107000"/>
                        </a:lnSpc>
                        <a:spcBef>
                          <a:spcPts val="0"/>
                        </a:spcBef>
                        <a:spcAft>
                          <a:spcPts val="800"/>
                        </a:spcAft>
                      </a:pPr>
                      <a:r>
                        <a:rPr lang="en-US" sz="19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FINAL (30%)</a:t>
                      </a:r>
                      <a:endParaRPr lang="en-US" sz="3100" b="0" i="0" u="none" strike="noStrike" dirty="0">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DE7"/>
                    </a:solidFill>
                  </a:tcPr>
                </a:tc>
                <a:tc>
                  <a:txBody>
                    <a:bodyPr/>
                    <a:lstStyle/>
                    <a:p>
                      <a:pPr algn="l" fontAlgn="t">
                        <a:lnSpc>
                          <a:spcPct val="107000"/>
                        </a:lnSpc>
                        <a:spcBef>
                          <a:spcPts val="0"/>
                        </a:spcBef>
                        <a:spcAft>
                          <a:spcPts val="0"/>
                        </a:spcAft>
                      </a:pPr>
                      <a:endParaRPr lang="en-US" sz="3100" b="0" i="0" u="none" strike="noStrike">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DE7"/>
                    </a:solidFill>
                  </a:tcPr>
                </a:tc>
                <a:extLst>
                  <a:ext uri="{0D108BD9-81ED-4DB2-BD59-A6C34878D82A}">
                    <a16:rowId xmlns:a16="http://schemas.microsoft.com/office/drawing/2014/main" val="1299993009"/>
                  </a:ext>
                </a:extLst>
              </a:tr>
              <a:tr h="536491">
                <a:tc>
                  <a:txBody>
                    <a:bodyPr/>
                    <a:lstStyle/>
                    <a:p>
                      <a:pPr marL="0" marR="0" algn="l" fontAlgn="t">
                        <a:lnSpc>
                          <a:spcPct val="107000"/>
                        </a:lnSpc>
                        <a:spcBef>
                          <a:spcPts val="0"/>
                        </a:spcBef>
                        <a:spcAft>
                          <a:spcPts val="800"/>
                        </a:spcAft>
                      </a:pPr>
                      <a:r>
                        <a:rPr lang="en-US" sz="19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Assignments (10%) (Best 4)</a:t>
                      </a:r>
                      <a:endParaRPr lang="en-US" sz="3100" b="0" i="0" u="none" strike="noStrike" dirty="0">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DE7"/>
                    </a:solidFill>
                  </a:tcPr>
                </a:tc>
                <a:tc>
                  <a:txBody>
                    <a:bodyPr/>
                    <a:lstStyle/>
                    <a:p>
                      <a:pPr marL="0" marR="0" algn="l" fontAlgn="t">
                        <a:lnSpc>
                          <a:spcPct val="107000"/>
                        </a:lnSpc>
                        <a:spcBef>
                          <a:spcPts val="0"/>
                        </a:spcBef>
                        <a:spcAft>
                          <a:spcPts val="800"/>
                        </a:spcAft>
                      </a:pPr>
                      <a:r>
                        <a:rPr lang="en-US" sz="19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3100" b="0" i="0" u="none" strike="noStrike" dirty="0">
                        <a:effectLst/>
                        <a:latin typeface="Arial" panose="020B0604020202020204" pitchFamily="34" charset="0"/>
                      </a:endParaRPr>
                    </a:p>
                  </a:txBody>
                  <a:tcPr marL="159584" marR="159584" marT="79792" marB="7979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DE7"/>
                    </a:solidFill>
                  </a:tcPr>
                </a:tc>
                <a:extLst>
                  <a:ext uri="{0D108BD9-81ED-4DB2-BD59-A6C34878D82A}">
                    <a16:rowId xmlns:a16="http://schemas.microsoft.com/office/drawing/2014/main" val="1260470060"/>
                  </a:ext>
                </a:extLst>
              </a:tr>
            </a:tbl>
          </a:graphicData>
        </a:graphic>
      </p:graphicFrame>
      <p:sp>
        <p:nvSpPr>
          <p:cNvPr id="9" name="TextBox 8">
            <a:extLst>
              <a:ext uri="{FF2B5EF4-FFF2-40B4-BE49-F238E27FC236}">
                <a16:creationId xmlns:a16="http://schemas.microsoft.com/office/drawing/2014/main" id="{D5B097BF-AE8D-AE5C-F6AC-417B160EBDFD}"/>
              </a:ext>
            </a:extLst>
          </p:cNvPr>
          <p:cNvSpPr txBox="1"/>
          <p:nvPr/>
        </p:nvSpPr>
        <p:spPr>
          <a:xfrm>
            <a:off x="1066800" y="5562600"/>
            <a:ext cx="10088880" cy="646331"/>
          </a:xfrm>
          <a:prstGeom prst="rect">
            <a:avLst/>
          </a:prstGeom>
          <a:noFill/>
        </p:spPr>
        <p:txBody>
          <a:bodyPr wrap="square" rtlCol="0">
            <a:spAutoFit/>
          </a:bodyPr>
          <a:lstStyle/>
          <a:p>
            <a:r>
              <a:rPr lang="en-US" dirty="0"/>
              <a:t>Strictly there won’t be retake of any assessments especially quizzes we will follow n-2 policy within quizzes that means if a total number of 6 quizzes are held best 4 will be considered for grading.</a:t>
            </a:r>
          </a:p>
        </p:txBody>
      </p:sp>
      <p:sp>
        <p:nvSpPr>
          <p:cNvPr id="3" name="Footer Placeholder 2">
            <a:extLst>
              <a:ext uri="{FF2B5EF4-FFF2-40B4-BE49-F238E27FC236}">
                <a16:creationId xmlns:a16="http://schemas.microsoft.com/office/drawing/2014/main" id="{61837DF5-F1FC-2DA3-B307-3B6EB1175E6D}"/>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0263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Exclamation mark on a yellow background">
            <a:extLst>
              <a:ext uri="{FF2B5EF4-FFF2-40B4-BE49-F238E27FC236}">
                <a16:creationId xmlns:a16="http://schemas.microsoft.com/office/drawing/2014/main" id="{64F434BF-AEED-210B-E4A9-2A9D58A61B0A}"/>
              </a:ext>
            </a:extLst>
          </p:cNvPr>
          <p:cNvPicPr>
            <a:picLocks noChangeAspect="1"/>
          </p:cNvPicPr>
          <p:nvPr/>
        </p:nvPicPr>
        <p:blipFill rotWithShape="1">
          <a:blip r:embed="rId2"/>
          <a:srcRect l="15137" r="2220"/>
          <a:stretch/>
        </p:blipFill>
        <p:spPr>
          <a:xfrm>
            <a:off x="16" y="10"/>
            <a:ext cx="7556889" cy="6857990"/>
          </a:xfrm>
          <a:prstGeom prst="rect">
            <a:avLst/>
          </a:prstGeom>
        </p:spPr>
      </p:pic>
      <p:sp>
        <p:nvSpPr>
          <p:cNvPr id="15" name="Rectangle 14">
            <a:extLst>
              <a:ext uri="{FF2B5EF4-FFF2-40B4-BE49-F238E27FC236}">
                <a16:creationId xmlns:a16="http://schemas.microsoft.com/office/drawing/2014/main" id="{E9ED41B5-F9B0-4DE1-8C59-A980468A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AE2C741-7A9C-F67A-57E2-0FB6588BF688}"/>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Plagiarism Policy</a:t>
            </a:r>
          </a:p>
        </p:txBody>
      </p:sp>
      <p:sp>
        <p:nvSpPr>
          <p:cNvPr id="17" name="Rectangle 16">
            <a:extLst>
              <a:ext uri="{FF2B5EF4-FFF2-40B4-BE49-F238E27FC236}">
                <a16:creationId xmlns:a16="http://schemas.microsoft.com/office/drawing/2014/main" id="{C482A030-873A-4216-B6A6-C3348B9CA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Footer Placeholder 2">
            <a:extLst>
              <a:ext uri="{FF2B5EF4-FFF2-40B4-BE49-F238E27FC236}">
                <a16:creationId xmlns:a16="http://schemas.microsoft.com/office/drawing/2014/main" id="{F267E492-8BBD-3C28-2131-0A94D3A41087}"/>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71211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903C-25B1-43CA-3E31-060A5C105058}"/>
              </a:ext>
            </a:extLst>
          </p:cNvPr>
          <p:cNvSpPr>
            <a:spLocks noGrp="1"/>
          </p:cNvSpPr>
          <p:nvPr>
            <p:ph type="title"/>
          </p:nvPr>
        </p:nvSpPr>
        <p:spPr/>
        <p:txBody>
          <a:bodyPr/>
          <a:lstStyle/>
          <a:p>
            <a:r>
              <a:rPr lang="en-US" dirty="0"/>
              <a:t>What is Plagiarism?</a:t>
            </a:r>
          </a:p>
        </p:txBody>
      </p:sp>
      <p:sp>
        <p:nvSpPr>
          <p:cNvPr id="3" name="Content Placeholder 2">
            <a:extLst>
              <a:ext uri="{FF2B5EF4-FFF2-40B4-BE49-F238E27FC236}">
                <a16:creationId xmlns:a16="http://schemas.microsoft.com/office/drawing/2014/main" id="{CEB777FA-7A8E-8523-B25F-1EB1929E0368}"/>
              </a:ext>
            </a:extLst>
          </p:cNvPr>
          <p:cNvSpPr>
            <a:spLocks noGrp="1"/>
          </p:cNvSpPr>
          <p:nvPr>
            <p:ph idx="1"/>
          </p:nvPr>
        </p:nvSpPr>
        <p:spPr/>
        <p:txBody>
          <a:bodyPr>
            <a:normAutofit fontScale="92500"/>
          </a:bodyPr>
          <a:lstStyle/>
          <a:p>
            <a:pPr>
              <a:lnSpc>
                <a:spcPct val="200000"/>
              </a:lnSpc>
            </a:pPr>
            <a:r>
              <a:rPr lang="en-US" sz="2400" dirty="0"/>
              <a:t>Plagiarism is presenting someone else’s work or ideas as your own, with or without their consent, by incorporating it into your work without full acknowledgement. All published and unpublished material, whether in manuscript, printed or electronic form, is covered under this definition. Plagiarism may be intentional or reckless, or unintentional. Under the regulations for examinations, intentional or reckless plagiarism is a disciplinary offence</a:t>
            </a:r>
          </a:p>
        </p:txBody>
      </p:sp>
      <p:sp>
        <p:nvSpPr>
          <p:cNvPr id="4" name="Footer Placeholder 3">
            <a:extLst>
              <a:ext uri="{FF2B5EF4-FFF2-40B4-BE49-F238E27FC236}">
                <a16:creationId xmlns:a16="http://schemas.microsoft.com/office/drawing/2014/main" id="{D626BB08-FC0B-A7B7-DB2D-40FC8442106B}"/>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294581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BF7F-DFF6-DA04-880D-17C12F45DE39}"/>
              </a:ext>
            </a:extLst>
          </p:cNvPr>
          <p:cNvSpPr>
            <a:spLocks noGrp="1"/>
          </p:cNvSpPr>
          <p:nvPr>
            <p:ph type="title"/>
          </p:nvPr>
        </p:nvSpPr>
        <p:spPr/>
        <p:txBody>
          <a:bodyPr/>
          <a:lstStyle/>
          <a:p>
            <a:r>
              <a:rPr lang="en-US" dirty="0"/>
              <a:t>What happens if you are thought to have plagiarized?</a:t>
            </a:r>
          </a:p>
        </p:txBody>
      </p:sp>
      <p:sp>
        <p:nvSpPr>
          <p:cNvPr id="3" name="Content Placeholder 2">
            <a:extLst>
              <a:ext uri="{FF2B5EF4-FFF2-40B4-BE49-F238E27FC236}">
                <a16:creationId xmlns:a16="http://schemas.microsoft.com/office/drawing/2014/main" id="{36C628FF-6A27-9C8F-8FD2-9BBEF44461FF}"/>
              </a:ext>
            </a:extLst>
          </p:cNvPr>
          <p:cNvSpPr>
            <a:spLocks noGrp="1"/>
          </p:cNvSpPr>
          <p:nvPr>
            <p:ph idx="1"/>
          </p:nvPr>
        </p:nvSpPr>
        <p:spPr/>
        <p:txBody>
          <a:bodyPr/>
          <a:lstStyle/>
          <a:p>
            <a:pPr>
              <a:lnSpc>
                <a:spcPct val="200000"/>
              </a:lnSpc>
            </a:pPr>
            <a:r>
              <a:rPr lang="en-US" dirty="0"/>
              <a:t>The plagiarism in examinations and assessments is a serious matter. Cases will be investigated, and penalties may range from deduction of marks to downgrading of your course Grade.</a:t>
            </a:r>
          </a:p>
          <a:p>
            <a:endParaRPr lang="en-US" dirty="0"/>
          </a:p>
        </p:txBody>
      </p:sp>
      <p:sp>
        <p:nvSpPr>
          <p:cNvPr id="4" name="Footer Placeholder 3">
            <a:extLst>
              <a:ext uri="{FF2B5EF4-FFF2-40B4-BE49-F238E27FC236}">
                <a16:creationId xmlns:a16="http://schemas.microsoft.com/office/drawing/2014/main" id="{3292BDB6-5978-5266-13BA-7E20A2CF7352}"/>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10512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AA57-2FD3-6DC0-F99B-9DE7818E261B}"/>
              </a:ext>
            </a:extLst>
          </p:cNvPr>
          <p:cNvSpPr>
            <a:spLocks noGrp="1"/>
          </p:cNvSpPr>
          <p:nvPr>
            <p:ph type="title"/>
          </p:nvPr>
        </p:nvSpPr>
        <p:spPr/>
        <p:txBody>
          <a:bodyPr/>
          <a:lstStyle/>
          <a:p>
            <a:r>
              <a:rPr lang="en-US" dirty="0"/>
              <a:t>Reference Books</a:t>
            </a:r>
          </a:p>
        </p:txBody>
      </p:sp>
      <p:sp>
        <p:nvSpPr>
          <p:cNvPr id="3" name="Content Placeholder 2">
            <a:extLst>
              <a:ext uri="{FF2B5EF4-FFF2-40B4-BE49-F238E27FC236}">
                <a16:creationId xmlns:a16="http://schemas.microsoft.com/office/drawing/2014/main" id="{66E05CB4-26C1-EDB7-C66B-B959F9DB3794}"/>
              </a:ext>
            </a:extLst>
          </p:cNvPr>
          <p:cNvSpPr>
            <a:spLocks noGrp="1"/>
          </p:cNvSpPr>
          <p:nvPr>
            <p:ph idx="1"/>
          </p:nvPr>
        </p:nvSpPr>
        <p:spPr/>
        <p:txBody>
          <a:bodyPr>
            <a:normAutofit/>
          </a:bodyPr>
          <a:lstStyle/>
          <a:p>
            <a:pPr lvl="1"/>
            <a:r>
              <a:rPr lang="en-US" sz="2400"/>
              <a:t>C. J. Date, An Introduction to Database Systems (8th Edition)</a:t>
            </a:r>
          </a:p>
          <a:p>
            <a:pPr lvl="1"/>
            <a:r>
              <a:rPr lang="en-US" sz="2400"/>
              <a:t>Raghu Ramakrishnan, Database Management Systems (3rd Edition)</a:t>
            </a:r>
          </a:p>
          <a:p>
            <a:pPr lvl="1"/>
            <a:r>
              <a:rPr lang="en-US" sz="2400"/>
              <a:t>Silberschatz Korth sudarshan, Database System Concepts (6th Edition)</a:t>
            </a:r>
            <a:endParaRPr lang="en-US" sz="2400" dirty="0"/>
          </a:p>
        </p:txBody>
      </p:sp>
      <p:pic>
        <p:nvPicPr>
          <p:cNvPr id="9" name="Picture 8">
            <a:extLst>
              <a:ext uri="{FF2B5EF4-FFF2-40B4-BE49-F238E27FC236}">
                <a16:creationId xmlns:a16="http://schemas.microsoft.com/office/drawing/2014/main" id="{C78653B5-CA80-8E25-E202-D9171B37A736}"/>
              </a:ext>
            </a:extLst>
          </p:cNvPr>
          <p:cNvPicPr>
            <a:picLocks noChangeAspect="1"/>
          </p:cNvPicPr>
          <p:nvPr/>
        </p:nvPicPr>
        <p:blipFill>
          <a:blip r:embed="rId2"/>
          <a:stretch>
            <a:fillRect/>
          </a:stretch>
        </p:blipFill>
        <p:spPr>
          <a:xfrm>
            <a:off x="5137548" y="3294453"/>
            <a:ext cx="1916903" cy="2287690"/>
          </a:xfrm>
          <a:prstGeom prst="rect">
            <a:avLst/>
          </a:prstGeom>
        </p:spPr>
      </p:pic>
      <p:pic>
        <p:nvPicPr>
          <p:cNvPr id="11" name="Picture 10">
            <a:extLst>
              <a:ext uri="{FF2B5EF4-FFF2-40B4-BE49-F238E27FC236}">
                <a16:creationId xmlns:a16="http://schemas.microsoft.com/office/drawing/2014/main" id="{341BFB40-E076-0007-8F05-B16943259B5E}"/>
              </a:ext>
            </a:extLst>
          </p:cNvPr>
          <p:cNvPicPr>
            <a:picLocks noChangeAspect="1"/>
          </p:cNvPicPr>
          <p:nvPr/>
        </p:nvPicPr>
        <p:blipFill>
          <a:blip r:embed="rId3"/>
          <a:stretch>
            <a:fillRect/>
          </a:stretch>
        </p:blipFill>
        <p:spPr>
          <a:xfrm>
            <a:off x="8421040" y="3337775"/>
            <a:ext cx="1841355" cy="2274615"/>
          </a:xfrm>
          <a:prstGeom prst="rect">
            <a:avLst/>
          </a:prstGeom>
        </p:spPr>
      </p:pic>
      <p:pic>
        <p:nvPicPr>
          <p:cNvPr id="13" name="Picture 12">
            <a:extLst>
              <a:ext uri="{FF2B5EF4-FFF2-40B4-BE49-F238E27FC236}">
                <a16:creationId xmlns:a16="http://schemas.microsoft.com/office/drawing/2014/main" id="{D098F281-F9A9-5B6D-3C95-0CC1D9A362FE}"/>
              </a:ext>
            </a:extLst>
          </p:cNvPr>
          <p:cNvPicPr>
            <a:picLocks noChangeAspect="1"/>
          </p:cNvPicPr>
          <p:nvPr/>
        </p:nvPicPr>
        <p:blipFill>
          <a:blip r:embed="rId4"/>
          <a:stretch>
            <a:fillRect/>
          </a:stretch>
        </p:blipFill>
        <p:spPr>
          <a:xfrm>
            <a:off x="1821211" y="3266148"/>
            <a:ext cx="1841355" cy="2244369"/>
          </a:xfrm>
          <a:prstGeom prst="rect">
            <a:avLst/>
          </a:prstGeom>
        </p:spPr>
      </p:pic>
      <p:sp>
        <p:nvSpPr>
          <p:cNvPr id="15" name="Footer Placeholder 14">
            <a:extLst>
              <a:ext uri="{FF2B5EF4-FFF2-40B4-BE49-F238E27FC236}">
                <a16:creationId xmlns:a16="http://schemas.microsoft.com/office/drawing/2014/main" id="{A97015A9-0B81-7FDB-DE6A-ABD48C8A5699}"/>
              </a:ext>
            </a:extLst>
          </p:cNvPr>
          <p:cNvSpPr>
            <a:spLocks noGrp="1"/>
          </p:cNvSpPr>
          <p:nvPr>
            <p:ph type="ftr" sz="quarter" idx="11"/>
          </p:nvPr>
        </p:nvSpPr>
        <p:spPr/>
        <p:txBody>
          <a:bodyPr/>
          <a:lstStyle/>
          <a:p>
            <a:r>
              <a:rPr lang="en-US"/>
              <a:t>Designed by Miss Ayesha </a:t>
            </a:r>
          </a:p>
        </p:txBody>
      </p:sp>
    </p:spTree>
    <p:extLst>
      <p:ext uri="{BB962C8B-B14F-4D97-AF65-F5344CB8AC3E}">
        <p14:creationId xmlns:p14="http://schemas.microsoft.com/office/powerpoint/2010/main" val="38459908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5129</TotalTime>
  <Words>1267</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Arial</vt:lpstr>
      <vt:lpstr>Calibri</vt:lpstr>
      <vt:lpstr>Calibri Light</vt:lpstr>
      <vt:lpstr>Jost</vt:lpstr>
      <vt:lpstr>Nunito</vt:lpstr>
      <vt:lpstr>var(--text-headline-300-font-family)</vt:lpstr>
      <vt:lpstr>Wingdings</vt:lpstr>
      <vt:lpstr>Retrospect</vt:lpstr>
      <vt:lpstr>Database Systems</vt:lpstr>
      <vt:lpstr>About the Instructor</vt:lpstr>
      <vt:lpstr>Academic and Professional Experience:</vt:lpstr>
      <vt:lpstr>About you Guys</vt:lpstr>
      <vt:lpstr>Assessment Criteria</vt:lpstr>
      <vt:lpstr>Plagiarism Policy</vt:lpstr>
      <vt:lpstr>What is Plagiarism?</vt:lpstr>
      <vt:lpstr>What happens if you are thought to have plagiarized?</vt:lpstr>
      <vt:lpstr>Reference Books</vt:lpstr>
      <vt:lpstr>Drive Link for Resources</vt:lpstr>
      <vt:lpstr>WhatsApp Group:</vt:lpstr>
      <vt:lpstr>Evolution from file system to Database</vt:lpstr>
      <vt:lpstr>Early Days </vt:lpstr>
      <vt:lpstr>Relational Databases</vt:lpstr>
      <vt:lpstr>Summary</vt:lpstr>
      <vt:lpstr>Difference between File System and Database</vt:lpstr>
      <vt:lpstr>File System VS Database</vt:lpstr>
      <vt:lpstr>File System</vt:lpstr>
      <vt:lpstr>Database Management System</vt:lpstr>
      <vt:lpstr>Difference between database and file system:</vt:lpstr>
      <vt:lpstr>Database Structure</vt:lpstr>
      <vt:lpstr>What Is the Structure of a Database?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dc:title>
  <dc:creator>Abeer Majid</dc:creator>
  <cp:lastModifiedBy>Ayesha  Majid</cp:lastModifiedBy>
  <cp:revision>5</cp:revision>
  <dcterms:created xsi:type="dcterms:W3CDTF">2023-02-25T08:51:20Z</dcterms:created>
  <dcterms:modified xsi:type="dcterms:W3CDTF">2024-10-01T08:42:21Z</dcterms:modified>
</cp:coreProperties>
</file>