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</p:sldIdLst>
  <p:sldSz cy="6858000" cx="9144000"/>
  <p:notesSz cx="6858000" cy="9144000"/>
  <p:embeddedFontLst>
    <p:embeddedFont>
      <p:font typeface="Tahoma"/>
      <p:regular r:id="rId57"/>
      <p:bold r:id="rId58"/>
    </p:embeddedFont>
    <p:embeddedFont>
      <p:font typeface="Book Antiqua"/>
      <p:regular r:id="rId59"/>
      <p:bold r:id="rId60"/>
      <p:italic r:id="rId61"/>
      <p:boldItalic r:id="rId62"/>
    </p:embeddedFont>
    <p:embeddedFont>
      <p:font typeface="Helvetica Neue"/>
      <p:regular r:id="rId63"/>
      <p:bold r:id="rId64"/>
      <p:italic r:id="rId65"/>
      <p:boldItalic r:id="rId6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GoogleSlidesCustomDataVersion2">
      <go:slidesCustomData xmlns:go="http://customooxmlschemas.google.com/" r:id="rId67" roundtripDataSignature="AMtx7mjaQshfc8GQL6ckQVZ9wTgBLd+/6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BookAntiqua-boldItalic.fntdata"/><Relationship Id="rId61" Type="http://schemas.openxmlformats.org/officeDocument/2006/relationships/font" Target="fonts/BookAntiqua-italic.fntdata"/><Relationship Id="rId20" Type="http://schemas.openxmlformats.org/officeDocument/2006/relationships/slide" Target="slides/slide15.xml"/><Relationship Id="rId64" Type="http://schemas.openxmlformats.org/officeDocument/2006/relationships/font" Target="fonts/HelveticaNeue-bold.fntdata"/><Relationship Id="rId63" Type="http://schemas.openxmlformats.org/officeDocument/2006/relationships/font" Target="fonts/HelveticaNeue-regular.fntdata"/><Relationship Id="rId22" Type="http://schemas.openxmlformats.org/officeDocument/2006/relationships/slide" Target="slides/slide17.xml"/><Relationship Id="rId66" Type="http://schemas.openxmlformats.org/officeDocument/2006/relationships/font" Target="fonts/HelveticaNeue-boldItalic.fntdata"/><Relationship Id="rId21" Type="http://schemas.openxmlformats.org/officeDocument/2006/relationships/slide" Target="slides/slide16.xml"/><Relationship Id="rId65" Type="http://schemas.openxmlformats.org/officeDocument/2006/relationships/font" Target="fonts/HelveticaNeue-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7" Type="http://customschemas.google.com/relationships/presentationmetadata" Target="metadata"/><Relationship Id="rId60" Type="http://schemas.openxmlformats.org/officeDocument/2006/relationships/font" Target="fonts/BookAntiqua-bold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font" Target="fonts/Tahoma-regular.fntdata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font" Target="fonts/BookAntiqua-regular.fntdata"/><Relationship Id="rId14" Type="http://schemas.openxmlformats.org/officeDocument/2006/relationships/slide" Target="slides/slide9.xml"/><Relationship Id="rId58" Type="http://schemas.openxmlformats.org/officeDocument/2006/relationships/font" Target="fonts/Tahoma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0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1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2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3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4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5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6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7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8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9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0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1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22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3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24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5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26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27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28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29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3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30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31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32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33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34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35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36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37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38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39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4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4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40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4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41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4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42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4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43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4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44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4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45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4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46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4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47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48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97" name="Google Shape;497;p48:notes"/>
          <p:cNvSpPr/>
          <p:nvPr>
            <p:ph idx="2" type="sldImg"/>
          </p:nvPr>
        </p:nvSpPr>
        <p:spPr>
          <a:xfrm>
            <a:off x="1150938" y="692150"/>
            <a:ext cx="4556125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98" name="Google Shape;498;p4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4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49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5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5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50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5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51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6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7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8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9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5"/>
          <p:cNvSpPr txBox="1"/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55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4" name="Google Shape;14;p5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5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5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64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64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6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6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6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65"/>
          <p:cNvSpPr txBox="1"/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65"/>
          <p:cNvSpPr txBox="1"/>
          <p:nvPr>
            <p:ph idx="1" type="body"/>
          </p:nvPr>
        </p:nvSpPr>
        <p:spPr>
          <a:xfrm rot="5400000">
            <a:off x="623094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6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6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6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6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3800"/>
              <a:buFont typeface="Calibri"/>
              <a:buNone/>
              <a:defRPr b="1" sz="3800">
                <a:solidFill>
                  <a:srgbClr val="7030A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6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just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rgbClr val="990000"/>
              </a:buClr>
              <a:buSzPts val="2400"/>
              <a:buFont typeface="Noto Sans Symbols"/>
              <a:buChar char="❖"/>
              <a:defRPr sz="3000">
                <a:solidFill>
                  <a:srgbClr val="548135"/>
                </a:solidFill>
              </a:defRPr>
            </a:lvl1pPr>
            <a:lvl2pPr indent="-393700" lvl="1" marL="914400" algn="just">
              <a:lnSpc>
                <a:spcPct val="150000"/>
              </a:lnSpc>
              <a:spcBef>
                <a:spcPts val="375"/>
              </a:spcBef>
              <a:spcAft>
                <a:spcPts val="0"/>
              </a:spcAft>
              <a:buClr>
                <a:srgbClr val="2F5496"/>
              </a:buClr>
              <a:buSzPts val="2600"/>
              <a:buFont typeface="Calibri"/>
              <a:buChar char="―"/>
              <a:defRPr sz="2600">
                <a:solidFill>
                  <a:srgbClr val="2F5496"/>
                </a:solidFill>
              </a:defRPr>
            </a:lvl2pPr>
            <a:lvl3pPr indent="-381000" lvl="2" marL="1371600" algn="just">
              <a:lnSpc>
                <a:spcPct val="150000"/>
              </a:lnSpc>
              <a:spcBef>
                <a:spcPts val="375"/>
              </a:spcBef>
              <a:spcAft>
                <a:spcPts val="0"/>
              </a:spcAft>
              <a:buClr>
                <a:srgbClr val="BF9000"/>
              </a:buClr>
              <a:buSzPts val="2400"/>
              <a:buChar char="•"/>
              <a:defRPr sz="2400">
                <a:solidFill>
                  <a:srgbClr val="BF9000"/>
                </a:solidFill>
              </a:defRPr>
            </a:lvl3pPr>
            <a:lvl4pPr indent="-368300" lvl="3" marL="1828800" algn="just">
              <a:lnSpc>
                <a:spcPct val="150000"/>
              </a:lnSpc>
              <a:spcBef>
                <a:spcPts val="375"/>
              </a:spcBef>
              <a:spcAft>
                <a:spcPts val="0"/>
              </a:spcAft>
              <a:buClr>
                <a:srgbClr val="7B7B7B"/>
              </a:buClr>
              <a:buSzPts val="2200"/>
              <a:buFont typeface="Calibri"/>
              <a:buChar char="―"/>
              <a:defRPr sz="2200">
                <a:solidFill>
                  <a:srgbClr val="7B7B7B"/>
                </a:solidFill>
              </a:defRPr>
            </a:lvl4pPr>
            <a:lvl5pPr indent="-355600" lvl="4" marL="2286000" algn="just">
              <a:lnSpc>
                <a:spcPct val="150000"/>
              </a:lnSpc>
              <a:spcBef>
                <a:spcPts val="375"/>
              </a:spcBef>
              <a:spcAft>
                <a:spcPts val="0"/>
              </a:spcAft>
              <a:buClr>
                <a:srgbClr val="833C0B"/>
              </a:buClr>
              <a:buSzPts val="2000"/>
              <a:buChar char="•"/>
              <a:defRPr sz="2000">
                <a:solidFill>
                  <a:srgbClr val="833C0B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5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5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7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5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8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8"/>
          <p:cNvSpPr txBox="1"/>
          <p:nvPr>
            <p:ph idx="1" type="body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8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9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9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9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9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0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0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3" name="Google Shape;43;p60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0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5" name="Google Shape;45;p60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0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6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6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6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62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62"/>
          <p:cNvSpPr txBox="1"/>
          <p:nvPr>
            <p:ph idx="1" type="body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57" name="Google Shape;57;p62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58" name="Google Shape;58;p6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6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6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63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63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63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65" name="Google Shape;65;p6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6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6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4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54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5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9" name="Google Shape;9;p5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0" name="Google Shape;10;p5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6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8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2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1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9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4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Relationship Id="rId3" Type="http://schemas.openxmlformats.org/officeDocument/2006/relationships/hyperlink" Target="http://www.dba-oracle.com/oracle_tips_oracle_v_sql_server.htm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5" name="Google Shape;85;p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89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3D abstract blue and gold cube illustration" id="86" name="Google Shape;86;p1"/>
          <p:cNvPicPr preferRelativeResize="0"/>
          <p:nvPr/>
        </p:nvPicPr>
        <p:blipFill rotWithShape="1">
          <a:blip r:embed="rId3">
            <a:alphaModFix amt="35000"/>
          </a:blip>
          <a:srcRect b="0" l="1565" r="18435" t="0"/>
          <a:stretch/>
        </p:blipFill>
        <p:spPr>
          <a:xfrm>
            <a:off x="20" y="10"/>
            <a:ext cx="9143980" cy="6857989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"/>
          <p:cNvSpPr txBox="1"/>
          <p:nvPr>
            <p:ph type="ctrTitle"/>
          </p:nvPr>
        </p:nvSpPr>
        <p:spPr>
          <a:xfrm>
            <a:off x="942206" y="2271449"/>
            <a:ext cx="7259587" cy="2847058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Calibri"/>
              <a:buNone/>
            </a:pPr>
            <a:r>
              <a:rPr lang="en-US" sz="7000">
                <a:solidFill>
                  <a:srgbClr val="FFFFFF"/>
                </a:solidFill>
              </a:rPr>
              <a:t>Introduction to Database Systems</a:t>
            </a:r>
            <a:endParaRPr/>
          </a:p>
        </p:txBody>
      </p:sp>
      <p:sp>
        <p:nvSpPr>
          <p:cNvPr id="88" name="Google Shape;88;p1"/>
          <p:cNvSpPr txBox="1"/>
          <p:nvPr>
            <p:ph idx="1" type="subTitle"/>
          </p:nvPr>
        </p:nvSpPr>
        <p:spPr>
          <a:xfrm>
            <a:off x="942206" y="5098254"/>
            <a:ext cx="7259587" cy="7502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100">
              <a:solidFill>
                <a:srgbClr val="FFFFFF"/>
              </a:solidFill>
            </a:endParaRPr>
          </a:p>
        </p:txBody>
      </p:sp>
      <p:cxnSp>
        <p:nvCxnSpPr>
          <p:cNvPr id="89" name="Google Shape;89;p1"/>
          <p:cNvCxnSpPr/>
          <p:nvPr/>
        </p:nvCxnSpPr>
        <p:spPr>
          <a:xfrm>
            <a:off x="6658" y="806470"/>
            <a:ext cx="6340078" cy="0"/>
          </a:xfrm>
          <a:prstGeom prst="straightConnector1">
            <a:avLst/>
          </a:prstGeom>
          <a:noFill/>
          <a:ln cap="sq" cmpd="sng" w="25400">
            <a:solidFill>
              <a:srgbClr val="FFFFFF"/>
            </a:solidFill>
            <a:prstDash val="solid"/>
            <a:bevel/>
            <a:headEnd len="sm" w="sm" type="none"/>
            <a:tailEnd len="sm" w="sm" type="none"/>
          </a:ln>
        </p:spPr>
      </p:cxnSp>
      <p:sp>
        <p:nvSpPr>
          <p:cNvPr id="90" name="Google Shape;90;p1"/>
          <p:cNvSpPr/>
          <p:nvPr/>
        </p:nvSpPr>
        <p:spPr>
          <a:xfrm>
            <a:off x="408715" y="2875093"/>
            <a:ext cx="104279" cy="139039"/>
          </a:xfrm>
          <a:custGeom>
            <a:rect b="b" l="l" r="r" t="t"/>
            <a:pathLst>
              <a:path extrusionOk="0" h="139039" w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"/>
          <p:cNvSpPr/>
          <p:nvPr/>
        </p:nvSpPr>
        <p:spPr>
          <a:xfrm>
            <a:off x="677800" y="3104388"/>
            <a:ext cx="68354" cy="91138"/>
          </a:xfrm>
          <a:custGeom>
            <a:rect b="b" l="l" r="r" t="t"/>
            <a:pathLst>
              <a:path extrusionOk="0" h="91138" w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"/>
          <p:cNvSpPr/>
          <p:nvPr/>
        </p:nvSpPr>
        <p:spPr>
          <a:xfrm>
            <a:off x="397060" y="3619532"/>
            <a:ext cx="95786" cy="127714"/>
          </a:xfrm>
          <a:custGeom>
            <a:rect b="b" l="l" r="r" t="t"/>
            <a:pathLst>
              <a:path extrusionOk="0" h="127714" w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"/>
          <p:cNvSpPr txBox="1"/>
          <p:nvPr>
            <p:ph idx="12" type="sldNum"/>
          </p:nvPr>
        </p:nvSpPr>
        <p:spPr>
          <a:xfrm>
            <a:off x="6457950" y="6160417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000" u="none" cap="none" strike="noStrik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0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3800"/>
              <a:buFont typeface="Calibri"/>
              <a:buNone/>
            </a:pPr>
            <a:r>
              <a:rPr lang="en-US"/>
              <a:t>File Processing System- II</a:t>
            </a:r>
            <a:endParaRPr/>
          </a:p>
        </p:txBody>
      </p:sp>
      <p:pic>
        <p:nvPicPr>
          <p:cNvPr id="170" name="Google Shape;170;p1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12367" l="21435" r="24388" t="26341"/>
          <a:stretch/>
        </p:blipFill>
        <p:spPr>
          <a:xfrm>
            <a:off x="762000" y="1866329"/>
            <a:ext cx="7328252" cy="466344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1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3800"/>
              <a:buFont typeface="Calibri"/>
              <a:buNone/>
            </a:pPr>
            <a:r>
              <a:rPr lang="en-US"/>
              <a:t>File Processing System-III</a:t>
            </a:r>
            <a:endParaRPr/>
          </a:p>
        </p:txBody>
      </p:sp>
      <p:sp>
        <p:nvSpPr>
          <p:cNvPr id="177" name="Google Shape;177;p1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8" name="Google Shape;178;p1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0251" y="1828800"/>
            <a:ext cx="6403497" cy="4351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2"/>
          <p:cNvSpPr/>
          <p:nvPr/>
        </p:nvSpPr>
        <p:spPr>
          <a:xfrm>
            <a:off x="0" y="0"/>
            <a:ext cx="9141714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4" name="Google Shape;184;p12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4700"/>
              <a:buFont typeface="Calibri"/>
              <a:buNone/>
            </a:pPr>
            <a:r>
              <a:rPr lang="en-US" sz="4700"/>
              <a:t>File Processing System-IV</a:t>
            </a:r>
            <a:endParaRPr/>
          </a:p>
        </p:txBody>
      </p:sp>
      <p:sp>
        <p:nvSpPr>
          <p:cNvPr id="185" name="Google Shape;185;p12"/>
          <p:cNvSpPr/>
          <p:nvPr/>
        </p:nvSpPr>
        <p:spPr>
          <a:xfrm>
            <a:off x="501777" y="1677373"/>
            <a:ext cx="8140446" cy="18288"/>
          </a:xfrm>
          <a:custGeom>
            <a:rect b="b" l="l" r="r" t="t"/>
            <a:pathLst>
              <a:path extrusionOk="0" fill="none" h="18288" w="8140446">
                <a:moveTo>
                  <a:pt x="0" y="0"/>
                </a:moveTo>
                <a:cubicBezTo>
                  <a:pt x="94920" y="9103"/>
                  <a:pt x="287892" y="-4966"/>
                  <a:pt x="434157" y="0"/>
                </a:cubicBezTo>
                <a:cubicBezTo>
                  <a:pt x="580422" y="4966"/>
                  <a:pt x="943595" y="-14182"/>
                  <a:pt x="1193932" y="0"/>
                </a:cubicBezTo>
                <a:cubicBezTo>
                  <a:pt x="1444270" y="14182"/>
                  <a:pt x="1472129" y="5523"/>
                  <a:pt x="1628089" y="0"/>
                </a:cubicBezTo>
                <a:cubicBezTo>
                  <a:pt x="1784049" y="-5523"/>
                  <a:pt x="1962419" y="-17322"/>
                  <a:pt x="2225055" y="0"/>
                </a:cubicBezTo>
                <a:cubicBezTo>
                  <a:pt x="2487691" y="17322"/>
                  <a:pt x="2700681" y="1311"/>
                  <a:pt x="3066235" y="0"/>
                </a:cubicBezTo>
                <a:cubicBezTo>
                  <a:pt x="3431789" y="-1311"/>
                  <a:pt x="3405662" y="25081"/>
                  <a:pt x="3744605" y="0"/>
                </a:cubicBezTo>
                <a:cubicBezTo>
                  <a:pt x="4083548" y="-25081"/>
                  <a:pt x="4265111" y="-11945"/>
                  <a:pt x="4504380" y="0"/>
                </a:cubicBezTo>
                <a:cubicBezTo>
                  <a:pt x="4743649" y="11945"/>
                  <a:pt x="4860394" y="-2832"/>
                  <a:pt x="5101346" y="0"/>
                </a:cubicBezTo>
                <a:cubicBezTo>
                  <a:pt x="5342298" y="2832"/>
                  <a:pt x="5456387" y="23676"/>
                  <a:pt x="5779717" y="0"/>
                </a:cubicBezTo>
                <a:cubicBezTo>
                  <a:pt x="6103047" y="-23676"/>
                  <a:pt x="6270379" y="-37291"/>
                  <a:pt x="6620896" y="0"/>
                </a:cubicBezTo>
                <a:cubicBezTo>
                  <a:pt x="6971413" y="37291"/>
                  <a:pt x="6989068" y="24674"/>
                  <a:pt x="7136458" y="0"/>
                </a:cubicBezTo>
                <a:cubicBezTo>
                  <a:pt x="7283848" y="-24674"/>
                  <a:pt x="7752532" y="-22436"/>
                  <a:pt x="8140446" y="0"/>
                </a:cubicBezTo>
                <a:cubicBezTo>
                  <a:pt x="8140314" y="7702"/>
                  <a:pt x="8140234" y="13511"/>
                  <a:pt x="8140446" y="18288"/>
                </a:cubicBezTo>
                <a:cubicBezTo>
                  <a:pt x="7906329" y="-3043"/>
                  <a:pt x="7681180" y="27465"/>
                  <a:pt x="7543480" y="18288"/>
                </a:cubicBezTo>
                <a:cubicBezTo>
                  <a:pt x="7405780" y="9111"/>
                  <a:pt x="7216607" y="3660"/>
                  <a:pt x="7109323" y="18288"/>
                </a:cubicBezTo>
                <a:cubicBezTo>
                  <a:pt x="7002039" y="32916"/>
                  <a:pt x="6576231" y="42692"/>
                  <a:pt x="6430952" y="18288"/>
                </a:cubicBezTo>
                <a:cubicBezTo>
                  <a:pt x="6285673" y="-6116"/>
                  <a:pt x="6138840" y="34521"/>
                  <a:pt x="5915391" y="18288"/>
                </a:cubicBezTo>
                <a:cubicBezTo>
                  <a:pt x="5691942" y="2055"/>
                  <a:pt x="5459460" y="51666"/>
                  <a:pt x="5237020" y="18288"/>
                </a:cubicBezTo>
                <a:cubicBezTo>
                  <a:pt x="5014580" y="-15090"/>
                  <a:pt x="4747677" y="40449"/>
                  <a:pt x="4558650" y="18288"/>
                </a:cubicBezTo>
                <a:cubicBezTo>
                  <a:pt x="4369623" y="-3873"/>
                  <a:pt x="4146061" y="12568"/>
                  <a:pt x="3880279" y="18288"/>
                </a:cubicBezTo>
                <a:cubicBezTo>
                  <a:pt x="3614497" y="24008"/>
                  <a:pt x="3473808" y="-12908"/>
                  <a:pt x="3201909" y="18288"/>
                </a:cubicBezTo>
                <a:cubicBezTo>
                  <a:pt x="2930010" y="49484"/>
                  <a:pt x="2728175" y="-3430"/>
                  <a:pt x="2604943" y="18288"/>
                </a:cubicBezTo>
                <a:cubicBezTo>
                  <a:pt x="2481711" y="40006"/>
                  <a:pt x="2004334" y="26952"/>
                  <a:pt x="1845168" y="18288"/>
                </a:cubicBezTo>
                <a:cubicBezTo>
                  <a:pt x="1686003" y="9624"/>
                  <a:pt x="1375070" y="37580"/>
                  <a:pt x="1166797" y="18288"/>
                </a:cubicBezTo>
                <a:cubicBezTo>
                  <a:pt x="958524" y="-1004"/>
                  <a:pt x="342846" y="8880"/>
                  <a:pt x="0" y="18288"/>
                </a:cubicBezTo>
                <a:cubicBezTo>
                  <a:pt x="129" y="13298"/>
                  <a:pt x="-675" y="6857"/>
                  <a:pt x="0" y="0"/>
                </a:cubicBezTo>
                <a:close/>
              </a:path>
              <a:path extrusionOk="0" h="18288" w="8140446">
                <a:moveTo>
                  <a:pt x="0" y="0"/>
                </a:moveTo>
                <a:cubicBezTo>
                  <a:pt x="142435" y="-24533"/>
                  <a:pt x="380026" y="17447"/>
                  <a:pt x="596966" y="0"/>
                </a:cubicBezTo>
                <a:cubicBezTo>
                  <a:pt x="813906" y="-17447"/>
                  <a:pt x="830530" y="13462"/>
                  <a:pt x="1031123" y="0"/>
                </a:cubicBezTo>
                <a:cubicBezTo>
                  <a:pt x="1231716" y="-13462"/>
                  <a:pt x="1634038" y="0"/>
                  <a:pt x="1872303" y="0"/>
                </a:cubicBezTo>
                <a:cubicBezTo>
                  <a:pt x="2110568" y="0"/>
                  <a:pt x="2261934" y="-25727"/>
                  <a:pt x="2469269" y="0"/>
                </a:cubicBezTo>
                <a:cubicBezTo>
                  <a:pt x="2676604" y="25727"/>
                  <a:pt x="2790440" y="16284"/>
                  <a:pt x="3066235" y="0"/>
                </a:cubicBezTo>
                <a:cubicBezTo>
                  <a:pt x="3342030" y="-16284"/>
                  <a:pt x="3685603" y="41976"/>
                  <a:pt x="3907414" y="0"/>
                </a:cubicBezTo>
                <a:cubicBezTo>
                  <a:pt x="4129225" y="-41976"/>
                  <a:pt x="4177416" y="-7598"/>
                  <a:pt x="4422976" y="0"/>
                </a:cubicBezTo>
                <a:cubicBezTo>
                  <a:pt x="4668536" y="7598"/>
                  <a:pt x="5023499" y="-28058"/>
                  <a:pt x="5264155" y="0"/>
                </a:cubicBezTo>
                <a:cubicBezTo>
                  <a:pt x="5504811" y="28058"/>
                  <a:pt x="5703675" y="13288"/>
                  <a:pt x="6105335" y="0"/>
                </a:cubicBezTo>
                <a:cubicBezTo>
                  <a:pt x="6506995" y="-13288"/>
                  <a:pt x="6455516" y="-5124"/>
                  <a:pt x="6783705" y="0"/>
                </a:cubicBezTo>
                <a:cubicBezTo>
                  <a:pt x="7111894" y="5124"/>
                  <a:pt x="7512856" y="10604"/>
                  <a:pt x="8140446" y="0"/>
                </a:cubicBezTo>
                <a:cubicBezTo>
                  <a:pt x="8140458" y="8833"/>
                  <a:pt x="8140986" y="9830"/>
                  <a:pt x="8140446" y="18288"/>
                </a:cubicBezTo>
                <a:cubicBezTo>
                  <a:pt x="7959314" y="3345"/>
                  <a:pt x="7870113" y="10437"/>
                  <a:pt x="7706289" y="18288"/>
                </a:cubicBezTo>
                <a:cubicBezTo>
                  <a:pt x="7542465" y="26139"/>
                  <a:pt x="7157940" y="17482"/>
                  <a:pt x="6865109" y="18288"/>
                </a:cubicBezTo>
                <a:cubicBezTo>
                  <a:pt x="6572278" y="19094"/>
                  <a:pt x="6524256" y="38051"/>
                  <a:pt x="6349548" y="18288"/>
                </a:cubicBezTo>
                <a:cubicBezTo>
                  <a:pt x="6174840" y="-1475"/>
                  <a:pt x="5951624" y="174"/>
                  <a:pt x="5671177" y="18288"/>
                </a:cubicBezTo>
                <a:cubicBezTo>
                  <a:pt x="5390730" y="36402"/>
                  <a:pt x="5222992" y="60058"/>
                  <a:pt x="4829998" y="18288"/>
                </a:cubicBezTo>
                <a:cubicBezTo>
                  <a:pt x="4437004" y="-23482"/>
                  <a:pt x="4344181" y="39087"/>
                  <a:pt x="4151627" y="18288"/>
                </a:cubicBezTo>
                <a:cubicBezTo>
                  <a:pt x="3959073" y="-2511"/>
                  <a:pt x="3886970" y="32875"/>
                  <a:pt x="3717470" y="18288"/>
                </a:cubicBezTo>
                <a:cubicBezTo>
                  <a:pt x="3547970" y="3701"/>
                  <a:pt x="3451521" y="31872"/>
                  <a:pt x="3201909" y="18288"/>
                </a:cubicBezTo>
                <a:cubicBezTo>
                  <a:pt x="2952297" y="4704"/>
                  <a:pt x="2543413" y="6029"/>
                  <a:pt x="2360729" y="18288"/>
                </a:cubicBezTo>
                <a:cubicBezTo>
                  <a:pt x="2178045" y="30547"/>
                  <a:pt x="1906056" y="25847"/>
                  <a:pt x="1682359" y="18288"/>
                </a:cubicBezTo>
                <a:cubicBezTo>
                  <a:pt x="1458662" y="10730"/>
                  <a:pt x="1330405" y="8046"/>
                  <a:pt x="1166797" y="18288"/>
                </a:cubicBezTo>
                <a:cubicBezTo>
                  <a:pt x="1003189" y="28530"/>
                  <a:pt x="278098" y="19533"/>
                  <a:pt x="0" y="18288"/>
                </a:cubicBezTo>
                <a:cubicBezTo>
                  <a:pt x="74" y="14054"/>
                  <a:pt x="-46" y="699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12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6" name="Google Shape;186;p12"/>
          <p:cNvSpPr txBox="1"/>
          <p:nvPr>
            <p:ph idx="1" type="body"/>
          </p:nvPr>
        </p:nvSpPr>
        <p:spPr>
          <a:xfrm>
            <a:off x="628650" y="1929384"/>
            <a:ext cx="7886700" cy="4251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"/>
              <a:buFont typeface="Noto Sans Symbols"/>
              <a:buChar char="▪"/>
            </a:pPr>
            <a:r>
              <a:rPr lang="en-US" sz="2800">
                <a:solidFill>
                  <a:schemeClr val="dk1"/>
                </a:solidFill>
              </a:rPr>
              <a:t>It is also called a replacement of the manual file system.</a:t>
            </a:r>
            <a:endParaRPr/>
          </a:p>
          <a:p>
            <a:pPr indent="-171450" lvl="0" marL="171450" rtl="0" algn="just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2240"/>
              <a:buFont typeface="Noto Sans Symbols"/>
              <a:buChar char="▪"/>
            </a:pPr>
            <a:r>
              <a:rPr lang="en-US" sz="2800">
                <a:solidFill>
                  <a:schemeClr val="dk1"/>
                </a:solidFill>
              </a:rPr>
              <a:t>In this system data is stored in permanent system files.</a:t>
            </a:r>
            <a:endParaRPr/>
          </a:p>
          <a:p>
            <a:pPr indent="-171450" lvl="0" marL="171450" rtl="0" algn="just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2240"/>
              <a:buFont typeface="Noto Sans Symbols"/>
              <a:buChar char="▪"/>
            </a:pPr>
            <a:r>
              <a:rPr lang="en-US" sz="2800">
                <a:solidFill>
                  <a:schemeClr val="dk1"/>
                </a:solidFill>
              </a:rPr>
              <a:t>Different application programs are written to extract data from these files and to add record to these files.</a:t>
            </a:r>
            <a:endParaRPr/>
          </a:p>
          <a:p>
            <a:pPr indent="-171450" lvl="0" marL="171450" rtl="0" algn="just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2240"/>
              <a:buFont typeface="Noto Sans Symbols"/>
              <a:buChar char="▪"/>
            </a:pPr>
            <a:r>
              <a:rPr lang="en-US" sz="2800">
                <a:solidFill>
                  <a:schemeClr val="dk1"/>
                </a:solidFill>
              </a:rPr>
              <a:t>No overall map, plan or model guided application growth.</a:t>
            </a:r>
            <a:endParaRPr/>
          </a:p>
          <a:p>
            <a:pPr indent="-29210" lvl="0" marL="171450" rtl="0" algn="just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2240"/>
              <a:buFont typeface="Noto Sans Symbols"/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187" name="Google Shape;187;p12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3"/>
          <p:cNvSpPr/>
          <p:nvPr/>
        </p:nvSpPr>
        <p:spPr>
          <a:xfrm>
            <a:off x="0" y="0"/>
            <a:ext cx="9141714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3" name="Google Shape;193;p13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4300"/>
              <a:buFont typeface="Calibri"/>
              <a:buNone/>
            </a:pPr>
            <a:r>
              <a:rPr lang="en-US" sz="4300"/>
              <a:t>Disadvantages of File Processing -I</a:t>
            </a:r>
            <a:endParaRPr/>
          </a:p>
        </p:txBody>
      </p:sp>
      <p:sp>
        <p:nvSpPr>
          <p:cNvPr id="194" name="Google Shape;194;p13"/>
          <p:cNvSpPr/>
          <p:nvPr/>
        </p:nvSpPr>
        <p:spPr>
          <a:xfrm>
            <a:off x="501777" y="1677373"/>
            <a:ext cx="8140446" cy="18288"/>
          </a:xfrm>
          <a:custGeom>
            <a:rect b="b" l="l" r="r" t="t"/>
            <a:pathLst>
              <a:path extrusionOk="0" fill="none" h="18288" w="8140446">
                <a:moveTo>
                  <a:pt x="0" y="0"/>
                </a:moveTo>
                <a:cubicBezTo>
                  <a:pt x="94920" y="9103"/>
                  <a:pt x="287892" y="-4966"/>
                  <a:pt x="434157" y="0"/>
                </a:cubicBezTo>
                <a:cubicBezTo>
                  <a:pt x="580422" y="4966"/>
                  <a:pt x="943595" y="-14182"/>
                  <a:pt x="1193932" y="0"/>
                </a:cubicBezTo>
                <a:cubicBezTo>
                  <a:pt x="1444270" y="14182"/>
                  <a:pt x="1472129" y="5523"/>
                  <a:pt x="1628089" y="0"/>
                </a:cubicBezTo>
                <a:cubicBezTo>
                  <a:pt x="1784049" y="-5523"/>
                  <a:pt x="1962419" y="-17322"/>
                  <a:pt x="2225055" y="0"/>
                </a:cubicBezTo>
                <a:cubicBezTo>
                  <a:pt x="2487691" y="17322"/>
                  <a:pt x="2700681" y="1311"/>
                  <a:pt x="3066235" y="0"/>
                </a:cubicBezTo>
                <a:cubicBezTo>
                  <a:pt x="3431789" y="-1311"/>
                  <a:pt x="3405662" y="25081"/>
                  <a:pt x="3744605" y="0"/>
                </a:cubicBezTo>
                <a:cubicBezTo>
                  <a:pt x="4083548" y="-25081"/>
                  <a:pt x="4265111" y="-11945"/>
                  <a:pt x="4504380" y="0"/>
                </a:cubicBezTo>
                <a:cubicBezTo>
                  <a:pt x="4743649" y="11945"/>
                  <a:pt x="4860394" y="-2832"/>
                  <a:pt x="5101346" y="0"/>
                </a:cubicBezTo>
                <a:cubicBezTo>
                  <a:pt x="5342298" y="2832"/>
                  <a:pt x="5456387" y="23676"/>
                  <a:pt x="5779717" y="0"/>
                </a:cubicBezTo>
                <a:cubicBezTo>
                  <a:pt x="6103047" y="-23676"/>
                  <a:pt x="6270379" y="-37291"/>
                  <a:pt x="6620896" y="0"/>
                </a:cubicBezTo>
                <a:cubicBezTo>
                  <a:pt x="6971413" y="37291"/>
                  <a:pt x="6989068" y="24674"/>
                  <a:pt x="7136458" y="0"/>
                </a:cubicBezTo>
                <a:cubicBezTo>
                  <a:pt x="7283848" y="-24674"/>
                  <a:pt x="7752532" y="-22436"/>
                  <a:pt x="8140446" y="0"/>
                </a:cubicBezTo>
                <a:cubicBezTo>
                  <a:pt x="8140314" y="7702"/>
                  <a:pt x="8140234" y="13511"/>
                  <a:pt x="8140446" y="18288"/>
                </a:cubicBezTo>
                <a:cubicBezTo>
                  <a:pt x="7906329" y="-3043"/>
                  <a:pt x="7681180" y="27465"/>
                  <a:pt x="7543480" y="18288"/>
                </a:cubicBezTo>
                <a:cubicBezTo>
                  <a:pt x="7405780" y="9111"/>
                  <a:pt x="7216607" y="3660"/>
                  <a:pt x="7109323" y="18288"/>
                </a:cubicBezTo>
                <a:cubicBezTo>
                  <a:pt x="7002039" y="32916"/>
                  <a:pt x="6576231" y="42692"/>
                  <a:pt x="6430952" y="18288"/>
                </a:cubicBezTo>
                <a:cubicBezTo>
                  <a:pt x="6285673" y="-6116"/>
                  <a:pt x="6138840" y="34521"/>
                  <a:pt x="5915391" y="18288"/>
                </a:cubicBezTo>
                <a:cubicBezTo>
                  <a:pt x="5691942" y="2055"/>
                  <a:pt x="5459460" y="51666"/>
                  <a:pt x="5237020" y="18288"/>
                </a:cubicBezTo>
                <a:cubicBezTo>
                  <a:pt x="5014580" y="-15090"/>
                  <a:pt x="4747677" y="40449"/>
                  <a:pt x="4558650" y="18288"/>
                </a:cubicBezTo>
                <a:cubicBezTo>
                  <a:pt x="4369623" y="-3873"/>
                  <a:pt x="4146061" y="12568"/>
                  <a:pt x="3880279" y="18288"/>
                </a:cubicBezTo>
                <a:cubicBezTo>
                  <a:pt x="3614497" y="24008"/>
                  <a:pt x="3473808" y="-12908"/>
                  <a:pt x="3201909" y="18288"/>
                </a:cubicBezTo>
                <a:cubicBezTo>
                  <a:pt x="2930010" y="49484"/>
                  <a:pt x="2728175" y="-3430"/>
                  <a:pt x="2604943" y="18288"/>
                </a:cubicBezTo>
                <a:cubicBezTo>
                  <a:pt x="2481711" y="40006"/>
                  <a:pt x="2004334" y="26952"/>
                  <a:pt x="1845168" y="18288"/>
                </a:cubicBezTo>
                <a:cubicBezTo>
                  <a:pt x="1686003" y="9624"/>
                  <a:pt x="1375070" y="37580"/>
                  <a:pt x="1166797" y="18288"/>
                </a:cubicBezTo>
                <a:cubicBezTo>
                  <a:pt x="958524" y="-1004"/>
                  <a:pt x="342846" y="8880"/>
                  <a:pt x="0" y="18288"/>
                </a:cubicBezTo>
                <a:cubicBezTo>
                  <a:pt x="129" y="13298"/>
                  <a:pt x="-675" y="6857"/>
                  <a:pt x="0" y="0"/>
                </a:cubicBezTo>
                <a:close/>
              </a:path>
              <a:path extrusionOk="0" h="18288" w="8140446">
                <a:moveTo>
                  <a:pt x="0" y="0"/>
                </a:moveTo>
                <a:cubicBezTo>
                  <a:pt x="142435" y="-24533"/>
                  <a:pt x="380026" y="17447"/>
                  <a:pt x="596966" y="0"/>
                </a:cubicBezTo>
                <a:cubicBezTo>
                  <a:pt x="813906" y="-17447"/>
                  <a:pt x="830530" y="13462"/>
                  <a:pt x="1031123" y="0"/>
                </a:cubicBezTo>
                <a:cubicBezTo>
                  <a:pt x="1231716" y="-13462"/>
                  <a:pt x="1634038" y="0"/>
                  <a:pt x="1872303" y="0"/>
                </a:cubicBezTo>
                <a:cubicBezTo>
                  <a:pt x="2110568" y="0"/>
                  <a:pt x="2261934" y="-25727"/>
                  <a:pt x="2469269" y="0"/>
                </a:cubicBezTo>
                <a:cubicBezTo>
                  <a:pt x="2676604" y="25727"/>
                  <a:pt x="2790440" y="16284"/>
                  <a:pt x="3066235" y="0"/>
                </a:cubicBezTo>
                <a:cubicBezTo>
                  <a:pt x="3342030" y="-16284"/>
                  <a:pt x="3685603" y="41976"/>
                  <a:pt x="3907414" y="0"/>
                </a:cubicBezTo>
                <a:cubicBezTo>
                  <a:pt x="4129225" y="-41976"/>
                  <a:pt x="4177416" y="-7598"/>
                  <a:pt x="4422976" y="0"/>
                </a:cubicBezTo>
                <a:cubicBezTo>
                  <a:pt x="4668536" y="7598"/>
                  <a:pt x="5023499" y="-28058"/>
                  <a:pt x="5264155" y="0"/>
                </a:cubicBezTo>
                <a:cubicBezTo>
                  <a:pt x="5504811" y="28058"/>
                  <a:pt x="5703675" y="13288"/>
                  <a:pt x="6105335" y="0"/>
                </a:cubicBezTo>
                <a:cubicBezTo>
                  <a:pt x="6506995" y="-13288"/>
                  <a:pt x="6455516" y="-5124"/>
                  <a:pt x="6783705" y="0"/>
                </a:cubicBezTo>
                <a:cubicBezTo>
                  <a:pt x="7111894" y="5124"/>
                  <a:pt x="7512856" y="10604"/>
                  <a:pt x="8140446" y="0"/>
                </a:cubicBezTo>
                <a:cubicBezTo>
                  <a:pt x="8140458" y="8833"/>
                  <a:pt x="8140986" y="9830"/>
                  <a:pt x="8140446" y="18288"/>
                </a:cubicBezTo>
                <a:cubicBezTo>
                  <a:pt x="7959314" y="3345"/>
                  <a:pt x="7870113" y="10437"/>
                  <a:pt x="7706289" y="18288"/>
                </a:cubicBezTo>
                <a:cubicBezTo>
                  <a:pt x="7542465" y="26139"/>
                  <a:pt x="7157940" y="17482"/>
                  <a:pt x="6865109" y="18288"/>
                </a:cubicBezTo>
                <a:cubicBezTo>
                  <a:pt x="6572278" y="19094"/>
                  <a:pt x="6524256" y="38051"/>
                  <a:pt x="6349548" y="18288"/>
                </a:cubicBezTo>
                <a:cubicBezTo>
                  <a:pt x="6174840" y="-1475"/>
                  <a:pt x="5951624" y="174"/>
                  <a:pt x="5671177" y="18288"/>
                </a:cubicBezTo>
                <a:cubicBezTo>
                  <a:pt x="5390730" y="36402"/>
                  <a:pt x="5222992" y="60058"/>
                  <a:pt x="4829998" y="18288"/>
                </a:cubicBezTo>
                <a:cubicBezTo>
                  <a:pt x="4437004" y="-23482"/>
                  <a:pt x="4344181" y="39087"/>
                  <a:pt x="4151627" y="18288"/>
                </a:cubicBezTo>
                <a:cubicBezTo>
                  <a:pt x="3959073" y="-2511"/>
                  <a:pt x="3886970" y="32875"/>
                  <a:pt x="3717470" y="18288"/>
                </a:cubicBezTo>
                <a:cubicBezTo>
                  <a:pt x="3547970" y="3701"/>
                  <a:pt x="3451521" y="31872"/>
                  <a:pt x="3201909" y="18288"/>
                </a:cubicBezTo>
                <a:cubicBezTo>
                  <a:pt x="2952297" y="4704"/>
                  <a:pt x="2543413" y="6029"/>
                  <a:pt x="2360729" y="18288"/>
                </a:cubicBezTo>
                <a:cubicBezTo>
                  <a:pt x="2178045" y="30547"/>
                  <a:pt x="1906056" y="25847"/>
                  <a:pt x="1682359" y="18288"/>
                </a:cubicBezTo>
                <a:cubicBezTo>
                  <a:pt x="1458662" y="10730"/>
                  <a:pt x="1330405" y="8046"/>
                  <a:pt x="1166797" y="18288"/>
                </a:cubicBezTo>
                <a:cubicBezTo>
                  <a:pt x="1003189" y="28530"/>
                  <a:pt x="278098" y="19533"/>
                  <a:pt x="0" y="18288"/>
                </a:cubicBezTo>
                <a:cubicBezTo>
                  <a:pt x="74" y="14054"/>
                  <a:pt x="-46" y="699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12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5" name="Google Shape;195;p13"/>
          <p:cNvSpPr txBox="1"/>
          <p:nvPr>
            <p:ph idx="1" type="body"/>
          </p:nvPr>
        </p:nvSpPr>
        <p:spPr>
          <a:xfrm>
            <a:off x="628650" y="1929384"/>
            <a:ext cx="7886700" cy="425196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rmAutofit/>
          </a:bodyPr>
          <a:lstStyle/>
          <a:p>
            <a:pPr indent="-514350" lvl="1" marL="5143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Calibri"/>
              <a:buAutoNum type="arabicPeriod"/>
            </a:pPr>
            <a:r>
              <a:rPr lang="en-US" sz="2000">
                <a:solidFill>
                  <a:schemeClr val="dk1"/>
                </a:solidFill>
              </a:rPr>
              <a:t>Program-Data Dependence</a:t>
            </a:r>
            <a:endParaRPr/>
          </a:p>
          <a:p>
            <a:pPr indent="-171450" lvl="1" marL="514350" rtl="0" algn="just">
              <a:lnSpc>
                <a:spcPct val="15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2000"/>
              <a:buChar char="―"/>
            </a:pPr>
            <a:r>
              <a:rPr lang="en-US" sz="2000">
                <a:solidFill>
                  <a:schemeClr val="dk1"/>
                </a:solidFill>
              </a:rPr>
              <a:t>file descriptions are stored within each database application program that accesses a given file.</a:t>
            </a:r>
            <a:endParaRPr/>
          </a:p>
          <a:p>
            <a:pPr indent="-171450" lvl="1" marL="514350" rtl="0" algn="just">
              <a:lnSpc>
                <a:spcPct val="15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2000"/>
              <a:buChar char="―"/>
            </a:pPr>
            <a:r>
              <a:rPr lang="en-US" sz="2000">
                <a:solidFill>
                  <a:schemeClr val="dk1"/>
                </a:solidFill>
              </a:rPr>
              <a:t> any change to a file structure requires changes to the file descriptions for all programs that access the file.</a:t>
            </a:r>
            <a:endParaRPr/>
          </a:p>
          <a:p>
            <a:pPr indent="-171450" lvl="1" marL="514350" rtl="0" algn="just">
              <a:lnSpc>
                <a:spcPct val="15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2000"/>
              <a:buChar char="―"/>
            </a:pPr>
            <a:r>
              <a:rPr lang="en-US" sz="2000">
                <a:solidFill>
                  <a:schemeClr val="dk1"/>
                </a:solidFill>
              </a:rPr>
              <a:t>This makes a change very painful or problematic for the designers or developers of the system.</a:t>
            </a:r>
            <a:endParaRPr/>
          </a:p>
        </p:txBody>
      </p:sp>
      <p:sp>
        <p:nvSpPr>
          <p:cNvPr id="196" name="Google Shape;196;p13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4"/>
          <p:cNvSpPr/>
          <p:nvPr/>
        </p:nvSpPr>
        <p:spPr>
          <a:xfrm>
            <a:off x="0" y="0"/>
            <a:ext cx="9141714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2" name="Google Shape;202;p14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4300"/>
              <a:buFont typeface="Calibri"/>
              <a:buNone/>
            </a:pPr>
            <a:r>
              <a:rPr lang="en-US" sz="4300"/>
              <a:t>Disadvantages of File Processing-II</a:t>
            </a:r>
            <a:endParaRPr/>
          </a:p>
        </p:txBody>
      </p:sp>
      <p:sp>
        <p:nvSpPr>
          <p:cNvPr id="203" name="Google Shape;203;p14"/>
          <p:cNvSpPr/>
          <p:nvPr/>
        </p:nvSpPr>
        <p:spPr>
          <a:xfrm>
            <a:off x="501777" y="1677373"/>
            <a:ext cx="8140446" cy="18288"/>
          </a:xfrm>
          <a:custGeom>
            <a:rect b="b" l="l" r="r" t="t"/>
            <a:pathLst>
              <a:path extrusionOk="0" fill="none" h="18288" w="8140446">
                <a:moveTo>
                  <a:pt x="0" y="0"/>
                </a:moveTo>
                <a:cubicBezTo>
                  <a:pt x="94920" y="9103"/>
                  <a:pt x="287892" y="-4966"/>
                  <a:pt x="434157" y="0"/>
                </a:cubicBezTo>
                <a:cubicBezTo>
                  <a:pt x="580422" y="4966"/>
                  <a:pt x="943595" y="-14182"/>
                  <a:pt x="1193932" y="0"/>
                </a:cubicBezTo>
                <a:cubicBezTo>
                  <a:pt x="1444270" y="14182"/>
                  <a:pt x="1472129" y="5523"/>
                  <a:pt x="1628089" y="0"/>
                </a:cubicBezTo>
                <a:cubicBezTo>
                  <a:pt x="1784049" y="-5523"/>
                  <a:pt x="1962419" y="-17322"/>
                  <a:pt x="2225055" y="0"/>
                </a:cubicBezTo>
                <a:cubicBezTo>
                  <a:pt x="2487691" y="17322"/>
                  <a:pt x="2700681" y="1311"/>
                  <a:pt x="3066235" y="0"/>
                </a:cubicBezTo>
                <a:cubicBezTo>
                  <a:pt x="3431789" y="-1311"/>
                  <a:pt x="3405662" y="25081"/>
                  <a:pt x="3744605" y="0"/>
                </a:cubicBezTo>
                <a:cubicBezTo>
                  <a:pt x="4083548" y="-25081"/>
                  <a:pt x="4265111" y="-11945"/>
                  <a:pt x="4504380" y="0"/>
                </a:cubicBezTo>
                <a:cubicBezTo>
                  <a:pt x="4743649" y="11945"/>
                  <a:pt x="4860394" y="-2832"/>
                  <a:pt x="5101346" y="0"/>
                </a:cubicBezTo>
                <a:cubicBezTo>
                  <a:pt x="5342298" y="2832"/>
                  <a:pt x="5456387" y="23676"/>
                  <a:pt x="5779717" y="0"/>
                </a:cubicBezTo>
                <a:cubicBezTo>
                  <a:pt x="6103047" y="-23676"/>
                  <a:pt x="6270379" y="-37291"/>
                  <a:pt x="6620896" y="0"/>
                </a:cubicBezTo>
                <a:cubicBezTo>
                  <a:pt x="6971413" y="37291"/>
                  <a:pt x="6989068" y="24674"/>
                  <a:pt x="7136458" y="0"/>
                </a:cubicBezTo>
                <a:cubicBezTo>
                  <a:pt x="7283848" y="-24674"/>
                  <a:pt x="7752532" y="-22436"/>
                  <a:pt x="8140446" y="0"/>
                </a:cubicBezTo>
                <a:cubicBezTo>
                  <a:pt x="8140314" y="7702"/>
                  <a:pt x="8140234" y="13511"/>
                  <a:pt x="8140446" y="18288"/>
                </a:cubicBezTo>
                <a:cubicBezTo>
                  <a:pt x="7906329" y="-3043"/>
                  <a:pt x="7681180" y="27465"/>
                  <a:pt x="7543480" y="18288"/>
                </a:cubicBezTo>
                <a:cubicBezTo>
                  <a:pt x="7405780" y="9111"/>
                  <a:pt x="7216607" y="3660"/>
                  <a:pt x="7109323" y="18288"/>
                </a:cubicBezTo>
                <a:cubicBezTo>
                  <a:pt x="7002039" y="32916"/>
                  <a:pt x="6576231" y="42692"/>
                  <a:pt x="6430952" y="18288"/>
                </a:cubicBezTo>
                <a:cubicBezTo>
                  <a:pt x="6285673" y="-6116"/>
                  <a:pt x="6138840" y="34521"/>
                  <a:pt x="5915391" y="18288"/>
                </a:cubicBezTo>
                <a:cubicBezTo>
                  <a:pt x="5691942" y="2055"/>
                  <a:pt x="5459460" y="51666"/>
                  <a:pt x="5237020" y="18288"/>
                </a:cubicBezTo>
                <a:cubicBezTo>
                  <a:pt x="5014580" y="-15090"/>
                  <a:pt x="4747677" y="40449"/>
                  <a:pt x="4558650" y="18288"/>
                </a:cubicBezTo>
                <a:cubicBezTo>
                  <a:pt x="4369623" y="-3873"/>
                  <a:pt x="4146061" y="12568"/>
                  <a:pt x="3880279" y="18288"/>
                </a:cubicBezTo>
                <a:cubicBezTo>
                  <a:pt x="3614497" y="24008"/>
                  <a:pt x="3473808" y="-12908"/>
                  <a:pt x="3201909" y="18288"/>
                </a:cubicBezTo>
                <a:cubicBezTo>
                  <a:pt x="2930010" y="49484"/>
                  <a:pt x="2728175" y="-3430"/>
                  <a:pt x="2604943" y="18288"/>
                </a:cubicBezTo>
                <a:cubicBezTo>
                  <a:pt x="2481711" y="40006"/>
                  <a:pt x="2004334" y="26952"/>
                  <a:pt x="1845168" y="18288"/>
                </a:cubicBezTo>
                <a:cubicBezTo>
                  <a:pt x="1686003" y="9624"/>
                  <a:pt x="1375070" y="37580"/>
                  <a:pt x="1166797" y="18288"/>
                </a:cubicBezTo>
                <a:cubicBezTo>
                  <a:pt x="958524" y="-1004"/>
                  <a:pt x="342846" y="8880"/>
                  <a:pt x="0" y="18288"/>
                </a:cubicBezTo>
                <a:cubicBezTo>
                  <a:pt x="129" y="13298"/>
                  <a:pt x="-675" y="6857"/>
                  <a:pt x="0" y="0"/>
                </a:cubicBezTo>
                <a:close/>
              </a:path>
              <a:path extrusionOk="0" h="18288" w="8140446">
                <a:moveTo>
                  <a:pt x="0" y="0"/>
                </a:moveTo>
                <a:cubicBezTo>
                  <a:pt x="142435" y="-24533"/>
                  <a:pt x="380026" y="17447"/>
                  <a:pt x="596966" y="0"/>
                </a:cubicBezTo>
                <a:cubicBezTo>
                  <a:pt x="813906" y="-17447"/>
                  <a:pt x="830530" y="13462"/>
                  <a:pt x="1031123" y="0"/>
                </a:cubicBezTo>
                <a:cubicBezTo>
                  <a:pt x="1231716" y="-13462"/>
                  <a:pt x="1634038" y="0"/>
                  <a:pt x="1872303" y="0"/>
                </a:cubicBezTo>
                <a:cubicBezTo>
                  <a:pt x="2110568" y="0"/>
                  <a:pt x="2261934" y="-25727"/>
                  <a:pt x="2469269" y="0"/>
                </a:cubicBezTo>
                <a:cubicBezTo>
                  <a:pt x="2676604" y="25727"/>
                  <a:pt x="2790440" y="16284"/>
                  <a:pt x="3066235" y="0"/>
                </a:cubicBezTo>
                <a:cubicBezTo>
                  <a:pt x="3342030" y="-16284"/>
                  <a:pt x="3685603" y="41976"/>
                  <a:pt x="3907414" y="0"/>
                </a:cubicBezTo>
                <a:cubicBezTo>
                  <a:pt x="4129225" y="-41976"/>
                  <a:pt x="4177416" y="-7598"/>
                  <a:pt x="4422976" y="0"/>
                </a:cubicBezTo>
                <a:cubicBezTo>
                  <a:pt x="4668536" y="7598"/>
                  <a:pt x="5023499" y="-28058"/>
                  <a:pt x="5264155" y="0"/>
                </a:cubicBezTo>
                <a:cubicBezTo>
                  <a:pt x="5504811" y="28058"/>
                  <a:pt x="5703675" y="13288"/>
                  <a:pt x="6105335" y="0"/>
                </a:cubicBezTo>
                <a:cubicBezTo>
                  <a:pt x="6506995" y="-13288"/>
                  <a:pt x="6455516" y="-5124"/>
                  <a:pt x="6783705" y="0"/>
                </a:cubicBezTo>
                <a:cubicBezTo>
                  <a:pt x="7111894" y="5124"/>
                  <a:pt x="7512856" y="10604"/>
                  <a:pt x="8140446" y="0"/>
                </a:cubicBezTo>
                <a:cubicBezTo>
                  <a:pt x="8140458" y="8833"/>
                  <a:pt x="8140986" y="9830"/>
                  <a:pt x="8140446" y="18288"/>
                </a:cubicBezTo>
                <a:cubicBezTo>
                  <a:pt x="7959314" y="3345"/>
                  <a:pt x="7870113" y="10437"/>
                  <a:pt x="7706289" y="18288"/>
                </a:cubicBezTo>
                <a:cubicBezTo>
                  <a:pt x="7542465" y="26139"/>
                  <a:pt x="7157940" y="17482"/>
                  <a:pt x="6865109" y="18288"/>
                </a:cubicBezTo>
                <a:cubicBezTo>
                  <a:pt x="6572278" y="19094"/>
                  <a:pt x="6524256" y="38051"/>
                  <a:pt x="6349548" y="18288"/>
                </a:cubicBezTo>
                <a:cubicBezTo>
                  <a:pt x="6174840" y="-1475"/>
                  <a:pt x="5951624" y="174"/>
                  <a:pt x="5671177" y="18288"/>
                </a:cubicBezTo>
                <a:cubicBezTo>
                  <a:pt x="5390730" y="36402"/>
                  <a:pt x="5222992" y="60058"/>
                  <a:pt x="4829998" y="18288"/>
                </a:cubicBezTo>
                <a:cubicBezTo>
                  <a:pt x="4437004" y="-23482"/>
                  <a:pt x="4344181" y="39087"/>
                  <a:pt x="4151627" y="18288"/>
                </a:cubicBezTo>
                <a:cubicBezTo>
                  <a:pt x="3959073" y="-2511"/>
                  <a:pt x="3886970" y="32875"/>
                  <a:pt x="3717470" y="18288"/>
                </a:cubicBezTo>
                <a:cubicBezTo>
                  <a:pt x="3547970" y="3701"/>
                  <a:pt x="3451521" y="31872"/>
                  <a:pt x="3201909" y="18288"/>
                </a:cubicBezTo>
                <a:cubicBezTo>
                  <a:pt x="2952297" y="4704"/>
                  <a:pt x="2543413" y="6029"/>
                  <a:pt x="2360729" y="18288"/>
                </a:cubicBezTo>
                <a:cubicBezTo>
                  <a:pt x="2178045" y="30547"/>
                  <a:pt x="1906056" y="25847"/>
                  <a:pt x="1682359" y="18288"/>
                </a:cubicBezTo>
                <a:cubicBezTo>
                  <a:pt x="1458662" y="10730"/>
                  <a:pt x="1330405" y="8046"/>
                  <a:pt x="1166797" y="18288"/>
                </a:cubicBezTo>
                <a:cubicBezTo>
                  <a:pt x="1003189" y="28530"/>
                  <a:pt x="278098" y="19533"/>
                  <a:pt x="0" y="18288"/>
                </a:cubicBezTo>
                <a:cubicBezTo>
                  <a:pt x="74" y="14054"/>
                  <a:pt x="-46" y="699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12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4" name="Google Shape;204;p14"/>
          <p:cNvSpPr txBox="1"/>
          <p:nvPr>
            <p:ph idx="1" type="body"/>
          </p:nvPr>
        </p:nvSpPr>
        <p:spPr>
          <a:xfrm>
            <a:off x="628650" y="1929384"/>
            <a:ext cx="7886700" cy="4251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1" marL="3429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</a:rPr>
              <a:t>Each application programmer must maintain their own data</a:t>
            </a:r>
            <a:endParaRPr/>
          </a:p>
          <a:p>
            <a:pPr indent="-342900" lvl="1" marL="342900" rtl="0" algn="just">
              <a:lnSpc>
                <a:spcPct val="15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</a:rPr>
              <a:t>Each application program needs to include code for the metadata of each file</a:t>
            </a:r>
            <a:endParaRPr/>
          </a:p>
          <a:p>
            <a:pPr indent="-342900" lvl="1" marL="342900" rtl="0" algn="just">
              <a:lnSpc>
                <a:spcPct val="15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</a:rPr>
              <a:t>Each application program must have its own processing routines for reading, inserting, updating and deleting data</a:t>
            </a:r>
            <a:endParaRPr/>
          </a:p>
          <a:p>
            <a:pPr indent="-342900" lvl="1" marL="342900" rtl="0" algn="just">
              <a:lnSpc>
                <a:spcPct val="15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</a:rPr>
              <a:t>Lack of coordination and central control</a:t>
            </a:r>
            <a:endParaRPr/>
          </a:p>
          <a:p>
            <a:pPr indent="-342900" lvl="1" marL="342900" rtl="0" algn="just">
              <a:lnSpc>
                <a:spcPct val="15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</a:rPr>
              <a:t>Non-standard file formats</a:t>
            </a:r>
            <a:endParaRPr/>
          </a:p>
          <a:p>
            <a:pPr indent="-533400" lvl="0" marL="533400" rtl="0" algn="just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Noto Sans Symbols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205" name="Google Shape;205;p14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5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3800"/>
              <a:buFont typeface="Calibri"/>
              <a:buNone/>
            </a:pPr>
            <a:r>
              <a:rPr lang="en-US"/>
              <a:t>Disadvantages of File Processing-III</a:t>
            </a:r>
            <a:endParaRPr/>
          </a:p>
        </p:txBody>
      </p:sp>
      <p:pic>
        <p:nvPicPr>
          <p:cNvPr id="211" name="Google Shape;211;p1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0251" y="1825625"/>
            <a:ext cx="6403497" cy="4351338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1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200" u="none" cap="none" strike="noStrike">
              <a:solidFill>
                <a:srgbClr val="898989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3" name="Google Shape;213;p15"/>
          <p:cNvSpPr txBox="1"/>
          <p:nvPr/>
        </p:nvSpPr>
        <p:spPr>
          <a:xfrm>
            <a:off x="2743200" y="6161088"/>
            <a:ext cx="41148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Figure 1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6"/>
          <p:cNvSpPr/>
          <p:nvPr/>
        </p:nvSpPr>
        <p:spPr>
          <a:xfrm>
            <a:off x="0" y="0"/>
            <a:ext cx="9141714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9" name="Google Shape;219;p16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4300"/>
              <a:buFont typeface="Calibri"/>
              <a:buNone/>
            </a:pPr>
            <a:r>
              <a:rPr lang="en-US" sz="4300"/>
              <a:t>Disadvantages of File Processing-IV</a:t>
            </a:r>
            <a:endParaRPr/>
          </a:p>
        </p:txBody>
      </p:sp>
      <p:sp>
        <p:nvSpPr>
          <p:cNvPr id="220" name="Google Shape;220;p16"/>
          <p:cNvSpPr/>
          <p:nvPr/>
        </p:nvSpPr>
        <p:spPr>
          <a:xfrm>
            <a:off x="501777" y="1677373"/>
            <a:ext cx="8140446" cy="18288"/>
          </a:xfrm>
          <a:custGeom>
            <a:rect b="b" l="l" r="r" t="t"/>
            <a:pathLst>
              <a:path extrusionOk="0" fill="none" h="18288" w="8140446">
                <a:moveTo>
                  <a:pt x="0" y="0"/>
                </a:moveTo>
                <a:cubicBezTo>
                  <a:pt x="94920" y="9103"/>
                  <a:pt x="287892" y="-4966"/>
                  <a:pt x="434157" y="0"/>
                </a:cubicBezTo>
                <a:cubicBezTo>
                  <a:pt x="580422" y="4966"/>
                  <a:pt x="943595" y="-14182"/>
                  <a:pt x="1193932" y="0"/>
                </a:cubicBezTo>
                <a:cubicBezTo>
                  <a:pt x="1444270" y="14182"/>
                  <a:pt x="1472129" y="5523"/>
                  <a:pt x="1628089" y="0"/>
                </a:cubicBezTo>
                <a:cubicBezTo>
                  <a:pt x="1784049" y="-5523"/>
                  <a:pt x="1962419" y="-17322"/>
                  <a:pt x="2225055" y="0"/>
                </a:cubicBezTo>
                <a:cubicBezTo>
                  <a:pt x="2487691" y="17322"/>
                  <a:pt x="2700681" y="1311"/>
                  <a:pt x="3066235" y="0"/>
                </a:cubicBezTo>
                <a:cubicBezTo>
                  <a:pt x="3431789" y="-1311"/>
                  <a:pt x="3405662" y="25081"/>
                  <a:pt x="3744605" y="0"/>
                </a:cubicBezTo>
                <a:cubicBezTo>
                  <a:pt x="4083548" y="-25081"/>
                  <a:pt x="4265111" y="-11945"/>
                  <a:pt x="4504380" y="0"/>
                </a:cubicBezTo>
                <a:cubicBezTo>
                  <a:pt x="4743649" y="11945"/>
                  <a:pt x="4860394" y="-2832"/>
                  <a:pt x="5101346" y="0"/>
                </a:cubicBezTo>
                <a:cubicBezTo>
                  <a:pt x="5342298" y="2832"/>
                  <a:pt x="5456387" y="23676"/>
                  <a:pt x="5779717" y="0"/>
                </a:cubicBezTo>
                <a:cubicBezTo>
                  <a:pt x="6103047" y="-23676"/>
                  <a:pt x="6270379" y="-37291"/>
                  <a:pt x="6620896" y="0"/>
                </a:cubicBezTo>
                <a:cubicBezTo>
                  <a:pt x="6971413" y="37291"/>
                  <a:pt x="6989068" y="24674"/>
                  <a:pt x="7136458" y="0"/>
                </a:cubicBezTo>
                <a:cubicBezTo>
                  <a:pt x="7283848" y="-24674"/>
                  <a:pt x="7752532" y="-22436"/>
                  <a:pt x="8140446" y="0"/>
                </a:cubicBezTo>
                <a:cubicBezTo>
                  <a:pt x="8140314" y="7702"/>
                  <a:pt x="8140234" y="13511"/>
                  <a:pt x="8140446" y="18288"/>
                </a:cubicBezTo>
                <a:cubicBezTo>
                  <a:pt x="7906329" y="-3043"/>
                  <a:pt x="7681180" y="27465"/>
                  <a:pt x="7543480" y="18288"/>
                </a:cubicBezTo>
                <a:cubicBezTo>
                  <a:pt x="7405780" y="9111"/>
                  <a:pt x="7216607" y="3660"/>
                  <a:pt x="7109323" y="18288"/>
                </a:cubicBezTo>
                <a:cubicBezTo>
                  <a:pt x="7002039" y="32916"/>
                  <a:pt x="6576231" y="42692"/>
                  <a:pt x="6430952" y="18288"/>
                </a:cubicBezTo>
                <a:cubicBezTo>
                  <a:pt x="6285673" y="-6116"/>
                  <a:pt x="6138840" y="34521"/>
                  <a:pt x="5915391" y="18288"/>
                </a:cubicBezTo>
                <a:cubicBezTo>
                  <a:pt x="5691942" y="2055"/>
                  <a:pt x="5459460" y="51666"/>
                  <a:pt x="5237020" y="18288"/>
                </a:cubicBezTo>
                <a:cubicBezTo>
                  <a:pt x="5014580" y="-15090"/>
                  <a:pt x="4747677" y="40449"/>
                  <a:pt x="4558650" y="18288"/>
                </a:cubicBezTo>
                <a:cubicBezTo>
                  <a:pt x="4369623" y="-3873"/>
                  <a:pt x="4146061" y="12568"/>
                  <a:pt x="3880279" y="18288"/>
                </a:cubicBezTo>
                <a:cubicBezTo>
                  <a:pt x="3614497" y="24008"/>
                  <a:pt x="3473808" y="-12908"/>
                  <a:pt x="3201909" y="18288"/>
                </a:cubicBezTo>
                <a:cubicBezTo>
                  <a:pt x="2930010" y="49484"/>
                  <a:pt x="2728175" y="-3430"/>
                  <a:pt x="2604943" y="18288"/>
                </a:cubicBezTo>
                <a:cubicBezTo>
                  <a:pt x="2481711" y="40006"/>
                  <a:pt x="2004334" y="26952"/>
                  <a:pt x="1845168" y="18288"/>
                </a:cubicBezTo>
                <a:cubicBezTo>
                  <a:pt x="1686003" y="9624"/>
                  <a:pt x="1375070" y="37580"/>
                  <a:pt x="1166797" y="18288"/>
                </a:cubicBezTo>
                <a:cubicBezTo>
                  <a:pt x="958524" y="-1004"/>
                  <a:pt x="342846" y="8880"/>
                  <a:pt x="0" y="18288"/>
                </a:cubicBezTo>
                <a:cubicBezTo>
                  <a:pt x="129" y="13298"/>
                  <a:pt x="-675" y="6857"/>
                  <a:pt x="0" y="0"/>
                </a:cubicBezTo>
                <a:close/>
              </a:path>
              <a:path extrusionOk="0" h="18288" w="8140446">
                <a:moveTo>
                  <a:pt x="0" y="0"/>
                </a:moveTo>
                <a:cubicBezTo>
                  <a:pt x="142435" y="-24533"/>
                  <a:pt x="380026" y="17447"/>
                  <a:pt x="596966" y="0"/>
                </a:cubicBezTo>
                <a:cubicBezTo>
                  <a:pt x="813906" y="-17447"/>
                  <a:pt x="830530" y="13462"/>
                  <a:pt x="1031123" y="0"/>
                </a:cubicBezTo>
                <a:cubicBezTo>
                  <a:pt x="1231716" y="-13462"/>
                  <a:pt x="1634038" y="0"/>
                  <a:pt x="1872303" y="0"/>
                </a:cubicBezTo>
                <a:cubicBezTo>
                  <a:pt x="2110568" y="0"/>
                  <a:pt x="2261934" y="-25727"/>
                  <a:pt x="2469269" y="0"/>
                </a:cubicBezTo>
                <a:cubicBezTo>
                  <a:pt x="2676604" y="25727"/>
                  <a:pt x="2790440" y="16284"/>
                  <a:pt x="3066235" y="0"/>
                </a:cubicBezTo>
                <a:cubicBezTo>
                  <a:pt x="3342030" y="-16284"/>
                  <a:pt x="3685603" y="41976"/>
                  <a:pt x="3907414" y="0"/>
                </a:cubicBezTo>
                <a:cubicBezTo>
                  <a:pt x="4129225" y="-41976"/>
                  <a:pt x="4177416" y="-7598"/>
                  <a:pt x="4422976" y="0"/>
                </a:cubicBezTo>
                <a:cubicBezTo>
                  <a:pt x="4668536" y="7598"/>
                  <a:pt x="5023499" y="-28058"/>
                  <a:pt x="5264155" y="0"/>
                </a:cubicBezTo>
                <a:cubicBezTo>
                  <a:pt x="5504811" y="28058"/>
                  <a:pt x="5703675" y="13288"/>
                  <a:pt x="6105335" y="0"/>
                </a:cubicBezTo>
                <a:cubicBezTo>
                  <a:pt x="6506995" y="-13288"/>
                  <a:pt x="6455516" y="-5124"/>
                  <a:pt x="6783705" y="0"/>
                </a:cubicBezTo>
                <a:cubicBezTo>
                  <a:pt x="7111894" y="5124"/>
                  <a:pt x="7512856" y="10604"/>
                  <a:pt x="8140446" y="0"/>
                </a:cubicBezTo>
                <a:cubicBezTo>
                  <a:pt x="8140458" y="8833"/>
                  <a:pt x="8140986" y="9830"/>
                  <a:pt x="8140446" y="18288"/>
                </a:cubicBezTo>
                <a:cubicBezTo>
                  <a:pt x="7959314" y="3345"/>
                  <a:pt x="7870113" y="10437"/>
                  <a:pt x="7706289" y="18288"/>
                </a:cubicBezTo>
                <a:cubicBezTo>
                  <a:pt x="7542465" y="26139"/>
                  <a:pt x="7157940" y="17482"/>
                  <a:pt x="6865109" y="18288"/>
                </a:cubicBezTo>
                <a:cubicBezTo>
                  <a:pt x="6572278" y="19094"/>
                  <a:pt x="6524256" y="38051"/>
                  <a:pt x="6349548" y="18288"/>
                </a:cubicBezTo>
                <a:cubicBezTo>
                  <a:pt x="6174840" y="-1475"/>
                  <a:pt x="5951624" y="174"/>
                  <a:pt x="5671177" y="18288"/>
                </a:cubicBezTo>
                <a:cubicBezTo>
                  <a:pt x="5390730" y="36402"/>
                  <a:pt x="5222992" y="60058"/>
                  <a:pt x="4829998" y="18288"/>
                </a:cubicBezTo>
                <a:cubicBezTo>
                  <a:pt x="4437004" y="-23482"/>
                  <a:pt x="4344181" y="39087"/>
                  <a:pt x="4151627" y="18288"/>
                </a:cubicBezTo>
                <a:cubicBezTo>
                  <a:pt x="3959073" y="-2511"/>
                  <a:pt x="3886970" y="32875"/>
                  <a:pt x="3717470" y="18288"/>
                </a:cubicBezTo>
                <a:cubicBezTo>
                  <a:pt x="3547970" y="3701"/>
                  <a:pt x="3451521" y="31872"/>
                  <a:pt x="3201909" y="18288"/>
                </a:cubicBezTo>
                <a:cubicBezTo>
                  <a:pt x="2952297" y="4704"/>
                  <a:pt x="2543413" y="6029"/>
                  <a:pt x="2360729" y="18288"/>
                </a:cubicBezTo>
                <a:cubicBezTo>
                  <a:pt x="2178045" y="30547"/>
                  <a:pt x="1906056" y="25847"/>
                  <a:pt x="1682359" y="18288"/>
                </a:cubicBezTo>
                <a:cubicBezTo>
                  <a:pt x="1458662" y="10730"/>
                  <a:pt x="1330405" y="8046"/>
                  <a:pt x="1166797" y="18288"/>
                </a:cubicBezTo>
                <a:cubicBezTo>
                  <a:pt x="1003189" y="28530"/>
                  <a:pt x="278098" y="19533"/>
                  <a:pt x="0" y="18288"/>
                </a:cubicBezTo>
                <a:cubicBezTo>
                  <a:pt x="74" y="14054"/>
                  <a:pt x="-46" y="699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12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21" name="Google Shape;221;p16"/>
          <p:cNvSpPr txBox="1"/>
          <p:nvPr>
            <p:ph idx="1" type="body"/>
          </p:nvPr>
        </p:nvSpPr>
        <p:spPr>
          <a:xfrm>
            <a:off x="628650" y="1929384"/>
            <a:ext cx="7886700" cy="4251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1" marL="5143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900"/>
              <a:buFont typeface="Calibri"/>
              <a:buAutoNum type="arabicPeriod" startAt="2"/>
            </a:pPr>
            <a:r>
              <a:rPr lang="en-US" sz="1900">
                <a:solidFill>
                  <a:schemeClr val="dk1"/>
                </a:solidFill>
              </a:rPr>
              <a:t>Duplication of Data</a:t>
            </a:r>
            <a:endParaRPr/>
          </a:p>
          <a:p>
            <a:pPr indent="-171450" lvl="1" marL="514350" rtl="0" algn="just">
              <a:lnSpc>
                <a:spcPct val="15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900"/>
              <a:buChar char="―"/>
            </a:pPr>
            <a:r>
              <a:rPr lang="en-US" sz="1900">
                <a:solidFill>
                  <a:schemeClr val="dk1"/>
                </a:solidFill>
              </a:rPr>
              <a:t>Different systems/programs have separate copies of the same data</a:t>
            </a:r>
            <a:endParaRPr/>
          </a:p>
          <a:p>
            <a:pPr indent="-342900" lvl="2" marL="742950" rtl="0" algn="just">
              <a:lnSpc>
                <a:spcPct val="15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900"/>
              <a:buChar char="•"/>
            </a:pPr>
            <a:r>
              <a:rPr lang="en-US" sz="1900">
                <a:solidFill>
                  <a:schemeClr val="dk1"/>
                </a:solidFill>
              </a:rPr>
              <a:t>Waste of space to have duplicate data</a:t>
            </a:r>
            <a:endParaRPr/>
          </a:p>
          <a:p>
            <a:pPr indent="-342900" lvl="2" marL="742950" rtl="0" algn="just">
              <a:lnSpc>
                <a:spcPct val="15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900"/>
              <a:buChar char="•"/>
            </a:pPr>
            <a:r>
              <a:rPr lang="en-US" sz="1900">
                <a:solidFill>
                  <a:schemeClr val="dk1"/>
                </a:solidFill>
              </a:rPr>
              <a:t>Causes more maintenance headaches</a:t>
            </a:r>
            <a:endParaRPr/>
          </a:p>
          <a:p>
            <a:pPr indent="-342900" lvl="2" marL="742950" rtl="0" algn="just">
              <a:lnSpc>
                <a:spcPct val="15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900"/>
              <a:buChar char="•"/>
            </a:pPr>
            <a:r>
              <a:rPr lang="en-US" sz="1900">
                <a:solidFill>
                  <a:schemeClr val="dk1"/>
                </a:solidFill>
              </a:rPr>
              <a:t>The biggest problem: </a:t>
            </a:r>
            <a:endParaRPr/>
          </a:p>
          <a:p>
            <a:pPr indent="-342900" lvl="2" marL="742950" rtl="0" algn="just">
              <a:lnSpc>
                <a:spcPct val="15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900"/>
              <a:buChar char="•"/>
            </a:pPr>
            <a:r>
              <a:rPr lang="en-US" sz="1900">
                <a:solidFill>
                  <a:schemeClr val="dk1"/>
                </a:solidFill>
              </a:rPr>
              <a:t>When data changes in one file, could cause inconsistencies</a:t>
            </a:r>
            <a:endParaRPr/>
          </a:p>
          <a:p>
            <a:pPr indent="-342900" lvl="2" marL="742950" rtl="0" algn="just">
              <a:lnSpc>
                <a:spcPct val="15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900"/>
              <a:buChar char="•"/>
            </a:pPr>
            <a:r>
              <a:rPr lang="en-US" sz="1900">
                <a:solidFill>
                  <a:schemeClr val="dk1"/>
                </a:solidFill>
              </a:rPr>
              <a:t>Compromises data integrity</a:t>
            </a:r>
            <a:endParaRPr/>
          </a:p>
        </p:txBody>
      </p:sp>
      <p:sp>
        <p:nvSpPr>
          <p:cNvPr id="222" name="Google Shape;222;p16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7"/>
          <p:cNvSpPr/>
          <p:nvPr/>
        </p:nvSpPr>
        <p:spPr>
          <a:xfrm>
            <a:off x="0" y="0"/>
            <a:ext cx="9141714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28" name="Google Shape;228;p17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4300"/>
              <a:buFont typeface="Calibri"/>
              <a:buNone/>
            </a:pPr>
            <a:r>
              <a:rPr lang="en-US" sz="4300"/>
              <a:t>Disadvantages of File Processing-V</a:t>
            </a:r>
            <a:endParaRPr sz="4300"/>
          </a:p>
        </p:txBody>
      </p:sp>
      <p:sp>
        <p:nvSpPr>
          <p:cNvPr id="229" name="Google Shape;229;p17"/>
          <p:cNvSpPr/>
          <p:nvPr/>
        </p:nvSpPr>
        <p:spPr>
          <a:xfrm>
            <a:off x="501777" y="1677373"/>
            <a:ext cx="8140446" cy="18288"/>
          </a:xfrm>
          <a:custGeom>
            <a:rect b="b" l="l" r="r" t="t"/>
            <a:pathLst>
              <a:path extrusionOk="0" fill="none" h="18288" w="8140446">
                <a:moveTo>
                  <a:pt x="0" y="0"/>
                </a:moveTo>
                <a:cubicBezTo>
                  <a:pt x="94920" y="9103"/>
                  <a:pt x="287892" y="-4966"/>
                  <a:pt x="434157" y="0"/>
                </a:cubicBezTo>
                <a:cubicBezTo>
                  <a:pt x="580422" y="4966"/>
                  <a:pt x="943595" y="-14182"/>
                  <a:pt x="1193932" y="0"/>
                </a:cubicBezTo>
                <a:cubicBezTo>
                  <a:pt x="1444270" y="14182"/>
                  <a:pt x="1472129" y="5523"/>
                  <a:pt x="1628089" y="0"/>
                </a:cubicBezTo>
                <a:cubicBezTo>
                  <a:pt x="1784049" y="-5523"/>
                  <a:pt x="1962419" y="-17322"/>
                  <a:pt x="2225055" y="0"/>
                </a:cubicBezTo>
                <a:cubicBezTo>
                  <a:pt x="2487691" y="17322"/>
                  <a:pt x="2700681" y="1311"/>
                  <a:pt x="3066235" y="0"/>
                </a:cubicBezTo>
                <a:cubicBezTo>
                  <a:pt x="3431789" y="-1311"/>
                  <a:pt x="3405662" y="25081"/>
                  <a:pt x="3744605" y="0"/>
                </a:cubicBezTo>
                <a:cubicBezTo>
                  <a:pt x="4083548" y="-25081"/>
                  <a:pt x="4265111" y="-11945"/>
                  <a:pt x="4504380" y="0"/>
                </a:cubicBezTo>
                <a:cubicBezTo>
                  <a:pt x="4743649" y="11945"/>
                  <a:pt x="4860394" y="-2832"/>
                  <a:pt x="5101346" y="0"/>
                </a:cubicBezTo>
                <a:cubicBezTo>
                  <a:pt x="5342298" y="2832"/>
                  <a:pt x="5456387" y="23676"/>
                  <a:pt x="5779717" y="0"/>
                </a:cubicBezTo>
                <a:cubicBezTo>
                  <a:pt x="6103047" y="-23676"/>
                  <a:pt x="6270379" y="-37291"/>
                  <a:pt x="6620896" y="0"/>
                </a:cubicBezTo>
                <a:cubicBezTo>
                  <a:pt x="6971413" y="37291"/>
                  <a:pt x="6989068" y="24674"/>
                  <a:pt x="7136458" y="0"/>
                </a:cubicBezTo>
                <a:cubicBezTo>
                  <a:pt x="7283848" y="-24674"/>
                  <a:pt x="7752532" y="-22436"/>
                  <a:pt x="8140446" y="0"/>
                </a:cubicBezTo>
                <a:cubicBezTo>
                  <a:pt x="8140314" y="7702"/>
                  <a:pt x="8140234" y="13511"/>
                  <a:pt x="8140446" y="18288"/>
                </a:cubicBezTo>
                <a:cubicBezTo>
                  <a:pt x="7906329" y="-3043"/>
                  <a:pt x="7681180" y="27465"/>
                  <a:pt x="7543480" y="18288"/>
                </a:cubicBezTo>
                <a:cubicBezTo>
                  <a:pt x="7405780" y="9111"/>
                  <a:pt x="7216607" y="3660"/>
                  <a:pt x="7109323" y="18288"/>
                </a:cubicBezTo>
                <a:cubicBezTo>
                  <a:pt x="7002039" y="32916"/>
                  <a:pt x="6576231" y="42692"/>
                  <a:pt x="6430952" y="18288"/>
                </a:cubicBezTo>
                <a:cubicBezTo>
                  <a:pt x="6285673" y="-6116"/>
                  <a:pt x="6138840" y="34521"/>
                  <a:pt x="5915391" y="18288"/>
                </a:cubicBezTo>
                <a:cubicBezTo>
                  <a:pt x="5691942" y="2055"/>
                  <a:pt x="5459460" y="51666"/>
                  <a:pt x="5237020" y="18288"/>
                </a:cubicBezTo>
                <a:cubicBezTo>
                  <a:pt x="5014580" y="-15090"/>
                  <a:pt x="4747677" y="40449"/>
                  <a:pt x="4558650" y="18288"/>
                </a:cubicBezTo>
                <a:cubicBezTo>
                  <a:pt x="4369623" y="-3873"/>
                  <a:pt x="4146061" y="12568"/>
                  <a:pt x="3880279" y="18288"/>
                </a:cubicBezTo>
                <a:cubicBezTo>
                  <a:pt x="3614497" y="24008"/>
                  <a:pt x="3473808" y="-12908"/>
                  <a:pt x="3201909" y="18288"/>
                </a:cubicBezTo>
                <a:cubicBezTo>
                  <a:pt x="2930010" y="49484"/>
                  <a:pt x="2728175" y="-3430"/>
                  <a:pt x="2604943" y="18288"/>
                </a:cubicBezTo>
                <a:cubicBezTo>
                  <a:pt x="2481711" y="40006"/>
                  <a:pt x="2004334" y="26952"/>
                  <a:pt x="1845168" y="18288"/>
                </a:cubicBezTo>
                <a:cubicBezTo>
                  <a:pt x="1686003" y="9624"/>
                  <a:pt x="1375070" y="37580"/>
                  <a:pt x="1166797" y="18288"/>
                </a:cubicBezTo>
                <a:cubicBezTo>
                  <a:pt x="958524" y="-1004"/>
                  <a:pt x="342846" y="8880"/>
                  <a:pt x="0" y="18288"/>
                </a:cubicBezTo>
                <a:cubicBezTo>
                  <a:pt x="129" y="13298"/>
                  <a:pt x="-675" y="6857"/>
                  <a:pt x="0" y="0"/>
                </a:cubicBezTo>
                <a:close/>
              </a:path>
              <a:path extrusionOk="0" h="18288" w="8140446">
                <a:moveTo>
                  <a:pt x="0" y="0"/>
                </a:moveTo>
                <a:cubicBezTo>
                  <a:pt x="142435" y="-24533"/>
                  <a:pt x="380026" y="17447"/>
                  <a:pt x="596966" y="0"/>
                </a:cubicBezTo>
                <a:cubicBezTo>
                  <a:pt x="813906" y="-17447"/>
                  <a:pt x="830530" y="13462"/>
                  <a:pt x="1031123" y="0"/>
                </a:cubicBezTo>
                <a:cubicBezTo>
                  <a:pt x="1231716" y="-13462"/>
                  <a:pt x="1634038" y="0"/>
                  <a:pt x="1872303" y="0"/>
                </a:cubicBezTo>
                <a:cubicBezTo>
                  <a:pt x="2110568" y="0"/>
                  <a:pt x="2261934" y="-25727"/>
                  <a:pt x="2469269" y="0"/>
                </a:cubicBezTo>
                <a:cubicBezTo>
                  <a:pt x="2676604" y="25727"/>
                  <a:pt x="2790440" y="16284"/>
                  <a:pt x="3066235" y="0"/>
                </a:cubicBezTo>
                <a:cubicBezTo>
                  <a:pt x="3342030" y="-16284"/>
                  <a:pt x="3685603" y="41976"/>
                  <a:pt x="3907414" y="0"/>
                </a:cubicBezTo>
                <a:cubicBezTo>
                  <a:pt x="4129225" y="-41976"/>
                  <a:pt x="4177416" y="-7598"/>
                  <a:pt x="4422976" y="0"/>
                </a:cubicBezTo>
                <a:cubicBezTo>
                  <a:pt x="4668536" y="7598"/>
                  <a:pt x="5023499" y="-28058"/>
                  <a:pt x="5264155" y="0"/>
                </a:cubicBezTo>
                <a:cubicBezTo>
                  <a:pt x="5504811" y="28058"/>
                  <a:pt x="5703675" y="13288"/>
                  <a:pt x="6105335" y="0"/>
                </a:cubicBezTo>
                <a:cubicBezTo>
                  <a:pt x="6506995" y="-13288"/>
                  <a:pt x="6455516" y="-5124"/>
                  <a:pt x="6783705" y="0"/>
                </a:cubicBezTo>
                <a:cubicBezTo>
                  <a:pt x="7111894" y="5124"/>
                  <a:pt x="7512856" y="10604"/>
                  <a:pt x="8140446" y="0"/>
                </a:cubicBezTo>
                <a:cubicBezTo>
                  <a:pt x="8140458" y="8833"/>
                  <a:pt x="8140986" y="9830"/>
                  <a:pt x="8140446" y="18288"/>
                </a:cubicBezTo>
                <a:cubicBezTo>
                  <a:pt x="7959314" y="3345"/>
                  <a:pt x="7870113" y="10437"/>
                  <a:pt x="7706289" y="18288"/>
                </a:cubicBezTo>
                <a:cubicBezTo>
                  <a:pt x="7542465" y="26139"/>
                  <a:pt x="7157940" y="17482"/>
                  <a:pt x="6865109" y="18288"/>
                </a:cubicBezTo>
                <a:cubicBezTo>
                  <a:pt x="6572278" y="19094"/>
                  <a:pt x="6524256" y="38051"/>
                  <a:pt x="6349548" y="18288"/>
                </a:cubicBezTo>
                <a:cubicBezTo>
                  <a:pt x="6174840" y="-1475"/>
                  <a:pt x="5951624" y="174"/>
                  <a:pt x="5671177" y="18288"/>
                </a:cubicBezTo>
                <a:cubicBezTo>
                  <a:pt x="5390730" y="36402"/>
                  <a:pt x="5222992" y="60058"/>
                  <a:pt x="4829998" y="18288"/>
                </a:cubicBezTo>
                <a:cubicBezTo>
                  <a:pt x="4437004" y="-23482"/>
                  <a:pt x="4344181" y="39087"/>
                  <a:pt x="4151627" y="18288"/>
                </a:cubicBezTo>
                <a:cubicBezTo>
                  <a:pt x="3959073" y="-2511"/>
                  <a:pt x="3886970" y="32875"/>
                  <a:pt x="3717470" y="18288"/>
                </a:cubicBezTo>
                <a:cubicBezTo>
                  <a:pt x="3547970" y="3701"/>
                  <a:pt x="3451521" y="31872"/>
                  <a:pt x="3201909" y="18288"/>
                </a:cubicBezTo>
                <a:cubicBezTo>
                  <a:pt x="2952297" y="4704"/>
                  <a:pt x="2543413" y="6029"/>
                  <a:pt x="2360729" y="18288"/>
                </a:cubicBezTo>
                <a:cubicBezTo>
                  <a:pt x="2178045" y="30547"/>
                  <a:pt x="1906056" y="25847"/>
                  <a:pt x="1682359" y="18288"/>
                </a:cubicBezTo>
                <a:cubicBezTo>
                  <a:pt x="1458662" y="10730"/>
                  <a:pt x="1330405" y="8046"/>
                  <a:pt x="1166797" y="18288"/>
                </a:cubicBezTo>
                <a:cubicBezTo>
                  <a:pt x="1003189" y="28530"/>
                  <a:pt x="278098" y="19533"/>
                  <a:pt x="0" y="18288"/>
                </a:cubicBezTo>
                <a:cubicBezTo>
                  <a:pt x="74" y="14054"/>
                  <a:pt x="-46" y="699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12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30" name="Google Shape;230;p17"/>
          <p:cNvSpPr txBox="1"/>
          <p:nvPr>
            <p:ph idx="1" type="body"/>
          </p:nvPr>
        </p:nvSpPr>
        <p:spPr>
          <a:xfrm>
            <a:off x="628650" y="1929384"/>
            <a:ext cx="7886700" cy="4251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1" marL="5143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900"/>
              <a:buFont typeface="Calibri"/>
              <a:buAutoNum type="arabicPeriod" startAt="3"/>
            </a:pPr>
            <a:r>
              <a:rPr lang="en-US" sz="1900">
                <a:solidFill>
                  <a:schemeClr val="dk1"/>
                </a:solidFill>
              </a:rPr>
              <a:t>Limited Data Sharing</a:t>
            </a:r>
            <a:endParaRPr/>
          </a:p>
          <a:p>
            <a:pPr indent="-171450" lvl="1" marL="514350" rtl="0" algn="just">
              <a:lnSpc>
                <a:spcPct val="15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900"/>
              <a:buChar char="―"/>
            </a:pPr>
            <a:r>
              <a:rPr lang="en-US" sz="1900">
                <a:solidFill>
                  <a:schemeClr val="dk1"/>
                </a:solidFill>
              </a:rPr>
              <a:t>different systems of an organization are using some common data then rather than storing it once and sharing it.</a:t>
            </a:r>
            <a:endParaRPr/>
          </a:p>
          <a:p>
            <a:pPr indent="-171450" lvl="1" marL="514350" rtl="0" algn="just">
              <a:lnSpc>
                <a:spcPct val="15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900"/>
              <a:buChar char="―"/>
            </a:pPr>
            <a:r>
              <a:rPr lang="en-US" sz="1900">
                <a:solidFill>
                  <a:schemeClr val="dk1"/>
                </a:solidFill>
              </a:rPr>
              <a:t>This creates the problem of redundancy or wastage of storage and on the other hand the problem on inconsistency.</a:t>
            </a:r>
            <a:endParaRPr/>
          </a:p>
          <a:p>
            <a:pPr indent="-171450" lvl="1" marL="514350" rtl="0" algn="just">
              <a:lnSpc>
                <a:spcPct val="15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900"/>
              <a:buChar char="―"/>
            </a:pPr>
            <a:r>
              <a:rPr lang="en-US" sz="1900">
                <a:solidFill>
                  <a:schemeClr val="dk1"/>
                </a:solidFill>
              </a:rPr>
              <a:t>The change in the data in one system sometimes is not reflected in the same data stored in other system.</a:t>
            </a:r>
            <a:endParaRPr/>
          </a:p>
          <a:p>
            <a:pPr indent="-171450" lvl="1" marL="514350" rtl="0" algn="just">
              <a:lnSpc>
                <a:spcPct val="15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900"/>
              <a:buChar char="―"/>
            </a:pPr>
            <a:r>
              <a:rPr lang="en-US" sz="1900">
                <a:solidFill>
                  <a:schemeClr val="dk1"/>
                </a:solidFill>
              </a:rPr>
              <a:t>different systems in organization; store different facts about same thing.</a:t>
            </a:r>
            <a:endParaRPr/>
          </a:p>
          <a:p>
            <a:pPr indent="-74930" lvl="0" marL="171450" rtl="0" algn="just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SzPts val="1520"/>
              <a:buFont typeface="Arial"/>
              <a:buNone/>
            </a:pPr>
            <a:r>
              <a:t/>
            </a:r>
            <a:endParaRPr sz="1900">
              <a:solidFill>
                <a:schemeClr val="dk1"/>
              </a:solidFill>
            </a:endParaRPr>
          </a:p>
        </p:txBody>
      </p:sp>
      <p:sp>
        <p:nvSpPr>
          <p:cNvPr id="231" name="Google Shape;231;p17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8"/>
          <p:cNvSpPr/>
          <p:nvPr/>
        </p:nvSpPr>
        <p:spPr>
          <a:xfrm>
            <a:off x="0" y="0"/>
            <a:ext cx="9141714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37" name="Google Shape;237;p18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4300"/>
              <a:buFont typeface="Calibri"/>
              <a:buNone/>
            </a:pPr>
            <a:r>
              <a:rPr lang="en-US" sz="4300"/>
              <a:t>Disadvantages of File Processing-VI</a:t>
            </a:r>
            <a:endParaRPr sz="4300"/>
          </a:p>
        </p:txBody>
      </p:sp>
      <p:sp>
        <p:nvSpPr>
          <p:cNvPr id="238" name="Google Shape;238;p18"/>
          <p:cNvSpPr/>
          <p:nvPr/>
        </p:nvSpPr>
        <p:spPr>
          <a:xfrm>
            <a:off x="501777" y="1677373"/>
            <a:ext cx="8140446" cy="18288"/>
          </a:xfrm>
          <a:custGeom>
            <a:rect b="b" l="l" r="r" t="t"/>
            <a:pathLst>
              <a:path extrusionOk="0" fill="none" h="18288" w="8140446">
                <a:moveTo>
                  <a:pt x="0" y="0"/>
                </a:moveTo>
                <a:cubicBezTo>
                  <a:pt x="94920" y="9103"/>
                  <a:pt x="287892" y="-4966"/>
                  <a:pt x="434157" y="0"/>
                </a:cubicBezTo>
                <a:cubicBezTo>
                  <a:pt x="580422" y="4966"/>
                  <a:pt x="943595" y="-14182"/>
                  <a:pt x="1193932" y="0"/>
                </a:cubicBezTo>
                <a:cubicBezTo>
                  <a:pt x="1444270" y="14182"/>
                  <a:pt x="1472129" y="5523"/>
                  <a:pt x="1628089" y="0"/>
                </a:cubicBezTo>
                <a:cubicBezTo>
                  <a:pt x="1784049" y="-5523"/>
                  <a:pt x="1962419" y="-17322"/>
                  <a:pt x="2225055" y="0"/>
                </a:cubicBezTo>
                <a:cubicBezTo>
                  <a:pt x="2487691" y="17322"/>
                  <a:pt x="2700681" y="1311"/>
                  <a:pt x="3066235" y="0"/>
                </a:cubicBezTo>
                <a:cubicBezTo>
                  <a:pt x="3431789" y="-1311"/>
                  <a:pt x="3405662" y="25081"/>
                  <a:pt x="3744605" y="0"/>
                </a:cubicBezTo>
                <a:cubicBezTo>
                  <a:pt x="4083548" y="-25081"/>
                  <a:pt x="4265111" y="-11945"/>
                  <a:pt x="4504380" y="0"/>
                </a:cubicBezTo>
                <a:cubicBezTo>
                  <a:pt x="4743649" y="11945"/>
                  <a:pt x="4860394" y="-2832"/>
                  <a:pt x="5101346" y="0"/>
                </a:cubicBezTo>
                <a:cubicBezTo>
                  <a:pt x="5342298" y="2832"/>
                  <a:pt x="5456387" y="23676"/>
                  <a:pt x="5779717" y="0"/>
                </a:cubicBezTo>
                <a:cubicBezTo>
                  <a:pt x="6103047" y="-23676"/>
                  <a:pt x="6270379" y="-37291"/>
                  <a:pt x="6620896" y="0"/>
                </a:cubicBezTo>
                <a:cubicBezTo>
                  <a:pt x="6971413" y="37291"/>
                  <a:pt x="6989068" y="24674"/>
                  <a:pt x="7136458" y="0"/>
                </a:cubicBezTo>
                <a:cubicBezTo>
                  <a:pt x="7283848" y="-24674"/>
                  <a:pt x="7752532" y="-22436"/>
                  <a:pt x="8140446" y="0"/>
                </a:cubicBezTo>
                <a:cubicBezTo>
                  <a:pt x="8140314" y="7702"/>
                  <a:pt x="8140234" y="13511"/>
                  <a:pt x="8140446" y="18288"/>
                </a:cubicBezTo>
                <a:cubicBezTo>
                  <a:pt x="7906329" y="-3043"/>
                  <a:pt x="7681180" y="27465"/>
                  <a:pt x="7543480" y="18288"/>
                </a:cubicBezTo>
                <a:cubicBezTo>
                  <a:pt x="7405780" y="9111"/>
                  <a:pt x="7216607" y="3660"/>
                  <a:pt x="7109323" y="18288"/>
                </a:cubicBezTo>
                <a:cubicBezTo>
                  <a:pt x="7002039" y="32916"/>
                  <a:pt x="6576231" y="42692"/>
                  <a:pt x="6430952" y="18288"/>
                </a:cubicBezTo>
                <a:cubicBezTo>
                  <a:pt x="6285673" y="-6116"/>
                  <a:pt x="6138840" y="34521"/>
                  <a:pt x="5915391" y="18288"/>
                </a:cubicBezTo>
                <a:cubicBezTo>
                  <a:pt x="5691942" y="2055"/>
                  <a:pt x="5459460" y="51666"/>
                  <a:pt x="5237020" y="18288"/>
                </a:cubicBezTo>
                <a:cubicBezTo>
                  <a:pt x="5014580" y="-15090"/>
                  <a:pt x="4747677" y="40449"/>
                  <a:pt x="4558650" y="18288"/>
                </a:cubicBezTo>
                <a:cubicBezTo>
                  <a:pt x="4369623" y="-3873"/>
                  <a:pt x="4146061" y="12568"/>
                  <a:pt x="3880279" y="18288"/>
                </a:cubicBezTo>
                <a:cubicBezTo>
                  <a:pt x="3614497" y="24008"/>
                  <a:pt x="3473808" y="-12908"/>
                  <a:pt x="3201909" y="18288"/>
                </a:cubicBezTo>
                <a:cubicBezTo>
                  <a:pt x="2930010" y="49484"/>
                  <a:pt x="2728175" y="-3430"/>
                  <a:pt x="2604943" y="18288"/>
                </a:cubicBezTo>
                <a:cubicBezTo>
                  <a:pt x="2481711" y="40006"/>
                  <a:pt x="2004334" y="26952"/>
                  <a:pt x="1845168" y="18288"/>
                </a:cubicBezTo>
                <a:cubicBezTo>
                  <a:pt x="1686003" y="9624"/>
                  <a:pt x="1375070" y="37580"/>
                  <a:pt x="1166797" y="18288"/>
                </a:cubicBezTo>
                <a:cubicBezTo>
                  <a:pt x="958524" y="-1004"/>
                  <a:pt x="342846" y="8880"/>
                  <a:pt x="0" y="18288"/>
                </a:cubicBezTo>
                <a:cubicBezTo>
                  <a:pt x="129" y="13298"/>
                  <a:pt x="-675" y="6857"/>
                  <a:pt x="0" y="0"/>
                </a:cubicBezTo>
                <a:close/>
              </a:path>
              <a:path extrusionOk="0" h="18288" w="8140446">
                <a:moveTo>
                  <a:pt x="0" y="0"/>
                </a:moveTo>
                <a:cubicBezTo>
                  <a:pt x="142435" y="-24533"/>
                  <a:pt x="380026" y="17447"/>
                  <a:pt x="596966" y="0"/>
                </a:cubicBezTo>
                <a:cubicBezTo>
                  <a:pt x="813906" y="-17447"/>
                  <a:pt x="830530" y="13462"/>
                  <a:pt x="1031123" y="0"/>
                </a:cubicBezTo>
                <a:cubicBezTo>
                  <a:pt x="1231716" y="-13462"/>
                  <a:pt x="1634038" y="0"/>
                  <a:pt x="1872303" y="0"/>
                </a:cubicBezTo>
                <a:cubicBezTo>
                  <a:pt x="2110568" y="0"/>
                  <a:pt x="2261934" y="-25727"/>
                  <a:pt x="2469269" y="0"/>
                </a:cubicBezTo>
                <a:cubicBezTo>
                  <a:pt x="2676604" y="25727"/>
                  <a:pt x="2790440" y="16284"/>
                  <a:pt x="3066235" y="0"/>
                </a:cubicBezTo>
                <a:cubicBezTo>
                  <a:pt x="3342030" y="-16284"/>
                  <a:pt x="3685603" y="41976"/>
                  <a:pt x="3907414" y="0"/>
                </a:cubicBezTo>
                <a:cubicBezTo>
                  <a:pt x="4129225" y="-41976"/>
                  <a:pt x="4177416" y="-7598"/>
                  <a:pt x="4422976" y="0"/>
                </a:cubicBezTo>
                <a:cubicBezTo>
                  <a:pt x="4668536" y="7598"/>
                  <a:pt x="5023499" y="-28058"/>
                  <a:pt x="5264155" y="0"/>
                </a:cubicBezTo>
                <a:cubicBezTo>
                  <a:pt x="5504811" y="28058"/>
                  <a:pt x="5703675" y="13288"/>
                  <a:pt x="6105335" y="0"/>
                </a:cubicBezTo>
                <a:cubicBezTo>
                  <a:pt x="6506995" y="-13288"/>
                  <a:pt x="6455516" y="-5124"/>
                  <a:pt x="6783705" y="0"/>
                </a:cubicBezTo>
                <a:cubicBezTo>
                  <a:pt x="7111894" y="5124"/>
                  <a:pt x="7512856" y="10604"/>
                  <a:pt x="8140446" y="0"/>
                </a:cubicBezTo>
                <a:cubicBezTo>
                  <a:pt x="8140458" y="8833"/>
                  <a:pt x="8140986" y="9830"/>
                  <a:pt x="8140446" y="18288"/>
                </a:cubicBezTo>
                <a:cubicBezTo>
                  <a:pt x="7959314" y="3345"/>
                  <a:pt x="7870113" y="10437"/>
                  <a:pt x="7706289" y="18288"/>
                </a:cubicBezTo>
                <a:cubicBezTo>
                  <a:pt x="7542465" y="26139"/>
                  <a:pt x="7157940" y="17482"/>
                  <a:pt x="6865109" y="18288"/>
                </a:cubicBezTo>
                <a:cubicBezTo>
                  <a:pt x="6572278" y="19094"/>
                  <a:pt x="6524256" y="38051"/>
                  <a:pt x="6349548" y="18288"/>
                </a:cubicBezTo>
                <a:cubicBezTo>
                  <a:pt x="6174840" y="-1475"/>
                  <a:pt x="5951624" y="174"/>
                  <a:pt x="5671177" y="18288"/>
                </a:cubicBezTo>
                <a:cubicBezTo>
                  <a:pt x="5390730" y="36402"/>
                  <a:pt x="5222992" y="60058"/>
                  <a:pt x="4829998" y="18288"/>
                </a:cubicBezTo>
                <a:cubicBezTo>
                  <a:pt x="4437004" y="-23482"/>
                  <a:pt x="4344181" y="39087"/>
                  <a:pt x="4151627" y="18288"/>
                </a:cubicBezTo>
                <a:cubicBezTo>
                  <a:pt x="3959073" y="-2511"/>
                  <a:pt x="3886970" y="32875"/>
                  <a:pt x="3717470" y="18288"/>
                </a:cubicBezTo>
                <a:cubicBezTo>
                  <a:pt x="3547970" y="3701"/>
                  <a:pt x="3451521" y="31872"/>
                  <a:pt x="3201909" y="18288"/>
                </a:cubicBezTo>
                <a:cubicBezTo>
                  <a:pt x="2952297" y="4704"/>
                  <a:pt x="2543413" y="6029"/>
                  <a:pt x="2360729" y="18288"/>
                </a:cubicBezTo>
                <a:cubicBezTo>
                  <a:pt x="2178045" y="30547"/>
                  <a:pt x="1906056" y="25847"/>
                  <a:pt x="1682359" y="18288"/>
                </a:cubicBezTo>
                <a:cubicBezTo>
                  <a:pt x="1458662" y="10730"/>
                  <a:pt x="1330405" y="8046"/>
                  <a:pt x="1166797" y="18288"/>
                </a:cubicBezTo>
                <a:cubicBezTo>
                  <a:pt x="1003189" y="28530"/>
                  <a:pt x="278098" y="19533"/>
                  <a:pt x="0" y="18288"/>
                </a:cubicBezTo>
                <a:cubicBezTo>
                  <a:pt x="74" y="14054"/>
                  <a:pt x="-46" y="699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12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39" name="Google Shape;239;p18"/>
          <p:cNvSpPr txBox="1"/>
          <p:nvPr>
            <p:ph idx="1" type="body"/>
          </p:nvPr>
        </p:nvSpPr>
        <p:spPr>
          <a:xfrm>
            <a:off x="628650" y="1929384"/>
            <a:ext cx="7886700" cy="4251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1" marL="5143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Calibri"/>
              <a:buAutoNum type="arabicPeriod" startAt="4"/>
            </a:pPr>
            <a:r>
              <a:rPr lang="en-US" sz="2400">
                <a:solidFill>
                  <a:schemeClr val="dk1"/>
                </a:solidFill>
              </a:rPr>
              <a:t>Lengthy Development Times</a:t>
            </a:r>
            <a:endParaRPr/>
          </a:p>
          <a:p>
            <a:pPr indent="-457200" lvl="2" marL="857250" rtl="0" algn="just">
              <a:lnSpc>
                <a:spcPct val="15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Calibri"/>
              <a:buChar char="―"/>
            </a:pPr>
            <a:r>
              <a:rPr lang="en-US">
                <a:solidFill>
                  <a:schemeClr val="dk1"/>
                </a:solidFill>
              </a:rPr>
              <a:t>Each application requires that the developer essentially start from scratch by designing new file formats and descriptions.</a:t>
            </a:r>
            <a:endParaRPr/>
          </a:p>
          <a:p>
            <a:pPr indent="-457200" lvl="2" marL="857250" rtl="0" algn="just">
              <a:lnSpc>
                <a:spcPct val="15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Calibri"/>
              <a:buChar char="―"/>
            </a:pPr>
            <a:r>
              <a:rPr lang="en-US">
                <a:solidFill>
                  <a:schemeClr val="dk1"/>
                </a:solidFill>
              </a:rPr>
              <a:t>writing the file access logic for each new program.</a:t>
            </a:r>
            <a:endParaRPr/>
          </a:p>
          <a:p>
            <a:pPr indent="-190500" lvl="2" marL="742950" rtl="0" algn="just">
              <a:lnSpc>
                <a:spcPct val="15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49529" lvl="0" marL="171450" rtl="0" algn="just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SzPts val="192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240" name="Google Shape;240;p18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9"/>
          <p:cNvSpPr/>
          <p:nvPr/>
        </p:nvSpPr>
        <p:spPr>
          <a:xfrm>
            <a:off x="0" y="0"/>
            <a:ext cx="9141714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46" name="Google Shape;246;p19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4300"/>
              <a:buFont typeface="Calibri"/>
              <a:buNone/>
            </a:pPr>
            <a:r>
              <a:rPr lang="en-US" sz="4300"/>
              <a:t>Disadvantages of File Processing-VII</a:t>
            </a:r>
            <a:endParaRPr sz="4300"/>
          </a:p>
        </p:txBody>
      </p:sp>
      <p:sp>
        <p:nvSpPr>
          <p:cNvPr id="247" name="Google Shape;247;p19"/>
          <p:cNvSpPr/>
          <p:nvPr/>
        </p:nvSpPr>
        <p:spPr>
          <a:xfrm>
            <a:off x="501777" y="1677373"/>
            <a:ext cx="8140446" cy="18288"/>
          </a:xfrm>
          <a:custGeom>
            <a:rect b="b" l="l" r="r" t="t"/>
            <a:pathLst>
              <a:path extrusionOk="0" fill="none" h="18288" w="8140446">
                <a:moveTo>
                  <a:pt x="0" y="0"/>
                </a:moveTo>
                <a:cubicBezTo>
                  <a:pt x="94920" y="9103"/>
                  <a:pt x="287892" y="-4966"/>
                  <a:pt x="434157" y="0"/>
                </a:cubicBezTo>
                <a:cubicBezTo>
                  <a:pt x="580422" y="4966"/>
                  <a:pt x="943595" y="-14182"/>
                  <a:pt x="1193932" y="0"/>
                </a:cubicBezTo>
                <a:cubicBezTo>
                  <a:pt x="1444270" y="14182"/>
                  <a:pt x="1472129" y="5523"/>
                  <a:pt x="1628089" y="0"/>
                </a:cubicBezTo>
                <a:cubicBezTo>
                  <a:pt x="1784049" y="-5523"/>
                  <a:pt x="1962419" y="-17322"/>
                  <a:pt x="2225055" y="0"/>
                </a:cubicBezTo>
                <a:cubicBezTo>
                  <a:pt x="2487691" y="17322"/>
                  <a:pt x="2700681" y="1311"/>
                  <a:pt x="3066235" y="0"/>
                </a:cubicBezTo>
                <a:cubicBezTo>
                  <a:pt x="3431789" y="-1311"/>
                  <a:pt x="3405662" y="25081"/>
                  <a:pt x="3744605" y="0"/>
                </a:cubicBezTo>
                <a:cubicBezTo>
                  <a:pt x="4083548" y="-25081"/>
                  <a:pt x="4265111" y="-11945"/>
                  <a:pt x="4504380" y="0"/>
                </a:cubicBezTo>
                <a:cubicBezTo>
                  <a:pt x="4743649" y="11945"/>
                  <a:pt x="4860394" y="-2832"/>
                  <a:pt x="5101346" y="0"/>
                </a:cubicBezTo>
                <a:cubicBezTo>
                  <a:pt x="5342298" y="2832"/>
                  <a:pt x="5456387" y="23676"/>
                  <a:pt x="5779717" y="0"/>
                </a:cubicBezTo>
                <a:cubicBezTo>
                  <a:pt x="6103047" y="-23676"/>
                  <a:pt x="6270379" y="-37291"/>
                  <a:pt x="6620896" y="0"/>
                </a:cubicBezTo>
                <a:cubicBezTo>
                  <a:pt x="6971413" y="37291"/>
                  <a:pt x="6989068" y="24674"/>
                  <a:pt x="7136458" y="0"/>
                </a:cubicBezTo>
                <a:cubicBezTo>
                  <a:pt x="7283848" y="-24674"/>
                  <a:pt x="7752532" y="-22436"/>
                  <a:pt x="8140446" y="0"/>
                </a:cubicBezTo>
                <a:cubicBezTo>
                  <a:pt x="8140314" y="7702"/>
                  <a:pt x="8140234" y="13511"/>
                  <a:pt x="8140446" y="18288"/>
                </a:cubicBezTo>
                <a:cubicBezTo>
                  <a:pt x="7906329" y="-3043"/>
                  <a:pt x="7681180" y="27465"/>
                  <a:pt x="7543480" y="18288"/>
                </a:cubicBezTo>
                <a:cubicBezTo>
                  <a:pt x="7405780" y="9111"/>
                  <a:pt x="7216607" y="3660"/>
                  <a:pt x="7109323" y="18288"/>
                </a:cubicBezTo>
                <a:cubicBezTo>
                  <a:pt x="7002039" y="32916"/>
                  <a:pt x="6576231" y="42692"/>
                  <a:pt x="6430952" y="18288"/>
                </a:cubicBezTo>
                <a:cubicBezTo>
                  <a:pt x="6285673" y="-6116"/>
                  <a:pt x="6138840" y="34521"/>
                  <a:pt x="5915391" y="18288"/>
                </a:cubicBezTo>
                <a:cubicBezTo>
                  <a:pt x="5691942" y="2055"/>
                  <a:pt x="5459460" y="51666"/>
                  <a:pt x="5237020" y="18288"/>
                </a:cubicBezTo>
                <a:cubicBezTo>
                  <a:pt x="5014580" y="-15090"/>
                  <a:pt x="4747677" y="40449"/>
                  <a:pt x="4558650" y="18288"/>
                </a:cubicBezTo>
                <a:cubicBezTo>
                  <a:pt x="4369623" y="-3873"/>
                  <a:pt x="4146061" y="12568"/>
                  <a:pt x="3880279" y="18288"/>
                </a:cubicBezTo>
                <a:cubicBezTo>
                  <a:pt x="3614497" y="24008"/>
                  <a:pt x="3473808" y="-12908"/>
                  <a:pt x="3201909" y="18288"/>
                </a:cubicBezTo>
                <a:cubicBezTo>
                  <a:pt x="2930010" y="49484"/>
                  <a:pt x="2728175" y="-3430"/>
                  <a:pt x="2604943" y="18288"/>
                </a:cubicBezTo>
                <a:cubicBezTo>
                  <a:pt x="2481711" y="40006"/>
                  <a:pt x="2004334" y="26952"/>
                  <a:pt x="1845168" y="18288"/>
                </a:cubicBezTo>
                <a:cubicBezTo>
                  <a:pt x="1686003" y="9624"/>
                  <a:pt x="1375070" y="37580"/>
                  <a:pt x="1166797" y="18288"/>
                </a:cubicBezTo>
                <a:cubicBezTo>
                  <a:pt x="958524" y="-1004"/>
                  <a:pt x="342846" y="8880"/>
                  <a:pt x="0" y="18288"/>
                </a:cubicBezTo>
                <a:cubicBezTo>
                  <a:pt x="129" y="13298"/>
                  <a:pt x="-675" y="6857"/>
                  <a:pt x="0" y="0"/>
                </a:cubicBezTo>
                <a:close/>
              </a:path>
              <a:path extrusionOk="0" h="18288" w="8140446">
                <a:moveTo>
                  <a:pt x="0" y="0"/>
                </a:moveTo>
                <a:cubicBezTo>
                  <a:pt x="142435" y="-24533"/>
                  <a:pt x="380026" y="17447"/>
                  <a:pt x="596966" y="0"/>
                </a:cubicBezTo>
                <a:cubicBezTo>
                  <a:pt x="813906" y="-17447"/>
                  <a:pt x="830530" y="13462"/>
                  <a:pt x="1031123" y="0"/>
                </a:cubicBezTo>
                <a:cubicBezTo>
                  <a:pt x="1231716" y="-13462"/>
                  <a:pt x="1634038" y="0"/>
                  <a:pt x="1872303" y="0"/>
                </a:cubicBezTo>
                <a:cubicBezTo>
                  <a:pt x="2110568" y="0"/>
                  <a:pt x="2261934" y="-25727"/>
                  <a:pt x="2469269" y="0"/>
                </a:cubicBezTo>
                <a:cubicBezTo>
                  <a:pt x="2676604" y="25727"/>
                  <a:pt x="2790440" y="16284"/>
                  <a:pt x="3066235" y="0"/>
                </a:cubicBezTo>
                <a:cubicBezTo>
                  <a:pt x="3342030" y="-16284"/>
                  <a:pt x="3685603" y="41976"/>
                  <a:pt x="3907414" y="0"/>
                </a:cubicBezTo>
                <a:cubicBezTo>
                  <a:pt x="4129225" y="-41976"/>
                  <a:pt x="4177416" y="-7598"/>
                  <a:pt x="4422976" y="0"/>
                </a:cubicBezTo>
                <a:cubicBezTo>
                  <a:pt x="4668536" y="7598"/>
                  <a:pt x="5023499" y="-28058"/>
                  <a:pt x="5264155" y="0"/>
                </a:cubicBezTo>
                <a:cubicBezTo>
                  <a:pt x="5504811" y="28058"/>
                  <a:pt x="5703675" y="13288"/>
                  <a:pt x="6105335" y="0"/>
                </a:cubicBezTo>
                <a:cubicBezTo>
                  <a:pt x="6506995" y="-13288"/>
                  <a:pt x="6455516" y="-5124"/>
                  <a:pt x="6783705" y="0"/>
                </a:cubicBezTo>
                <a:cubicBezTo>
                  <a:pt x="7111894" y="5124"/>
                  <a:pt x="7512856" y="10604"/>
                  <a:pt x="8140446" y="0"/>
                </a:cubicBezTo>
                <a:cubicBezTo>
                  <a:pt x="8140458" y="8833"/>
                  <a:pt x="8140986" y="9830"/>
                  <a:pt x="8140446" y="18288"/>
                </a:cubicBezTo>
                <a:cubicBezTo>
                  <a:pt x="7959314" y="3345"/>
                  <a:pt x="7870113" y="10437"/>
                  <a:pt x="7706289" y="18288"/>
                </a:cubicBezTo>
                <a:cubicBezTo>
                  <a:pt x="7542465" y="26139"/>
                  <a:pt x="7157940" y="17482"/>
                  <a:pt x="6865109" y="18288"/>
                </a:cubicBezTo>
                <a:cubicBezTo>
                  <a:pt x="6572278" y="19094"/>
                  <a:pt x="6524256" y="38051"/>
                  <a:pt x="6349548" y="18288"/>
                </a:cubicBezTo>
                <a:cubicBezTo>
                  <a:pt x="6174840" y="-1475"/>
                  <a:pt x="5951624" y="174"/>
                  <a:pt x="5671177" y="18288"/>
                </a:cubicBezTo>
                <a:cubicBezTo>
                  <a:pt x="5390730" y="36402"/>
                  <a:pt x="5222992" y="60058"/>
                  <a:pt x="4829998" y="18288"/>
                </a:cubicBezTo>
                <a:cubicBezTo>
                  <a:pt x="4437004" y="-23482"/>
                  <a:pt x="4344181" y="39087"/>
                  <a:pt x="4151627" y="18288"/>
                </a:cubicBezTo>
                <a:cubicBezTo>
                  <a:pt x="3959073" y="-2511"/>
                  <a:pt x="3886970" y="32875"/>
                  <a:pt x="3717470" y="18288"/>
                </a:cubicBezTo>
                <a:cubicBezTo>
                  <a:pt x="3547970" y="3701"/>
                  <a:pt x="3451521" y="31872"/>
                  <a:pt x="3201909" y="18288"/>
                </a:cubicBezTo>
                <a:cubicBezTo>
                  <a:pt x="2952297" y="4704"/>
                  <a:pt x="2543413" y="6029"/>
                  <a:pt x="2360729" y="18288"/>
                </a:cubicBezTo>
                <a:cubicBezTo>
                  <a:pt x="2178045" y="30547"/>
                  <a:pt x="1906056" y="25847"/>
                  <a:pt x="1682359" y="18288"/>
                </a:cubicBezTo>
                <a:cubicBezTo>
                  <a:pt x="1458662" y="10730"/>
                  <a:pt x="1330405" y="8046"/>
                  <a:pt x="1166797" y="18288"/>
                </a:cubicBezTo>
                <a:cubicBezTo>
                  <a:pt x="1003189" y="28530"/>
                  <a:pt x="278098" y="19533"/>
                  <a:pt x="0" y="18288"/>
                </a:cubicBezTo>
                <a:cubicBezTo>
                  <a:pt x="74" y="14054"/>
                  <a:pt x="-46" y="699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12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48" name="Google Shape;248;p19"/>
          <p:cNvSpPr txBox="1"/>
          <p:nvPr>
            <p:ph idx="1" type="body"/>
          </p:nvPr>
        </p:nvSpPr>
        <p:spPr>
          <a:xfrm>
            <a:off x="628650" y="1929384"/>
            <a:ext cx="7886700" cy="4251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1" marL="5143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Calibri"/>
              <a:buAutoNum type="arabicPeriod" startAt="5"/>
            </a:pPr>
            <a:r>
              <a:rPr lang="en-US" sz="2000">
                <a:solidFill>
                  <a:schemeClr val="dk1"/>
                </a:solidFill>
              </a:rPr>
              <a:t>Excessive Program Maintenance</a:t>
            </a:r>
            <a:endParaRPr/>
          </a:p>
          <a:p>
            <a:pPr indent="-342900" lvl="1" marL="342900" rtl="0" algn="just">
              <a:lnSpc>
                <a:spcPct val="15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2000"/>
              <a:buChar char="―"/>
            </a:pPr>
            <a:r>
              <a:rPr lang="en-US" sz="2000">
                <a:solidFill>
                  <a:schemeClr val="dk1"/>
                </a:solidFill>
              </a:rPr>
              <a:t> 80% of information systems budget might be devoted to program maintenance due to the preceding factors discussed in detail.</a:t>
            </a:r>
            <a:endParaRPr/>
          </a:p>
          <a:p>
            <a:pPr indent="-457200" lvl="1" marL="457200" rtl="0" algn="just">
              <a:lnSpc>
                <a:spcPct val="15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2000"/>
              <a:buChar char="―"/>
            </a:pPr>
            <a:r>
              <a:rPr lang="en-US" sz="2000">
                <a:solidFill>
                  <a:schemeClr val="dk1"/>
                </a:solidFill>
              </a:rPr>
              <a:t>NOTE: the disadvantages discussed for file processing system can also be the limitations of databases, if an organization does not apply the database approach.</a:t>
            </a:r>
            <a:endParaRPr/>
          </a:p>
          <a:p>
            <a:pPr indent="-330200" lvl="1" marL="457200" rtl="0" algn="just">
              <a:lnSpc>
                <a:spcPct val="15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69850" lvl="0" marL="171450" rtl="0" algn="just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249" name="Google Shape;249;p19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/>
          <p:nvPr/>
        </p:nvSpPr>
        <p:spPr>
          <a:xfrm>
            <a:off x="0" y="0"/>
            <a:ext cx="9141714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9" name="Google Shape;99;p2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3600"/>
              <a:buFont typeface="Calibri"/>
              <a:buNone/>
            </a:pPr>
            <a:r>
              <a:rPr lang="en-US" sz="3600"/>
              <a:t>Lecture Agenda-I</a:t>
            </a:r>
            <a:br>
              <a:rPr lang="en-US" sz="4700"/>
            </a:br>
            <a:r>
              <a:rPr lang="en-US" sz="2700"/>
              <a:t>Background of Database Management</a:t>
            </a:r>
            <a:endParaRPr sz="4700"/>
          </a:p>
        </p:txBody>
      </p:sp>
      <p:sp>
        <p:nvSpPr>
          <p:cNvPr id="100" name="Google Shape;100;p2"/>
          <p:cNvSpPr/>
          <p:nvPr/>
        </p:nvSpPr>
        <p:spPr>
          <a:xfrm>
            <a:off x="501777" y="1677373"/>
            <a:ext cx="8140446" cy="18288"/>
          </a:xfrm>
          <a:custGeom>
            <a:rect b="b" l="l" r="r" t="t"/>
            <a:pathLst>
              <a:path extrusionOk="0" fill="none" h="18288" w="8140446">
                <a:moveTo>
                  <a:pt x="0" y="0"/>
                </a:moveTo>
                <a:cubicBezTo>
                  <a:pt x="94920" y="9103"/>
                  <a:pt x="287892" y="-4966"/>
                  <a:pt x="434157" y="0"/>
                </a:cubicBezTo>
                <a:cubicBezTo>
                  <a:pt x="580422" y="4966"/>
                  <a:pt x="943595" y="-14182"/>
                  <a:pt x="1193932" y="0"/>
                </a:cubicBezTo>
                <a:cubicBezTo>
                  <a:pt x="1444270" y="14182"/>
                  <a:pt x="1472129" y="5523"/>
                  <a:pt x="1628089" y="0"/>
                </a:cubicBezTo>
                <a:cubicBezTo>
                  <a:pt x="1784049" y="-5523"/>
                  <a:pt x="1962419" y="-17322"/>
                  <a:pt x="2225055" y="0"/>
                </a:cubicBezTo>
                <a:cubicBezTo>
                  <a:pt x="2487691" y="17322"/>
                  <a:pt x="2700681" y="1311"/>
                  <a:pt x="3066235" y="0"/>
                </a:cubicBezTo>
                <a:cubicBezTo>
                  <a:pt x="3431789" y="-1311"/>
                  <a:pt x="3405662" y="25081"/>
                  <a:pt x="3744605" y="0"/>
                </a:cubicBezTo>
                <a:cubicBezTo>
                  <a:pt x="4083548" y="-25081"/>
                  <a:pt x="4265111" y="-11945"/>
                  <a:pt x="4504380" y="0"/>
                </a:cubicBezTo>
                <a:cubicBezTo>
                  <a:pt x="4743649" y="11945"/>
                  <a:pt x="4860394" y="-2832"/>
                  <a:pt x="5101346" y="0"/>
                </a:cubicBezTo>
                <a:cubicBezTo>
                  <a:pt x="5342298" y="2832"/>
                  <a:pt x="5456387" y="23676"/>
                  <a:pt x="5779717" y="0"/>
                </a:cubicBezTo>
                <a:cubicBezTo>
                  <a:pt x="6103047" y="-23676"/>
                  <a:pt x="6270379" y="-37291"/>
                  <a:pt x="6620896" y="0"/>
                </a:cubicBezTo>
                <a:cubicBezTo>
                  <a:pt x="6971413" y="37291"/>
                  <a:pt x="6989068" y="24674"/>
                  <a:pt x="7136458" y="0"/>
                </a:cubicBezTo>
                <a:cubicBezTo>
                  <a:pt x="7283848" y="-24674"/>
                  <a:pt x="7752532" y="-22436"/>
                  <a:pt x="8140446" y="0"/>
                </a:cubicBezTo>
                <a:cubicBezTo>
                  <a:pt x="8140314" y="7702"/>
                  <a:pt x="8140234" y="13511"/>
                  <a:pt x="8140446" y="18288"/>
                </a:cubicBezTo>
                <a:cubicBezTo>
                  <a:pt x="7906329" y="-3043"/>
                  <a:pt x="7681180" y="27465"/>
                  <a:pt x="7543480" y="18288"/>
                </a:cubicBezTo>
                <a:cubicBezTo>
                  <a:pt x="7405780" y="9111"/>
                  <a:pt x="7216607" y="3660"/>
                  <a:pt x="7109323" y="18288"/>
                </a:cubicBezTo>
                <a:cubicBezTo>
                  <a:pt x="7002039" y="32916"/>
                  <a:pt x="6576231" y="42692"/>
                  <a:pt x="6430952" y="18288"/>
                </a:cubicBezTo>
                <a:cubicBezTo>
                  <a:pt x="6285673" y="-6116"/>
                  <a:pt x="6138840" y="34521"/>
                  <a:pt x="5915391" y="18288"/>
                </a:cubicBezTo>
                <a:cubicBezTo>
                  <a:pt x="5691942" y="2055"/>
                  <a:pt x="5459460" y="51666"/>
                  <a:pt x="5237020" y="18288"/>
                </a:cubicBezTo>
                <a:cubicBezTo>
                  <a:pt x="5014580" y="-15090"/>
                  <a:pt x="4747677" y="40449"/>
                  <a:pt x="4558650" y="18288"/>
                </a:cubicBezTo>
                <a:cubicBezTo>
                  <a:pt x="4369623" y="-3873"/>
                  <a:pt x="4146061" y="12568"/>
                  <a:pt x="3880279" y="18288"/>
                </a:cubicBezTo>
                <a:cubicBezTo>
                  <a:pt x="3614497" y="24008"/>
                  <a:pt x="3473808" y="-12908"/>
                  <a:pt x="3201909" y="18288"/>
                </a:cubicBezTo>
                <a:cubicBezTo>
                  <a:pt x="2930010" y="49484"/>
                  <a:pt x="2728175" y="-3430"/>
                  <a:pt x="2604943" y="18288"/>
                </a:cubicBezTo>
                <a:cubicBezTo>
                  <a:pt x="2481711" y="40006"/>
                  <a:pt x="2004334" y="26952"/>
                  <a:pt x="1845168" y="18288"/>
                </a:cubicBezTo>
                <a:cubicBezTo>
                  <a:pt x="1686003" y="9624"/>
                  <a:pt x="1375070" y="37580"/>
                  <a:pt x="1166797" y="18288"/>
                </a:cubicBezTo>
                <a:cubicBezTo>
                  <a:pt x="958524" y="-1004"/>
                  <a:pt x="342846" y="8880"/>
                  <a:pt x="0" y="18288"/>
                </a:cubicBezTo>
                <a:cubicBezTo>
                  <a:pt x="129" y="13298"/>
                  <a:pt x="-675" y="6857"/>
                  <a:pt x="0" y="0"/>
                </a:cubicBezTo>
                <a:close/>
              </a:path>
              <a:path extrusionOk="0" h="18288" w="8140446">
                <a:moveTo>
                  <a:pt x="0" y="0"/>
                </a:moveTo>
                <a:cubicBezTo>
                  <a:pt x="142435" y="-24533"/>
                  <a:pt x="380026" y="17447"/>
                  <a:pt x="596966" y="0"/>
                </a:cubicBezTo>
                <a:cubicBezTo>
                  <a:pt x="813906" y="-17447"/>
                  <a:pt x="830530" y="13462"/>
                  <a:pt x="1031123" y="0"/>
                </a:cubicBezTo>
                <a:cubicBezTo>
                  <a:pt x="1231716" y="-13462"/>
                  <a:pt x="1634038" y="0"/>
                  <a:pt x="1872303" y="0"/>
                </a:cubicBezTo>
                <a:cubicBezTo>
                  <a:pt x="2110568" y="0"/>
                  <a:pt x="2261934" y="-25727"/>
                  <a:pt x="2469269" y="0"/>
                </a:cubicBezTo>
                <a:cubicBezTo>
                  <a:pt x="2676604" y="25727"/>
                  <a:pt x="2790440" y="16284"/>
                  <a:pt x="3066235" y="0"/>
                </a:cubicBezTo>
                <a:cubicBezTo>
                  <a:pt x="3342030" y="-16284"/>
                  <a:pt x="3685603" y="41976"/>
                  <a:pt x="3907414" y="0"/>
                </a:cubicBezTo>
                <a:cubicBezTo>
                  <a:pt x="4129225" y="-41976"/>
                  <a:pt x="4177416" y="-7598"/>
                  <a:pt x="4422976" y="0"/>
                </a:cubicBezTo>
                <a:cubicBezTo>
                  <a:pt x="4668536" y="7598"/>
                  <a:pt x="5023499" y="-28058"/>
                  <a:pt x="5264155" y="0"/>
                </a:cubicBezTo>
                <a:cubicBezTo>
                  <a:pt x="5504811" y="28058"/>
                  <a:pt x="5703675" y="13288"/>
                  <a:pt x="6105335" y="0"/>
                </a:cubicBezTo>
                <a:cubicBezTo>
                  <a:pt x="6506995" y="-13288"/>
                  <a:pt x="6455516" y="-5124"/>
                  <a:pt x="6783705" y="0"/>
                </a:cubicBezTo>
                <a:cubicBezTo>
                  <a:pt x="7111894" y="5124"/>
                  <a:pt x="7512856" y="10604"/>
                  <a:pt x="8140446" y="0"/>
                </a:cubicBezTo>
                <a:cubicBezTo>
                  <a:pt x="8140458" y="8833"/>
                  <a:pt x="8140986" y="9830"/>
                  <a:pt x="8140446" y="18288"/>
                </a:cubicBezTo>
                <a:cubicBezTo>
                  <a:pt x="7959314" y="3345"/>
                  <a:pt x="7870113" y="10437"/>
                  <a:pt x="7706289" y="18288"/>
                </a:cubicBezTo>
                <a:cubicBezTo>
                  <a:pt x="7542465" y="26139"/>
                  <a:pt x="7157940" y="17482"/>
                  <a:pt x="6865109" y="18288"/>
                </a:cubicBezTo>
                <a:cubicBezTo>
                  <a:pt x="6572278" y="19094"/>
                  <a:pt x="6524256" y="38051"/>
                  <a:pt x="6349548" y="18288"/>
                </a:cubicBezTo>
                <a:cubicBezTo>
                  <a:pt x="6174840" y="-1475"/>
                  <a:pt x="5951624" y="174"/>
                  <a:pt x="5671177" y="18288"/>
                </a:cubicBezTo>
                <a:cubicBezTo>
                  <a:pt x="5390730" y="36402"/>
                  <a:pt x="5222992" y="60058"/>
                  <a:pt x="4829998" y="18288"/>
                </a:cubicBezTo>
                <a:cubicBezTo>
                  <a:pt x="4437004" y="-23482"/>
                  <a:pt x="4344181" y="39087"/>
                  <a:pt x="4151627" y="18288"/>
                </a:cubicBezTo>
                <a:cubicBezTo>
                  <a:pt x="3959073" y="-2511"/>
                  <a:pt x="3886970" y="32875"/>
                  <a:pt x="3717470" y="18288"/>
                </a:cubicBezTo>
                <a:cubicBezTo>
                  <a:pt x="3547970" y="3701"/>
                  <a:pt x="3451521" y="31872"/>
                  <a:pt x="3201909" y="18288"/>
                </a:cubicBezTo>
                <a:cubicBezTo>
                  <a:pt x="2952297" y="4704"/>
                  <a:pt x="2543413" y="6029"/>
                  <a:pt x="2360729" y="18288"/>
                </a:cubicBezTo>
                <a:cubicBezTo>
                  <a:pt x="2178045" y="30547"/>
                  <a:pt x="1906056" y="25847"/>
                  <a:pt x="1682359" y="18288"/>
                </a:cubicBezTo>
                <a:cubicBezTo>
                  <a:pt x="1458662" y="10730"/>
                  <a:pt x="1330405" y="8046"/>
                  <a:pt x="1166797" y="18288"/>
                </a:cubicBezTo>
                <a:cubicBezTo>
                  <a:pt x="1003189" y="28530"/>
                  <a:pt x="278098" y="19533"/>
                  <a:pt x="0" y="18288"/>
                </a:cubicBezTo>
                <a:cubicBezTo>
                  <a:pt x="74" y="14054"/>
                  <a:pt x="-46" y="699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12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1" name="Google Shape;101;p2"/>
          <p:cNvSpPr txBox="1"/>
          <p:nvPr>
            <p:ph idx="1" type="body"/>
          </p:nvPr>
        </p:nvSpPr>
        <p:spPr>
          <a:xfrm>
            <a:off x="628650" y="1929384"/>
            <a:ext cx="7886700" cy="425196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rmAutofit/>
          </a:bodyPr>
          <a:lstStyle/>
          <a:p>
            <a:pPr indent="-514350" lvl="1" marL="8572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900"/>
              <a:buFont typeface="Calibri"/>
              <a:buAutoNum type="arabicPeriod"/>
            </a:pPr>
            <a:r>
              <a:rPr lang="en-US" sz="1900">
                <a:solidFill>
                  <a:schemeClr val="dk1"/>
                </a:solidFill>
              </a:rPr>
              <a:t>Example of US continental airlines</a:t>
            </a:r>
            <a:endParaRPr/>
          </a:p>
          <a:p>
            <a:pPr indent="-514350" lvl="1" marL="857250" rtl="0" algn="just">
              <a:lnSpc>
                <a:spcPct val="15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900"/>
              <a:buFont typeface="Calibri"/>
              <a:buAutoNum type="arabicPeriod"/>
            </a:pPr>
            <a:r>
              <a:rPr lang="en-US" sz="1900">
                <a:solidFill>
                  <a:schemeClr val="dk1"/>
                </a:solidFill>
              </a:rPr>
              <a:t>Introduction</a:t>
            </a:r>
            <a:endParaRPr/>
          </a:p>
          <a:p>
            <a:pPr indent="-514350" lvl="1" marL="857250" rtl="0" algn="just">
              <a:lnSpc>
                <a:spcPct val="15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900"/>
              <a:buFont typeface="Calibri"/>
              <a:buAutoNum type="arabicPeriod"/>
            </a:pPr>
            <a:r>
              <a:rPr lang="en-US" sz="1900">
                <a:solidFill>
                  <a:schemeClr val="dk1"/>
                </a:solidFill>
              </a:rPr>
              <a:t>Basic concepts and definitions</a:t>
            </a:r>
            <a:endParaRPr/>
          </a:p>
          <a:p>
            <a:pPr indent="-171450" lvl="3" marL="1200150" rtl="0" algn="just">
              <a:lnSpc>
                <a:spcPct val="15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900"/>
              <a:buFont typeface="Noto Sans Symbols"/>
              <a:buChar char="✔"/>
            </a:pPr>
            <a:r>
              <a:rPr lang="en-US" sz="1900">
                <a:solidFill>
                  <a:schemeClr val="dk1"/>
                </a:solidFill>
              </a:rPr>
              <a:t>Data</a:t>
            </a:r>
            <a:endParaRPr/>
          </a:p>
          <a:p>
            <a:pPr indent="-171450" lvl="3" marL="1200150" rtl="0" algn="just">
              <a:lnSpc>
                <a:spcPct val="15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900"/>
              <a:buFont typeface="Noto Sans Symbols"/>
              <a:buChar char="✔"/>
            </a:pPr>
            <a:r>
              <a:rPr lang="en-US" sz="1900">
                <a:solidFill>
                  <a:schemeClr val="dk1"/>
                </a:solidFill>
              </a:rPr>
              <a:t>Data versus information</a:t>
            </a:r>
            <a:endParaRPr/>
          </a:p>
          <a:p>
            <a:pPr indent="-171450" lvl="3" marL="1200150" rtl="0" algn="just">
              <a:lnSpc>
                <a:spcPct val="15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900"/>
              <a:buFont typeface="Noto Sans Symbols"/>
              <a:buChar char="✔"/>
            </a:pPr>
            <a:r>
              <a:rPr lang="en-US" sz="1900">
                <a:solidFill>
                  <a:schemeClr val="dk1"/>
                </a:solidFill>
              </a:rPr>
              <a:t>Metadata</a:t>
            </a:r>
            <a:endParaRPr/>
          </a:p>
          <a:p>
            <a:pPr indent="-514350" lvl="1" marL="857250" rtl="0" algn="just">
              <a:lnSpc>
                <a:spcPct val="15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900"/>
              <a:buFont typeface="Calibri"/>
              <a:buAutoNum type="arabicPeriod"/>
            </a:pPr>
            <a:r>
              <a:rPr lang="en-US" sz="1900">
                <a:solidFill>
                  <a:schemeClr val="dk1"/>
                </a:solidFill>
              </a:rPr>
              <a:t>Traditional file processing Systems</a:t>
            </a:r>
            <a:endParaRPr/>
          </a:p>
          <a:p>
            <a:pPr indent="-50800" lvl="1" marL="514350" rtl="0" algn="just">
              <a:lnSpc>
                <a:spcPct val="15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900"/>
              <a:buNone/>
            </a:pPr>
            <a:r>
              <a:t/>
            </a:r>
            <a:endParaRPr sz="1900"/>
          </a:p>
          <a:p>
            <a:pPr indent="-50800" lvl="2" marL="857250" rtl="0" algn="just">
              <a:lnSpc>
                <a:spcPct val="15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900"/>
              <a:buNone/>
            </a:pPr>
            <a:r>
              <a:t/>
            </a:r>
            <a:endParaRPr sz="1900"/>
          </a:p>
          <a:p>
            <a:pPr indent="-50800" lvl="2" marL="857250" rtl="0" algn="just">
              <a:lnSpc>
                <a:spcPct val="15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900"/>
              <a:buNone/>
            </a:pPr>
            <a:r>
              <a:t/>
            </a:r>
            <a:endParaRPr sz="1900"/>
          </a:p>
        </p:txBody>
      </p:sp>
      <p:sp>
        <p:nvSpPr>
          <p:cNvPr id="102" name="Google Shape;102;p2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2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FIG1-2" id="255" name="Google Shape;255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5384" y="2165351"/>
            <a:ext cx="8458200" cy="4373562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20"/>
          <p:cNvSpPr txBox="1"/>
          <p:nvPr/>
        </p:nvSpPr>
        <p:spPr>
          <a:xfrm>
            <a:off x="441325" y="228600"/>
            <a:ext cx="8093075" cy="8302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Figure 1-2 Three file processing systems at Pine Valley Furniture</a:t>
            </a:r>
            <a:endParaRPr/>
          </a:p>
        </p:txBody>
      </p:sp>
      <p:sp>
        <p:nvSpPr>
          <p:cNvPr id="257" name="Google Shape;257;p20"/>
          <p:cNvSpPr/>
          <p:nvPr/>
        </p:nvSpPr>
        <p:spPr>
          <a:xfrm>
            <a:off x="486537" y="4789488"/>
            <a:ext cx="1228725" cy="1789113"/>
          </a:xfrm>
          <a:prstGeom prst="ellipse">
            <a:avLst/>
          </a:prstGeom>
          <a:noFill/>
          <a:ln cap="flat" cmpd="sng" w="25400">
            <a:solidFill>
              <a:srgbClr val="8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58" name="Google Shape;258;p20"/>
          <p:cNvSpPr/>
          <p:nvPr/>
        </p:nvSpPr>
        <p:spPr>
          <a:xfrm>
            <a:off x="5210937" y="4749800"/>
            <a:ext cx="1228725" cy="1789113"/>
          </a:xfrm>
          <a:prstGeom prst="ellipse">
            <a:avLst/>
          </a:prstGeom>
          <a:noFill/>
          <a:ln cap="flat" cmpd="sng" w="25400">
            <a:solidFill>
              <a:srgbClr val="8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259" name="Google Shape;259;p20"/>
          <p:cNvCxnSpPr/>
          <p:nvPr/>
        </p:nvCxnSpPr>
        <p:spPr>
          <a:xfrm>
            <a:off x="944532" y="4371182"/>
            <a:ext cx="4638600" cy="1500"/>
          </a:xfrm>
          <a:prstGeom prst="bentConnector3">
            <a:avLst>
              <a:gd fmla="val 0" name="adj1"/>
            </a:avLst>
          </a:prstGeom>
          <a:noFill/>
          <a:ln cap="flat" cmpd="sng" w="25400">
            <a:solidFill>
              <a:srgbClr val="8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60" name="Google Shape;260;p20"/>
          <p:cNvSpPr txBox="1"/>
          <p:nvPr/>
        </p:nvSpPr>
        <p:spPr>
          <a:xfrm>
            <a:off x="2794762" y="1549400"/>
            <a:ext cx="1570038" cy="946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Duplicate Data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1"/>
          <p:cNvSpPr/>
          <p:nvPr/>
        </p:nvSpPr>
        <p:spPr>
          <a:xfrm>
            <a:off x="0" y="0"/>
            <a:ext cx="9141714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66" name="Google Shape;266;p21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4300"/>
              <a:buFont typeface="Calibri"/>
              <a:buNone/>
            </a:pPr>
            <a:r>
              <a:rPr lang="en-US" sz="4300"/>
              <a:t>What is program in above example?</a:t>
            </a:r>
            <a:endParaRPr sz="4300"/>
          </a:p>
        </p:txBody>
      </p:sp>
      <p:sp>
        <p:nvSpPr>
          <p:cNvPr id="267" name="Google Shape;267;p21"/>
          <p:cNvSpPr/>
          <p:nvPr/>
        </p:nvSpPr>
        <p:spPr>
          <a:xfrm>
            <a:off x="501777" y="1677373"/>
            <a:ext cx="8140446" cy="18288"/>
          </a:xfrm>
          <a:custGeom>
            <a:rect b="b" l="l" r="r" t="t"/>
            <a:pathLst>
              <a:path extrusionOk="0" fill="none" h="18288" w="8140446">
                <a:moveTo>
                  <a:pt x="0" y="0"/>
                </a:moveTo>
                <a:cubicBezTo>
                  <a:pt x="94920" y="9103"/>
                  <a:pt x="287892" y="-4966"/>
                  <a:pt x="434157" y="0"/>
                </a:cubicBezTo>
                <a:cubicBezTo>
                  <a:pt x="580422" y="4966"/>
                  <a:pt x="943595" y="-14182"/>
                  <a:pt x="1193932" y="0"/>
                </a:cubicBezTo>
                <a:cubicBezTo>
                  <a:pt x="1444270" y="14182"/>
                  <a:pt x="1472129" y="5523"/>
                  <a:pt x="1628089" y="0"/>
                </a:cubicBezTo>
                <a:cubicBezTo>
                  <a:pt x="1784049" y="-5523"/>
                  <a:pt x="1962419" y="-17322"/>
                  <a:pt x="2225055" y="0"/>
                </a:cubicBezTo>
                <a:cubicBezTo>
                  <a:pt x="2487691" y="17322"/>
                  <a:pt x="2700681" y="1311"/>
                  <a:pt x="3066235" y="0"/>
                </a:cubicBezTo>
                <a:cubicBezTo>
                  <a:pt x="3431789" y="-1311"/>
                  <a:pt x="3405662" y="25081"/>
                  <a:pt x="3744605" y="0"/>
                </a:cubicBezTo>
                <a:cubicBezTo>
                  <a:pt x="4083548" y="-25081"/>
                  <a:pt x="4265111" y="-11945"/>
                  <a:pt x="4504380" y="0"/>
                </a:cubicBezTo>
                <a:cubicBezTo>
                  <a:pt x="4743649" y="11945"/>
                  <a:pt x="4860394" y="-2832"/>
                  <a:pt x="5101346" y="0"/>
                </a:cubicBezTo>
                <a:cubicBezTo>
                  <a:pt x="5342298" y="2832"/>
                  <a:pt x="5456387" y="23676"/>
                  <a:pt x="5779717" y="0"/>
                </a:cubicBezTo>
                <a:cubicBezTo>
                  <a:pt x="6103047" y="-23676"/>
                  <a:pt x="6270379" y="-37291"/>
                  <a:pt x="6620896" y="0"/>
                </a:cubicBezTo>
                <a:cubicBezTo>
                  <a:pt x="6971413" y="37291"/>
                  <a:pt x="6989068" y="24674"/>
                  <a:pt x="7136458" y="0"/>
                </a:cubicBezTo>
                <a:cubicBezTo>
                  <a:pt x="7283848" y="-24674"/>
                  <a:pt x="7752532" y="-22436"/>
                  <a:pt x="8140446" y="0"/>
                </a:cubicBezTo>
                <a:cubicBezTo>
                  <a:pt x="8140314" y="7702"/>
                  <a:pt x="8140234" y="13511"/>
                  <a:pt x="8140446" y="18288"/>
                </a:cubicBezTo>
                <a:cubicBezTo>
                  <a:pt x="7906329" y="-3043"/>
                  <a:pt x="7681180" y="27465"/>
                  <a:pt x="7543480" y="18288"/>
                </a:cubicBezTo>
                <a:cubicBezTo>
                  <a:pt x="7405780" y="9111"/>
                  <a:pt x="7216607" y="3660"/>
                  <a:pt x="7109323" y="18288"/>
                </a:cubicBezTo>
                <a:cubicBezTo>
                  <a:pt x="7002039" y="32916"/>
                  <a:pt x="6576231" y="42692"/>
                  <a:pt x="6430952" y="18288"/>
                </a:cubicBezTo>
                <a:cubicBezTo>
                  <a:pt x="6285673" y="-6116"/>
                  <a:pt x="6138840" y="34521"/>
                  <a:pt x="5915391" y="18288"/>
                </a:cubicBezTo>
                <a:cubicBezTo>
                  <a:pt x="5691942" y="2055"/>
                  <a:pt x="5459460" y="51666"/>
                  <a:pt x="5237020" y="18288"/>
                </a:cubicBezTo>
                <a:cubicBezTo>
                  <a:pt x="5014580" y="-15090"/>
                  <a:pt x="4747677" y="40449"/>
                  <a:pt x="4558650" y="18288"/>
                </a:cubicBezTo>
                <a:cubicBezTo>
                  <a:pt x="4369623" y="-3873"/>
                  <a:pt x="4146061" y="12568"/>
                  <a:pt x="3880279" y="18288"/>
                </a:cubicBezTo>
                <a:cubicBezTo>
                  <a:pt x="3614497" y="24008"/>
                  <a:pt x="3473808" y="-12908"/>
                  <a:pt x="3201909" y="18288"/>
                </a:cubicBezTo>
                <a:cubicBezTo>
                  <a:pt x="2930010" y="49484"/>
                  <a:pt x="2728175" y="-3430"/>
                  <a:pt x="2604943" y="18288"/>
                </a:cubicBezTo>
                <a:cubicBezTo>
                  <a:pt x="2481711" y="40006"/>
                  <a:pt x="2004334" y="26952"/>
                  <a:pt x="1845168" y="18288"/>
                </a:cubicBezTo>
                <a:cubicBezTo>
                  <a:pt x="1686003" y="9624"/>
                  <a:pt x="1375070" y="37580"/>
                  <a:pt x="1166797" y="18288"/>
                </a:cubicBezTo>
                <a:cubicBezTo>
                  <a:pt x="958524" y="-1004"/>
                  <a:pt x="342846" y="8880"/>
                  <a:pt x="0" y="18288"/>
                </a:cubicBezTo>
                <a:cubicBezTo>
                  <a:pt x="129" y="13298"/>
                  <a:pt x="-675" y="6857"/>
                  <a:pt x="0" y="0"/>
                </a:cubicBezTo>
                <a:close/>
              </a:path>
              <a:path extrusionOk="0" h="18288" w="8140446">
                <a:moveTo>
                  <a:pt x="0" y="0"/>
                </a:moveTo>
                <a:cubicBezTo>
                  <a:pt x="142435" y="-24533"/>
                  <a:pt x="380026" y="17447"/>
                  <a:pt x="596966" y="0"/>
                </a:cubicBezTo>
                <a:cubicBezTo>
                  <a:pt x="813906" y="-17447"/>
                  <a:pt x="830530" y="13462"/>
                  <a:pt x="1031123" y="0"/>
                </a:cubicBezTo>
                <a:cubicBezTo>
                  <a:pt x="1231716" y="-13462"/>
                  <a:pt x="1634038" y="0"/>
                  <a:pt x="1872303" y="0"/>
                </a:cubicBezTo>
                <a:cubicBezTo>
                  <a:pt x="2110568" y="0"/>
                  <a:pt x="2261934" y="-25727"/>
                  <a:pt x="2469269" y="0"/>
                </a:cubicBezTo>
                <a:cubicBezTo>
                  <a:pt x="2676604" y="25727"/>
                  <a:pt x="2790440" y="16284"/>
                  <a:pt x="3066235" y="0"/>
                </a:cubicBezTo>
                <a:cubicBezTo>
                  <a:pt x="3342030" y="-16284"/>
                  <a:pt x="3685603" y="41976"/>
                  <a:pt x="3907414" y="0"/>
                </a:cubicBezTo>
                <a:cubicBezTo>
                  <a:pt x="4129225" y="-41976"/>
                  <a:pt x="4177416" y="-7598"/>
                  <a:pt x="4422976" y="0"/>
                </a:cubicBezTo>
                <a:cubicBezTo>
                  <a:pt x="4668536" y="7598"/>
                  <a:pt x="5023499" y="-28058"/>
                  <a:pt x="5264155" y="0"/>
                </a:cubicBezTo>
                <a:cubicBezTo>
                  <a:pt x="5504811" y="28058"/>
                  <a:pt x="5703675" y="13288"/>
                  <a:pt x="6105335" y="0"/>
                </a:cubicBezTo>
                <a:cubicBezTo>
                  <a:pt x="6506995" y="-13288"/>
                  <a:pt x="6455516" y="-5124"/>
                  <a:pt x="6783705" y="0"/>
                </a:cubicBezTo>
                <a:cubicBezTo>
                  <a:pt x="7111894" y="5124"/>
                  <a:pt x="7512856" y="10604"/>
                  <a:pt x="8140446" y="0"/>
                </a:cubicBezTo>
                <a:cubicBezTo>
                  <a:pt x="8140458" y="8833"/>
                  <a:pt x="8140986" y="9830"/>
                  <a:pt x="8140446" y="18288"/>
                </a:cubicBezTo>
                <a:cubicBezTo>
                  <a:pt x="7959314" y="3345"/>
                  <a:pt x="7870113" y="10437"/>
                  <a:pt x="7706289" y="18288"/>
                </a:cubicBezTo>
                <a:cubicBezTo>
                  <a:pt x="7542465" y="26139"/>
                  <a:pt x="7157940" y="17482"/>
                  <a:pt x="6865109" y="18288"/>
                </a:cubicBezTo>
                <a:cubicBezTo>
                  <a:pt x="6572278" y="19094"/>
                  <a:pt x="6524256" y="38051"/>
                  <a:pt x="6349548" y="18288"/>
                </a:cubicBezTo>
                <a:cubicBezTo>
                  <a:pt x="6174840" y="-1475"/>
                  <a:pt x="5951624" y="174"/>
                  <a:pt x="5671177" y="18288"/>
                </a:cubicBezTo>
                <a:cubicBezTo>
                  <a:pt x="5390730" y="36402"/>
                  <a:pt x="5222992" y="60058"/>
                  <a:pt x="4829998" y="18288"/>
                </a:cubicBezTo>
                <a:cubicBezTo>
                  <a:pt x="4437004" y="-23482"/>
                  <a:pt x="4344181" y="39087"/>
                  <a:pt x="4151627" y="18288"/>
                </a:cubicBezTo>
                <a:cubicBezTo>
                  <a:pt x="3959073" y="-2511"/>
                  <a:pt x="3886970" y="32875"/>
                  <a:pt x="3717470" y="18288"/>
                </a:cubicBezTo>
                <a:cubicBezTo>
                  <a:pt x="3547970" y="3701"/>
                  <a:pt x="3451521" y="31872"/>
                  <a:pt x="3201909" y="18288"/>
                </a:cubicBezTo>
                <a:cubicBezTo>
                  <a:pt x="2952297" y="4704"/>
                  <a:pt x="2543413" y="6029"/>
                  <a:pt x="2360729" y="18288"/>
                </a:cubicBezTo>
                <a:cubicBezTo>
                  <a:pt x="2178045" y="30547"/>
                  <a:pt x="1906056" y="25847"/>
                  <a:pt x="1682359" y="18288"/>
                </a:cubicBezTo>
                <a:cubicBezTo>
                  <a:pt x="1458662" y="10730"/>
                  <a:pt x="1330405" y="8046"/>
                  <a:pt x="1166797" y="18288"/>
                </a:cubicBezTo>
                <a:cubicBezTo>
                  <a:pt x="1003189" y="28530"/>
                  <a:pt x="278098" y="19533"/>
                  <a:pt x="0" y="18288"/>
                </a:cubicBezTo>
                <a:cubicBezTo>
                  <a:pt x="74" y="14054"/>
                  <a:pt x="-46" y="699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12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68" name="Google Shape;268;p21"/>
          <p:cNvSpPr txBox="1"/>
          <p:nvPr>
            <p:ph idx="1" type="body"/>
          </p:nvPr>
        </p:nvSpPr>
        <p:spPr>
          <a:xfrm>
            <a:off x="628650" y="1929384"/>
            <a:ext cx="7886700" cy="4251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171450" lvl="0" marL="17145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79999"/>
              <a:buChar char="❖"/>
            </a:pPr>
            <a:r>
              <a:rPr lang="en-US" sz="1800">
                <a:solidFill>
                  <a:schemeClr val="dk1"/>
                </a:solidFill>
              </a:rPr>
              <a:t>In a traditional file processing system like the one used at Pine Valley Furniture Company, each application typically consists of multiple programs, each serving specific purposes within that system. Here’s a breakdown of the potential roles of programs within each application:</a:t>
            </a:r>
            <a:endParaRPr/>
          </a:p>
          <a:p>
            <a:pPr indent="-171450" lvl="0" marL="171450" rtl="0" algn="l">
              <a:lnSpc>
                <a:spcPct val="110000"/>
              </a:lnSpc>
              <a:spcBef>
                <a:spcPts val="750"/>
              </a:spcBef>
              <a:spcAft>
                <a:spcPts val="0"/>
              </a:spcAft>
              <a:buSzPct val="79999"/>
              <a:buChar char="❖"/>
            </a:pPr>
            <a:r>
              <a:rPr b="1" lang="en-US" sz="1800">
                <a:solidFill>
                  <a:schemeClr val="dk1"/>
                </a:solidFill>
              </a:rPr>
              <a:t>Order Filling System</a:t>
            </a:r>
            <a:endParaRPr/>
          </a:p>
          <a:p>
            <a:pPr indent="-171450" lvl="0" marL="171450" rtl="0" algn="l">
              <a:lnSpc>
                <a:spcPct val="110000"/>
              </a:lnSpc>
              <a:spcBef>
                <a:spcPts val="750"/>
              </a:spcBef>
              <a:spcAft>
                <a:spcPts val="0"/>
              </a:spcAft>
              <a:buSzPct val="79999"/>
              <a:buFont typeface="Arial"/>
              <a:buChar char="•"/>
            </a:pPr>
            <a:r>
              <a:rPr b="1" lang="en-US" sz="1800">
                <a:solidFill>
                  <a:schemeClr val="dk1"/>
                </a:solidFill>
              </a:rPr>
              <a:t>Program A: Order Entry</a:t>
            </a:r>
            <a:br>
              <a:rPr lang="en-US" sz="1800">
                <a:solidFill>
                  <a:schemeClr val="dk1"/>
                </a:solidFill>
              </a:rPr>
            </a:br>
            <a:r>
              <a:rPr lang="en-US" sz="1800">
                <a:solidFill>
                  <a:schemeClr val="dk1"/>
                </a:solidFill>
              </a:rPr>
              <a:t>This program allows users to enter new customer orders into the system, checking inventory levels and customer details.</a:t>
            </a:r>
            <a:endParaRPr/>
          </a:p>
          <a:p>
            <a:pPr indent="-171450" lvl="0" marL="171450" rtl="0" algn="l">
              <a:lnSpc>
                <a:spcPct val="110000"/>
              </a:lnSpc>
              <a:spcBef>
                <a:spcPts val="750"/>
              </a:spcBef>
              <a:spcAft>
                <a:spcPts val="0"/>
              </a:spcAft>
              <a:buSzPct val="79999"/>
              <a:buFont typeface="Arial"/>
              <a:buChar char="•"/>
            </a:pPr>
            <a:r>
              <a:rPr b="1" lang="en-US" sz="1800">
                <a:solidFill>
                  <a:schemeClr val="dk1"/>
                </a:solidFill>
              </a:rPr>
              <a:t>Program B: Order Processing</a:t>
            </a:r>
            <a:br>
              <a:rPr lang="en-US" sz="1800">
                <a:solidFill>
                  <a:schemeClr val="dk1"/>
                </a:solidFill>
              </a:rPr>
            </a:br>
            <a:r>
              <a:rPr lang="en-US" sz="1800">
                <a:solidFill>
                  <a:schemeClr val="dk1"/>
                </a:solidFill>
              </a:rPr>
              <a:t>This handles the logic of processing orders, including checking for available inventory and updating stock levels accordingly.</a:t>
            </a:r>
            <a:endParaRPr/>
          </a:p>
          <a:p>
            <a:pPr indent="-171450" lvl="0" marL="171450" rtl="0" algn="l">
              <a:lnSpc>
                <a:spcPct val="110000"/>
              </a:lnSpc>
              <a:spcBef>
                <a:spcPts val="750"/>
              </a:spcBef>
              <a:spcAft>
                <a:spcPts val="0"/>
              </a:spcAft>
              <a:buSzPct val="79999"/>
              <a:buFont typeface="Arial"/>
              <a:buChar char="•"/>
            </a:pPr>
            <a:r>
              <a:rPr b="1" lang="en-US" sz="1800">
                <a:solidFill>
                  <a:schemeClr val="dk1"/>
                </a:solidFill>
              </a:rPr>
              <a:t>Program C: Order Tracking</a:t>
            </a:r>
            <a:br>
              <a:rPr lang="en-US" sz="1800">
                <a:solidFill>
                  <a:schemeClr val="dk1"/>
                </a:solidFill>
              </a:rPr>
            </a:br>
            <a:r>
              <a:rPr lang="en-US" sz="1800">
                <a:solidFill>
                  <a:schemeClr val="dk1"/>
                </a:solidFill>
              </a:rPr>
              <a:t>This tracks the status of orders (e.g., fulfilled, backordered) and may generate notifications for customers or internal staff.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750"/>
              </a:spcBef>
              <a:spcAft>
                <a:spcPts val="0"/>
              </a:spcAft>
              <a:buSzPct val="80000"/>
              <a:buNone/>
            </a:pPr>
            <a:r>
              <a:t/>
            </a:r>
            <a:endParaRPr sz="3200">
              <a:solidFill>
                <a:schemeClr val="dk1"/>
              </a:solidFill>
            </a:endParaRPr>
          </a:p>
        </p:txBody>
      </p:sp>
      <p:sp>
        <p:nvSpPr>
          <p:cNvPr id="269" name="Google Shape;269;p21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2"/>
          <p:cNvSpPr/>
          <p:nvPr/>
        </p:nvSpPr>
        <p:spPr>
          <a:xfrm>
            <a:off x="0" y="0"/>
            <a:ext cx="9141714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75" name="Google Shape;275;p22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4300"/>
              <a:buFont typeface="Calibri"/>
              <a:buNone/>
            </a:pPr>
            <a:r>
              <a:rPr lang="en-US" sz="4300"/>
              <a:t>SOLUTION: The DATABASE Approach</a:t>
            </a:r>
            <a:endParaRPr/>
          </a:p>
        </p:txBody>
      </p:sp>
      <p:sp>
        <p:nvSpPr>
          <p:cNvPr id="276" name="Google Shape;276;p22"/>
          <p:cNvSpPr/>
          <p:nvPr/>
        </p:nvSpPr>
        <p:spPr>
          <a:xfrm>
            <a:off x="501777" y="1677373"/>
            <a:ext cx="8140446" cy="18288"/>
          </a:xfrm>
          <a:custGeom>
            <a:rect b="b" l="l" r="r" t="t"/>
            <a:pathLst>
              <a:path extrusionOk="0" fill="none" h="18288" w="8140446">
                <a:moveTo>
                  <a:pt x="0" y="0"/>
                </a:moveTo>
                <a:cubicBezTo>
                  <a:pt x="94920" y="9103"/>
                  <a:pt x="287892" y="-4966"/>
                  <a:pt x="434157" y="0"/>
                </a:cubicBezTo>
                <a:cubicBezTo>
                  <a:pt x="580422" y="4966"/>
                  <a:pt x="943595" y="-14182"/>
                  <a:pt x="1193932" y="0"/>
                </a:cubicBezTo>
                <a:cubicBezTo>
                  <a:pt x="1444270" y="14182"/>
                  <a:pt x="1472129" y="5523"/>
                  <a:pt x="1628089" y="0"/>
                </a:cubicBezTo>
                <a:cubicBezTo>
                  <a:pt x="1784049" y="-5523"/>
                  <a:pt x="1962419" y="-17322"/>
                  <a:pt x="2225055" y="0"/>
                </a:cubicBezTo>
                <a:cubicBezTo>
                  <a:pt x="2487691" y="17322"/>
                  <a:pt x="2700681" y="1311"/>
                  <a:pt x="3066235" y="0"/>
                </a:cubicBezTo>
                <a:cubicBezTo>
                  <a:pt x="3431789" y="-1311"/>
                  <a:pt x="3405662" y="25081"/>
                  <a:pt x="3744605" y="0"/>
                </a:cubicBezTo>
                <a:cubicBezTo>
                  <a:pt x="4083548" y="-25081"/>
                  <a:pt x="4265111" y="-11945"/>
                  <a:pt x="4504380" y="0"/>
                </a:cubicBezTo>
                <a:cubicBezTo>
                  <a:pt x="4743649" y="11945"/>
                  <a:pt x="4860394" y="-2832"/>
                  <a:pt x="5101346" y="0"/>
                </a:cubicBezTo>
                <a:cubicBezTo>
                  <a:pt x="5342298" y="2832"/>
                  <a:pt x="5456387" y="23676"/>
                  <a:pt x="5779717" y="0"/>
                </a:cubicBezTo>
                <a:cubicBezTo>
                  <a:pt x="6103047" y="-23676"/>
                  <a:pt x="6270379" y="-37291"/>
                  <a:pt x="6620896" y="0"/>
                </a:cubicBezTo>
                <a:cubicBezTo>
                  <a:pt x="6971413" y="37291"/>
                  <a:pt x="6989068" y="24674"/>
                  <a:pt x="7136458" y="0"/>
                </a:cubicBezTo>
                <a:cubicBezTo>
                  <a:pt x="7283848" y="-24674"/>
                  <a:pt x="7752532" y="-22436"/>
                  <a:pt x="8140446" y="0"/>
                </a:cubicBezTo>
                <a:cubicBezTo>
                  <a:pt x="8140314" y="7702"/>
                  <a:pt x="8140234" y="13511"/>
                  <a:pt x="8140446" y="18288"/>
                </a:cubicBezTo>
                <a:cubicBezTo>
                  <a:pt x="7906329" y="-3043"/>
                  <a:pt x="7681180" y="27465"/>
                  <a:pt x="7543480" y="18288"/>
                </a:cubicBezTo>
                <a:cubicBezTo>
                  <a:pt x="7405780" y="9111"/>
                  <a:pt x="7216607" y="3660"/>
                  <a:pt x="7109323" y="18288"/>
                </a:cubicBezTo>
                <a:cubicBezTo>
                  <a:pt x="7002039" y="32916"/>
                  <a:pt x="6576231" y="42692"/>
                  <a:pt x="6430952" y="18288"/>
                </a:cubicBezTo>
                <a:cubicBezTo>
                  <a:pt x="6285673" y="-6116"/>
                  <a:pt x="6138840" y="34521"/>
                  <a:pt x="5915391" y="18288"/>
                </a:cubicBezTo>
                <a:cubicBezTo>
                  <a:pt x="5691942" y="2055"/>
                  <a:pt x="5459460" y="51666"/>
                  <a:pt x="5237020" y="18288"/>
                </a:cubicBezTo>
                <a:cubicBezTo>
                  <a:pt x="5014580" y="-15090"/>
                  <a:pt x="4747677" y="40449"/>
                  <a:pt x="4558650" y="18288"/>
                </a:cubicBezTo>
                <a:cubicBezTo>
                  <a:pt x="4369623" y="-3873"/>
                  <a:pt x="4146061" y="12568"/>
                  <a:pt x="3880279" y="18288"/>
                </a:cubicBezTo>
                <a:cubicBezTo>
                  <a:pt x="3614497" y="24008"/>
                  <a:pt x="3473808" y="-12908"/>
                  <a:pt x="3201909" y="18288"/>
                </a:cubicBezTo>
                <a:cubicBezTo>
                  <a:pt x="2930010" y="49484"/>
                  <a:pt x="2728175" y="-3430"/>
                  <a:pt x="2604943" y="18288"/>
                </a:cubicBezTo>
                <a:cubicBezTo>
                  <a:pt x="2481711" y="40006"/>
                  <a:pt x="2004334" y="26952"/>
                  <a:pt x="1845168" y="18288"/>
                </a:cubicBezTo>
                <a:cubicBezTo>
                  <a:pt x="1686003" y="9624"/>
                  <a:pt x="1375070" y="37580"/>
                  <a:pt x="1166797" y="18288"/>
                </a:cubicBezTo>
                <a:cubicBezTo>
                  <a:pt x="958524" y="-1004"/>
                  <a:pt x="342846" y="8880"/>
                  <a:pt x="0" y="18288"/>
                </a:cubicBezTo>
                <a:cubicBezTo>
                  <a:pt x="129" y="13298"/>
                  <a:pt x="-675" y="6857"/>
                  <a:pt x="0" y="0"/>
                </a:cubicBezTo>
                <a:close/>
              </a:path>
              <a:path extrusionOk="0" h="18288" w="8140446">
                <a:moveTo>
                  <a:pt x="0" y="0"/>
                </a:moveTo>
                <a:cubicBezTo>
                  <a:pt x="142435" y="-24533"/>
                  <a:pt x="380026" y="17447"/>
                  <a:pt x="596966" y="0"/>
                </a:cubicBezTo>
                <a:cubicBezTo>
                  <a:pt x="813906" y="-17447"/>
                  <a:pt x="830530" y="13462"/>
                  <a:pt x="1031123" y="0"/>
                </a:cubicBezTo>
                <a:cubicBezTo>
                  <a:pt x="1231716" y="-13462"/>
                  <a:pt x="1634038" y="0"/>
                  <a:pt x="1872303" y="0"/>
                </a:cubicBezTo>
                <a:cubicBezTo>
                  <a:pt x="2110568" y="0"/>
                  <a:pt x="2261934" y="-25727"/>
                  <a:pt x="2469269" y="0"/>
                </a:cubicBezTo>
                <a:cubicBezTo>
                  <a:pt x="2676604" y="25727"/>
                  <a:pt x="2790440" y="16284"/>
                  <a:pt x="3066235" y="0"/>
                </a:cubicBezTo>
                <a:cubicBezTo>
                  <a:pt x="3342030" y="-16284"/>
                  <a:pt x="3685603" y="41976"/>
                  <a:pt x="3907414" y="0"/>
                </a:cubicBezTo>
                <a:cubicBezTo>
                  <a:pt x="4129225" y="-41976"/>
                  <a:pt x="4177416" y="-7598"/>
                  <a:pt x="4422976" y="0"/>
                </a:cubicBezTo>
                <a:cubicBezTo>
                  <a:pt x="4668536" y="7598"/>
                  <a:pt x="5023499" y="-28058"/>
                  <a:pt x="5264155" y="0"/>
                </a:cubicBezTo>
                <a:cubicBezTo>
                  <a:pt x="5504811" y="28058"/>
                  <a:pt x="5703675" y="13288"/>
                  <a:pt x="6105335" y="0"/>
                </a:cubicBezTo>
                <a:cubicBezTo>
                  <a:pt x="6506995" y="-13288"/>
                  <a:pt x="6455516" y="-5124"/>
                  <a:pt x="6783705" y="0"/>
                </a:cubicBezTo>
                <a:cubicBezTo>
                  <a:pt x="7111894" y="5124"/>
                  <a:pt x="7512856" y="10604"/>
                  <a:pt x="8140446" y="0"/>
                </a:cubicBezTo>
                <a:cubicBezTo>
                  <a:pt x="8140458" y="8833"/>
                  <a:pt x="8140986" y="9830"/>
                  <a:pt x="8140446" y="18288"/>
                </a:cubicBezTo>
                <a:cubicBezTo>
                  <a:pt x="7959314" y="3345"/>
                  <a:pt x="7870113" y="10437"/>
                  <a:pt x="7706289" y="18288"/>
                </a:cubicBezTo>
                <a:cubicBezTo>
                  <a:pt x="7542465" y="26139"/>
                  <a:pt x="7157940" y="17482"/>
                  <a:pt x="6865109" y="18288"/>
                </a:cubicBezTo>
                <a:cubicBezTo>
                  <a:pt x="6572278" y="19094"/>
                  <a:pt x="6524256" y="38051"/>
                  <a:pt x="6349548" y="18288"/>
                </a:cubicBezTo>
                <a:cubicBezTo>
                  <a:pt x="6174840" y="-1475"/>
                  <a:pt x="5951624" y="174"/>
                  <a:pt x="5671177" y="18288"/>
                </a:cubicBezTo>
                <a:cubicBezTo>
                  <a:pt x="5390730" y="36402"/>
                  <a:pt x="5222992" y="60058"/>
                  <a:pt x="4829998" y="18288"/>
                </a:cubicBezTo>
                <a:cubicBezTo>
                  <a:pt x="4437004" y="-23482"/>
                  <a:pt x="4344181" y="39087"/>
                  <a:pt x="4151627" y="18288"/>
                </a:cubicBezTo>
                <a:cubicBezTo>
                  <a:pt x="3959073" y="-2511"/>
                  <a:pt x="3886970" y="32875"/>
                  <a:pt x="3717470" y="18288"/>
                </a:cubicBezTo>
                <a:cubicBezTo>
                  <a:pt x="3547970" y="3701"/>
                  <a:pt x="3451521" y="31872"/>
                  <a:pt x="3201909" y="18288"/>
                </a:cubicBezTo>
                <a:cubicBezTo>
                  <a:pt x="2952297" y="4704"/>
                  <a:pt x="2543413" y="6029"/>
                  <a:pt x="2360729" y="18288"/>
                </a:cubicBezTo>
                <a:cubicBezTo>
                  <a:pt x="2178045" y="30547"/>
                  <a:pt x="1906056" y="25847"/>
                  <a:pt x="1682359" y="18288"/>
                </a:cubicBezTo>
                <a:cubicBezTo>
                  <a:pt x="1458662" y="10730"/>
                  <a:pt x="1330405" y="8046"/>
                  <a:pt x="1166797" y="18288"/>
                </a:cubicBezTo>
                <a:cubicBezTo>
                  <a:pt x="1003189" y="28530"/>
                  <a:pt x="278098" y="19533"/>
                  <a:pt x="0" y="18288"/>
                </a:cubicBezTo>
                <a:cubicBezTo>
                  <a:pt x="74" y="14054"/>
                  <a:pt x="-46" y="699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12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77" name="Google Shape;277;p22"/>
          <p:cNvSpPr txBox="1"/>
          <p:nvPr>
            <p:ph idx="1" type="body"/>
          </p:nvPr>
        </p:nvSpPr>
        <p:spPr>
          <a:xfrm>
            <a:off x="628650" y="1929384"/>
            <a:ext cx="7886700" cy="425196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rmAutofit/>
          </a:bodyPr>
          <a:lstStyle/>
          <a:p>
            <a:pPr indent="-171450" lvl="0" marL="1714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24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Requires a Database Management System (DBS)</a:t>
            </a:r>
            <a:endParaRPr/>
          </a:p>
          <a:p>
            <a:pPr indent="-171450" lvl="0" marL="171450" rtl="0" algn="just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2240"/>
              <a:buFont typeface="Arial"/>
              <a:buNone/>
            </a:pPr>
            <a:r>
              <a:rPr lang="en-US" sz="2800">
                <a:solidFill>
                  <a:schemeClr val="dk1"/>
                </a:solidFill>
              </a:rPr>
              <a:t>The database management system (DBS), on the other hand is the software or tool that is used to manage the database and its users.</a:t>
            </a:r>
            <a:endParaRPr/>
          </a:p>
          <a:p>
            <a:pPr indent="-171450" lvl="0" marL="171450" rtl="0" algn="just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2240"/>
              <a:buFont typeface="Noto Sans Symbols"/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278" name="Google Shape;278;p22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3"/>
          <p:cNvSpPr txBox="1"/>
          <p:nvPr>
            <p:ph type="title"/>
          </p:nvPr>
        </p:nvSpPr>
        <p:spPr>
          <a:xfrm>
            <a:off x="609600" y="401337"/>
            <a:ext cx="7743825" cy="561563"/>
          </a:xfrm>
          <a:prstGeom prst="rect">
            <a:avLst/>
          </a:prstGeom>
          <a:noFill/>
          <a:ln>
            <a:noFill/>
          </a:ln>
        </p:spPr>
        <p:txBody>
          <a:bodyPr anchorCtr="0" anchor="t" bIns="17450" lIns="41275" spcFirstLastPara="1" rIns="41275" wrap="square" tIns="1745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3800"/>
              <a:buFont typeface="Calibri"/>
              <a:buNone/>
            </a:pPr>
            <a:r>
              <a:rPr lang="en-US"/>
              <a:t>Database Management System</a:t>
            </a:r>
            <a:endParaRPr/>
          </a:p>
        </p:txBody>
      </p:sp>
      <p:pic>
        <p:nvPicPr>
          <p:cNvPr descr="FIG01_03" id="284" name="Google Shape;284;p2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5000" y="2354262"/>
            <a:ext cx="5112822" cy="4351338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2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2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86" name="Google Shape;286;p23"/>
          <p:cNvSpPr/>
          <p:nvPr/>
        </p:nvSpPr>
        <p:spPr>
          <a:xfrm>
            <a:off x="457200" y="1066800"/>
            <a:ext cx="7772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</a:pPr>
            <a:r>
              <a:rPr b="0" i="0" lang="en-US" sz="2000" u="none" cap="none" strike="noStrike">
                <a:solidFill>
                  <a:srgbClr val="54813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software system that is used to create, maintain, and provide controlled access to user databases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4"/>
          <p:cNvSpPr/>
          <p:nvPr/>
        </p:nvSpPr>
        <p:spPr>
          <a:xfrm>
            <a:off x="0" y="0"/>
            <a:ext cx="9141714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92" name="Google Shape;292;p24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4300"/>
              <a:buFont typeface="Calibri"/>
              <a:buNone/>
            </a:pPr>
            <a:r>
              <a:rPr lang="en-US" sz="4300"/>
              <a:t>Database Management System contd..</a:t>
            </a:r>
            <a:endParaRPr sz="4300"/>
          </a:p>
        </p:txBody>
      </p:sp>
      <p:sp>
        <p:nvSpPr>
          <p:cNvPr id="293" name="Google Shape;293;p24"/>
          <p:cNvSpPr/>
          <p:nvPr/>
        </p:nvSpPr>
        <p:spPr>
          <a:xfrm>
            <a:off x="501777" y="1677373"/>
            <a:ext cx="8140446" cy="18288"/>
          </a:xfrm>
          <a:custGeom>
            <a:rect b="b" l="l" r="r" t="t"/>
            <a:pathLst>
              <a:path extrusionOk="0" fill="none" h="18288" w="8140446">
                <a:moveTo>
                  <a:pt x="0" y="0"/>
                </a:moveTo>
                <a:cubicBezTo>
                  <a:pt x="94920" y="9103"/>
                  <a:pt x="287892" y="-4966"/>
                  <a:pt x="434157" y="0"/>
                </a:cubicBezTo>
                <a:cubicBezTo>
                  <a:pt x="580422" y="4966"/>
                  <a:pt x="943595" y="-14182"/>
                  <a:pt x="1193932" y="0"/>
                </a:cubicBezTo>
                <a:cubicBezTo>
                  <a:pt x="1444270" y="14182"/>
                  <a:pt x="1472129" y="5523"/>
                  <a:pt x="1628089" y="0"/>
                </a:cubicBezTo>
                <a:cubicBezTo>
                  <a:pt x="1784049" y="-5523"/>
                  <a:pt x="1962419" y="-17322"/>
                  <a:pt x="2225055" y="0"/>
                </a:cubicBezTo>
                <a:cubicBezTo>
                  <a:pt x="2487691" y="17322"/>
                  <a:pt x="2700681" y="1311"/>
                  <a:pt x="3066235" y="0"/>
                </a:cubicBezTo>
                <a:cubicBezTo>
                  <a:pt x="3431789" y="-1311"/>
                  <a:pt x="3405662" y="25081"/>
                  <a:pt x="3744605" y="0"/>
                </a:cubicBezTo>
                <a:cubicBezTo>
                  <a:pt x="4083548" y="-25081"/>
                  <a:pt x="4265111" y="-11945"/>
                  <a:pt x="4504380" y="0"/>
                </a:cubicBezTo>
                <a:cubicBezTo>
                  <a:pt x="4743649" y="11945"/>
                  <a:pt x="4860394" y="-2832"/>
                  <a:pt x="5101346" y="0"/>
                </a:cubicBezTo>
                <a:cubicBezTo>
                  <a:pt x="5342298" y="2832"/>
                  <a:pt x="5456387" y="23676"/>
                  <a:pt x="5779717" y="0"/>
                </a:cubicBezTo>
                <a:cubicBezTo>
                  <a:pt x="6103047" y="-23676"/>
                  <a:pt x="6270379" y="-37291"/>
                  <a:pt x="6620896" y="0"/>
                </a:cubicBezTo>
                <a:cubicBezTo>
                  <a:pt x="6971413" y="37291"/>
                  <a:pt x="6989068" y="24674"/>
                  <a:pt x="7136458" y="0"/>
                </a:cubicBezTo>
                <a:cubicBezTo>
                  <a:pt x="7283848" y="-24674"/>
                  <a:pt x="7752532" y="-22436"/>
                  <a:pt x="8140446" y="0"/>
                </a:cubicBezTo>
                <a:cubicBezTo>
                  <a:pt x="8140314" y="7702"/>
                  <a:pt x="8140234" y="13511"/>
                  <a:pt x="8140446" y="18288"/>
                </a:cubicBezTo>
                <a:cubicBezTo>
                  <a:pt x="7906329" y="-3043"/>
                  <a:pt x="7681180" y="27465"/>
                  <a:pt x="7543480" y="18288"/>
                </a:cubicBezTo>
                <a:cubicBezTo>
                  <a:pt x="7405780" y="9111"/>
                  <a:pt x="7216607" y="3660"/>
                  <a:pt x="7109323" y="18288"/>
                </a:cubicBezTo>
                <a:cubicBezTo>
                  <a:pt x="7002039" y="32916"/>
                  <a:pt x="6576231" y="42692"/>
                  <a:pt x="6430952" y="18288"/>
                </a:cubicBezTo>
                <a:cubicBezTo>
                  <a:pt x="6285673" y="-6116"/>
                  <a:pt x="6138840" y="34521"/>
                  <a:pt x="5915391" y="18288"/>
                </a:cubicBezTo>
                <a:cubicBezTo>
                  <a:pt x="5691942" y="2055"/>
                  <a:pt x="5459460" y="51666"/>
                  <a:pt x="5237020" y="18288"/>
                </a:cubicBezTo>
                <a:cubicBezTo>
                  <a:pt x="5014580" y="-15090"/>
                  <a:pt x="4747677" y="40449"/>
                  <a:pt x="4558650" y="18288"/>
                </a:cubicBezTo>
                <a:cubicBezTo>
                  <a:pt x="4369623" y="-3873"/>
                  <a:pt x="4146061" y="12568"/>
                  <a:pt x="3880279" y="18288"/>
                </a:cubicBezTo>
                <a:cubicBezTo>
                  <a:pt x="3614497" y="24008"/>
                  <a:pt x="3473808" y="-12908"/>
                  <a:pt x="3201909" y="18288"/>
                </a:cubicBezTo>
                <a:cubicBezTo>
                  <a:pt x="2930010" y="49484"/>
                  <a:pt x="2728175" y="-3430"/>
                  <a:pt x="2604943" y="18288"/>
                </a:cubicBezTo>
                <a:cubicBezTo>
                  <a:pt x="2481711" y="40006"/>
                  <a:pt x="2004334" y="26952"/>
                  <a:pt x="1845168" y="18288"/>
                </a:cubicBezTo>
                <a:cubicBezTo>
                  <a:pt x="1686003" y="9624"/>
                  <a:pt x="1375070" y="37580"/>
                  <a:pt x="1166797" y="18288"/>
                </a:cubicBezTo>
                <a:cubicBezTo>
                  <a:pt x="958524" y="-1004"/>
                  <a:pt x="342846" y="8880"/>
                  <a:pt x="0" y="18288"/>
                </a:cubicBezTo>
                <a:cubicBezTo>
                  <a:pt x="129" y="13298"/>
                  <a:pt x="-675" y="6857"/>
                  <a:pt x="0" y="0"/>
                </a:cubicBezTo>
                <a:close/>
              </a:path>
              <a:path extrusionOk="0" h="18288" w="8140446">
                <a:moveTo>
                  <a:pt x="0" y="0"/>
                </a:moveTo>
                <a:cubicBezTo>
                  <a:pt x="142435" y="-24533"/>
                  <a:pt x="380026" y="17447"/>
                  <a:pt x="596966" y="0"/>
                </a:cubicBezTo>
                <a:cubicBezTo>
                  <a:pt x="813906" y="-17447"/>
                  <a:pt x="830530" y="13462"/>
                  <a:pt x="1031123" y="0"/>
                </a:cubicBezTo>
                <a:cubicBezTo>
                  <a:pt x="1231716" y="-13462"/>
                  <a:pt x="1634038" y="0"/>
                  <a:pt x="1872303" y="0"/>
                </a:cubicBezTo>
                <a:cubicBezTo>
                  <a:pt x="2110568" y="0"/>
                  <a:pt x="2261934" y="-25727"/>
                  <a:pt x="2469269" y="0"/>
                </a:cubicBezTo>
                <a:cubicBezTo>
                  <a:pt x="2676604" y="25727"/>
                  <a:pt x="2790440" y="16284"/>
                  <a:pt x="3066235" y="0"/>
                </a:cubicBezTo>
                <a:cubicBezTo>
                  <a:pt x="3342030" y="-16284"/>
                  <a:pt x="3685603" y="41976"/>
                  <a:pt x="3907414" y="0"/>
                </a:cubicBezTo>
                <a:cubicBezTo>
                  <a:pt x="4129225" y="-41976"/>
                  <a:pt x="4177416" y="-7598"/>
                  <a:pt x="4422976" y="0"/>
                </a:cubicBezTo>
                <a:cubicBezTo>
                  <a:pt x="4668536" y="7598"/>
                  <a:pt x="5023499" y="-28058"/>
                  <a:pt x="5264155" y="0"/>
                </a:cubicBezTo>
                <a:cubicBezTo>
                  <a:pt x="5504811" y="28058"/>
                  <a:pt x="5703675" y="13288"/>
                  <a:pt x="6105335" y="0"/>
                </a:cubicBezTo>
                <a:cubicBezTo>
                  <a:pt x="6506995" y="-13288"/>
                  <a:pt x="6455516" y="-5124"/>
                  <a:pt x="6783705" y="0"/>
                </a:cubicBezTo>
                <a:cubicBezTo>
                  <a:pt x="7111894" y="5124"/>
                  <a:pt x="7512856" y="10604"/>
                  <a:pt x="8140446" y="0"/>
                </a:cubicBezTo>
                <a:cubicBezTo>
                  <a:pt x="8140458" y="8833"/>
                  <a:pt x="8140986" y="9830"/>
                  <a:pt x="8140446" y="18288"/>
                </a:cubicBezTo>
                <a:cubicBezTo>
                  <a:pt x="7959314" y="3345"/>
                  <a:pt x="7870113" y="10437"/>
                  <a:pt x="7706289" y="18288"/>
                </a:cubicBezTo>
                <a:cubicBezTo>
                  <a:pt x="7542465" y="26139"/>
                  <a:pt x="7157940" y="17482"/>
                  <a:pt x="6865109" y="18288"/>
                </a:cubicBezTo>
                <a:cubicBezTo>
                  <a:pt x="6572278" y="19094"/>
                  <a:pt x="6524256" y="38051"/>
                  <a:pt x="6349548" y="18288"/>
                </a:cubicBezTo>
                <a:cubicBezTo>
                  <a:pt x="6174840" y="-1475"/>
                  <a:pt x="5951624" y="174"/>
                  <a:pt x="5671177" y="18288"/>
                </a:cubicBezTo>
                <a:cubicBezTo>
                  <a:pt x="5390730" y="36402"/>
                  <a:pt x="5222992" y="60058"/>
                  <a:pt x="4829998" y="18288"/>
                </a:cubicBezTo>
                <a:cubicBezTo>
                  <a:pt x="4437004" y="-23482"/>
                  <a:pt x="4344181" y="39087"/>
                  <a:pt x="4151627" y="18288"/>
                </a:cubicBezTo>
                <a:cubicBezTo>
                  <a:pt x="3959073" y="-2511"/>
                  <a:pt x="3886970" y="32875"/>
                  <a:pt x="3717470" y="18288"/>
                </a:cubicBezTo>
                <a:cubicBezTo>
                  <a:pt x="3547970" y="3701"/>
                  <a:pt x="3451521" y="31872"/>
                  <a:pt x="3201909" y="18288"/>
                </a:cubicBezTo>
                <a:cubicBezTo>
                  <a:pt x="2952297" y="4704"/>
                  <a:pt x="2543413" y="6029"/>
                  <a:pt x="2360729" y="18288"/>
                </a:cubicBezTo>
                <a:cubicBezTo>
                  <a:pt x="2178045" y="30547"/>
                  <a:pt x="1906056" y="25847"/>
                  <a:pt x="1682359" y="18288"/>
                </a:cubicBezTo>
                <a:cubicBezTo>
                  <a:pt x="1458662" y="10730"/>
                  <a:pt x="1330405" y="8046"/>
                  <a:pt x="1166797" y="18288"/>
                </a:cubicBezTo>
                <a:cubicBezTo>
                  <a:pt x="1003189" y="28530"/>
                  <a:pt x="278098" y="19533"/>
                  <a:pt x="0" y="18288"/>
                </a:cubicBezTo>
                <a:cubicBezTo>
                  <a:pt x="74" y="14054"/>
                  <a:pt x="-46" y="699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12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94" name="Google Shape;294;p24"/>
          <p:cNvSpPr txBox="1"/>
          <p:nvPr>
            <p:ph idx="1" type="body"/>
          </p:nvPr>
        </p:nvSpPr>
        <p:spPr>
          <a:xfrm>
            <a:off x="628650" y="1929384"/>
            <a:ext cx="7886700" cy="4251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920"/>
              <a:buFont typeface="Noto Sans Symbols"/>
              <a:buChar char="❖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DBMS manages data resources like an operating system manages hardware resources</a:t>
            </a:r>
            <a:endParaRPr/>
          </a:p>
          <a:p>
            <a:pPr indent="-49529" lvl="0" marL="171450" rtl="0" algn="just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rgbClr val="990000"/>
              </a:buClr>
              <a:buSzPts val="192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295" name="Google Shape;295;p24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5"/>
          <p:cNvSpPr/>
          <p:nvPr/>
        </p:nvSpPr>
        <p:spPr>
          <a:xfrm>
            <a:off x="0" y="0"/>
            <a:ext cx="9141714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01" name="Google Shape;301;p25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4700"/>
              <a:buFont typeface="Calibri"/>
              <a:buNone/>
            </a:pPr>
            <a:r>
              <a:rPr lang="en-US" sz="4700"/>
              <a:t>Introduction to Databases</a:t>
            </a:r>
            <a:endParaRPr/>
          </a:p>
        </p:txBody>
      </p:sp>
      <p:sp>
        <p:nvSpPr>
          <p:cNvPr id="302" name="Google Shape;302;p25"/>
          <p:cNvSpPr/>
          <p:nvPr/>
        </p:nvSpPr>
        <p:spPr>
          <a:xfrm>
            <a:off x="501777" y="1677373"/>
            <a:ext cx="8140446" cy="18288"/>
          </a:xfrm>
          <a:custGeom>
            <a:rect b="b" l="l" r="r" t="t"/>
            <a:pathLst>
              <a:path extrusionOk="0" fill="none" h="18288" w="8140446">
                <a:moveTo>
                  <a:pt x="0" y="0"/>
                </a:moveTo>
                <a:cubicBezTo>
                  <a:pt x="94920" y="9103"/>
                  <a:pt x="287892" y="-4966"/>
                  <a:pt x="434157" y="0"/>
                </a:cubicBezTo>
                <a:cubicBezTo>
                  <a:pt x="580422" y="4966"/>
                  <a:pt x="943595" y="-14182"/>
                  <a:pt x="1193932" y="0"/>
                </a:cubicBezTo>
                <a:cubicBezTo>
                  <a:pt x="1444270" y="14182"/>
                  <a:pt x="1472129" y="5523"/>
                  <a:pt x="1628089" y="0"/>
                </a:cubicBezTo>
                <a:cubicBezTo>
                  <a:pt x="1784049" y="-5523"/>
                  <a:pt x="1962419" y="-17322"/>
                  <a:pt x="2225055" y="0"/>
                </a:cubicBezTo>
                <a:cubicBezTo>
                  <a:pt x="2487691" y="17322"/>
                  <a:pt x="2700681" y="1311"/>
                  <a:pt x="3066235" y="0"/>
                </a:cubicBezTo>
                <a:cubicBezTo>
                  <a:pt x="3431789" y="-1311"/>
                  <a:pt x="3405662" y="25081"/>
                  <a:pt x="3744605" y="0"/>
                </a:cubicBezTo>
                <a:cubicBezTo>
                  <a:pt x="4083548" y="-25081"/>
                  <a:pt x="4265111" y="-11945"/>
                  <a:pt x="4504380" y="0"/>
                </a:cubicBezTo>
                <a:cubicBezTo>
                  <a:pt x="4743649" y="11945"/>
                  <a:pt x="4860394" y="-2832"/>
                  <a:pt x="5101346" y="0"/>
                </a:cubicBezTo>
                <a:cubicBezTo>
                  <a:pt x="5342298" y="2832"/>
                  <a:pt x="5456387" y="23676"/>
                  <a:pt x="5779717" y="0"/>
                </a:cubicBezTo>
                <a:cubicBezTo>
                  <a:pt x="6103047" y="-23676"/>
                  <a:pt x="6270379" y="-37291"/>
                  <a:pt x="6620896" y="0"/>
                </a:cubicBezTo>
                <a:cubicBezTo>
                  <a:pt x="6971413" y="37291"/>
                  <a:pt x="6989068" y="24674"/>
                  <a:pt x="7136458" y="0"/>
                </a:cubicBezTo>
                <a:cubicBezTo>
                  <a:pt x="7283848" y="-24674"/>
                  <a:pt x="7752532" y="-22436"/>
                  <a:pt x="8140446" y="0"/>
                </a:cubicBezTo>
                <a:cubicBezTo>
                  <a:pt x="8140314" y="7702"/>
                  <a:pt x="8140234" y="13511"/>
                  <a:pt x="8140446" y="18288"/>
                </a:cubicBezTo>
                <a:cubicBezTo>
                  <a:pt x="7906329" y="-3043"/>
                  <a:pt x="7681180" y="27465"/>
                  <a:pt x="7543480" y="18288"/>
                </a:cubicBezTo>
                <a:cubicBezTo>
                  <a:pt x="7405780" y="9111"/>
                  <a:pt x="7216607" y="3660"/>
                  <a:pt x="7109323" y="18288"/>
                </a:cubicBezTo>
                <a:cubicBezTo>
                  <a:pt x="7002039" y="32916"/>
                  <a:pt x="6576231" y="42692"/>
                  <a:pt x="6430952" y="18288"/>
                </a:cubicBezTo>
                <a:cubicBezTo>
                  <a:pt x="6285673" y="-6116"/>
                  <a:pt x="6138840" y="34521"/>
                  <a:pt x="5915391" y="18288"/>
                </a:cubicBezTo>
                <a:cubicBezTo>
                  <a:pt x="5691942" y="2055"/>
                  <a:pt x="5459460" y="51666"/>
                  <a:pt x="5237020" y="18288"/>
                </a:cubicBezTo>
                <a:cubicBezTo>
                  <a:pt x="5014580" y="-15090"/>
                  <a:pt x="4747677" y="40449"/>
                  <a:pt x="4558650" y="18288"/>
                </a:cubicBezTo>
                <a:cubicBezTo>
                  <a:pt x="4369623" y="-3873"/>
                  <a:pt x="4146061" y="12568"/>
                  <a:pt x="3880279" y="18288"/>
                </a:cubicBezTo>
                <a:cubicBezTo>
                  <a:pt x="3614497" y="24008"/>
                  <a:pt x="3473808" y="-12908"/>
                  <a:pt x="3201909" y="18288"/>
                </a:cubicBezTo>
                <a:cubicBezTo>
                  <a:pt x="2930010" y="49484"/>
                  <a:pt x="2728175" y="-3430"/>
                  <a:pt x="2604943" y="18288"/>
                </a:cubicBezTo>
                <a:cubicBezTo>
                  <a:pt x="2481711" y="40006"/>
                  <a:pt x="2004334" y="26952"/>
                  <a:pt x="1845168" y="18288"/>
                </a:cubicBezTo>
                <a:cubicBezTo>
                  <a:pt x="1686003" y="9624"/>
                  <a:pt x="1375070" y="37580"/>
                  <a:pt x="1166797" y="18288"/>
                </a:cubicBezTo>
                <a:cubicBezTo>
                  <a:pt x="958524" y="-1004"/>
                  <a:pt x="342846" y="8880"/>
                  <a:pt x="0" y="18288"/>
                </a:cubicBezTo>
                <a:cubicBezTo>
                  <a:pt x="129" y="13298"/>
                  <a:pt x="-675" y="6857"/>
                  <a:pt x="0" y="0"/>
                </a:cubicBezTo>
                <a:close/>
              </a:path>
              <a:path extrusionOk="0" h="18288" w="8140446">
                <a:moveTo>
                  <a:pt x="0" y="0"/>
                </a:moveTo>
                <a:cubicBezTo>
                  <a:pt x="142435" y="-24533"/>
                  <a:pt x="380026" y="17447"/>
                  <a:pt x="596966" y="0"/>
                </a:cubicBezTo>
                <a:cubicBezTo>
                  <a:pt x="813906" y="-17447"/>
                  <a:pt x="830530" y="13462"/>
                  <a:pt x="1031123" y="0"/>
                </a:cubicBezTo>
                <a:cubicBezTo>
                  <a:pt x="1231716" y="-13462"/>
                  <a:pt x="1634038" y="0"/>
                  <a:pt x="1872303" y="0"/>
                </a:cubicBezTo>
                <a:cubicBezTo>
                  <a:pt x="2110568" y="0"/>
                  <a:pt x="2261934" y="-25727"/>
                  <a:pt x="2469269" y="0"/>
                </a:cubicBezTo>
                <a:cubicBezTo>
                  <a:pt x="2676604" y="25727"/>
                  <a:pt x="2790440" y="16284"/>
                  <a:pt x="3066235" y="0"/>
                </a:cubicBezTo>
                <a:cubicBezTo>
                  <a:pt x="3342030" y="-16284"/>
                  <a:pt x="3685603" y="41976"/>
                  <a:pt x="3907414" y="0"/>
                </a:cubicBezTo>
                <a:cubicBezTo>
                  <a:pt x="4129225" y="-41976"/>
                  <a:pt x="4177416" y="-7598"/>
                  <a:pt x="4422976" y="0"/>
                </a:cubicBezTo>
                <a:cubicBezTo>
                  <a:pt x="4668536" y="7598"/>
                  <a:pt x="5023499" y="-28058"/>
                  <a:pt x="5264155" y="0"/>
                </a:cubicBezTo>
                <a:cubicBezTo>
                  <a:pt x="5504811" y="28058"/>
                  <a:pt x="5703675" y="13288"/>
                  <a:pt x="6105335" y="0"/>
                </a:cubicBezTo>
                <a:cubicBezTo>
                  <a:pt x="6506995" y="-13288"/>
                  <a:pt x="6455516" y="-5124"/>
                  <a:pt x="6783705" y="0"/>
                </a:cubicBezTo>
                <a:cubicBezTo>
                  <a:pt x="7111894" y="5124"/>
                  <a:pt x="7512856" y="10604"/>
                  <a:pt x="8140446" y="0"/>
                </a:cubicBezTo>
                <a:cubicBezTo>
                  <a:pt x="8140458" y="8833"/>
                  <a:pt x="8140986" y="9830"/>
                  <a:pt x="8140446" y="18288"/>
                </a:cubicBezTo>
                <a:cubicBezTo>
                  <a:pt x="7959314" y="3345"/>
                  <a:pt x="7870113" y="10437"/>
                  <a:pt x="7706289" y="18288"/>
                </a:cubicBezTo>
                <a:cubicBezTo>
                  <a:pt x="7542465" y="26139"/>
                  <a:pt x="7157940" y="17482"/>
                  <a:pt x="6865109" y="18288"/>
                </a:cubicBezTo>
                <a:cubicBezTo>
                  <a:pt x="6572278" y="19094"/>
                  <a:pt x="6524256" y="38051"/>
                  <a:pt x="6349548" y="18288"/>
                </a:cubicBezTo>
                <a:cubicBezTo>
                  <a:pt x="6174840" y="-1475"/>
                  <a:pt x="5951624" y="174"/>
                  <a:pt x="5671177" y="18288"/>
                </a:cubicBezTo>
                <a:cubicBezTo>
                  <a:pt x="5390730" y="36402"/>
                  <a:pt x="5222992" y="60058"/>
                  <a:pt x="4829998" y="18288"/>
                </a:cubicBezTo>
                <a:cubicBezTo>
                  <a:pt x="4437004" y="-23482"/>
                  <a:pt x="4344181" y="39087"/>
                  <a:pt x="4151627" y="18288"/>
                </a:cubicBezTo>
                <a:cubicBezTo>
                  <a:pt x="3959073" y="-2511"/>
                  <a:pt x="3886970" y="32875"/>
                  <a:pt x="3717470" y="18288"/>
                </a:cubicBezTo>
                <a:cubicBezTo>
                  <a:pt x="3547970" y="3701"/>
                  <a:pt x="3451521" y="31872"/>
                  <a:pt x="3201909" y="18288"/>
                </a:cubicBezTo>
                <a:cubicBezTo>
                  <a:pt x="2952297" y="4704"/>
                  <a:pt x="2543413" y="6029"/>
                  <a:pt x="2360729" y="18288"/>
                </a:cubicBezTo>
                <a:cubicBezTo>
                  <a:pt x="2178045" y="30547"/>
                  <a:pt x="1906056" y="25847"/>
                  <a:pt x="1682359" y="18288"/>
                </a:cubicBezTo>
                <a:cubicBezTo>
                  <a:pt x="1458662" y="10730"/>
                  <a:pt x="1330405" y="8046"/>
                  <a:pt x="1166797" y="18288"/>
                </a:cubicBezTo>
                <a:cubicBezTo>
                  <a:pt x="1003189" y="28530"/>
                  <a:pt x="278098" y="19533"/>
                  <a:pt x="0" y="18288"/>
                </a:cubicBezTo>
                <a:cubicBezTo>
                  <a:pt x="74" y="14054"/>
                  <a:pt x="-46" y="699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12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03" name="Google Shape;303;p25"/>
          <p:cNvSpPr txBox="1"/>
          <p:nvPr>
            <p:ph idx="1" type="body"/>
          </p:nvPr>
        </p:nvSpPr>
        <p:spPr>
          <a:xfrm>
            <a:off x="628650" y="1929384"/>
            <a:ext cx="7886700" cy="4251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240"/>
              <a:buFont typeface="Noto Sans Symbols"/>
              <a:buChar char="▪"/>
            </a:pPr>
            <a:r>
              <a:rPr lang="en-US" sz="2800">
                <a:solidFill>
                  <a:schemeClr val="dk1"/>
                </a:solidFill>
              </a:rPr>
              <a:t>Enormous growth in database applications</a:t>
            </a:r>
            <a:endParaRPr/>
          </a:p>
          <a:p>
            <a:pPr indent="-171450" lvl="0" marL="171450" rtl="0" algn="just">
              <a:lnSpc>
                <a:spcPct val="110000"/>
              </a:lnSpc>
              <a:spcBef>
                <a:spcPts val="750"/>
              </a:spcBef>
              <a:spcAft>
                <a:spcPts val="0"/>
              </a:spcAft>
              <a:buSzPts val="2240"/>
              <a:buFont typeface="Noto Sans Symbols"/>
              <a:buChar char="▪"/>
            </a:pPr>
            <a:r>
              <a:rPr lang="en-US" sz="2800">
                <a:solidFill>
                  <a:schemeClr val="dk1"/>
                </a:solidFill>
              </a:rPr>
              <a:t>Uses of databases.</a:t>
            </a:r>
            <a:endParaRPr/>
          </a:p>
          <a:p>
            <a:pPr indent="-171450" lvl="0" marL="171450" rtl="0" algn="just">
              <a:lnSpc>
                <a:spcPct val="110000"/>
              </a:lnSpc>
              <a:spcBef>
                <a:spcPts val="750"/>
              </a:spcBef>
              <a:spcAft>
                <a:spcPts val="0"/>
              </a:spcAft>
              <a:buSzPts val="2240"/>
              <a:buFont typeface="Noto Sans Symbols"/>
              <a:buChar char="▪"/>
            </a:pPr>
            <a:r>
              <a:rPr lang="en-US" sz="2800">
                <a:solidFill>
                  <a:schemeClr val="dk1"/>
                </a:solidFill>
              </a:rPr>
              <a:t>Derived knowledge for competitive advantage.</a:t>
            </a:r>
            <a:endParaRPr/>
          </a:p>
          <a:p>
            <a:pPr indent="-171450" lvl="0" marL="171450" rtl="0" algn="just">
              <a:lnSpc>
                <a:spcPct val="110000"/>
              </a:lnSpc>
              <a:spcBef>
                <a:spcPts val="750"/>
              </a:spcBef>
              <a:spcAft>
                <a:spcPts val="0"/>
              </a:spcAft>
              <a:buSzPts val="2240"/>
              <a:buFont typeface="Noto Sans Symbols"/>
              <a:buChar char="▪"/>
            </a:pPr>
            <a:r>
              <a:rPr lang="en-US" sz="2800">
                <a:solidFill>
                  <a:schemeClr val="dk1"/>
                </a:solidFill>
              </a:rPr>
              <a:t>For example</a:t>
            </a:r>
            <a:endParaRPr/>
          </a:p>
          <a:p>
            <a:pPr indent="-177800" lvl="1" marL="514350" rtl="0" algn="just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US" sz="2800">
                <a:solidFill>
                  <a:schemeClr val="dk1"/>
                </a:solidFill>
              </a:rPr>
              <a:t> detailed sales databases can be mined to determine customer buying patterns as a basis for advertising and marketing campaigns.</a:t>
            </a:r>
            <a:endParaRPr/>
          </a:p>
          <a:p>
            <a:pPr indent="-29210" lvl="0" marL="171450" rtl="0" algn="just">
              <a:lnSpc>
                <a:spcPct val="110000"/>
              </a:lnSpc>
              <a:spcBef>
                <a:spcPts val="750"/>
              </a:spcBef>
              <a:spcAft>
                <a:spcPts val="0"/>
              </a:spcAft>
              <a:buSzPts val="2240"/>
              <a:buFont typeface="Noto Sans Symbols"/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304" name="Google Shape;304;p25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6"/>
          <p:cNvSpPr/>
          <p:nvPr/>
        </p:nvSpPr>
        <p:spPr>
          <a:xfrm>
            <a:off x="0" y="0"/>
            <a:ext cx="9141714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10" name="Google Shape;310;p26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4300"/>
              <a:buFont typeface="Calibri"/>
              <a:buNone/>
            </a:pPr>
            <a:r>
              <a:rPr lang="en-US" sz="4300"/>
              <a:t>Introduction to Databases contd..</a:t>
            </a:r>
            <a:endParaRPr/>
          </a:p>
        </p:txBody>
      </p:sp>
      <p:sp>
        <p:nvSpPr>
          <p:cNvPr id="311" name="Google Shape;311;p26"/>
          <p:cNvSpPr/>
          <p:nvPr/>
        </p:nvSpPr>
        <p:spPr>
          <a:xfrm>
            <a:off x="501777" y="1677373"/>
            <a:ext cx="8140446" cy="18288"/>
          </a:xfrm>
          <a:custGeom>
            <a:rect b="b" l="l" r="r" t="t"/>
            <a:pathLst>
              <a:path extrusionOk="0" fill="none" h="18288" w="8140446">
                <a:moveTo>
                  <a:pt x="0" y="0"/>
                </a:moveTo>
                <a:cubicBezTo>
                  <a:pt x="94920" y="9103"/>
                  <a:pt x="287892" y="-4966"/>
                  <a:pt x="434157" y="0"/>
                </a:cubicBezTo>
                <a:cubicBezTo>
                  <a:pt x="580422" y="4966"/>
                  <a:pt x="943595" y="-14182"/>
                  <a:pt x="1193932" y="0"/>
                </a:cubicBezTo>
                <a:cubicBezTo>
                  <a:pt x="1444270" y="14182"/>
                  <a:pt x="1472129" y="5523"/>
                  <a:pt x="1628089" y="0"/>
                </a:cubicBezTo>
                <a:cubicBezTo>
                  <a:pt x="1784049" y="-5523"/>
                  <a:pt x="1962419" y="-17322"/>
                  <a:pt x="2225055" y="0"/>
                </a:cubicBezTo>
                <a:cubicBezTo>
                  <a:pt x="2487691" y="17322"/>
                  <a:pt x="2700681" y="1311"/>
                  <a:pt x="3066235" y="0"/>
                </a:cubicBezTo>
                <a:cubicBezTo>
                  <a:pt x="3431789" y="-1311"/>
                  <a:pt x="3405662" y="25081"/>
                  <a:pt x="3744605" y="0"/>
                </a:cubicBezTo>
                <a:cubicBezTo>
                  <a:pt x="4083548" y="-25081"/>
                  <a:pt x="4265111" y="-11945"/>
                  <a:pt x="4504380" y="0"/>
                </a:cubicBezTo>
                <a:cubicBezTo>
                  <a:pt x="4743649" y="11945"/>
                  <a:pt x="4860394" y="-2832"/>
                  <a:pt x="5101346" y="0"/>
                </a:cubicBezTo>
                <a:cubicBezTo>
                  <a:pt x="5342298" y="2832"/>
                  <a:pt x="5456387" y="23676"/>
                  <a:pt x="5779717" y="0"/>
                </a:cubicBezTo>
                <a:cubicBezTo>
                  <a:pt x="6103047" y="-23676"/>
                  <a:pt x="6270379" y="-37291"/>
                  <a:pt x="6620896" y="0"/>
                </a:cubicBezTo>
                <a:cubicBezTo>
                  <a:pt x="6971413" y="37291"/>
                  <a:pt x="6989068" y="24674"/>
                  <a:pt x="7136458" y="0"/>
                </a:cubicBezTo>
                <a:cubicBezTo>
                  <a:pt x="7283848" y="-24674"/>
                  <a:pt x="7752532" y="-22436"/>
                  <a:pt x="8140446" y="0"/>
                </a:cubicBezTo>
                <a:cubicBezTo>
                  <a:pt x="8140314" y="7702"/>
                  <a:pt x="8140234" y="13511"/>
                  <a:pt x="8140446" y="18288"/>
                </a:cubicBezTo>
                <a:cubicBezTo>
                  <a:pt x="7906329" y="-3043"/>
                  <a:pt x="7681180" y="27465"/>
                  <a:pt x="7543480" y="18288"/>
                </a:cubicBezTo>
                <a:cubicBezTo>
                  <a:pt x="7405780" y="9111"/>
                  <a:pt x="7216607" y="3660"/>
                  <a:pt x="7109323" y="18288"/>
                </a:cubicBezTo>
                <a:cubicBezTo>
                  <a:pt x="7002039" y="32916"/>
                  <a:pt x="6576231" y="42692"/>
                  <a:pt x="6430952" y="18288"/>
                </a:cubicBezTo>
                <a:cubicBezTo>
                  <a:pt x="6285673" y="-6116"/>
                  <a:pt x="6138840" y="34521"/>
                  <a:pt x="5915391" y="18288"/>
                </a:cubicBezTo>
                <a:cubicBezTo>
                  <a:pt x="5691942" y="2055"/>
                  <a:pt x="5459460" y="51666"/>
                  <a:pt x="5237020" y="18288"/>
                </a:cubicBezTo>
                <a:cubicBezTo>
                  <a:pt x="5014580" y="-15090"/>
                  <a:pt x="4747677" y="40449"/>
                  <a:pt x="4558650" y="18288"/>
                </a:cubicBezTo>
                <a:cubicBezTo>
                  <a:pt x="4369623" y="-3873"/>
                  <a:pt x="4146061" y="12568"/>
                  <a:pt x="3880279" y="18288"/>
                </a:cubicBezTo>
                <a:cubicBezTo>
                  <a:pt x="3614497" y="24008"/>
                  <a:pt x="3473808" y="-12908"/>
                  <a:pt x="3201909" y="18288"/>
                </a:cubicBezTo>
                <a:cubicBezTo>
                  <a:pt x="2930010" y="49484"/>
                  <a:pt x="2728175" y="-3430"/>
                  <a:pt x="2604943" y="18288"/>
                </a:cubicBezTo>
                <a:cubicBezTo>
                  <a:pt x="2481711" y="40006"/>
                  <a:pt x="2004334" y="26952"/>
                  <a:pt x="1845168" y="18288"/>
                </a:cubicBezTo>
                <a:cubicBezTo>
                  <a:pt x="1686003" y="9624"/>
                  <a:pt x="1375070" y="37580"/>
                  <a:pt x="1166797" y="18288"/>
                </a:cubicBezTo>
                <a:cubicBezTo>
                  <a:pt x="958524" y="-1004"/>
                  <a:pt x="342846" y="8880"/>
                  <a:pt x="0" y="18288"/>
                </a:cubicBezTo>
                <a:cubicBezTo>
                  <a:pt x="129" y="13298"/>
                  <a:pt x="-675" y="6857"/>
                  <a:pt x="0" y="0"/>
                </a:cubicBezTo>
                <a:close/>
              </a:path>
              <a:path extrusionOk="0" h="18288" w="8140446">
                <a:moveTo>
                  <a:pt x="0" y="0"/>
                </a:moveTo>
                <a:cubicBezTo>
                  <a:pt x="142435" y="-24533"/>
                  <a:pt x="380026" y="17447"/>
                  <a:pt x="596966" y="0"/>
                </a:cubicBezTo>
                <a:cubicBezTo>
                  <a:pt x="813906" y="-17447"/>
                  <a:pt x="830530" y="13462"/>
                  <a:pt x="1031123" y="0"/>
                </a:cubicBezTo>
                <a:cubicBezTo>
                  <a:pt x="1231716" y="-13462"/>
                  <a:pt x="1634038" y="0"/>
                  <a:pt x="1872303" y="0"/>
                </a:cubicBezTo>
                <a:cubicBezTo>
                  <a:pt x="2110568" y="0"/>
                  <a:pt x="2261934" y="-25727"/>
                  <a:pt x="2469269" y="0"/>
                </a:cubicBezTo>
                <a:cubicBezTo>
                  <a:pt x="2676604" y="25727"/>
                  <a:pt x="2790440" y="16284"/>
                  <a:pt x="3066235" y="0"/>
                </a:cubicBezTo>
                <a:cubicBezTo>
                  <a:pt x="3342030" y="-16284"/>
                  <a:pt x="3685603" y="41976"/>
                  <a:pt x="3907414" y="0"/>
                </a:cubicBezTo>
                <a:cubicBezTo>
                  <a:pt x="4129225" y="-41976"/>
                  <a:pt x="4177416" y="-7598"/>
                  <a:pt x="4422976" y="0"/>
                </a:cubicBezTo>
                <a:cubicBezTo>
                  <a:pt x="4668536" y="7598"/>
                  <a:pt x="5023499" y="-28058"/>
                  <a:pt x="5264155" y="0"/>
                </a:cubicBezTo>
                <a:cubicBezTo>
                  <a:pt x="5504811" y="28058"/>
                  <a:pt x="5703675" y="13288"/>
                  <a:pt x="6105335" y="0"/>
                </a:cubicBezTo>
                <a:cubicBezTo>
                  <a:pt x="6506995" y="-13288"/>
                  <a:pt x="6455516" y="-5124"/>
                  <a:pt x="6783705" y="0"/>
                </a:cubicBezTo>
                <a:cubicBezTo>
                  <a:pt x="7111894" y="5124"/>
                  <a:pt x="7512856" y="10604"/>
                  <a:pt x="8140446" y="0"/>
                </a:cubicBezTo>
                <a:cubicBezTo>
                  <a:pt x="8140458" y="8833"/>
                  <a:pt x="8140986" y="9830"/>
                  <a:pt x="8140446" y="18288"/>
                </a:cubicBezTo>
                <a:cubicBezTo>
                  <a:pt x="7959314" y="3345"/>
                  <a:pt x="7870113" y="10437"/>
                  <a:pt x="7706289" y="18288"/>
                </a:cubicBezTo>
                <a:cubicBezTo>
                  <a:pt x="7542465" y="26139"/>
                  <a:pt x="7157940" y="17482"/>
                  <a:pt x="6865109" y="18288"/>
                </a:cubicBezTo>
                <a:cubicBezTo>
                  <a:pt x="6572278" y="19094"/>
                  <a:pt x="6524256" y="38051"/>
                  <a:pt x="6349548" y="18288"/>
                </a:cubicBezTo>
                <a:cubicBezTo>
                  <a:pt x="6174840" y="-1475"/>
                  <a:pt x="5951624" y="174"/>
                  <a:pt x="5671177" y="18288"/>
                </a:cubicBezTo>
                <a:cubicBezTo>
                  <a:pt x="5390730" y="36402"/>
                  <a:pt x="5222992" y="60058"/>
                  <a:pt x="4829998" y="18288"/>
                </a:cubicBezTo>
                <a:cubicBezTo>
                  <a:pt x="4437004" y="-23482"/>
                  <a:pt x="4344181" y="39087"/>
                  <a:pt x="4151627" y="18288"/>
                </a:cubicBezTo>
                <a:cubicBezTo>
                  <a:pt x="3959073" y="-2511"/>
                  <a:pt x="3886970" y="32875"/>
                  <a:pt x="3717470" y="18288"/>
                </a:cubicBezTo>
                <a:cubicBezTo>
                  <a:pt x="3547970" y="3701"/>
                  <a:pt x="3451521" y="31872"/>
                  <a:pt x="3201909" y="18288"/>
                </a:cubicBezTo>
                <a:cubicBezTo>
                  <a:pt x="2952297" y="4704"/>
                  <a:pt x="2543413" y="6029"/>
                  <a:pt x="2360729" y="18288"/>
                </a:cubicBezTo>
                <a:cubicBezTo>
                  <a:pt x="2178045" y="30547"/>
                  <a:pt x="1906056" y="25847"/>
                  <a:pt x="1682359" y="18288"/>
                </a:cubicBezTo>
                <a:cubicBezTo>
                  <a:pt x="1458662" y="10730"/>
                  <a:pt x="1330405" y="8046"/>
                  <a:pt x="1166797" y="18288"/>
                </a:cubicBezTo>
                <a:cubicBezTo>
                  <a:pt x="1003189" y="28530"/>
                  <a:pt x="278098" y="19533"/>
                  <a:pt x="0" y="18288"/>
                </a:cubicBezTo>
                <a:cubicBezTo>
                  <a:pt x="74" y="14054"/>
                  <a:pt x="-46" y="699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12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12" name="Google Shape;312;p26"/>
          <p:cNvSpPr txBox="1"/>
          <p:nvPr>
            <p:ph idx="1" type="body"/>
          </p:nvPr>
        </p:nvSpPr>
        <p:spPr>
          <a:xfrm>
            <a:off x="628650" y="1929384"/>
            <a:ext cx="7886700" cy="4251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20"/>
              <a:buFont typeface="Noto Sans Symbols"/>
              <a:buChar char="❑"/>
            </a:pPr>
            <a:r>
              <a:rPr lang="en-US" sz="2400">
                <a:solidFill>
                  <a:schemeClr val="dk1"/>
                </a:solidFill>
              </a:rPr>
              <a:t>Organizations embed procedures called </a:t>
            </a:r>
            <a:r>
              <a:rPr i="1" lang="en-US" sz="2400">
                <a:solidFill>
                  <a:schemeClr val="dk1"/>
                </a:solidFill>
              </a:rPr>
              <a:t>alerts </a:t>
            </a:r>
            <a:r>
              <a:rPr lang="en-US" sz="2400">
                <a:solidFill>
                  <a:schemeClr val="dk1"/>
                </a:solidFill>
              </a:rPr>
              <a:t>in databases to warn of unusual conditions, such as:</a:t>
            </a:r>
            <a:endParaRPr/>
          </a:p>
          <a:p>
            <a:pPr indent="-171450" lvl="1" marL="514350" rtl="0" algn="just">
              <a:lnSpc>
                <a:spcPct val="15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US" sz="2400">
                <a:solidFill>
                  <a:schemeClr val="dk1"/>
                </a:solidFill>
              </a:rPr>
              <a:t>impending stock shortages  </a:t>
            </a:r>
            <a:endParaRPr/>
          </a:p>
          <a:p>
            <a:pPr indent="-171450" lvl="1" marL="514350" rtl="0" algn="just">
              <a:lnSpc>
                <a:spcPct val="15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US" sz="2400">
                <a:solidFill>
                  <a:schemeClr val="dk1"/>
                </a:solidFill>
              </a:rPr>
              <a:t>opportunities to sell additional products</a:t>
            </a:r>
            <a:endParaRPr/>
          </a:p>
          <a:p>
            <a:pPr indent="-171450" lvl="1" marL="514350" rtl="0" algn="just">
              <a:lnSpc>
                <a:spcPct val="15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US" sz="2400">
                <a:solidFill>
                  <a:schemeClr val="dk1"/>
                </a:solidFill>
              </a:rPr>
              <a:t>to trigger appropriate actions</a:t>
            </a:r>
            <a:endParaRPr/>
          </a:p>
        </p:txBody>
      </p:sp>
      <p:sp>
        <p:nvSpPr>
          <p:cNvPr id="313" name="Google Shape;313;p26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7"/>
          <p:cNvSpPr/>
          <p:nvPr/>
        </p:nvSpPr>
        <p:spPr>
          <a:xfrm>
            <a:off x="0" y="0"/>
            <a:ext cx="9141714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19" name="Google Shape;319;p27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4700"/>
              <a:buFont typeface="Calibri"/>
              <a:buNone/>
            </a:pPr>
            <a:r>
              <a:rPr lang="en-US" sz="4700"/>
              <a:t>Introduction contd..</a:t>
            </a:r>
            <a:endParaRPr/>
          </a:p>
        </p:txBody>
      </p:sp>
      <p:sp>
        <p:nvSpPr>
          <p:cNvPr id="320" name="Google Shape;320;p27"/>
          <p:cNvSpPr/>
          <p:nvPr/>
        </p:nvSpPr>
        <p:spPr>
          <a:xfrm>
            <a:off x="501777" y="1677373"/>
            <a:ext cx="8140446" cy="18288"/>
          </a:xfrm>
          <a:custGeom>
            <a:rect b="b" l="l" r="r" t="t"/>
            <a:pathLst>
              <a:path extrusionOk="0" fill="none" h="18288" w="8140446">
                <a:moveTo>
                  <a:pt x="0" y="0"/>
                </a:moveTo>
                <a:cubicBezTo>
                  <a:pt x="94920" y="9103"/>
                  <a:pt x="287892" y="-4966"/>
                  <a:pt x="434157" y="0"/>
                </a:cubicBezTo>
                <a:cubicBezTo>
                  <a:pt x="580422" y="4966"/>
                  <a:pt x="943595" y="-14182"/>
                  <a:pt x="1193932" y="0"/>
                </a:cubicBezTo>
                <a:cubicBezTo>
                  <a:pt x="1444270" y="14182"/>
                  <a:pt x="1472129" y="5523"/>
                  <a:pt x="1628089" y="0"/>
                </a:cubicBezTo>
                <a:cubicBezTo>
                  <a:pt x="1784049" y="-5523"/>
                  <a:pt x="1962419" y="-17322"/>
                  <a:pt x="2225055" y="0"/>
                </a:cubicBezTo>
                <a:cubicBezTo>
                  <a:pt x="2487691" y="17322"/>
                  <a:pt x="2700681" y="1311"/>
                  <a:pt x="3066235" y="0"/>
                </a:cubicBezTo>
                <a:cubicBezTo>
                  <a:pt x="3431789" y="-1311"/>
                  <a:pt x="3405662" y="25081"/>
                  <a:pt x="3744605" y="0"/>
                </a:cubicBezTo>
                <a:cubicBezTo>
                  <a:pt x="4083548" y="-25081"/>
                  <a:pt x="4265111" y="-11945"/>
                  <a:pt x="4504380" y="0"/>
                </a:cubicBezTo>
                <a:cubicBezTo>
                  <a:pt x="4743649" y="11945"/>
                  <a:pt x="4860394" y="-2832"/>
                  <a:pt x="5101346" y="0"/>
                </a:cubicBezTo>
                <a:cubicBezTo>
                  <a:pt x="5342298" y="2832"/>
                  <a:pt x="5456387" y="23676"/>
                  <a:pt x="5779717" y="0"/>
                </a:cubicBezTo>
                <a:cubicBezTo>
                  <a:pt x="6103047" y="-23676"/>
                  <a:pt x="6270379" y="-37291"/>
                  <a:pt x="6620896" y="0"/>
                </a:cubicBezTo>
                <a:cubicBezTo>
                  <a:pt x="6971413" y="37291"/>
                  <a:pt x="6989068" y="24674"/>
                  <a:pt x="7136458" y="0"/>
                </a:cubicBezTo>
                <a:cubicBezTo>
                  <a:pt x="7283848" y="-24674"/>
                  <a:pt x="7752532" y="-22436"/>
                  <a:pt x="8140446" y="0"/>
                </a:cubicBezTo>
                <a:cubicBezTo>
                  <a:pt x="8140314" y="7702"/>
                  <a:pt x="8140234" y="13511"/>
                  <a:pt x="8140446" y="18288"/>
                </a:cubicBezTo>
                <a:cubicBezTo>
                  <a:pt x="7906329" y="-3043"/>
                  <a:pt x="7681180" y="27465"/>
                  <a:pt x="7543480" y="18288"/>
                </a:cubicBezTo>
                <a:cubicBezTo>
                  <a:pt x="7405780" y="9111"/>
                  <a:pt x="7216607" y="3660"/>
                  <a:pt x="7109323" y="18288"/>
                </a:cubicBezTo>
                <a:cubicBezTo>
                  <a:pt x="7002039" y="32916"/>
                  <a:pt x="6576231" y="42692"/>
                  <a:pt x="6430952" y="18288"/>
                </a:cubicBezTo>
                <a:cubicBezTo>
                  <a:pt x="6285673" y="-6116"/>
                  <a:pt x="6138840" y="34521"/>
                  <a:pt x="5915391" y="18288"/>
                </a:cubicBezTo>
                <a:cubicBezTo>
                  <a:pt x="5691942" y="2055"/>
                  <a:pt x="5459460" y="51666"/>
                  <a:pt x="5237020" y="18288"/>
                </a:cubicBezTo>
                <a:cubicBezTo>
                  <a:pt x="5014580" y="-15090"/>
                  <a:pt x="4747677" y="40449"/>
                  <a:pt x="4558650" y="18288"/>
                </a:cubicBezTo>
                <a:cubicBezTo>
                  <a:pt x="4369623" y="-3873"/>
                  <a:pt x="4146061" y="12568"/>
                  <a:pt x="3880279" y="18288"/>
                </a:cubicBezTo>
                <a:cubicBezTo>
                  <a:pt x="3614497" y="24008"/>
                  <a:pt x="3473808" y="-12908"/>
                  <a:pt x="3201909" y="18288"/>
                </a:cubicBezTo>
                <a:cubicBezTo>
                  <a:pt x="2930010" y="49484"/>
                  <a:pt x="2728175" y="-3430"/>
                  <a:pt x="2604943" y="18288"/>
                </a:cubicBezTo>
                <a:cubicBezTo>
                  <a:pt x="2481711" y="40006"/>
                  <a:pt x="2004334" y="26952"/>
                  <a:pt x="1845168" y="18288"/>
                </a:cubicBezTo>
                <a:cubicBezTo>
                  <a:pt x="1686003" y="9624"/>
                  <a:pt x="1375070" y="37580"/>
                  <a:pt x="1166797" y="18288"/>
                </a:cubicBezTo>
                <a:cubicBezTo>
                  <a:pt x="958524" y="-1004"/>
                  <a:pt x="342846" y="8880"/>
                  <a:pt x="0" y="18288"/>
                </a:cubicBezTo>
                <a:cubicBezTo>
                  <a:pt x="129" y="13298"/>
                  <a:pt x="-675" y="6857"/>
                  <a:pt x="0" y="0"/>
                </a:cubicBezTo>
                <a:close/>
              </a:path>
              <a:path extrusionOk="0" h="18288" w="8140446">
                <a:moveTo>
                  <a:pt x="0" y="0"/>
                </a:moveTo>
                <a:cubicBezTo>
                  <a:pt x="142435" y="-24533"/>
                  <a:pt x="380026" y="17447"/>
                  <a:pt x="596966" y="0"/>
                </a:cubicBezTo>
                <a:cubicBezTo>
                  <a:pt x="813906" y="-17447"/>
                  <a:pt x="830530" y="13462"/>
                  <a:pt x="1031123" y="0"/>
                </a:cubicBezTo>
                <a:cubicBezTo>
                  <a:pt x="1231716" y="-13462"/>
                  <a:pt x="1634038" y="0"/>
                  <a:pt x="1872303" y="0"/>
                </a:cubicBezTo>
                <a:cubicBezTo>
                  <a:pt x="2110568" y="0"/>
                  <a:pt x="2261934" y="-25727"/>
                  <a:pt x="2469269" y="0"/>
                </a:cubicBezTo>
                <a:cubicBezTo>
                  <a:pt x="2676604" y="25727"/>
                  <a:pt x="2790440" y="16284"/>
                  <a:pt x="3066235" y="0"/>
                </a:cubicBezTo>
                <a:cubicBezTo>
                  <a:pt x="3342030" y="-16284"/>
                  <a:pt x="3685603" y="41976"/>
                  <a:pt x="3907414" y="0"/>
                </a:cubicBezTo>
                <a:cubicBezTo>
                  <a:pt x="4129225" y="-41976"/>
                  <a:pt x="4177416" y="-7598"/>
                  <a:pt x="4422976" y="0"/>
                </a:cubicBezTo>
                <a:cubicBezTo>
                  <a:pt x="4668536" y="7598"/>
                  <a:pt x="5023499" y="-28058"/>
                  <a:pt x="5264155" y="0"/>
                </a:cubicBezTo>
                <a:cubicBezTo>
                  <a:pt x="5504811" y="28058"/>
                  <a:pt x="5703675" y="13288"/>
                  <a:pt x="6105335" y="0"/>
                </a:cubicBezTo>
                <a:cubicBezTo>
                  <a:pt x="6506995" y="-13288"/>
                  <a:pt x="6455516" y="-5124"/>
                  <a:pt x="6783705" y="0"/>
                </a:cubicBezTo>
                <a:cubicBezTo>
                  <a:pt x="7111894" y="5124"/>
                  <a:pt x="7512856" y="10604"/>
                  <a:pt x="8140446" y="0"/>
                </a:cubicBezTo>
                <a:cubicBezTo>
                  <a:pt x="8140458" y="8833"/>
                  <a:pt x="8140986" y="9830"/>
                  <a:pt x="8140446" y="18288"/>
                </a:cubicBezTo>
                <a:cubicBezTo>
                  <a:pt x="7959314" y="3345"/>
                  <a:pt x="7870113" y="10437"/>
                  <a:pt x="7706289" y="18288"/>
                </a:cubicBezTo>
                <a:cubicBezTo>
                  <a:pt x="7542465" y="26139"/>
                  <a:pt x="7157940" y="17482"/>
                  <a:pt x="6865109" y="18288"/>
                </a:cubicBezTo>
                <a:cubicBezTo>
                  <a:pt x="6572278" y="19094"/>
                  <a:pt x="6524256" y="38051"/>
                  <a:pt x="6349548" y="18288"/>
                </a:cubicBezTo>
                <a:cubicBezTo>
                  <a:pt x="6174840" y="-1475"/>
                  <a:pt x="5951624" y="174"/>
                  <a:pt x="5671177" y="18288"/>
                </a:cubicBezTo>
                <a:cubicBezTo>
                  <a:pt x="5390730" y="36402"/>
                  <a:pt x="5222992" y="60058"/>
                  <a:pt x="4829998" y="18288"/>
                </a:cubicBezTo>
                <a:cubicBezTo>
                  <a:pt x="4437004" y="-23482"/>
                  <a:pt x="4344181" y="39087"/>
                  <a:pt x="4151627" y="18288"/>
                </a:cubicBezTo>
                <a:cubicBezTo>
                  <a:pt x="3959073" y="-2511"/>
                  <a:pt x="3886970" y="32875"/>
                  <a:pt x="3717470" y="18288"/>
                </a:cubicBezTo>
                <a:cubicBezTo>
                  <a:pt x="3547970" y="3701"/>
                  <a:pt x="3451521" y="31872"/>
                  <a:pt x="3201909" y="18288"/>
                </a:cubicBezTo>
                <a:cubicBezTo>
                  <a:pt x="2952297" y="4704"/>
                  <a:pt x="2543413" y="6029"/>
                  <a:pt x="2360729" y="18288"/>
                </a:cubicBezTo>
                <a:cubicBezTo>
                  <a:pt x="2178045" y="30547"/>
                  <a:pt x="1906056" y="25847"/>
                  <a:pt x="1682359" y="18288"/>
                </a:cubicBezTo>
                <a:cubicBezTo>
                  <a:pt x="1458662" y="10730"/>
                  <a:pt x="1330405" y="8046"/>
                  <a:pt x="1166797" y="18288"/>
                </a:cubicBezTo>
                <a:cubicBezTo>
                  <a:pt x="1003189" y="28530"/>
                  <a:pt x="278098" y="19533"/>
                  <a:pt x="0" y="18288"/>
                </a:cubicBezTo>
                <a:cubicBezTo>
                  <a:pt x="74" y="14054"/>
                  <a:pt x="-46" y="699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12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21" name="Google Shape;321;p27"/>
          <p:cNvSpPr txBox="1"/>
          <p:nvPr>
            <p:ph idx="1" type="body"/>
          </p:nvPr>
        </p:nvSpPr>
        <p:spPr>
          <a:xfrm>
            <a:off x="628650" y="1929384"/>
            <a:ext cx="7886700" cy="4251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171450" lvl="0" marL="1714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80000"/>
              <a:buFont typeface="Noto Sans Symbols"/>
              <a:buChar char="▪"/>
            </a:pPr>
            <a:r>
              <a:rPr lang="en-US" sz="2800">
                <a:solidFill>
                  <a:schemeClr val="dk1"/>
                </a:solidFill>
              </a:rPr>
              <a:t>Many organizations have incompatible databases that were:</a:t>
            </a:r>
            <a:endParaRPr/>
          </a:p>
          <a:p>
            <a:pPr indent="-171450" lvl="1" marL="514350" rtl="0" algn="just">
              <a:lnSpc>
                <a:spcPct val="15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en-US" sz="2800">
                <a:solidFill>
                  <a:schemeClr val="dk1"/>
                </a:solidFill>
              </a:rPr>
              <a:t>developed to meet immediate needs rather than based on a planned strategy</a:t>
            </a:r>
            <a:endParaRPr/>
          </a:p>
          <a:p>
            <a:pPr indent="-171450" lvl="1" marL="514350" rtl="0" algn="just">
              <a:lnSpc>
                <a:spcPct val="15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en-US" sz="2800">
                <a:solidFill>
                  <a:schemeClr val="dk1"/>
                </a:solidFill>
              </a:rPr>
              <a:t>Enormous amounts of data are trapped in older, </a:t>
            </a:r>
            <a:r>
              <a:rPr b="1" lang="en-US" sz="2800">
                <a:solidFill>
                  <a:schemeClr val="dk1"/>
                </a:solidFill>
              </a:rPr>
              <a:t>“legacy”</a:t>
            </a:r>
            <a:r>
              <a:rPr lang="en-US" sz="2800">
                <a:solidFill>
                  <a:schemeClr val="dk1"/>
                </a:solidFill>
              </a:rPr>
              <a:t> systems, </a:t>
            </a:r>
            <a:endParaRPr/>
          </a:p>
          <a:p>
            <a:pPr indent="-171450" lvl="1" marL="514350" rtl="0" algn="just">
              <a:lnSpc>
                <a:spcPct val="15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en-US" sz="2800">
                <a:solidFill>
                  <a:schemeClr val="dk1"/>
                </a:solidFill>
              </a:rPr>
              <a:t>the data are often of poor quality.</a:t>
            </a:r>
            <a:endParaRPr/>
          </a:p>
          <a:p>
            <a:pPr indent="-39878" lvl="0" marL="171450" rtl="0" algn="just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SzPct val="80000"/>
              <a:buFont typeface="Noto Sans Symbols"/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322" name="Google Shape;322;p27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8"/>
          <p:cNvSpPr/>
          <p:nvPr/>
        </p:nvSpPr>
        <p:spPr>
          <a:xfrm>
            <a:off x="0" y="0"/>
            <a:ext cx="9141714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28" name="Google Shape;328;p28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4700"/>
              <a:buFont typeface="Calibri"/>
              <a:buNone/>
            </a:pPr>
            <a:r>
              <a:rPr lang="en-US" sz="4700"/>
              <a:t>Introduction contd..</a:t>
            </a:r>
            <a:endParaRPr sz="4700"/>
          </a:p>
        </p:txBody>
      </p:sp>
      <p:sp>
        <p:nvSpPr>
          <p:cNvPr id="329" name="Google Shape;329;p28"/>
          <p:cNvSpPr/>
          <p:nvPr/>
        </p:nvSpPr>
        <p:spPr>
          <a:xfrm>
            <a:off x="501777" y="1677373"/>
            <a:ext cx="8140446" cy="18288"/>
          </a:xfrm>
          <a:custGeom>
            <a:rect b="b" l="l" r="r" t="t"/>
            <a:pathLst>
              <a:path extrusionOk="0" fill="none" h="18288" w="8140446">
                <a:moveTo>
                  <a:pt x="0" y="0"/>
                </a:moveTo>
                <a:cubicBezTo>
                  <a:pt x="94920" y="9103"/>
                  <a:pt x="287892" y="-4966"/>
                  <a:pt x="434157" y="0"/>
                </a:cubicBezTo>
                <a:cubicBezTo>
                  <a:pt x="580422" y="4966"/>
                  <a:pt x="943595" y="-14182"/>
                  <a:pt x="1193932" y="0"/>
                </a:cubicBezTo>
                <a:cubicBezTo>
                  <a:pt x="1444270" y="14182"/>
                  <a:pt x="1472129" y="5523"/>
                  <a:pt x="1628089" y="0"/>
                </a:cubicBezTo>
                <a:cubicBezTo>
                  <a:pt x="1784049" y="-5523"/>
                  <a:pt x="1962419" y="-17322"/>
                  <a:pt x="2225055" y="0"/>
                </a:cubicBezTo>
                <a:cubicBezTo>
                  <a:pt x="2487691" y="17322"/>
                  <a:pt x="2700681" y="1311"/>
                  <a:pt x="3066235" y="0"/>
                </a:cubicBezTo>
                <a:cubicBezTo>
                  <a:pt x="3431789" y="-1311"/>
                  <a:pt x="3405662" y="25081"/>
                  <a:pt x="3744605" y="0"/>
                </a:cubicBezTo>
                <a:cubicBezTo>
                  <a:pt x="4083548" y="-25081"/>
                  <a:pt x="4265111" y="-11945"/>
                  <a:pt x="4504380" y="0"/>
                </a:cubicBezTo>
                <a:cubicBezTo>
                  <a:pt x="4743649" y="11945"/>
                  <a:pt x="4860394" y="-2832"/>
                  <a:pt x="5101346" y="0"/>
                </a:cubicBezTo>
                <a:cubicBezTo>
                  <a:pt x="5342298" y="2832"/>
                  <a:pt x="5456387" y="23676"/>
                  <a:pt x="5779717" y="0"/>
                </a:cubicBezTo>
                <a:cubicBezTo>
                  <a:pt x="6103047" y="-23676"/>
                  <a:pt x="6270379" y="-37291"/>
                  <a:pt x="6620896" y="0"/>
                </a:cubicBezTo>
                <a:cubicBezTo>
                  <a:pt x="6971413" y="37291"/>
                  <a:pt x="6989068" y="24674"/>
                  <a:pt x="7136458" y="0"/>
                </a:cubicBezTo>
                <a:cubicBezTo>
                  <a:pt x="7283848" y="-24674"/>
                  <a:pt x="7752532" y="-22436"/>
                  <a:pt x="8140446" y="0"/>
                </a:cubicBezTo>
                <a:cubicBezTo>
                  <a:pt x="8140314" y="7702"/>
                  <a:pt x="8140234" y="13511"/>
                  <a:pt x="8140446" y="18288"/>
                </a:cubicBezTo>
                <a:cubicBezTo>
                  <a:pt x="7906329" y="-3043"/>
                  <a:pt x="7681180" y="27465"/>
                  <a:pt x="7543480" y="18288"/>
                </a:cubicBezTo>
                <a:cubicBezTo>
                  <a:pt x="7405780" y="9111"/>
                  <a:pt x="7216607" y="3660"/>
                  <a:pt x="7109323" y="18288"/>
                </a:cubicBezTo>
                <a:cubicBezTo>
                  <a:pt x="7002039" y="32916"/>
                  <a:pt x="6576231" y="42692"/>
                  <a:pt x="6430952" y="18288"/>
                </a:cubicBezTo>
                <a:cubicBezTo>
                  <a:pt x="6285673" y="-6116"/>
                  <a:pt x="6138840" y="34521"/>
                  <a:pt x="5915391" y="18288"/>
                </a:cubicBezTo>
                <a:cubicBezTo>
                  <a:pt x="5691942" y="2055"/>
                  <a:pt x="5459460" y="51666"/>
                  <a:pt x="5237020" y="18288"/>
                </a:cubicBezTo>
                <a:cubicBezTo>
                  <a:pt x="5014580" y="-15090"/>
                  <a:pt x="4747677" y="40449"/>
                  <a:pt x="4558650" y="18288"/>
                </a:cubicBezTo>
                <a:cubicBezTo>
                  <a:pt x="4369623" y="-3873"/>
                  <a:pt x="4146061" y="12568"/>
                  <a:pt x="3880279" y="18288"/>
                </a:cubicBezTo>
                <a:cubicBezTo>
                  <a:pt x="3614497" y="24008"/>
                  <a:pt x="3473808" y="-12908"/>
                  <a:pt x="3201909" y="18288"/>
                </a:cubicBezTo>
                <a:cubicBezTo>
                  <a:pt x="2930010" y="49484"/>
                  <a:pt x="2728175" y="-3430"/>
                  <a:pt x="2604943" y="18288"/>
                </a:cubicBezTo>
                <a:cubicBezTo>
                  <a:pt x="2481711" y="40006"/>
                  <a:pt x="2004334" y="26952"/>
                  <a:pt x="1845168" y="18288"/>
                </a:cubicBezTo>
                <a:cubicBezTo>
                  <a:pt x="1686003" y="9624"/>
                  <a:pt x="1375070" y="37580"/>
                  <a:pt x="1166797" y="18288"/>
                </a:cubicBezTo>
                <a:cubicBezTo>
                  <a:pt x="958524" y="-1004"/>
                  <a:pt x="342846" y="8880"/>
                  <a:pt x="0" y="18288"/>
                </a:cubicBezTo>
                <a:cubicBezTo>
                  <a:pt x="129" y="13298"/>
                  <a:pt x="-675" y="6857"/>
                  <a:pt x="0" y="0"/>
                </a:cubicBezTo>
                <a:close/>
              </a:path>
              <a:path extrusionOk="0" h="18288" w="8140446">
                <a:moveTo>
                  <a:pt x="0" y="0"/>
                </a:moveTo>
                <a:cubicBezTo>
                  <a:pt x="142435" y="-24533"/>
                  <a:pt x="380026" y="17447"/>
                  <a:pt x="596966" y="0"/>
                </a:cubicBezTo>
                <a:cubicBezTo>
                  <a:pt x="813906" y="-17447"/>
                  <a:pt x="830530" y="13462"/>
                  <a:pt x="1031123" y="0"/>
                </a:cubicBezTo>
                <a:cubicBezTo>
                  <a:pt x="1231716" y="-13462"/>
                  <a:pt x="1634038" y="0"/>
                  <a:pt x="1872303" y="0"/>
                </a:cubicBezTo>
                <a:cubicBezTo>
                  <a:pt x="2110568" y="0"/>
                  <a:pt x="2261934" y="-25727"/>
                  <a:pt x="2469269" y="0"/>
                </a:cubicBezTo>
                <a:cubicBezTo>
                  <a:pt x="2676604" y="25727"/>
                  <a:pt x="2790440" y="16284"/>
                  <a:pt x="3066235" y="0"/>
                </a:cubicBezTo>
                <a:cubicBezTo>
                  <a:pt x="3342030" y="-16284"/>
                  <a:pt x="3685603" y="41976"/>
                  <a:pt x="3907414" y="0"/>
                </a:cubicBezTo>
                <a:cubicBezTo>
                  <a:pt x="4129225" y="-41976"/>
                  <a:pt x="4177416" y="-7598"/>
                  <a:pt x="4422976" y="0"/>
                </a:cubicBezTo>
                <a:cubicBezTo>
                  <a:pt x="4668536" y="7598"/>
                  <a:pt x="5023499" y="-28058"/>
                  <a:pt x="5264155" y="0"/>
                </a:cubicBezTo>
                <a:cubicBezTo>
                  <a:pt x="5504811" y="28058"/>
                  <a:pt x="5703675" y="13288"/>
                  <a:pt x="6105335" y="0"/>
                </a:cubicBezTo>
                <a:cubicBezTo>
                  <a:pt x="6506995" y="-13288"/>
                  <a:pt x="6455516" y="-5124"/>
                  <a:pt x="6783705" y="0"/>
                </a:cubicBezTo>
                <a:cubicBezTo>
                  <a:pt x="7111894" y="5124"/>
                  <a:pt x="7512856" y="10604"/>
                  <a:pt x="8140446" y="0"/>
                </a:cubicBezTo>
                <a:cubicBezTo>
                  <a:pt x="8140458" y="8833"/>
                  <a:pt x="8140986" y="9830"/>
                  <a:pt x="8140446" y="18288"/>
                </a:cubicBezTo>
                <a:cubicBezTo>
                  <a:pt x="7959314" y="3345"/>
                  <a:pt x="7870113" y="10437"/>
                  <a:pt x="7706289" y="18288"/>
                </a:cubicBezTo>
                <a:cubicBezTo>
                  <a:pt x="7542465" y="26139"/>
                  <a:pt x="7157940" y="17482"/>
                  <a:pt x="6865109" y="18288"/>
                </a:cubicBezTo>
                <a:cubicBezTo>
                  <a:pt x="6572278" y="19094"/>
                  <a:pt x="6524256" y="38051"/>
                  <a:pt x="6349548" y="18288"/>
                </a:cubicBezTo>
                <a:cubicBezTo>
                  <a:pt x="6174840" y="-1475"/>
                  <a:pt x="5951624" y="174"/>
                  <a:pt x="5671177" y="18288"/>
                </a:cubicBezTo>
                <a:cubicBezTo>
                  <a:pt x="5390730" y="36402"/>
                  <a:pt x="5222992" y="60058"/>
                  <a:pt x="4829998" y="18288"/>
                </a:cubicBezTo>
                <a:cubicBezTo>
                  <a:pt x="4437004" y="-23482"/>
                  <a:pt x="4344181" y="39087"/>
                  <a:pt x="4151627" y="18288"/>
                </a:cubicBezTo>
                <a:cubicBezTo>
                  <a:pt x="3959073" y="-2511"/>
                  <a:pt x="3886970" y="32875"/>
                  <a:pt x="3717470" y="18288"/>
                </a:cubicBezTo>
                <a:cubicBezTo>
                  <a:pt x="3547970" y="3701"/>
                  <a:pt x="3451521" y="31872"/>
                  <a:pt x="3201909" y="18288"/>
                </a:cubicBezTo>
                <a:cubicBezTo>
                  <a:pt x="2952297" y="4704"/>
                  <a:pt x="2543413" y="6029"/>
                  <a:pt x="2360729" y="18288"/>
                </a:cubicBezTo>
                <a:cubicBezTo>
                  <a:pt x="2178045" y="30547"/>
                  <a:pt x="1906056" y="25847"/>
                  <a:pt x="1682359" y="18288"/>
                </a:cubicBezTo>
                <a:cubicBezTo>
                  <a:pt x="1458662" y="10730"/>
                  <a:pt x="1330405" y="8046"/>
                  <a:pt x="1166797" y="18288"/>
                </a:cubicBezTo>
                <a:cubicBezTo>
                  <a:pt x="1003189" y="28530"/>
                  <a:pt x="278098" y="19533"/>
                  <a:pt x="0" y="18288"/>
                </a:cubicBezTo>
                <a:cubicBezTo>
                  <a:pt x="74" y="14054"/>
                  <a:pt x="-46" y="699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12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30" name="Google Shape;330;p28"/>
          <p:cNvSpPr txBox="1"/>
          <p:nvPr>
            <p:ph idx="1" type="body"/>
          </p:nvPr>
        </p:nvSpPr>
        <p:spPr>
          <a:xfrm>
            <a:off x="628650" y="1929384"/>
            <a:ext cx="7886700" cy="4251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40"/>
              <a:buFont typeface="Noto Sans Symbols"/>
              <a:buChar char="❑"/>
            </a:pPr>
            <a:r>
              <a:rPr lang="en-US" sz="2800">
                <a:solidFill>
                  <a:schemeClr val="dk1"/>
                </a:solidFill>
              </a:rPr>
              <a:t>New skills are required to design and manage data warehouses and to integrate databases with Internet applications. </a:t>
            </a:r>
            <a:endParaRPr/>
          </a:p>
          <a:p>
            <a:pPr indent="-171450" lvl="0" marL="171450" rtl="0" algn="just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SzPts val="2240"/>
              <a:buFont typeface="Noto Sans Symbols"/>
              <a:buChar char="❑"/>
            </a:pPr>
            <a:r>
              <a:rPr lang="en-US" sz="2800">
                <a:solidFill>
                  <a:schemeClr val="dk1"/>
                </a:solidFill>
              </a:rPr>
              <a:t>There is a shortage of skills in areas such as database analysis, Database design and data administration</a:t>
            </a:r>
            <a:endParaRPr/>
          </a:p>
        </p:txBody>
      </p:sp>
      <p:sp>
        <p:nvSpPr>
          <p:cNvPr id="331" name="Google Shape;331;p28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9"/>
          <p:cNvSpPr/>
          <p:nvPr/>
        </p:nvSpPr>
        <p:spPr>
          <a:xfrm>
            <a:off x="0" y="0"/>
            <a:ext cx="9141714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37" name="Google Shape;337;p29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4700"/>
              <a:buFont typeface="Calibri"/>
              <a:buNone/>
            </a:pPr>
            <a:r>
              <a:rPr lang="en-US" sz="4700"/>
              <a:t>Introduction contd..</a:t>
            </a:r>
            <a:endParaRPr/>
          </a:p>
        </p:txBody>
      </p:sp>
      <p:sp>
        <p:nvSpPr>
          <p:cNvPr id="338" name="Google Shape;338;p29"/>
          <p:cNvSpPr/>
          <p:nvPr/>
        </p:nvSpPr>
        <p:spPr>
          <a:xfrm>
            <a:off x="501777" y="1677373"/>
            <a:ext cx="8140446" cy="18288"/>
          </a:xfrm>
          <a:custGeom>
            <a:rect b="b" l="l" r="r" t="t"/>
            <a:pathLst>
              <a:path extrusionOk="0" fill="none" h="18288" w="8140446">
                <a:moveTo>
                  <a:pt x="0" y="0"/>
                </a:moveTo>
                <a:cubicBezTo>
                  <a:pt x="94920" y="9103"/>
                  <a:pt x="287892" y="-4966"/>
                  <a:pt x="434157" y="0"/>
                </a:cubicBezTo>
                <a:cubicBezTo>
                  <a:pt x="580422" y="4966"/>
                  <a:pt x="943595" y="-14182"/>
                  <a:pt x="1193932" y="0"/>
                </a:cubicBezTo>
                <a:cubicBezTo>
                  <a:pt x="1444270" y="14182"/>
                  <a:pt x="1472129" y="5523"/>
                  <a:pt x="1628089" y="0"/>
                </a:cubicBezTo>
                <a:cubicBezTo>
                  <a:pt x="1784049" y="-5523"/>
                  <a:pt x="1962419" y="-17322"/>
                  <a:pt x="2225055" y="0"/>
                </a:cubicBezTo>
                <a:cubicBezTo>
                  <a:pt x="2487691" y="17322"/>
                  <a:pt x="2700681" y="1311"/>
                  <a:pt x="3066235" y="0"/>
                </a:cubicBezTo>
                <a:cubicBezTo>
                  <a:pt x="3431789" y="-1311"/>
                  <a:pt x="3405662" y="25081"/>
                  <a:pt x="3744605" y="0"/>
                </a:cubicBezTo>
                <a:cubicBezTo>
                  <a:pt x="4083548" y="-25081"/>
                  <a:pt x="4265111" y="-11945"/>
                  <a:pt x="4504380" y="0"/>
                </a:cubicBezTo>
                <a:cubicBezTo>
                  <a:pt x="4743649" y="11945"/>
                  <a:pt x="4860394" y="-2832"/>
                  <a:pt x="5101346" y="0"/>
                </a:cubicBezTo>
                <a:cubicBezTo>
                  <a:pt x="5342298" y="2832"/>
                  <a:pt x="5456387" y="23676"/>
                  <a:pt x="5779717" y="0"/>
                </a:cubicBezTo>
                <a:cubicBezTo>
                  <a:pt x="6103047" y="-23676"/>
                  <a:pt x="6270379" y="-37291"/>
                  <a:pt x="6620896" y="0"/>
                </a:cubicBezTo>
                <a:cubicBezTo>
                  <a:pt x="6971413" y="37291"/>
                  <a:pt x="6989068" y="24674"/>
                  <a:pt x="7136458" y="0"/>
                </a:cubicBezTo>
                <a:cubicBezTo>
                  <a:pt x="7283848" y="-24674"/>
                  <a:pt x="7752532" y="-22436"/>
                  <a:pt x="8140446" y="0"/>
                </a:cubicBezTo>
                <a:cubicBezTo>
                  <a:pt x="8140314" y="7702"/>
                  <a:pt x="8140234" y="13511"/>
                  <a:pt x="8140446" y="18288"/>
                </a:cubicBezTo>
                <a:cubicBezTo>
                  <a:pt x="7906329" y="-3043"/>
                  <a:pt x="7681180" y="27465"/>
                  <a:pt x="7543480" y="18288"/>
                </a:cubicBezTo>
                <a:cubicBezTo>
                  <a:pt x="7405780" y="9111"/>
                  <a:pt x="7216607" y="3660"/>
                  <a:pt x="7109323" y="18288"/>
                </a:cubicBezTo>
                <a:cubicBezTo>
                  <a:pt x="7002039" y="32916"/>
                  <a:pt x="6576231" y="42692"/>
                  <a:pt x="6430952" y="18288"/>
                </a:cubicBezTo>
                <a:cubicBezTo>
                  <a:pt x="6285673" y="-6116"/>
                  <a:pt x="6138840" y="34521"/>
                  <a:pt x="5915391" y="18288"/>
                </a:cubicBezTo>
                <a:cubicBezTo>
                  <a:pt x="5691942" y="2055"/>
                  <a:pt x="5459460" y="51666"/>
                  <a:pt x="5237020" y="18288"/>
                </a:cubicBezTo>
                <a:cubicBezTo>
                  <a:pt x="5014580" y="-15090"/>
                  <a:pt x="4747677" y="40449"/>
                  <a:pt x="4558650" y="18288"/>
                </a:cubicBezTo>
                <a:cubicBezTo>
                  <a:pt x="4369623" y="-3873"/>
                  <a:pt x="4146061" y="12568"/>
                  <a:pt x="3880279" y="18288"/>
                </a:cubicBezTo>
                <a:cubicBezTo>
                  <a:pt x="3614497" y="24008"/>
                  <a:pt x="3473808" y="-12908"/>
                  <a:pt x="3201909" y="18288"/>
                </a:cubicBezTo>
                <a:cubicBezTo>
                  <a:pt x="2930010" y="49484"/>
                  <a:pt x="2728175" y="-3430"/>
                  <a:pt x="2604943" y="18288"/>
                </a:cubicBezTo>
                <a:cubicBezTo>
                  <a:pt x="2481711" y="40006"/>
                  <a:pt x="2004334" y="26952"/>
                  <a:pt x="1845168" y="18288"/>
                </a:cubicBezTo>
                <a:cubicBezTo>
                  <a:pt x="1686003" y="9624"/>
                  <a:pt x="1375070" y="37580"/>
                  <a:pt x="1166797" y="18288"/>
                </a:cubicBezTo>
                <a:cubicBezTo>
                  <a:pt x="958524" y="-1004"/>
                  <a:pt x="342846" y="8880"/>
                  <a:pt x="0" y="18288"/>
                </a:cubicBezTo>
                <a:cubicBezTo>
                  <a:pt x="129" y="13298"/>
                  <a:pt x="-675" y="6857"/>
                  <a:pt x="0" y="0"/>
                </a:cubicBezTo>
                <a:close/>
              </a:path>
              <a:path extrusionOk="0" h="18288" w="8140446">
                <a:moveTo>
                  <a:pt x="0" y="0"/>
                </a:moveTo>
                <a:cubicBezTo>
                  <a:pt x="142435" y="-24533"/>
                  <a:pt x="380026" y="17447"/>
                  <a:pt x="596966" y="0"/>
                </a:cubicBezTo>
                <a:cubicBezTo>
                  <a:pt x="813906" y="-17447"/>
                  <a:pt x="830530" y="13462"/>
                  <a:pt x="1031123" y="0"/>
                </a:cubicBezTo>
                <a:cubicBezTo>
                  <a:pt x="1231716" y="-13462"/>
                  <a:pt x="1634038" y="0"/>
                  <a:pt x="1872303" y="0"/>
                </a:cubicBezTo>
                <a:cubicBezTo>
                  <a:pt x="2110568" y="0"/>
                  <a:pt x="2261934" y="-25727"/>
                  <a:pt x="2469269" y="0"/>
                </a:cubicBezTo>
                <a:cubicBezTo>
                  <a:pt x="2676604" y="25727"/>
                  <a:pt x="2790440" y="16284"/>
                  <a:pt x="3066235" y="0"/>
                </a:cubicBezTo>
                <a:cubicBezTo>
                  <a:pt x="3342030" y="-16284"/>
                  <a:pt x="3685603" y="41976"/>
                  <a:pt x="3907414" y="0"/>
                </a:cubicBezTo>
                <a:cubicBezTo>
                  <a:pt x="4129225" y="-41976"/>
                  <a:pt x="4177416" y="-7598"/>
                  <a:pt x="4422976" y="0"/>
                </a:cubicBezTo>
                <a:cubicBezTo>
                  <a:pt x="4668536" y="7598"/>
                  <a:pt x="5023499" y="-28058"/>
                  <a:pt x="5264155" y="0"/>
                </a:cubicBezTo>
                <a:cubicBezTo>
                  <a:pt x="5504811" y="28058"/>
                  <a:pt x="5703675" y="13288"/>
                  <a:pt x="6105335" y="0"/>
                </a:cubicBezTo>
                <a:cubicBezTo>
                  <a:pt x="6506995" y="-13288"/>
                  <a:pt x="6455516" y="-5124"/>
                  <a:pt x="6783705" y="0"/>
                </a:cubicBezTo>
                <a:cubicBezTo>
                  <a:pt x="7111894" y="5124"/>
                  <a:pt x="7512856" y="10604"/>
                  <a:pt x="8140446" y="0"/>
                </a:cubicBezTo>
                <a:cubicBezTo>
                  <a:pt x="8140458" y="8833"/>
                  <a:pt x="8140986" y="9830"/>
                  <a:pt x="8140446" y="18288"/>
                </a:cubicBezTo>
                <a:cubicBezTo>
                  <a:pt x="7959314" y="3345"/>
                  <a:pt x="7870113" y="10437"/>
                  <a:pt x="7706289" y="18288"/>
                </a:cubicBezTo>
                <a:cubicBezTo>
                  <a:pt x="7542465" y="26139"/>
                  <a:pt x="7157940" y="17482"/>
                  <a:pt x="6865109" y="18288"/>
                </a:cubicBezTo>
                <a:cubicBezTo>
                  <a:pt x="6572278" y="19094"/>
                  <a:pt x="6524256" y="38051"/>
                  <a:pt x="6349548" y="18288"/>
                </a:cubicBezTo>
                <a:cubicBezTo>
                  <a:pt x="6174840" y="-1475"/>
                  <a:pt x="5951624" y="174"/>
                  <a:pt x="5671177" y="18288"/>
                </a:cubicBezTo>
                <a:cubicBezTo>
                  <a:pt x="5390730" y="36402"/>
                  <a:pt x="5222992" y="60058"/>
                  <a:pt x="4829998" y="18288"/>
                </a:cubicBezTo>
                <a:cubicBezTo>
                  <a:pt x="4437004" y="-23482"/>
                  <a:pt x="4344181" y="39087"/>
                  <a:pt x="4151627" y="18288"/>
                </a:cubicBezTo>
                <a:cubicBezTo>
                  <a:pt x="3959073" y="-2511"/>
                  <a:pt x="3886970" y="32875"/>
                  <a:pt x="3717470" y="18288"/>
                </a:cubicBezTo>
                <a:cubicBezTo>
                  <a:pt x="3547970" y="3701"/>
                  <a:pt x="3451521" y="31872"/>
                  <a:pt x="3201909" y="18288"/>
                </a:cubicBezTo>
                <a:cubicBezTo>
                  <a:pt x="2952297" y="4704"/>
                  <a:pt x="2543413" y="6029"/>
                  <a:pt x="2360729" y="18288"/>
                </a:cubicBezTo>
                <a:cubicBezTo>
                  <a:pt x="2178045" y="30547"/>
                  <a:pt x="1906056" y="25847"/>
                  <a:pt x="1682359" y="18288"/>
                </a:cubicBezTo>
                <a:cubicBezTo>
                  <a:pt x="1458662" y="10730"/>
                  <a:pt x="1330405" y="8046"/>
                  <a:pt x="1166797" y="18288"/>
                </a:cubicBezTo>
                <a:cubicBezTo>
                  <a:pt x="1003189" y="28530"/>
                  <a:pt x="278098" y="19533"/>
                  <a:pt x="0" y="18288"/>
                </a:cubicBezTo>
                <a:cubicBezTo>
                  <a:pt x="74" y="14054"/>
                  <a:pt x="-46" y="699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12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39" name="Google Shape;339;p29"/>
          <p:cNvSpPr txBox="1"/>
          <p:nvPr>
            <p:ph idx="1" type="body"/>
          </p:nvPr>
        </p:nvSpPr>
        <p:spPr>
          <a:xfrm>
            <a:off x="628650" y="1929384"/>
            <a:ext cx="7886700" cy="4251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40"/>
              <a:buFont typeface="Noto Sans Symbols"/>
              <a:buChar char="❑"/>
            </a:pPr>
            <a:r>
              <a:rPr lang="en-US" sz="2800">
                <a:solidFill>
                  <a:schemeClr val="dk1"/>
                </a:solidFill>
              </a:rPr>
              <a:t>As information systems professionals, </a:t>
            </a:r>
            <a:endParaRPr/>
          </a:p>
          <a:p>
            <a:pPr indent="-177800" lvl="1" marL="514350" rtl="0" algn="just">
              <a:lnSpc>
                <a:spcPct val="15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lang="en-US" sz="2800">
                <a:solidFill>
                  <a:schemeClr val="dk1"/>
                </a:solidFill>
              </a:rPr>
              <a:t>you must be prepared to:</a:t>
            </a:r>
            <a:endParaRPr/>
          </a:p>
          <a:p>
            <a:pPr indent="-177800" lvl="1" marL="514350" rtl="0" algn="just">
              <a:lnSpc>
                <a:spcPct val="15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lang="en-US" sz="2800">
                <a:solidFill>
                  <a:schemeClr val="dk1"/>
                </a:solidFill>
              </a:rPr>
              <a:t> analyze database requirements </a:t>
            </a:r>
            <a:endParaRPr/>
          </a:p>
          <a:p>
            <a:pPr indent="-177800" lvl="1" marL="514350" rtl="0" algn="just">
              <a:lnSpc>
                <a:spcPct val="15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lang="en-US" sz="2800">
                <a:solidFill>
                  <a:schemeClr val="dk1"/>
                </a:solidFill>
              </a:rPr>
              <a:t>design and </a:t>
            </a:r>
            <a:endParaRPr/>
          </a:p>
          <a:p>
            <a:pPr indent="-177800" lvl="1" marL="514350" rtl="0" algn="just">
              <a:lnSpc>
                <a:spcPct val="15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lang="en-US" sz="2800">
                <a:solidFill>
                  <a:schemeClr val="dk1"/>
                </a:solidFill>
              </a:rPr>
              <a:t>implement databases within the context of information systems development.</a:t>
            </a:r>
            <a:endParaRPr/>
          </a:p>
        </p:txBody>
      </p:sp>
      <p:sp>
        <p:nvSpPr>
          <p:cNvPr id="340" name="Google Shape;340;p29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"/>
          <p:cNvSpPr/>
          <p:nvPr/>
        </p:nvSpPr>
        <p:spPr>
          <a:xfrm>
            <a:off x="0" y="0"/>
            <a:ext cx="9141714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8" name="Google Shape;108;p3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3600"/>
              <a:buFont typeface="Calibri"/>
              <a:buNone/>
            </a:pPr>
            <a:r>
              <a:rPr lang="en-US" sz="3600"/>
              <a:t>Lecture Agenda-II</a:t>
            </a:r>
            <a:br>
              <a:rPr lang="en-US" sz="4700"/>
            </a:br>
            <a:r>
              <a:rPr lang="en-US" sz="2000"/>
              <a:t>Introduction to Database Management Systems</a:t>
            </a:r>
            <a:endParaRPr sz="4700"/>
          </a:p>
        </p:txBody>
      </p:sp>
      <p:sp>
        <p:nvSpPr>
          <p:cNvPr id="109" name="Google Shape;109;p3"/>
          <p:cNvSpPr/>
          <p:nvPr/>
        </p:nvSpPr>
        <p:spPr>
          <a:xfrm>
            <a:off x="501777" y="1677373"/>
            <a:ext cx="8140446" cy="18288"/>
          </a:xfrm>
          <a:custGeom>
            <a:rect b="b" l="l" r="r" t="t"/>
            <a:pathLst>
              <a:path extrusionOk="0" fill="none" h="18288" w="8140446">
                <a:moveTo>
                  <a:pt x="0" y="0"/>
                </a:moveTo>
                <a:cubicBezTo>
                  <a:pt x="94920" y="9103"/>
                  <a:pt x="287892" y="-4966"/>
                  <a:pt x="434157" y="0"/>
                </a:cubicBezTo>
                <a:cubicBezTo>
                  <a:pt x="580422" y="4966"/>
                  <a:pt x="943595" y="-14182"/>
                  <a:pt x="1193932" y="0"/>
                </a:cubicBezTo>
                <a:cubicBezTo>
                  <a:pt x="1444270" y="14182"/>
                  <a:pt x="1472129" y="5523"/>
                  <a:pt x="1628089" y="0"/>
                </a:cubicBezTo>
                <a:cubicBezTo>
                  <a:pt x="1784049" y="-5523"/>
                  <a:pt x="1962419" y="-17322"/>
                  <a:pt x="2225055" y="0"/>
                </a:cubicBezTo>
                <a:cubicBezTo>
                  <a:pt x="2487691" y="17322"/>
                  <a:pt x="2700681" y="1311"/>
                  <a:pt x="3066235" y="0"/>
                </a:cubicBezTo>
                <a:cubicBezTo>
                  <a:pt x="3431789" y="-1311"/>
                  <a:pt x="3405662" y="25081"/>
                  <a:pt x="3744605" y="0"/>
                </a:cubicBezTo>
                <a:cubicBezTo>
                  <a:pt x="4083548" y="-25081"/>
                  <a:pt x="4265111" y="-11945"/>
                  <a:pt x="4504380" y="0"/>
                </a:cubicBezTo>
                <a:cubicBezTo>
                  <a:pt x="4743649" y="11945"/>
                  <a:pt x="4860394" y="-2832"/>
                  <a:pt x="5101346" y="0"/>
                </a:cubicBezTo>
                <a:cubicBezTo>
                  <a:pt x="5342298" y="2832"/>
                  <a:pt x="5456387" y="23676"/>
                  <a:pt x="5779717" y="0"/>
                </a:cubicBezTo>
                <a:cubicBezTo>
                  <a:pt x="6103047" y="-23676"/>
                  <a:pt x="6270379" y="-37291"/>
                  <a:pt x="6620896" y="0"/>
                </a:cubicBezTo>
                <a:cubicBezTo>
                  <a:pt x="6971413" y="37291"/>
                  <a:pt x="6989068" y="24674"/>
                  <a:pt x="7136458" y="0"/>
                </a:cubicBezTo>
                <a:cubicBezTo>
                  <a:pt x="7283848" y="-24674"/>
                  <a:pt x="7752532" y="-22436"/>
                  <a:pt x="8140446" y="0"/>
                </a:cubicBezTo>
                <a:cubicBezTo>
                  <a:pt x="8140314" y="7702"/>
                  <a:pt x="8140234" y="13511"/>
                  <a:pt x="8140446" y="18288"/>
                </a:cubicBezTo>
                <a:cubicBezTo>
                  <a:pt x="7906329" y="-3043"/>
                  <a:pt x="7681180" y="27465"/>
                  <a:pt x="7543480" y="18288"/>
                </a:cubicBezTo>
                <a:cubicBezTo>
                  <a:pt x="7405780" y="9111"/>
                  <a:pt x="7216607" y="3660"/>
                  <a:pt x="7109323" y="18288"/>
                </a:cubicBezTo>
                <a:cubicBezTo>
                  <a:pt x="7002039" y="32916"/>
                  <a:pt x="6576231" y="42692"/>
                  <a:pt x="6430952" y="18288"/>
                </a:cubicBezTo>
                <a:cubicBezTo>
                  <a:pt x="6285673" y="-6116"/>
                  <a:pt x="6138840" y="34521"/>
                  <a:pt x="5915391" y="18288"/>
                </a:cubicBezTo>
                <a:cubicBezTo>
                  <a:pt x="5691942" y="2055"/>
                  <a:pt x="5459460" y="51666"/>
                  <a:pt x="5237020" y="18288"/>
                </a:cubicBezTo>
                <a:cubicBezTo>
                  <a:pt x="5014580" y="-15090"/>
                  <a:pt x="4747677" y="40449"/>
                  <a:pt x="4558650" y="18288"/>
                </a:cubicBezTo>
                <a:cubicBezTo>
                  <a:pt x="4369623" y="-3873"/>
                  <a:pt x="4146061" y="12568"/>
                  <a:pt x="3880279" y="18288"/>
                </a:cubicBezTo>
                <a:cubicBezTo>
                  <a:pt x="3614497" y="24008"/>
                  <a:pt x="3473808" y="-12908"/>
                  <a:pt x="3201909" y="18288"/>
                </a:cubicBezTo>
                <a:cubicBezTo>
                  <a:pt x="2930010" y="49484"/>
                  <a:pt x="2728175" y="-3430"/>
                  <a:pt x="2604943" y="18288"/>
                </a:cubicBezTo>
                <a:cubicBezTo>
                  <a:pt x="2481711" y="40006"/>
                  <a:pt x="2004334" y="26952"/>
                  <a:pt x="1845168" y="18288"/>
                </a:cubicBezTo>
                <a:cubicBezTo>
                  <a:pt x="1686003" y="9624"/>
                  <a:pt x="1375070" y="37580"/>
                  <a:pt x="1166797" y="18288"/>
                </a:cubicBezTo>
                <a:cubicBezTo>
                  <a:pt x="958524" y="-1004"/>
                  <a:pt x="342846" y="8880"/>
                  <a:pt x="0" y="18288"/>
                </a:cubicBezTo>
                <a:cubicBezTo>
                  <a:pt x="129" y="13298"/>
                  <a:pt x="-675" y="6857"/>
                  <a:pt x="0" y="0"/>
                </a:cubicBezTo>
                <a:close/>
              </a:path>
              <a:path extrusionOk="0" h="18288" w="8140446">
                <a:moveTo>
                  <a:pt x="0" y="0"/>
                </a:moveTo>
                <a:cubicBezTo>
                  <a:pt x="142435" y="-24533"/>
                  <a:pt x="380026" y="17447"/>
                  <a:pt x="596966" y="0"/>
                </a:cubicBezTo>
                <a:cubicBezTo>
                  <a:pt x="813906" y="-17447"/>
                  <a:pt x="830530" y="13462"/>
                  <a:pt x="1031123" y="0"/>
                </a:cubicBezTo>
                <a:cubicBezTo>
                  <a:pt x="1231716" y="-13462"/>
                  <a:pt x="1634038" y="0"/>
                  <a:pt x="1872303" y="0"/>
                </a:cubicBezTo>
                <a:cubicBezTo>
                  <a:pt x="2110568" y="0"/>
                  <a:pt x="2261934" y="-25727"/>
                  <a:pt x="2469269" y="0"/>
                </a:cubicBezTo>
                <a:cubicBezTo>
                  <a:pt x="2676604" y="25727"/>
                  <a:pt x="2790440" y="16284"/>
                  <a:pt x="3066235" y="0"/>
                </a:cubicBezTo>
                <a:cubicBezTo>
                  <a:pt x="3342030" y="-16284"/>
                  <a:pt x="3685603" y="41976"/>
                  <a:pt x="3907414" y="0"/>
                </a:cubicBezTo>
                <a:cubicBezTo>
                  <a:pt x="4129225" y="-41976"/>
                  <a:pt x="4177416" y="-7598"/>
                  <a:pt x="4422976" y="0"/>
                </a:cubicBezTo>
                <a:cubicBezTo>
                  <a:pt x="4668536" y="7598"/>
                  <a:pt x="5023499" y="-28058"/>
                  <a:pt x="5264155" y="0"/>
                </a:cubicBezTo>
                <a:cubicBezTo>
                  <a:pt x="5504811" y="28058"/>
                  <a:pt x="5703675" y="13288"/>
                  <a:pt x="6105335" y="0"/>
                </a:cubicBezTo>
                <a:cubicBezTo>
                  <a:pt x="6506995" y="-13288"/>
                  <a:pt x="6455516" y="-5124"/>
                  <a:pt x="6783705" y="0"/>
                </a:cubicBezTo>
                <a:cubicBezTo>
                  <a:pt x="7111894" y="5124"/>
                  <a:pt x="7512856" y="10604"/>
                  <a:pt x="8140446" y="0"/>
                </a:cubicBezTo>
                <a:cubicBezTo>
                  <a:pt x="8140458" y="8833"/>
                  <a:pt x="8140986" y="9830"/>
                  <a:pt x="8140446" y="18288"/>
                </a:cubicBezTo>
                <a:cubicBezTo>
                  <a:pt x="7959314" y="3345"/>
                  <a:pt x="7870113" y="10437"/>
                  <a:pt x="7706289" y="18288"/>
                </a:cubicBezTo>
                <a:cubicBezTo>
                  <a:pt x="7542465" y="26139"/>
                  <a:pt x="7157940" y="17482"/>
                  <a:pt x="6865109" y="18288"/>
                </a:cubicBezTo>
                <a:cubicBezTo>
                  <a:pt x="6572278" y="19094"/>
                  <a:pt x="6524256" y="38051"/>
                  <a:pt x="6349548" y="18288"/>
                </a:cubicBezTo>
                <a:cubicBezTo>
                  <a:pt x="6174840" y="-1475"/>
                  <a:pt x="5951624" y="174"/>
                  <a:pt x="5671177" y="18288"/>
                </a:cubicBezTo>
                <a:cubicBezTo>
                  <a:pt x="5390730" y="36402"/>
                  <a:pt x="5222992" y="60058"/>
                  <a:pt x="4829998" y="18288"/>
                </a:cubicBezTo>
                <a:cubicBezTo>
                  <a:pt x="4437004" y="-23482"/>
                  <a:pt x="4344181" y="39087"/>
                  <a:pt x="4151627" y="18288"/>
                </a:cubicBezTo>
                <a:cubicBezTo>
                  <a:pt x="3959073" y="-2511"/>
                  <a:pt x="3886970" y="32875"/>
                  <a:pt x="3717470" y="18288"/>
                </a:cubicBezTo>
                <a:cubicBezTo>
                  <a:pt x="3547970" y="3701"/>
                  <a:pt x="3451521" y="31872"/>
                  <a:pt x="3201909" y="18288"/>
                </a:cubicBezTo>
                <a:cubicBezTo>
                  <a:pt x="2952297" y="4704"/>
                  <a:pt x="2543413" y="6029"/>
                  <a:pt x="2360729" y="18288"/>
                </a:cubicBezTo>
                <a:cubicBezTo>
                  <a:pt x="2178045" y="30547"/>
                  <a:pt x="1906056" y="25847"/>
                  <a:pt x="1682359" y="18288"/>
                </a:cubicBezTo>
                <a:cubicBezTo>
                  <a:pt x="1458662" y="10730"/>
                  <a:pt x="1330405" y="8046"/>
                  <a:pt x="1166797" y="18288"/>
                </a:cubicBezTo>
                <a:cubicBezTo>
                  <a:pt x="1003189" y="28530"/>
                  <a:pt x="278098" y="19533"/>
                  <a:pt x="0" y="18288"/>
                </a:cubicBezTo>
                <a:cubicBezTo>
                  <a:pt x="74" y="14054"/>
                  <a:pt x="-46" y="699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12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0" name="Google Shape;110;p3"/>
          <p:cNvSpPr txBox="1"/>
          <p:nvPr>
            <p:ph idx="1" type="body"/>
          </p:nvPr>
        </p:nvSpPr>
        <p:spPr>
          <a:xfrm>
            <a:off x="628650" y="1929384"/>
            <a:ext cx="7886700" cy="425196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rmAutofit/>
          </a:bodyPr>
          <a:lstStyle/>
          <a:p>
            <a:pPr indent="-514350" lvl="1" marL="8572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>
                <a:solidFill>
                  <a:schemeClr val="dk1"/>
                </a:solidFill>
              </a:rPr>
              <a:t>History of Different data models</a:t>
            </a:r>
            <a:endParaRPr/>
          </a:p>
          <a:p>
            <a:pPr indent="-171450" lvl="2" marL="857250" rtl="0" algn="just">
              <a:lnSpc>
                <a:spcPct val="15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solidFill>
                  <a:schemeClr val="dk1"/>
                </a:solidFill>
              </a:rPr>
              <a:t>Entities Relationship data models</a:t>
            </a:r>
            <a:endParaRPr/>
          </a:p>
          <a:p>
            <a:pPr indent="-171450" lvl="2" marL="857250" rtl="0" algn="just">
              <a:lnSpc>
                <a:spcPct val="15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solidFill>
                  <a:schemeClr val="dk1"/>
                </a:solidFill>
              </a:rPr>
              <a:t>Relational databases</a:t>
            </a:r>
            <a:endParaRPr/>
          </a:p>
          <a:p>
            <a:pPr indent="-171450" lvl="2" marL="857250" rtl="0" algn="just">
              <a:lnSpc>
                <a:spcPct val="15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solidFill>
                  <a:schemeClr val="dk1"/>
                </a:solidFill>
              </a:rPr>
              <a:t>Object-based data models (Object-oriented and Object-relational)</a:t>
            </a:r>
            <a:endParaRPr/>
          </a:p>
          <a:p>
            <a:pPr indent="-171450" lvl="2" marL="857250" rtl="0" algn="just">
              <a:lnSpc>
                <a:spcPct val="15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solidFill>
                  <a:schemeClr val="dk1"/>
                </a:solidFill>
              </a:rPr>
              <a:t>Semi structured data model  (XML)</a:t>
            </a:r>
            <a:endParaRPr/>
          </a:p>
          <a:p>
            <a:pPr indent="-171450" lvl="2" marL="857250" rtl="0" algn="just">
              <a:lnSpc>
                <a:spcPct val="15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solidFill>
                  <a:schemeClr val="dk1"/>
                </a:solidFill>
              </a:rPr>
              <a:t>Other older models</a:t>
            </a:r>
            <a:endParaRPr/>
          </a:p>
          <a:p>
            <a:pPr indent="-50800" lvl="1" marL="514350" rtl="0" algn="just">
              <a:lnSpc>
                <a:spcPct val="15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900"/>
              <a:buNone/>
            </a:pPr>
            <a:r>
              <a:t/>
            </a:r>
            <a:endParaRPr sz="1900"/>
          </a:p>
          <a:p>
            <a:pPr indent="-50800" lvl="2" marL="857250" rtl="0" algn="just">
              <a:lnSpc>
                <a:spcPct val="15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900"/>
              <a:buNone/>
            </a:pPr>
            <a:r>
              <a:t/>
            </a:r>
            <a:endParaRPr sz="1900"/>
          </a:p>
          <a:p>
            <a:pPr indent="-50800" lvl="2" marL="857250" rtl="0" algn="just">
              <a:lnSpc>
                <a:spcPct val="15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900"/>
              <a:buNone/>
            </a:pPr>
            <a:r>
              <a:t/>
            </a:r>
            <a:endParaRPr sz="1900"/>
          </a:p>
        </p:txBody>
      </p:sp>
      <p:sp>
        <p:nvSpPr>
          <p:cNvPr id="111" name="Google Shape;111;p3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0"/>
          <p:cNvSpPr/>
          <p:nvPr/>
        </p:nvSpPr>
        <p:spPr>
          <a:xfrm>
            <a:off x="0" y="0"/>
            <a:ext cx="9141714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46" name="Google Shape;346;p30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4700"/>
              <a:buFont typeface="Calibri"/>
              <a:buNone/>
            </a:pPr>
            <a:r>
              <a:rPr lang="en-US" sz="4700"/>
              <a:t>Introduction contd..</a:t>
            </a:r>
            <a:endParaRPr/>
          </a:p>
        </p:txBody>
      </p:sp>
      <p:sp>
        <p:nvSpPr>
          <p:cNvPr id="347" name="Google Shape;347;p30"/>
          <p:cNvSpPr/>
          <p:nvPr/>
        </p:nvSpPr>
        <p:spPr>
          <a:xfrm>
            <a:off x="501777" y="1677373"/>
            <a:ext cx="8140446" cy="18288"/>
          </a:xfrm>
          <a:custGeom>
            <a:rect b="b" l="l" r="r" t="t"/>
            <a:pathLst>
              <a:path extrusionOk="0" fill="none" h="18288" w="8140446">
                <a:moveTo>
                  <a:pt x="0" y="0"/>
                </a:moveTo>
                <a:cubicBezTo>
                  <a:pt x="94920" y="9103"/>
                  <a:pt x="287892" y="-4966"/>
                  <a:pt x="434157" y="0"/>
                </a:cubicBezTo>
                <a:cubicBezTo>
                  <a:pt x="580422" y="4966"/>
                  <a:pt x="943595" y="-14182"/>
                  <a:pt x="1193932" y="0"/>
                </a:cubicBezTo>
                <a:cubicBezTo>
                  <a:pt x="1444270" y="14182"/>
                  <a:pt x="1472129" y="5523"/>
                  <a:pt x="1628089" y="0"/>
                </a:cubicBezTo>
                <a:cubicBezTo>
                  <a:pt x="1784049" y="-5523"/>
                  <a:pt x="1962419" y="-17322"/>
                  <a:pt x="2225055" y="0"/>
                </a:cubicBezTo>
                <a:cubicBezTo>
                  <a:pt x="2487691" y="17322"/>
                  <a:pt x="2700681" y="1311"/>
                  <a:pt x="3066235" y="0"/>
                </a:cubicBezTo>
                <a:cubicBezTo>
                  <a:pt x="3431789" y="-1311"/>
                  <a:pt x="3405662" y="25081"/>
                  <a:pt x="3744605" y="0"/>
                </a:cubicBezTo>
                <a:cubicBezTo>
                  <a:pt x="4083548" y="-25081"/>
                  <a:pt x="4265111" y="-11945"/>
                  <a:pt x="4504380" y="0"/>
                </a:cubicBezTo>
                <a:cubicBezTo>
                  <a:pt x="4743649" y="11945"/>
                  <a:pt x="4860394" y="-2832"/>
                  <a:pt x="5101346" y="0"/>
                </a:cubicBezTo>
                <a:cubicBezTo>
                  <a:pt x="5342298" y="2832"/>
                  <a:pt x="5456387" y="23676"/>
                  <a:pt x="5779717" y="0"/>
                </a:cubicBezTo>
                <a:cubicBezTo>
                  <a:pt x="6103047" y="-23676"/>
                  <a:pt x="6270379" y="-37291"/>
                  <a:pt x="6620896" y="0"/>
                </a:cubicBezTo>
                <a:cubicBezTo>
                  <a:pt x="6971413" y="37291"/>
                  <a:pt x="6989068" y="24674"/>
                  <a:pt x="7136458" y="0"/>
                </a:cubicBezTo>
                <a:cubicBezTo>
                  <a:pt x="7283848" y="-24674"/>
                  <a:pt x="7752532" y="-22436"/>
                  <a:pt x="8140446" y="0"/>
                </a:cubicBezTo>
                <a:cubicBezTo>
                  <a:pt x="8140314" y="7702"/>
                  <a:pt x="8140234" y="13511"/>
                  <a:pt x="8140446" y="18288"/>
                </a:cubicBezTo>
                <a:cubicBezTo>
                  <a:pt x="7906329" y="-3043"/>
                  <a:pt x="7681180" y="27465"/>
                  <a:pt x="7543480" y="18288"/>
                </a:cubicBezTo>
                <a:cubicBezTo>
                  <a:pt x="7405780" y="9111"/>
                  <a:pt x="7216607" y="3660"/>
                  <a:pt x="7109323" y="18288"/>
                </a:cubicBezTo>
                <a:cubicBezTo>
                  <a:pt x="7002039" y="32916"/>
                  <a:pt x="6576231" y="42692"/>
                  <a:pt x="6430952" y="18288"/>
                </a:cubicBezTo>
                <a:cubicBezTo>
                  <a:pt x="6285673" y="-6116"/>
                  <a:pt x="6138840" y="34521"/>
                  <a:pt x="5915391" y="18288"/>
                </a:cubicBezTo>
                <a:cubicBezTo>
                  <a:pt x="5691942" y="2055"/>
                  <a:pt x="5459460" y="51666"/>
                  <a:pt x="5237020" y="18288"/>
                </a:cubicBezTo>
                <a:cubicBezTo>
                  <a:pt x="5014580" y="-15090"/>
                  <a:pt x="4747677" y="40449"/>
                  <a:pt x="4558650" y="18288"/>
                </a:cubicBezTo>
                <a:cubicBezTo>
                  <a:pt x="4369623" y="-3873"/>
                  <a:pt x="4146061" y="12568"/>
                  <a:pt x="3880279" y="18288"/>
                </a:cubicBezTo>
                <a:cubicBezTo>
                  <a:pt x="3614497" y="24008"/>
                  <a:pt x="3473808" y="-12908"/>
                  <a:pt x="3201909" y="18288"/>
                </a:cubicBezTo>
                <a:cubicBezTo>
                  <a:pt x="2930010" y="49484"/>
                  <a:pt x="2728175" y="-3430"/>
                  <a:pt x="2604943" y="18288"/>
                </a:cubicBezTo>
                <a:cubicBezTo>
                  <a:pt x="2481711" y="40006"/>
                  <a:pt x="2004334" y="26952"/>
                  <a:pt x="1845168" y="18288"/>
                </a:cubicBezTo>
                <a:cubicBezTo>
                  <a:pt x="1686003" y="9624"/>
                  <a:pt x="1375070" y="37580"/>
                  <a:pt x="1166797" y="18288"/>
                </a:cubicBezTo>
                <a:cubicBezTo>
                  <a:pt x="958524" y="-1004"/>
                  <a:pt x="342846" y="8880"/>
                  <a:pt x="0" y="18288"/>
                </a:cubicBezTo>
                <a:cubicBezTo>
                  <a:pt x="129" y="13298"/>
                  <a:pt x="-675" y="6857"/>
                  <a:pt x="0" y="0"/>
                </a:cubicBezTo>
                <a:close/>
              </a:path>
              <a:path extrusionOk="0" h="18288" w="8140446">
                <a:moveTo>
                  <a:pt x="0" y="0"/>
                </a:moveTo>
                <a:cubicBezTo>
                  <a:pt x="142435" y="-24533"/>
                  <a:pt x="380026" y="17447"/>
                  <a:pt x="596966" y="0"/>
                </a:cubicBezTo>
                <a:cubicBezTo>
                  <a:pt x="813906" y="-17447"/>
                  <a:pt x="830530" y="13462"/>
                  <a:pt x="1031123" y="0"/>
                </a:cubicBezTo>
                <a:cubicBezTo>
                  <a:pt x="1231716" y="-13462"/>
                  <a:pt x="1634038" y="0"/>
                  <a:pt x="1872303" y="0"/>
                </a:cubicBezTo>
                <a:cubicBezTo>
                  <a:pt x="2110568" y="0"/>
                  <a:pt x="2261934" y="-25727"/>
                  <a:pt x="2469269" y="0"/>
                </a:cubicBezTo>
                <a:cubicBezTo>
                  <a:pt x="2676604" y="25727"/>
                  <a:pt x="2790440" y="16284"/>
                  <a:pt x="3066235" y="0"/>
                </a:cubicBezTo>
                <a:cubicBezTo>
                  <a:pt x="3342030" y="-16284"/>
                  <a:pt x="3685603" y="41976"/>
                  <a:pt x="3907414" y="0"/>
                </a:cubicBezTo>
                <a:cubicBezTo>
                  <a:pt x="4129225" y="-41976"/>
                  <a:pt x="4177416" y="-7598"/>
                  <a:pt x="4422976" y="0"/>
                </a:cubicBezTo>
                <a:cubicBezTo>
                  <a:pt x="4668536" y="7598"/>
                  <a:pt x="5023499" y="-28058"/>
                  <a:pt x="5264155" y="0"/>
                </a:cubicBezTo>
                <a:cubicBezTo>
                  <a:pt x="5504811" y="28058"/>
                  <a:pt x="5703675" y="13288"/>
                  <a:pt x="6105335" y="0"/>
                </a:cubicBezTo>
                <a:cubicBezTo>
                  <a:pt x="6506995" y="-13288"/>
                  <a:pt x="6455516" y="-5124"/>
                  <a:pt x="6783705" y="0"/>
                </a:cubicBezTo>
                <a:cubicBezTo>
                  <a:pt x="7111894" y="5124"/>
                  <a:pt x="7512856" y="10604"/>
                  <a:pt x="8140446" y="0"/>
                </a:cubicBezTo>
                <a:cubicBezTo>
                  <a:pt x="8140458" y="8833"/>
                  <a:pt x="8140986" y="9830"/>
                  <a:pt x="8140446" y="18288"/>
                </a:cubicBezTo>
                <a:cubicBezTo>
                  <a:pt x="7959314" y="3345"/>
                  <a:pt x="7870113" y="10437"/>
                  <a:pt x="7706289" y="18288"/>
                </a:cubicBezTo>
                <a:cubicBezTo>
                  <a:pt x="7542465" y="26139"/>
                  <a:pt x="7157940" y="17482"/>
                  <a:pt x="6865109" y="18288"/>
                </a:cubicBezTo>
                <a:cubicBezTo>
                  <a:pt x="6572278" y="19094"/>
                  <a:pt x="6524256" y="38051"/>
                  <a:pt x="6349548" y="18288"/>
                </a:cubicBezTo>
                <a:cubicBezTo>
                  <a:pt x="6174840" y="-1475"/>
                  <a:pt x="5951624" y="174"/>
                  <a:pt x="5671177" y="18288"/>
                </a:cubicBezTo>
                <a:cubicBezTo>
                  <a:pt x="5390730" y="36402"/>
                  <a:pt x="5222992" y="60058"/>
                  <a:pt x="4829998" y="18288"/>
                </a:cubicBezTo>
                <a:cubicBezTo>
                  <a:pt x="4437004" y="-23482"/>
                  <a:pt x="4344181" y="39087"/>
                  <a:pt x="4151627" y="18288"/>
                </a:cubicBezTo>
                <a:cubicBezTo>
                  <a:pt x="3959073" y="-2511"/>
                  <a:pt x="3886970" y="32875"/>
                  <a:pt x="3717470" y="18288"/>
                </a:cubicBezTo>
                <a:cubicBezTo>
                  <a:pt x="3547970" y="3701"/>
                  <a:pt x="3451521" y="31872"/>
                  <a:pt x="3201909" y="18288"/>
                </a:cubicBezTo>
                <a:cubicBezTo>
                  <a:pt x="2952297" y="4704"/>
                  <a:pt x="2543413" y="6029"/>
                  <a:pt x="2360729" y="18288"/>
                </a:cubicBezTo>
                <a:cubicBezTo>
                  <a:pt x="2178045" y="30547"/>
                  <a:pt x="1906056" y="25847"/>
                  <a:pt x="1682359" y="18288"/>
                </a:cubicBezTo>
                <a:cubicBezTo>
                  <a:pt x="1458662" y="10730"/>
                  <a:pt x="1330405" y="8046"/>
                  <a:pt x="1166797" y="18288"/>
                </a:cubicBezTo>
                <a:cubicBezTo>
                  <a:pt x="1003189" y="28530"/>
                  <a:pt x="278098" y="19533"/>
                  <a:pt x="0" y="18288"/>
                </a:cubicBezTo>
                <a:cubicBezTo>
                  <a:pt x="74" y="14054"/>
                  <a:pt x="-46" y="699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12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48" name="Google Shape;348;p30"/>
          <p:cNvSpPr txBox="1"/>
          <p:nvPr>
            <p:ph idx="1" type="body"/>
          </p:nvPr>
        </p:nvSpPr>
        <p:spPr>
          <a:xfrm>
            <a:off x="628650" y="1929384"/>
            <a:ext cx="7886700" cy="4251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40"/>
              <a:buFont typeface="Noto Sans Symbols"/>
              <a:buChar char="❑"/>
            </a:pPr>
            <a:r>
              <a:rPr lang="en-US" sz="2800">
                <a:solidFill>
                  <a:schemeClr val="dk1"/>
                </a:solidFill>
              </a:rPr>
              <a:t>You also must be prepared to consult with end users </a:t>
            </a:r>
            <a:endParaRPr/>
          </a:p>
          <a:p>
            <a:pPr indent="-171450" lvl="0" marL="171450" rtl="0" algn="just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SzPts val="2240"/>
              <a:buFont typeface="Noto Sans Symbols"/>
              <a:buChar char="❑"/>
            </a:pPr>
            <a:r>
              <a:rPr lang="en-US" sz="2800">
                <a:solidFill>
                  <a:schemeClr val="dk1"/>
                </a:solidFill>
              </a:rPr>
              <a:t>Show them how they can:</a:t>
            </a:r>
            <a:endParaRPr/>
          </a:p>
          <a:p>
            <a:pPr indent="-177800" lvl="1" marL="514350" rtl="0" algn="just">
              <a:lnSpc>
                <a:spcPct val="15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lang="en-US" sz="2800">
                <a:solidFill>
                  <a:schemeClr val="dk1"/>
                </a:solidFill>
              </a:rPr>
              <a:t>use databases to build decision support systems</a:t>
            </a:r>
            <a:endParaRPr/>
          </a:p>
          <a:p>
            <a:pPr indent="-177800" lvl="1" marL="514350" rtl="0" algn="just">
              <a:lnSpc>
                <a:spcPct val="15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lang="en-US" sz="2800">
                <a:solidFill>
                  <a:schemeClr val="dk1"/>
                </a:solidFill>
              </a:rPr>
              <a:t>And execute information systems for competitive advantage</a:t>
            </a:r>
            <a:endParaRPr/>
          </a:p>
          <a:p>
            <a:pPr indent="-29210" lvl="0" marL="171450" rtl="0" algn="just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SzPts val="2240"/>
              <a:buFont typeface="Noto Sans Symbols"/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349" name="Google Shape;349;p30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1"/>
          <p:cNvSpPr/>
          <p:nvPr/>
        </p:nvSpPr>
        <p:spPr>
          <a:xfrm>
            <a:off x="0" y="0"/>
            <a:ext cx="9141714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55" name="Google Shape;355;p31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4700"/>
              <a:buFont typeface="Calibri"/>
              <a:buNone/>
            </a:pPr>
            <a:r>
              <a:rPr lang="en-US" sz="4700"/>
              <a:t>Definitions</a:t>
            </a:r>
            <a:endParaRPr/>
          </a:p>
        </p:txBody>
      </p:sp>
      <p:sp>
        <p:nvSpPr>
          <p:cNvPr id="356" name="Google Shape;356;p31"/>
          <p:cNvSpPr/>
          <p:nvPr/>
        </p:nvSpPr>
        <p:spPr>
          <a:xfrm>
            <a:off x="501777" y="1677373"/>
            <a:ext cx="8140446" cy="18288"/>
          </a:xfrm>
          <a:custGeom>
            <a:rect b="b" l="l" r="r" t="t"/>
            <a:pathLst>
              <a:path extrusionOk="0" fill="none" h="18288" w="8140446">
                <a:moveTo>
                  <a:pt x="0" y="0"/>
                </a:moveTo>
                <a:cubicBezTo>
                  <a:pt x="94920" y="9103"/>
                  <a:pt x="287892" y="-4966"/>
                  <a:pt x="434157" y="0"/>
                </a:cubicBezTo>
                <a:cubicBezTo>
                  <a:pt x="580422" y="4966"/>
                  <a:pt x="943595" y="-14182"/>
                  <a:pt x="1193932" y="0"/>
                </a:cubicBezTo>
                <a:cubicBezTo>
                  <a:pt x="1444270" y="14182"/>
                  <a:pt x="1472129" y="5523"/>
                  <a:pt x="1628089" y="0"/>
                </a:cubicBezTo>
                <a:cubicBezTo>
                  <a:pt x="1784049" y="-5523"/>
                  <a:pt x="1962419" y="-17322"/>
                  <a:pt x="2225055" y="0"/>
                </a:cubicBezTo>
                <a:cubicBezTo>
                  <a:pt x="2487691" y="17322"/>
                  <a:pt x="2700681" y="1311"/>
                  <a:pt x="3066235" y="0"/>
                </a:cubicBezTo>
                <a:cubicBezTo>
                  <a:pt x="3431789" y="-1311"/>
                  <a:pt x="3405662" y="25081"/>
                  <a:pt x="3744605" y="0"/>
                </a:cubicBezTo>
                <a:cubicBezTo>
                  <a:pt x="4083548" y="-25081"/>
                  <a:pt x="4265111" y="-11945"/>
                  <a:pt x="4504380" y="0"/>
                </a:cubicBezTo>
                <a:cubicBezTo>
                  <a:pt x="4743649" y="11945"/>
                  <a:pt x="4860394" y="-2832"/>
                  <a:pt x="5101346" y="0"/>
                </a:cubicBezTo>
                <a:cubicBezTo>
                  <a:pt x="5342298" y="2832"/>
                  <a:pt x="5456387" y="23676"/>
                  <a:pt x="5779717" y="0"/>
                </a:cubicBezTo>
                <a:cubicBezTo>
                  <a:pt x="6103047" y="-23676"/>
                  <a:pt x="6270379" y="-37291"/>
                  <a:pt x="6620896" y="0"/>
                </a:cubicBezTo>
                <a:cubicBezTo>
                  <a:pt x="6971413" y="37291"/>
                  <a:pt x="6989068" y="24674"/>
                  <a:pt x="7136458" y="0"/>
                </a:cubicBezTo>
                <a:cubicBezTo>
                  <a:pt x="7283848" y="-24674"/>
                  <a:pt x="7752532" y="-22436"/>
                  <a:pt x="8140446" y="0"/>
                </a:cubicBezTo>
                <a:cubicBezTo>
                  <a:pt x="8140314" y="7702"/>
                  <a:pt x="8140234" y="13511"/>
                  <a:pt x="8140446" y="18288"/>
                </a:cubicBezTo>
                <a:cubicBezTo>
                  <a:pt x="7906329" y="-3043"/>
                  <a:pt x="7681180" y="27465"/>
                  <a:pt x="7543480" y="18288"/>
                </a:cubicBezTo>
                <a:cubicBezTo>
                  <a:pt x="7405780" y="9111"/>
                  <a:pt x="7216607" y="3660"/>
                  <a:pt x="7109323" y="18288"/>
                </a:cubicBezTo>
                <a:cubicBezTo>
                  <a:pt x="7002039" y="32916"/>
                  <a:pt x="6576231" y="42692"/>
                  <a:pt x="6430952" y="18288"/>
                </a:cubicBezTo>
                <a:cubicBezTo>
                  <a:pt x="6285673" y="-6116"/>
                  <a:pt x="6138840" y="34521"/>
                  <a:pt x="5915391" y="18288"/>
                </a:cubicBezTo>
                <a:cubicBezTo>
                  <a:pt x="5691942" y="2055"/>
                  <a:pt x="5459460" y="51666"/>
                  <a:pt x="5237020" y="18288"/>
                </a:cubicBezTo>
                <a:cubicBezTo>
                  <a:pt x="5014580" y="-15090"/>
                  <a:pt x="4747677" y="40449"/>
                  <a:pt x="4558650" y="18288"/>
                </a:cubicBezTo>
                <a:cubicBezTo>
                  <a:pt x="4369623" y="-3873"/>
                  <a:pt x="4146061" y="12568"/>
                  <a:pt x="3880279" y="18288"/>
                </a:cubicBezTo>
                <a:cubicBezTo>
                  <a:pt x="3614497" y="24008"/>
                  <a:pt x="3473808" y="-12908"/>
                  <a:pt x="3201909" y="18288"/>
                </a:cubicBezTo>
                <a:cubicBezTo>
                  <a:pt x="2930010" y="49484"/>
                  <a:pt x="2728175" y="-3430"/>
                  <a:pt x="2604943" y="18288"/>
                </a:cubicBezTo>
                <a:cubicBezTo>
                  <a:pt x="2481711" y="40006"/>
                  <a:pt x="2004334" y="26952"/>
                  <a:pt x="1845168" y="18288"/>
                </a:cubicBezTo>
                <a:cubicBezTo>
                  <a:pt x="1686003" y="9624"/>
                  <a:pt x="1375070" y="37580"/>
                  <a:pt x="1166797" y="18288"/>
                </a:cubicBezTo>
                <a:cubicBezTo>
                  <a:pt x="958524" y="-1004"/>
                  <a:pt x="342846" y="8880"/>
                  <a:pt x="0" y="18288"/>
                </a:cubicBezTo>
                <a:cubicBezTo>
                  <a:pt x="129" y="13298"/>
                  <a:pt x="-675" y="6857"/>
                  <a:pt x="0" y="0"/>
                </a:cubicBezTo>
                <a:close/>
              </a:path>
              <a:path extrusionOk="0" h="18288" w="8140446">
                <a:moveTo>
                  <a:pt x="0" y="0"/>
                </a:moveTo>
                <a:cubicBezTo>
                  <a:pt x="142435" y="-24533"/>
                  <a:pt x="380026" y="17447"/>
                  <a:pt x="596966" y="0"/>
                </a:cubicBezTo>
                <a:cubicBezTo>
                  <a:pt x="813906" y="-17447"/>
                  <a:pt x="830530" y="13462"/>
                  <a:pt x="1031123" y="0"/>
                </a:cubicBezTo>
                <a:cubicBezTo>
                  <a:pt x="1231716" y="-13462"/>
                  <a:pt x="1634038" y="0"/>
                  <a:pt x="1872303" y="0"/>
                </a:cubicBezTo>
                <a:cubicBezTo>
                  <a:pt x="2110568" y="0"/>
                  <a:pt x="2261934" y="-25727"/>
                  <a:pt x="2469269" y="0"/>
                </a:cubicBezTo>
                <a:cubicBezTo>
                  <a:pt x="2676604" y="25727"/>
                  <a:pt x="2790440" y="16284"/>
                  <a:pt x="3066235" y="0"/>
                </a:cubicBezTo>
                <a:cubicBezTo>
                  <a:pt x="3342030" y="-16284"/>
                  <a:pt x="3685603" y="41976"/>
                  <a:pt x="3907414" y="0"/>
                </a:cubicBezTo>
                <a:cubicBezTo>
                  <a:pt x="4129225" y="-41976"/>
                  <a:pt x="4177416" y="-7598"/>
                  <a:pt x="4422976" y="0"/>
                </a:cubicBezTo>
                <a:cubicBezTo>
                  <a:pt x="4668536" y="7598"/>
                  <a:pt x="5023499" y="-28058"/>
                  <a:pt x="5264155" y="0"/>
                </a:cubicBezTo>
                <a:cubicBezTo>
                  <a:pt x="5504811" y="28058"/>
                  <a:pt x="5703675" y="13288"/>
                  <a:pt x="6105335" y="0"/>
                </a:cubicBezTo>
                <a:cubicBezTo>
                  <a:pt x="6506995" y="-13288"/>
                  <a:pt x="6455516" y="-5124"/>
                  <a:pt x="6783705" y="0"/>
                </a:cubicBezTo>
                <a:cubicBezTo>
                  <a:pt x="7111894" y="5124"/>
                  <a:pt x="7512856" y="10604"/>
                  <a:pt x="8140446" y="0"/>
                </a:cubicBezTo>
                <a:cubicBezTo>
                  <a:pt x="8140458" y="8833"/>
                  <a:pt x="8140986" y="9830"/>
                  <a:pt x="8140446" y="18288"/>
                </a:cubicBezTo>
                <a:cubicBezTo>
                  <a:pt x="7959314" y="3345"/>
                  <a:pt x="7870113" y="10437"/>
                  <a:pt x="7706289" y="18288"/>
                </a:cubicBezTo>
                <a:cubicBezTo>
                  <a:pt x="7542465" y="26139"/>
                  <a:pt x="7157940" y="17482"/>
                  <a:pt x="6865109" y="18288"/>
                </a:cubicBezTo>
                <a:cubicBezTo>
                  <a:pt x="6572278" y="19094"/>
                  <a:pt x="6524256" y="38051"/>
                  <a:pt x="6349548" y="18288"/>
                </a:cubicBezTo>
                <a:cubicBezTo>
                  <a:pt x="6174840" y="-1475"/>
                  <a:pt x="5951624" y="174"/>
                  <a:pt x="5671177" y="18288"/>
                </a:cubicBezTo>
                <a:cubicBezTo>
                  <a:pt x="5390730" y="36402"/>
                  <a:pt x="5222992" y="60058"/>
                  <a:pt x="4829998" y="18288"/>
                </a:cubicBezTo>
                <a:cubicBezTo>
                  <a:pt x="4437004" y="-23482"/>
                  <a:pt x="4344181" y="39087"/>
                  <a:pt x="4151627" y="18288"/>
                </a:cubicBezTo>
                <a:cubicBezTo>
                  <a:pt x="3959073" y="-2511"/>
                  <a:pt x="3886970" y="32875"/>
                  <a:pt x="3717470" y="18288"/>
                </a:cubicBezTo>
                <a:cubicBezTo>
                  <a:pt x="3547970" y="3701"/>
                  <a:pt x="3451521" y="31872"/>
                  <a:pt x="3201909" y="18288"/>
                </a:cubicBezTo>
                <a:cubicBezTo>
                  <a:pt x="2952297" y="4704"/>
                  <a:pt x="2543413" y="6029"/>
                  <a:pt x="2360729" y="18288"/>
                </a:cubicBezTo>
                <a:cubicBezTo>
                  <a:pt x="2178045" y="30547"/>
                  <a:pt x="1906056" y="25847"/>
                  <a:pt x="1682359" y="18288"/>
                </a:cubicBezTo>
                <a:cubicBezTo>
                  <a:pt x="1458662" y="10730"/>
                  <a:pt x="1330405" y="8046"/>
                  <a:pt x="1166797" y="18288"/>
                </a:cubicBezTo>
                <a:cubicBezTo>
                  <a:pt x="1003189" y="28530"/>
                  <a:pt x="278098" y="19533"/>
                  <a:pt x="0" y="18288"/>
                </a:cubicBezTo>
                <a:cubicBezTo>
                  <a:pt x="74" y="14054"/>
                  <a:pt x="-46" y="699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12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57" name="Google Shape;357;p31"/>
          <p:cNvSpPr txBox="1"/>
          <p:nvPr>
            <p:ph idx="1" type="body"/>
          </p:nvPr>
        </p:nvSpPr>
        <p:spPr>
          <a:xfrm>
            <a:off x="628650" y="1929384"/>
            <a:ext cx="7886700" cy="425196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rmAutofit/>
          </a:bodyPr>
          <a:lstStyle/>
          <a:p>
            <a:pPr indent="-171450" lvl="0" marL="1714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920"/>
              <a:buFont typeface="Noto Sans Symbols"/>
              <a:buChar char="❑"/>
            </a:pPr>
            <a:r>
              <a:rPr lang="en-US" sz="2400">
                <a:solidFill>
                  <a:schemeClr val="dk1"/>
                </a:solidFill>
              </a:rPr>
              <a:t>Database: </a:t>
            </a:r>
            <a:endParaRPr/>
          </a:p>
          <a:p>
            <a:pPr indent="-171450" lvl="1" marL="514350" rtl="0" algn="just">
              <a:lnSpc>
                <a:spcPct val="15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Noto Sans Symbols"/>
              <a:buChar char="❑"/>
            </a:pPr>
            <a:r>
              <a:rPr lang="en-US" sz="2400">
                <a:solidFill>
                  <a:schemeClr val="dk1"/>
                </a:solidFill>
              </a:rPr>
              <a:t>organized collection of logically related data</a:t>
            </a:r>
            <a:endParaRPr/>
          </a:p>
          <a:p>
            <a:pPr indent="-171450" lvl="1" marL="514350" rtl="0" algn="just">
              <a:lnSpc>
                <a:spcPct val="15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Noto Sans Symbols"/>
              <a:buChar char="❑"/>
            </a:pPr>
            <a:r>
              <a:rPr lang="en-US" sz="2400">
                <a:solidFill>
                  <a:schemeClr val="dk1"/>
                </a:solidFill>
              </a:rPr>
              <a:t>Database stores data</a:t>
            </a:r>
            <a:endParaRPr/>
          </a:p>
          <a:p>
            <a:pPr indent="-171450" lvl="0" marL="171450" rtl="0" algn="just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920"/>
              <a:buFont typeface="Noto Sans Symbols"/>
              <a:buChar char="❑"/>
            </a:pPr>
            <a:r>
              <a:rPr lang="en-US" sz="2400">
                <a:solidFill>
                  <a:schemeClr val="dk1"/>
                </a:solidFill>
              </a:rPr>
              <a:t>Data: </a:t>
            </a:r>
            <a:endParaRPr/>
          </a:p>
          <a:p>
            <a:pPr indent="-171450" lvl="1" marL="514350" rtl="0" algn="just">
              <a:lnSpc>
                <a:spcPct val="15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Noto Sans Symbols"/>
              <a:buChar char="❑"/>
            </a:pPr>
            <a:r>
              <a:rPr lang="en-US" sz="2400">
                <a:solidFill>
                  <a:schemeClr val="dk1"/>
                </a:solidFill>
              </a:rPr>
              <a:t>referred to facts concerning objects and events that could be</a:t>
            </a:r>
            <a:endParaRPr/>
          </a:p>
          <a:p>
            <a:pPr indent="-171450" lvl="2" marL="857250" rtl="0" algn="just">
              <a:lnSpc>
                <a:spcPct val="15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Noto Sans Symbols"/>
              <a:buChar char="❑"/>
            </a:pPr>
            <a:r>
              <a:rPr lang="en-US">
                <a:solidFill>
                  <a:schemeClr val="dk1"/>
                </a:solidFill>
              </a:rPr>
              <a:t>recorded and stored on computer media</a:t>
            </a:r>
            <a:endParaRPr/>
          </a:p>
          <a:p>
            <a:pPr indent="-19050" lvl="2" marL="857250" rtl="0" algn="just">
              <a:lnSpc>
                <a:spcPct val="15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Noto Sans Symbols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58" name="Google Shape;358;p31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2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3800"/>
              <a:buFont typeface="Calibri"/>
              <a:buNone/>
            </a:pPr>
            <a:r>
              <a:rPr lang="en-US"/>
              <a:t>Example of Databases</a:t>
            </a:r>
            <a:endParaRPr/>
          </a:p>
        </p:txBody>
      </p:sp>
      <p:sp>
        <p:nvSpPr>
          <p:cNvPr id="364" name="Google Shape;364;p32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171450" lvl="0" marL="1714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80000"/>
              <a:buFont typeface="Noto Sans Symbols"/>
              <a:buChar char="❑"/>
            </a:pPr>
            <a:r>
              <a:rPr lang="en-US">
                <a:solidFill>
                  <a:schemeClr val="dk1"/>
                </a:solidFill>
              </a:rPr>
              <a:t>Contacts list on Smart Phones</a:t>
            </a:r>
            <a:endParaRPr/>
          </a:p>
          <a:p>
            <a:pPr indent="-171450" lvl="0" marL="171450" rtl="0" algn="just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SzPct val="80000"/>
              <a:buFont typeface="Noto Sans Symbols"/>
              <a:buChar char="❑"/>
            </a:pPr>
            <a:r>
              <a:rPr lang="en-US">
                <a:solidFill>
                  <a:schemeClr val="dk1"/>
                </a:solidFill>
              </a:rPr>
              <a:t>Youtube</a:t>
            </a:r>
            <a:endParaRPr>
              <a:solidFill>
                <a:schemeClr val="dk1"/>
              </a:solidFill>
            </a:endParaRPr>
          </a:p>
          <a:p>
            <a:pPr indent="-171450" lvl="0" marL="171450" rtl="0" algn="just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SzPct val="80000"/>
              <a:buFont typeface="Noto Sans Symbols"/>
              <a:buChar char="❑"/>
            </a:pPr>
            <a:r>
              <a:rPr lang="en-US">
                <a:solidFill>
                  <a:schemeClr val="dk1"/>
                </a:solidFill>
              </a:rPr>
              <a:t>Utility bills such as PTCL bills, Electricity bills etc.</a:t>
            </a:r>
            <a:endParaRPr/>
          </a:p>
          <a:p>
            <a:pPr indent="-171450" lvl="0" marL="171450" rtl="0" algn="just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SzPct val="80000"/>
              <a:buFont typeface="Noto Sans Symbols"/>
              <a:buChar char="❑"/>
            </a:pPr>
            <a:r>
              <a:rPr lang="en-US">
                <a:solidFill>
                  <a:schemeClr val="dk1"/>
                </a:solidFill>
              </a:rPr>
              <a:t>Hospitals databases</a:t>
            </a:r>
            <a:endParaRPr/>
          </a:p>
          <a:p>
            <a:pPr indent="-171450" lvl="0" marL="171450" rtl="0" algn="just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SzPct val="80000"/>
              <a:buFont typeface="Noto Sans Symbols"/>
              <a:buChar char="❑"/>
            </a:pPr>
            <a:r>
              <a:rPr lang="en-US">
                <a:solidFill>
                  <a:schemeClr val="dk1"/>
                </a:solidFill>
              </a:rPr>
              <a:t>Purchases from super market</a:t>
            </a:r>
            <a:endParaRPr/>
          </a:p>
          <a:p>
            <a:pPr indent="-171450" lvl="0" marL="171450" rtl="0" algn="just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SzPct val="80000"/>
              <a:buFont typeface="Noto Sans Symbols"/>
              <a:buChar char="❑"/>
            </a:pPr>
            <a:r>
              <a:rPr lang="en-US">
                <a:solidFill>
                  <a:schemeClr val="dk1"/>
                </a:solidFill>
              </a:rPr>
              <a:t>Purchase using your credit card</a:t>
            </a:r>
            <a:endParaRPr/>
          </a:p>
          <a:p>
            <a:pPr indent="-171450" lvl="0" marL="171450" rtl="0" algn="just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SzPct val="80000"/>
              <a:buFont typeface="Noto Sans Symbols"/>
              <a:buChar char="❑"/>
            </a:pPr>
            <a:r>
              <a:rPr lang="en-US">
                <a:solidFill>
                  <a:schemeClr val="dk1"/>
                </a:solidFill>
              </a:rPr>
              <a:t>Booking a holiday at the travel agents</a:t>
            </a:r>
            <a:endParaRPr/>
          </a:p>
          <a:p>
            <a:pPr indent="-171450" lvl="0" marL="171450" rtl="0" algn="just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SzPct val="80000"/>
              <a:buFont typeface="Noto Sans Symbols"/>
              <a:buChar char="❑"/>
            </a:pPr>
            <a:r>
              <a:rPr lang="en-US">
                <a:solidFill>
                  <a:schemeClr val="dk1"/>
                </a:solidFill>
              </a:rPr>
              <a:t>Using the local library</a:t>
            </a:r>
            <a:endParaRPr/>
          </a:p>
          <a:p>
            <a:pPr indent="-64770" lvl="0" marL="171450" rtl="0" algn="just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SzPct val="80000"/>
              <a:buFont typeface="Noto Sans Symbols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65" name="Google Shape;365;p3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71" name="Google Shape;371;p33"/>
          <p:cNvSpPr/>
          <p:nvPr/>
        </p:nvSpPr>
        <p:spPr>
          <a:xfrm>
            <a:off x="1427711" y="221673"/>
            <a:ext cx="6288577" cy="1332634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E1E1E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C5C2C2">
                <a:alpha val="4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Google Shape;372;p33"/>
          <p:cNvSpPr txBox="1"/>
          <p:nvPr>
            <p:ph type="title"/>
          </p:nvPr>
        </p:nvSpPr>
        <p:spPr>
          <a:xfrm>
            <a:off x="1577340" y="310343"/>
            <a:ext cx="5989320" cy="8688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libri"/>
              <a:buNone/>
            </a:pPr>
            <a:r>
              <a:rPr lang="en-US" sz="3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of Data </a:t>
            </a:r>
            <a:endParaRPr/>
          </a:p>
        </p:txBody>
      </p:sp>
      <p:sp>
        <p:nvSpPr>
          <p:cNvPr id="373" name="Google Shape;373;p33"/>
          <p:cNvSpPr/>
          <p:nvPr/>
        </p:nvSpPr>
        <p:spPr>
          <a:xfrm>
            <a:off x="1862332" y="1211407"/>
            <a:ext cx="5419335" cy="685800"/>
          </a:xfrm>
          <a:prstGeom prst="roundRect">
            <a:avLst>
              <a:gd fmla="val 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4" name="Google Shape;374;p3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9179" y="2367541"/>
            <a:ext cx="8565642" cy="3640398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33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0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4"/>
          <p:cNvSpPr/>
          <p:nvPr/>
        </p:nvSpPr>
        <p:spPr>
          <a:xfrm>
            <a:off x="0" y="0"/>
            <a:ext cx="9141714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81" name="Google Shape;381;p34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4700"/>
              <a:buFont typeface="Calibri"/>
              <a:buNone/>
            </a:pPr>
            <a:r>
              <a:rPr lang="en-US" sz="4700"/>
              <a:t>Types of data</a:t>
            </a:r>
            <a:endParaRPr/>
          </a:p>
        </p:txBody>
      </p:sp>
      <p:sp>
        <p:nvSpPr>
          <p:cNvPr id="382" name="Google Shape;382;p34"/>
          <p:cNvSpPr/>
          <p:nvPr/>
        </p:nvSpPr>
        <p:spPr>
          <a:xfrm>
            <a:off x="501777" y="1677373"/>
            <a:ext cx="8140446" cy="18288"/>
          </a:xfrm>
          <a:custGeom>
            <a:rect b="b" l="l" r="r" t="t"/>
            <a:pathLst>
              <a:path extrusionOk="0" fill="none" h="18288" w="8140446">
                <a:moveTo>
                  <a:pt x="0" y="0"/>
                </a:moveTo>
                <a:cubicBezTo>
                  <a:pt x="94920" y="9103"/>
                  <a:pt x="287892" y="-4966"/>
                  <a:pt x="434157" y="0"/>
                </a:cubicBezTo>
                <a:cubicBezTo>
                  <a:pt x="580422" y="4966"/>
                  <a:pt x="943595" y="-14182"/>
                  <a:pt x="1193932" y="0"/>
                </a:cubicBezTo>
                <a:cubicBezTo>
                  <a:pt x="1444270" y="14182"/>
                  <a:pt x="1472129" y="5523"/>
                  <a:pt x="1628089" y="0"/>
                </a:cubicBezTo>
                <a:cubicBezTo>
                  <a:pt x="1784049" y="-5523"/>
                  <a:pt x="1962419" y="-17322"/>
                  <a:pt x="2225055" y="0"/>
                </a:cubicBezTo>
                <a:cubicBezTo>
                  <a:pt x="2487691" y="17322"/>
                  <a:pt x="2700681" y="1311"/>
                  <a:pt x="3066235" y="0"/>
                </a:cubicBezTo>
                <a:cubicBezTo>
                  <a:pt x="3431789" y="-1311"/>
                  <a:pt x="3405662" y="25081"/>
                  <a:pt x="3744605" y="0"/>
                </a:cubicBezTo>
                <a:cubicBezTo>
                  <a:pt x="4083548" y="-25081"/>
                  <a:pt x="4265111" y="-11945"/>
                  <a:pt x="4504380" y="0"/>
                </a:cubicBezTo>
                <a:cubicBezTo>
                  <a:pt x="4743649" y="11945"/>
                  <a:pt x="4860394" y="-2832"/>
                  <a:pt x="5101346" y="0"/>
                </a:cubicBezTo>
                <a:cubicBezTo>
                  <a:pt x="5342298" y="2832"/>
                  <a:pt x="5456387" y="23676"/>
                  <a:pt x="5779717" y="0"/>
                </a:cubicBezTo>
                <a:cubicBezTo>
                  <a:pt x="6103047" y="-23676"/>
                  <a:pt x="6270379" y="-37291"/>
                  <a:pt x="6620896" y="0"/>
                </a:cubicBezTo>
                <a:cubicBezTo>
                  <a:pt x="6971413" y="37291"/>
                  <a:pt x="6989068" y="24674"/>
                  <a:pt x="7136458" y="0"/>
                </a:cubicBezTo>
                <a:cubicBezTo>
                  <a:pt x="7283848" y="-24674"/>
                  <a:pt x="7752532" y="-22436"/>
                  <a:pt x="8140446" y="0"/>
                </a:cubicBezTo>
                <a:cubicBezTo>
                  <a:pt x="8140314" y="7702"/>
                  <a:pt x="8140234" y="13511"/>
                  <a:pt x="8140446" y="18288"/>
                </a:cubicBezTo>
                <a:cubicBezTo>
                  <a:pt x="7906329" y="-3043"/>
                  <a:pt x="7681180" y="27465"/>
                  <a:pt x="7543480" y="18288"/>
                </a:cubicBezTo>
                <a:cubicBezTo>
                  <a:pt x="7405780" y="9111"/>
                  <a:pt x="7216607" y="3660"/>
                  <a:pt x="7109323" y="18288"/>
                </a:cubicBezTo>
                <a:cubicBezTo>
                  <a:pt x="7002039" y="32916"/>
                  <a:pt x="6576231" y="42692"/>
                  <a:pt x="6430952" y="18288"/>
                </a:cubicBezTo>
                <a:cubicBezTo>
                  <a:pt x="6285673" y="-6116"/>
                  <a:pt x="6138840" y="34521"/>
                  <a:pt x="5915391" y="18288"/>
                </a:cubicBezTo>
                <a:cubicBezTo>
                  <a:pt x="5691942" y="2055"/>
                  <a:pt x="5459460" y="51666"/>
                  <a:pt x="5237020" y="18288"/>
                </a:cubicBezTo>
                <a:cubicBezTo>
                  <a:pt x="5014580" y="-15090"/>
                  <a:pt x="4747677" y="40449"/>
                  <a:pt x="4558650" y="18288"/>
                </a:cubicBezTo>
                <a:cubicBezTo>
                  <a:pt x="4369623" y="-3873"/>
                  <a:pt x="4146061" y="12568"/>
                  <a:pt x="3880279" y="18288"/>
                </a:cubicBezTo>
                <a:cubicBezTo>
                  <a:pt x="3614497" y="24008"/>
                  <a:pt x="3473808" y="-12908"/>
                  <a:pt x="3201909" y="18288"/>
                </a:cubicBezTo>
                <a:cubicBezTo>
                  <a:pt x="2930010" y="49484"/>
                  <a:pt x="2728175" y="-3430"/>
                  <a:pt x="2604943" y="18288"/>
                </a:cubicBezTo>
                <a:cubicBezTo>
                  <a:pt x="2481711" y="40006"/>
                  <a:pt x="2004334" y="26952"/>
                  <a:pt x="1845168" y="18288"/>
                </a:cubicBezTo>
                <a:cubicBezTo>
                  <a:pt x="1686003" y="9624"/>
                  <a:pt x="1375070" y="37580"/>
                  <a:pt x="1166797" y="18288"/>
                </a:cubicBezTo>
                <a:cubicBezTo>
                  <a:pt x="958524" y="-1004"/>
                  <a:pt x="342846" y="8880"/>
                  <a:pt x="0" y="18288"/>
                </a:cubicBezTo>
                <a:cubicBezTo>
                  <a:pt x="129" y="13298"/>
                  <a:pt x="-675" y="6857"/>
                  <a:pt x="0" y="0"/>
                </a:cubicBezTo>
                <a:close/>
              </a:path>
              <a:path extrusionOk="0" h="18288" w="8140446">
                <a:moveTo>
                  <a:pt x="0" y="0"/>
                </a:moveTo>
                <a:cubicBezTo>
                  <a:pt x="142435" y="-24533"/>
                  <a:pt x="380026" y="17447"/>
                  <a:pt x="596966" y="0"/>
                </a:cubicBezTo>
                <a:cubicBezTo>
                  <a:pt x="813906" y="-17447"/>
                  <a:pt x="830530" y="13462"/>
                  <a:pt x="1031123" y="0"/>
                </a:cubicBezTo>
                <a:cubicBezTo>
                  <a:pt x="1231716" y="-13462"/>
                  <a:pt x="1634038" y="0"/>
                  <a:pt x="1872303" y="0"/>
                </a:cubicBezTo>
                <a:cubicBezTo>
                  <a:pt x="2110568" y="0"/>
                  <a:pt x="2261934" y="-25727"/>
                  <a:pt x="2469269" y="0"/>
                </a:cubicBezTo>
                <a:cubicBezTo>
                  <a:pt x="2676604" y="25727"/>
                  <a:pt x="2790440" y="16284"/>
                  <a:pt x="3066235" y="0"/>
                </a:cubicBezTo>
                <a:cubicBezTo>
                  <a:pt x="3342030" y="-16284"/>
                  <a:pt x="3685603" y="41976"/>
                  <a:pt x="3907414" y="0"/>
                </a:cubicBezTo>
                <a:cubicBezTo>
                  <a:pt x="4129225" y="-41976"/>
                  <a:pt x="4177416" y="-7598"/>
                  <a:pt x="4422976" y="0"/>
                </a:cubicBezTo>
                <a:cubicBezTo>
                  <a:pt x="4668536" y="7598"/>
                  <a:pt x="5023499" y="-28058"/>
                  <a:pt x="5264155" y="0"/>
                </a:cubicBezTo>
                <a:cubicBezTo>
                  <a:pt x="5504811" y="28058"/>
                  <a:pt x="5703675" y="13288"/>
                  <a:pt x="6105335" y="0"/>
                </a:cubicBezTo>
                <a:cubicBezTo>
                  <a:pt x="6506995" y="-13288"/>
                  <a:pt x="6455516" y="-5124"/>
                  <a:pt x="6783705" y="0"/>
                </a:cubicBezTo>
                <a:cubicBezTo>
                  <a:pt x="7111894" y="5124"/>
                  <a:pt x="7512856" y="10604"/>
                  <a:pt x="8140446" y="0"/>
                </a:cubicBezTo>
                <a:cubicBezTo>
                  <a:pt x="8140458" y="8833"/>
                  <a:pt x="8140986" y="9830"/>
                  <a:pt x="8140446" y="18288"/>
                </a:cubicBezTo>
                <a:cubicBezTo>
                  <a:pt x="7959314" y="3345"/>
                  <a:pt x="7870113" y="10437"/>
                  <a:pt x="7706289" y="18288"/>
                </a:cubicBezTo>
                <a:cubicBezTo>
                  <a:pt x="7542465" y="26139"/>
                  <a:pt x="7157940" y="17482"/>
                  <a:pt x="6865109" y="18288"/>
                </a:cubicBezTo>
                <a:cubicBezTo>
                  <a:pt x="6572278" y="19094"/>
                  <a:pt x="6524256" y="38051"/>
                  <a:pt x="6349548" y="18288"/>
                </a:cubicBezTo>
                <a:cubicBezTo>
                  <a:pt x="6174840" y="-1475"/>
                  <a:pt x="5951624" y="174"/>
                  <a:pt x="5671177" y="18288"/>
                </a:cubicBezTo>
                <a:cubicBezTo>
                  <a:pt x="5390730" y="36402"/>
                  <a:pt x="5222992" y="60058"/>
                  <a:pt x="4829998" y="18288"/>
                </a:cubicBezTo>
                <a:cubicBezTo>
                  <a:pt x="4437004" y="-23482"/>
                  <a:pt x="4344181" y="39087"/>
                  <a:pt x="4151627" y="18288"/>
                </a:cubicBezTo>
                <a:cubicBezTo>
                  <a:pt x="3959073" y="-2511"/>
                  <a:pt x="3886970" y="32875"/>
                  <a:pt x="3717470" y="18288"/>
                </a:cubicBezTo>
                <a:cubicBezTo>
                  <a:pt x="3547970" y="3701"/>
                  <a:pt x="3451521" y="31872"/>
                  <a:pt x="3201909" y="18288"/>
                </a:cubicBezTo>
                <a:cubicBezTo>
                  <a:pt x="2952297" y="4704"/>
                  <a:pt x="2543413" y="6029"/>
                  <a:pt x="2360729" y="18288"/>
                </a:cubicBezTo>
                <a:cubicBezTo>
                  <a:pt x="2178045" y="30547"/>
                  <a:pt x="1906056" y="25847"/>
                  <a:pt x="1682359" y="18288"/>
                </a:cubicBezTo>
                <a:cubicBezTo>
                  <a:pt x="1458662" y="10730"/>
                  <a:pt x="1330405" y="8046"/>
                  <a:pt x="1166797" y="18288"/>
                </a:cubicBezTo>
                <a:cubicBezTo>
                  <a:pt x="1003189" y="28530"/>
                  <a:pt x="278098" y="19533"/>
                  <a:pt x="0" y="18288"/>
                </a:cubicBezTo>
                <a:cubicBezTo>
                  <a:pt x="74" y="14054"/>
                  <a:pt x="-46" y="699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12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83" name="Google Shape;383;p34"/>
          <p:cNvSpPr txBox="1"/>
          <p:nvPr>
            <p:ph idx="1" type="body"/>
          </p:nvPr>
        </p:nvSpPr>
        <p:spPr>
          <a:xfrm>
            <a:off x="628650" y="1929384"/>
            <a:ext cx="7886700" cy="4251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03200" lvl="1" marL="5143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❑"/>
            </a:pPr>
            <a:r>
              <a:rPr lang="en-US" sz="3200">
                <a:solidFill>
                  <a:schemeClr val="dk1"/>
                </a:solidFill>
              </a:rPr>
              <a:t>Structured: numbers, text, dates</a:t>
            </a:r>
            <a:endParaRPr/>
          </a:p>
          <a:p>
            <a:pPr indent="-203200" lvl="2" marL="857250" rtl="0" algn="just">
              <a:lnSpc>
                <a:spcPct val="15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❑"/>
            </a:pPr>
            <a:r>
              <a:rPr lang="en-US" sz="3200">
                <a:solidFill>
                  <a:schemeClr val="dk1"/>
                </a:solidFill>
              </a:rPr>
              <a:t>Example</a:t>
            </a:r>
            <a:endParaRPr/>
          </a:p>
          <a:p>
            <a:pPr indent="-203200" lvl="3" marL="1200150" rtl="0" algn="just">
              <a:lnSpc>
                <a:spcPct val="15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❑"/>
            </a:pPr>
            <a:r>
              <a:rPr lang="en-US" sz="3200">
                <a:solidFill>
                  <a:schemeClr val="dk1"/>
                </a:solidFill>
              </a:rPr>
              <a:t>Students regd. No, name, contact No</a:t>
            </a:r>
            <a:endParaRPr/>
          </a:p>
          <a:p>
            <a:pPr indent="-203200" lvl="1" marL="514350" rtl="0" algn="just">
              <a:lnSpc>
                <a:spcPct val="15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❑"/>
            </a:pPr>
            <a:r>
              <a:rPr lang="en-US" sz="3200">
                <a:solidFill>
                  <a:schemeClr val="dk1"/>
                </a:solidFill>
              </a:rPr>
              <a:t>Unstructured: images, video, documents</a:t>
            </a:r>
            <a:endParaRPr/>
          </a:p>
          <a:p>
            <a:pPr indent="-8889" lvl="0" marL="171450" rtl="0" algn="just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SzPts val="2560"/>
              <a:buFont typeface="Noto Sans Symbols"/>
              <a:buNone/>
            </a:pPr>
            <a:r>
              <a:t/>
            </a:r>
            <a:endParaRPr sz="3200">
              <a:solidFill>
                <a:schemeClr val="dk1"/>
              </a:solidFill>
            </a:endParaRPr>
          </a:p>
        </p:txBody>
      </p:sp>
      <p:sp>
        <p:nvSpPr>
          <p:cNvPr id="384" name="Google Shape;384;p34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5"/>
          <p:cNvSpPr/>
          <p:nvPr/>
        </p:nvSpPr>
        <p:spPr>
          <a:xfrm>
            <a:off x="0" y="0"/>
            <a:ext cx="9141714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90" name="Google Shape;390;p35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4700"/>
              <a:buFont typeface="Calibri"/>
              <a:buNone/>
            </a:pPr>
            <a:r>
              <a:rPr lang="en-US" sz="4700"/>
              <a:t>Definitions:</a:t>
            </a:r>
            <a:endParaRPr sz="4700"/>
          </a:p>
        </p:txBody>
      </p:sp>
      <p:sp>
        <p:nvSpPr>
          <p:cNvPr id="391" name="Google Shape;391;p35"/>
          <p:cNvSpPr/>
          <p:nvPr/>
        </p:nvSpPr>
        <p:spPr>
          <a:xfrm>
            <a:off x="501777" y="1677373"/>
            <a:ext cx="8140446" cy="18288"/>
          </a:xfrm>
          <a:custGeom>
            <a:rect b="b" l="l" r="r" t="t"/>
            <a:pathLst>
              <a:path extrusionOk="0" fill="none" h="18288" w="8140446">
                <a:moveTo>
                  <a:pt x="0" y="0"/>
                </a:moveTo>
                <a:cubicBezTo>
                  <a:pt x="94920" y="9103"/>
                  <a:pt x="287892" y="-4966"/>
                  <a:pt x="434157" y="0"/>
                </a:cubicBezTo>
                <a:cubicBezTo>
                  <a:pt x="580422" y="4966"/>
                  <a:pt x="943595" y="-14182"/>
                  <a:pt x="1193932" y="0"/>
                </a:cubicBezTo>
                <a:cubicBezTo>
                  <a:pt x="1444270" y="14182"/>
                  <a:pt x="1472129" y="5523"/>
                  <a:pt x="1628089" y="0"/>
                </a:cubicBezTo>
                <a:cubicBezTo>
                  <a:pt x="1784049" y="-5523"/>
                  <a:pt x="1962419" y="-17322"/>
                  <a:pt x="2225055" y="0"/>
                </a:cubicBezTo>
                <a:cubicBezTo>
                  <a:pt x="2487691" y="17322"/>
                  <a:pt x="2700681" y="1311"/>
                  <a:pt x="3066235" y="0"/>
                </a:cubicBezTo>
                <a:cubicBezTo>
                  <a:pt x="3431789" y="-1311"/>
                  <a:pt x="3405662" y="25081"/>
                  <a:pt x="3744605" y="0"/>
                </a:cubicBezTo>
                <a:cubicBezTo>
                  <a:pt x="4083548" y="-25081"/>
                  <a:pt x="4265111" y="-11945"/>
                  <a:pt x="4504380" y="0"/>
                </a:cubicBezTo>
                <a:cubicBezTo>
                  <a:pt x="4743649" y="11945"/>
                  <a:pt x="4860394" y="-2832"/>
                  <a:pt x="5101346" y="0"/>
                </a:cubicBezTo>
                <a:cubicBezTo>
                  <a:pt x="5342298" y="2832"/>
                  <a:pt x="5456387" y="23676"/>
                  <a:pt x="5779717" y="0"/>
                </a:cubicBezTo>
                <a:cubicBezTo>
                  <a:pt x="6103047" y="-23676"/>
                  <a:pt x="6270379" y="-37291"/>
                  <a:pt x="6620896" y="0"/>
                </a:cubicBezTo>
                <a:cubicBezTo>
                  <a:pt x="6971413" y="37291"/>
                  <a:pt x="6989068" y="24674"/>
                  <a:pt x="7136458" y="0"/>
                </a:cubicBezTo>
                <a:cubicBezTo>
                  <a:pt x="7283848" y="-24674"/>
                  <a:pt x="7752532" y="-22436"/>
                  <a:pt x="8140446" y="0"/>
                </a:cubicBezTo>
                <a:cubicBezTo>
                  <a:pt x="8140314" y="7702"/>
                  <a:pt x="8140234" y="13511"/>
                  <a:pt x="8140446" y="18288"/>
                </a:cubicBezTo>
                <a:cubicBezTo>
                  <a:pt x="7906329" y="-3043"/>
                  <a:pt x="7681180" y="27465"/>
                  <a:pt x="7543480" y="18288"/>
                </a:cubicBezTo>
                <a:cubicBezTo>
                  <a:pt x="7405780" y="9111"/>
                  <a:pt x="7216607" y="3660"/>
                  <a:pt x="7109323" y="18288"/>
                </a:cubicBezTo>
                <a:cubicBezTo>
                  <a:pt x="7002039" y="32916"/>
                  <a:pt x="6576231" y="42692"/>
                  <a:pt x="6430952" y="18288"/>
                </a:cubicBezTo>
                <a:cubicBezTo>
                  <a:pt x="6285673" y="-6116"/>
                  <a:pt x="6138840" y="34521"/>
                  <a:pt x="5915391" y="18288"/>
                </a:cubicBezTo>
                <a:cubicBezTo>
                  <a:pt x="5691942" y="2055"/>
                  <a:pt x="5459460" y="51666"/>
                  <a:pt x="5237020" y="18288"/>
                </a:cubicBezTo>
                <a:cubicBezTo>
                  <a:pt x="5014580" y="-15090"/>
                  <a:pt x="4747677" y="40449"/>
                  <a:pt x="4558650" y="18288"/>
                </a:cubicBezTo>
                <a:cubicBezTo>
                  <a:pt x="4369623" y="-3873"/>
                  <a:pt x="4146061" y="12568"/>
                  <a:pt x="3880279" y="18288"/>
                </a:cubicBezTo>
                <a:cubicBezTo>
                  <a:pt x="3614497" y="24008"/>
                  <a:pt x="3473808" y="-12908"/>
                  <a:pt x="3201909" y="18288"/>
                </a:cubicBezTo>
                <a:cubicBezTo>
                  <a:pt x="2930010" y="49484"/>
                  <a:pt x="2728175" y="-3430"/>
                  <a:pt x="2604943" y="18288"/>
                </a:cubicBezTo>
                <a:cubicBezTo>
                  <a:pt x="2481711" y="40006"/>
                  <a:pt x="2004334" y="26952"/>
                  <a:pt x="1845168" y="18288"/>
                </a:cubicBezTo>
                <a:cubicBezTo>
                  <a:pt x="1686003" y="9624"/>
                  <a:pt x="1375070" y="37580"/>
                  <a:pt x="1166797" y="18288"/>
                </a:cubicBezTo>
                <a:cubicBezTo>
                  <a:pt x="958524" y="-1004"/>
                  <a:pt x="342846" y="8880"/>
                  <a:pt x="0" y="18288"/>
                </a:cubicBezTo>
                <a:cubicBezTo>
                  <a:pt x="129" y="13298"/>
                  <a:pt x="-675" y="6857"/>
                  <a:pt x="0" y="0"/>
                </a:cubicBezTo>
                <a:close/>
              </a:path>
              <a:path extrusionOk="0" h="18288" w="8140446">
                <a:moveTo>
                  <a:pt x="0" y="0"/>
                </a:moveTo>
                <a:cubicBezTo>
                  <a:pt x="142435" y="-24533"/>
                  <a:pt x="380026" y="17447"/>
                  <a:pt x="596966" y="0"/>
                </a:cubicBezTo>
                <a:cubicBezTo>
                  <a:pt x="813906" y="-17447"/>
                  <a:pt x="830530" y="13462"/>
                  <a:pt x="1031123" y="0"/>
                </a:cubicBezTo>
                <a:cubicBezTo>
                  <a:pt x="1231716" y="-13462"/>
                  <a:pt x="1634038" y="0"/>
                  <a:pt x="1872303" y="0"/>
                </a:cubicBezTo>
                <a:cubicBezTo>
                  <a:pt x="2110568" y="0"/>
                  <a:pt x="2261934" y="-25727"/>
                  <a:pt x="2469269" y="0"/>
                </a:cubicBezTo>
                <a:cubicBezTo>
                  <a:pt x="2676604" y="25727"/>
                  <a:pt x="2790440" y="16284"/>
                  <a:pt x="3066235" y="0"/>
                </a:cubicBezTo>
                <a:cubicBezTo>
                  <a:pt x="3342030" y="-16284"/>
                  <a:pt x="3685603" y="41976"/>
                  <a:pt x="3907414" y="0"/>
                </a:cubicBezTo>
                <a:cubicBezTo>
                  <a:pt x="4129225" y="-41976"/>
                  <a:pt x="4177416" y="-7598"/>
                  <a:pt x="4422976" y="0"/>
                </a:cubicBezTo>
                <a:cubicBezTo>
                  <a:pt x="4668536" y="7598"/>
                  <a:pt x="5023499" y="-28058"/>
                  <a:pt x="5264155" y="0"/>
                </a:cubicBezTo>
                <a:cubicBezTo>
                  <a:pt x="5504811" y="28058"/>
                  <a:pt x="5703675" y="13288"/>
                  <a:pt x="6105335" y="0"/>
                </a:cubicBezTo>
                <a:cubicBezTo>
                  <a:pt x="6506995" y="-13288"/>
                  <a:pt x="6455516" y="-5124"/>
                  <a:pt x="6783705" y="0"/>
                </a:cubicBezTo>
                <a:cubicBezTo>
                  <a:pt x="7111894" y="5124"/>
                  <a:pt x="7512856" y="10604"/>
                  <a:pt x="8140446" y="0"/>
                </a:cubicBezTo>
                <a:cubicBezTo>
                  <a:pt x="8140458" y="8833"/>
                  <a:pt x="8140986" y="9830"/>
                  <a:pt x="8140446" y="18288"/>
                </a:cubicBezTo>
                <a:cubicBezTo>
                  <a:pt x="7959314" y="3345"/>
                  <a:pt x="7870113" y="10437"/>
                  <a:pt x="7706289" y="18288"/>
                </a:cubicBezTo>
                <a:cubicBezTo>
                  <a:pt x="7542465" y="26139"/>
                  <a:pt x="7157940" y="17482"/>
                  <a:pt x="6865109" y="18288"/>
                </a:cubicBezTo>
                <a:cubicBezTo>
                  <a:pt x="6572278" y="19094"/>
                  <a:pt x="6524256" y="38051"/>
                  <a:pt x="6349548" y="18288"/>
                </a:cubicBezTo>
                <a:cubicBezTo>
                  <a:pt x="6174840" y="-1475"/>
                  <a:pt x="5951624" y="174"/>
                  <a:pt x="5671177" y="18288"/>
                </a:cubicBezTo>
                <a:cubicBezTo>
                  <a:pt x="5390730" y="36402"/>
                  <a:pt x="5222992" y="60058"/>
                  <a:pt x="4829998" y="18288"/>
                </a:cubicBezTo>
                <a:cubicBezTo>
                  <a:pt x="4437004" y="-23482"/>
                  <a:pt x="4344181" y="39087"/>
                  <a:pt x="4151627" y="18288"/>
                </a:cubicBezTo>
                <a:cubicBezTo>
                  <a:pt x="3959073" y="-2511"/>
                  <a:pt x="3886970" y="32875"/>
                  <a:pt x="3717470" y="18288"/>
                </a:cubicBezTo>
                <a:cubicBezTo>
                  <a:pt x="3547970" y="3701"/>
                  <a:pt x="3451521" y="31872"/>
                  <a:pt x="3201909" y="18288"/>
                </a:cubicBezTo>
                <a:cubicBezTo>
                  <a:pt x="2952297" y="4704"/>
                  <a:pt x="2543413" y="6029"/>
                  <a:pt x="2360729" y="18288"/>
                </a:cubicBezTo>
                <a:cubicBezTo>
                  <a:pt x="2178045" y="30547"/>
                  <a:pt x="1906056" y="25847"/>
                  <a:pt x="1682359" y="18288"/>
                </a:cubicBezTo>
                <a:cubicBezTo>
                  <a:pt x="1458662" y="10730"/>
                  <a:pt x="1330405" y="8046"/>
                  <a:pt x="1166797" y="18288"/>
                </a:cubicBezTo>
                <a:cubicBezTo>
                  <a:pt x="1003189" y="28530"/>
                  <a:pt x="278098" y="19533"/>
                  <a:pt x="0" y="18288"/>
                </a:cubicBezTo>
                <a:cubicBezTo>
                  <a:pt x="74" y="14054"/>
                  <a:pt x="-46" y="699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12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92" name="Google Shape;392;p35"/>
          <p:cNvSpPr txBox="1"/>
          <p:nvPr>
            <p:ph idx="1" type="body"/>
          </p:nvPr>
        </p:nvSpPr>
        <p:spPr>
          <a:xfrm>
            <a:off x="628650" y="1929384"/>
            <a:ext cx="7886700" cy="4251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920"/>
              <a:buFont typeface="Noto Sans Symbols"/>
              <a:buChar char="❑"/>
            </a:pPr>
            <a:r>
              <a:rPr lang="en-US" sz="2400">
                <a:solidFill>
                  <a:schemeClr val="dk1"/>
                </a:solidFill>
              </a:rPr>
              <a:t>Information:</a:t>
            </a:r>
            <a:endParaRPr/>
          </a:p>
          <a:p>
            <a:pPr indent="-171450" lvl="1" marL="514350" rtl="0" algn="just">
              <a:lnSpc>
                <a:spcPct val="15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Noto Sans Symbols"/>
              <a:buChar char="❑"/>
            </a:pPr>
            <a:r>
              <a:rPr lang="en-US" sz="2400">
                <a:solidFill>
                  <a:schemeClr val="dk1"/>
                </a:solidFill>
              </a:rPr>
              <a:t> data that have been processed to increase knowledge of the person who uses the data.</a:t>
            </a:r>
            <a:endParaRPr/>
          </a:p>
          <a:p>
            <a:pPr indent="-171450" lvl="1" marL="514350" rtl="0" algn="just">
              <a:lnSpc>
                <a:spcPct val="15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Noto Sans Symbols"/>
              <a:buChar char="❑"/>
            </a:pPr>
            <a:r>
              <a:rPr lang="en-US" sz="2400">
                <a:solidFill>
                  <a:schemeClr val="dk1"/>
                </a:solidFill>
              </a:rPr>
              <a:t>Example</a:t>
            </a:r>
            <a:endParaRPr/>
          </a:p>
          <a:p>
            <a:pPr indent="-171450" lvl="2" marL="857250" rtl="0" algn="just">
              <a:lnSpc>
                <a:spcPct val="15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Noto Sans Symbols"/>
              <a:buChar char="❑"/>
            </a:pPr>
            <a:r>
              <a:rPr lang="en-US">
                <a:solidFill>
                  <a:schemeClr val="dk1"/>
                </a:solidFill>
              </a:rPr>
              <a:t>Consider the following facts</a:t>
            </a:r>
            <a:endParaRPr/>
          </a:p>
          <a:p>
            <a:pPr indent="-49529" lvl="0" marL="171450" rtl="0" algn="just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92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393" name="Google Shape;393;p35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6"/>
          <p:cNvSpPr/>
          <p:nvPr/>
        </p:nvSpPr>
        <p:spPr>
          <a:xfrm>
            <a:off x="0" y="0"/>
            <a:ext cx="9141714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99" name="Google Shape;399;p36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4700"/>
              <a:buFont typeface="Calibri"/>
              <a:buNone/>
            </a:pPr>
            <a:r>
              <a:rPr lang="en-US" sz="4700"/>
              <a:t>Definitions contd..</a:t>
            </a:r>
            <a:endParaRPr sz="4700"/>
          </a:p>
        </p:txBody>
      </p:sp>
      <p:sp>
        <p:nvSpPr>
          <p:cNvPr id="400" name="Google Shape;400;p36"/>
          <p:cNvSpPr/>
          <p:nvPr/>
        </p:nvSpPr>
        <p:spPr>
          <a:xfrm>
            <a:off x="501777" y="1677373"/>
            <a:ext cx="8140446" cy="18288"/>
          </a:xfrm>
          <a:custGeom>
            <a:rect b="b" l="l" r="r" t="t"/>
            <a:pathLst>
              <a:path extrusionOk="0" fill="none" h="18288" w="8140446">
                <a:moveTo>
                  <a:pt x="0" y="0"/>
                </a:moveTo>
                <a:cubicBezTo>
                  <a:pt x="94920" y="9103"/>
                  <a:pt x="287892" y="-4966"/>
                  <a:pt x="434157" y="0"/>
                </a:cubicBezTo>
                <a:cubicBezTo>
                  <a:pt x="580422" y="4966"/>
                  <a:pt x="943595" y="-14182"/>
                  <a:pt x="1193932" y="0"/>
                </a:cubicBezTo>
                <a:cubicBezTo>
                  <a:pt x="1444270" y="14182"/>
                  <a:pt x="1472129" y="5523"/>
                  <a:pt x="1628089" y="0"/>
                </a:cubicBezTo>
                <a:cubicBezTo>
                  <a:pt x="1784049" y="-5523"/>
                  <a:pt x="1962419" y="-17322"/>
                  <a:pt x="2225055" y="0"/>
                </a:cubicBezTo>
                <a:cubicBezTo>
                  <a:pt x="2487691" y="17322"/>
                  <a:pt x="2700681" y="1311"/>
                  <a:pt x="3066235" y="0"/>
                </a:cubicBezTo>
                <a:cubicBezTo>
                  <a:pt x="3431789" y="-1311"/>
                  <a:pt x="3405662" y="25081"/>
                  <a:pt x="3744605" y="0"/>
                </a:cubicBezTo>
                <a:cubicBezTo>
                  <a:pt x="4083548" y="-25081"/>
                  <a:pt x="4265111" y="-11945"/>
                  <a:pt x="4504380" y="0"/>
                </a:cubicBezTo>
                <a:cubicBezTo>
                  <a:pt x="4743649" y="11945"/>
                  <a:pt x="4860394" y="-2832"/>
                  <a:pt x="5101346" y="0"/>
                </a:cubicBezTo>
                <a:cubicBezTo>
                  <a:pt x="5342298" y="2832"/>
                  <a:pt x="5456387" y="23676"/>
                  <a:pt x="5779717" y="0"/>
                </a:cubicBezTo>
                <a:cubicBezTo>
                  <a:pt x="6103047" y="-23676"/>
                  <a:pt x="6270379" y="-37291"/>
                  <a:pt x="6620896" y="0"/>
                </a:cubicBezTo>
                <a:cubicBezTo>
                  <a:pt x="6971413" y="37291"/>
                  <a:pt x="6989068" y="24674"/>
                  <a:pt x="7136458" y="0"/>
                </a:cubicBezTo>
                <a:cubicBezTo>
                  <a:pt x="7283848" y="-24674"/>
                  <a:pt x="7752532" y="-22436"/>
                  <a:pt x="8140446" y="0"/>
                </a:cubicBezTo>
                <a:cubicBezTo>
                  <a:pt x="8140314" y="7702"/>
                  <a:pt x="8140234" y="13511"/>
                  <a:pt x="8140446" y="18288"/>
                </a:cubicBezTo>
                <a:cubicBezTo>
                  <a:pt x="7906329" y="-3043"/>
                  <a:pt x="7681180" y="27465"/>
                  <a:pt x="7543480" y="18288"/>
                </a:cubicBezTo>
                <a:cubicBezTo>
                  <a:pt x="7405780" y="9111"/>
                  <a:pt x="7216607" y="3660"/>
                  <a:pt x="7109323" y="18288"/>
                </a:cubicBezTo>
                <a:cubicBezTo>
                  <a:pt x="7002039" y="32916"/>
                  <a:pt x="6576231" y="42692"/>
                  <a:pt x="6430952" y="18288"/>
                </a:cubicBezTo>
                <a:cubicBezTo>
                  <a:pt x="6285673" y="-6116"/>
                  <a:pt x="6138840" y="34521"/>
                  <a:pt x="5915391" y="18288"/>
                </a:cubicBezTo>
                <a:cubicBezTo>
                  <a:pt x="5691942" y="2055"/>
                  <a:pt x="5459460" y="51666"/>
                  <a:pt x="5237020" y="18288"/>
                </a:cubicBezTo>
                <a:cubicBezTo>
                  <a:pt x="5014580" y="-15090"/>
                  <a:pt x="4747677" y="40449"/>
                  <a:pt x="4558650" y="18288"/>
                </a:cubicBezTo>
                <a:cubicBezTo>
                  <a:pt x="4369623" y="-3873"/>
                  <a:pt x="4146061" y="12568"/>
                  <a:pt x="3880279" y="18288"/>
                </a:cubicBezTo>
                <a:cubicBezTo>
                  <a:pt x="3614497" y="24008"/>
                  <a:pt x="3473808" y="-12908"/>
                  <a:pt x="3201909" y="18288"/>
                </a:cubicBezTo>
                <a:cubicBezTo>
                  <a:pt x="2930010" y="49484"/>
                  <a:pt x="2728175" y="-3430"/>
                  <a:pt x="2604943" y="18288"/>
                </a:cubicBezTo>
                <a:cubicBezTo>
                  <a:pt x="2481711" y="40006"/>
                  <a:pt x="2004334" y="26952"/>
                  <a:pt x="1845168" y="18288"/>
                </a:cubicBezTo>
                <a:cubicBezTo>
                  <a:pt x="1686003" y="9624"/>
                  <a:pt x="1375070" y="37580"/>
                  <a:pt x="1166797" y="18288"/>
                </a:cubicBezTo>
                <a:cubicBezTo>
                  <a:pt x="958524" y="-1004"/>
                  <a:pt x="342846" y="8880"/>
                  <a:pt x="0" y="18288"/>
                </a:cubicBezTo>
                <a:cubicBezTo>
                  <a:pt x="129" y="13298"/>
                  <a:pt x="-675" y="6857"/>
                  <a:pt x="0" y="0"/>
                </a:cubicBezTo>
                <a:close/>
              </a:path>
              <a:path extrusionOk="0" h="18288" w="8140446">
                <a:moveTo>
                  <a:pt x="0" y="0"/>
                </a:moveTo>
                <a:cubicBezTo>
                  <a:pt x="142435" y="-24533"/>
                  <a:pt x="380026" y="17447"/>
                  <a:pt x="596966" y="0"/>
                </a:cubicBezTo>
                <a:cubicBezTo>
                  <a:pt x="813906" y="-17447"/>
                  <a:pt x="830530" y="13462"/>
                  <a:pt x="1031123" y="0"/>
                </a:cubicBezTo>
                <a:cubicBezTo>
                  <a:pt x="1231716" y="-13462"/>
                  <a:pt x="1634038" y="0"/>
                  <a:pt x="1872303" y="0"/>
                </a:cubicBezTo>
                <a:cubicBezTo>
                  <a:pt x="2110568" y="0"/>
                  <a:pt x="2261934" y="-25727"/>
                  <a:pt x="2469269" y="0"/>
                </a:cubicBezTo>
                <a:cubicBezTo>
                  <a:pt x="2676604" y="25727"/>
                  <a:pt x="2790440" y="16284"/>
                  <a:pt x="3066235" y="0"/>
                </a:cubicBezTo>
                <a:cubicBezTo>
                  <a:pt x="3342030" y="-16284"/>
                  <a:pt x="3685603" y="41976"/>
                  <a:pt x="3907414" y="0"/>
                </a:cubicBezTo>
                <a:cubicBezTo>
                  <a:pt x="4129225" y="-41976"/>
                  <a:pt x="4177416" y="-7598"/>
                  <a:pt x="4422976" y="0"/>
                </a:cubicBezTo>
                <a:cubicBezTo>
                  <a:pt x="4668536" y="7598"/>
                  <a:pt x="5023499" y="-28058"/>
                  <a:pt x="5264155" y="0"/>
                </a:cubicBezTo>
                <a:cubicBezTo>
                  <a:pt x="5504811" y="28058"/>
                  <a:pt x="5703675" y="13288"/>
                  <a:pt x="6105335" y="0"/>
                </a:cubicBezTo>
                <a:cubicBezTo>
                  <a:pt x="6506995" y="-13288"/>
                  <a:pt x="6455516" y="-5124"/>
                  <a:pt x="6783705" y="0"/>
                </a:cubicBezTo>
                <a:cubicBezTo>
                  <a:pt x="7111894" y="5124"/>
                  <a:pt x="7512856" y="10604"/>
                  <a:pt x="8140446" y="0"/>
                </a:cubicBezTo>
                <a:cubicBezTo>
                  <a:pt x="8140458" y="8833"/>
                  <a:pt x="8140986" y="9830"/>
                  <a:pt x="8140446" y="18288"/>
                </a:cubicBezTo>
                <a:cubicBezTo>
                  <a:pt x="7959314" y="3345"/>
                  <a:pt x="7870113" y="10437"/>
                  <a:pt x="7706289" y="18288"/>
                </a:cubicBezTo>
                <a:cubicBezTo>
                  <a:pt x="7542465" y="26139"/>
                  <a:pt x="7157940" y="17482"/>
                  <a:pt x="6865109" y="18288"/>
                </a:cubicBezTo>
                <a:cubicBezTo>
                  <a:pt x="6572278" y="19094"/>
                  <a:pt x="6524256" y="38051"/>
                  <a:pt x="6349548" y="18288"/>
                </a:cubicBezTo>
                <a:cubicBezTo>
                  <a:pt x="6174840" y="-1475"/>
                  <a:pt x="5951624" y="174"/>
                  <a:pt x="5671177" y="18288"/>
                </a:cubicBezTo>
                <a:cubicBezTo>
                  <a:pt x="5390730" y="36402"/>
                  <a:pt x="5222992" y="60058"/>
                  <a:pt x="4829998" y="18288"/>
                </a:cubicBezTo>
                <a:cubicBezTo>
                  <a:pt x="4437004" y="-23482"/>
                  <a:pt x="4344181" y="39087"/>
                  <a:pt x="4151627" y="18288"/>
                </a:cubicBezTo>
                <a:cubicBezTo>
                  <a:pt x="3959073" y="-2511"/>
                  <a:pt x="3886970" y="32875"/>
                  <a:pt x="3717470" y="18288"/>
                </a:cubicBezTo>
                <a:cubicBezTo>
                  <a:pt x="3547970" y="3701"/>
                  <a:pt x="3451521" y="31872"/>
                  <a:pt x="3201909" y="18288"/>
                </a:cubicBezTo>
                <a:cubicBezTo>
                  <a:pt x="2952297" y="4704"/>
                  <a:pt x="2543413" y="6029"/>
                  <a:pt x="2360729" y="18288"/>
                </a:cubicBezTo>
                <a:cubicBezTo>
                  <a:pt x="2178045" y="30547"/>
                  <a:pt x="1906056" y="25847"/>
                  <a:pt x="1682359" y="18288"/>
                </a:cubicBezTo>
                <a:cubicBezTo>
                  <a:pt x="1458662" y="10730"/>
                  <a:pt x="1330405" y="8046"/>
                  <a:pt x="1166797" y="18288"/>
                </a:cubicBezTo>
                <a:cubicBezTo>
                  <a:pt x="1003189" y="28530"/>
                  <a:pt x="278098" y="19533"/>
                  <a:pt x="0" y="18288"/>
                </a:cubicBezTo>
                <a:cubicBezTo>
                  <a:pt x="74" y="14054"/>
                  <a:pt x="-46" y="699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12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01" name="Google Shape;401;p36"/>
          <p:cNvSpPr txBox="1"/>
          <p:nvPr>
            <p:ph idx="1" type="body"/>
          </p:nvPr>
        </p:nvSpPr>
        <p:spPr>
          <a:xfrm>
            <a:off x="628650" y="1929384"/>
            <a:ext cx="7886700" cy="4251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74930" lvl="0" marL="1714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20"/>
              <a:buFont typeface="Noto Sans Symbols"/>
              <a:buNone/>
            </a:pPr>
            <a:r>
              <a:t/>
            </a:r>
            <a:endParaRPr sz="1900">
              <a:solidFill>
                <a:schemeClr val="dk1"/>
              </a:solidFill>
            </a:endParaRPr>
          </a:p>
          <a:p>
            <a:pPr indent="-171450" lvl="0" marL="171450" rtl="0" algn="just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SzPts val="1520"/>
              <a:buFont typeface="Noto Sans Symbols"/>
              <a:buChar char="❑"/>
            </a:pPr>
            <a:r>
              <a:rPr lang="en-US" sz="1900">
                <a:solidFill>
                  <a:schemeClr val="dk1"/>
                </a:solidFill>
              </a:rPr>
              <a:t>Baker, Kenneth D.		 324917628</a:t>
            </a:r>
            <a:endParaRPr/>
          </a:p>
          <a:p>
            <a:pPr indent="-171450" lvl="0" marL="171450" rtl="0" algn="just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SzPts val="1520"/>
              <a:buFont typeface="Noto Sans Symbols"/>
              <a:buChar char="❑"/>
            </a:pPr>
            <a:r>
              <a:rPr lang="en-US" sz="1900">
                <a:solidFill>
                  <a:schemeClr val="dk1"/>
                </a:solidFill>
              </a:rPr>
              <a:t>Doyle, Joan E. 		 476193248</a:t>
            </a:r>
            <a:endParaRPr/>
          </a:p>
          <a:p>
            <a:pPr indent="-171450" lvl="0" marL="171450" rtl="0" algn="just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SzPts val="1520"/>
              <a:buFont typeface="Noto Sans Symbols"/>
              <a:buChar char="❑"/>
            </a:pPr>
            <a:r>
              <a:rPr lang="en-US" sz="1900">
                <a:solidFill>
                  <a:schemeClr val="dk1"/>
                </a:solidFill>
              </a:rPr>
              <a:t>Finkle, Clive R. 		 548429344</a:t>
            </a:r>
            <a:endParaRPr/>
          </a:p>
          <a:p>
            <a:pPr indent="-171450" lvl="0" marL="171450" rtl="0" algn="just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SzPts val="1520"/>
              <a:buFont typeface="Noto Sans Symbols"/>
              <a:buChar char="❑"/>
            </a:pPr>
            <a:r>
              <a:rPr lang="en-US" sz="1900">
                <a:solidFill>
                  <a:schemeClr val="dk1"/>
                </a:solidFill>
              </a:rPr>
              <a:t>Lewis, John C. 		 551742186</a:t>
            </a:r>
            <a:endParaRPr/>
          </a:p>
          <a:p>
            <a:pPr indent="-171450" lvl="0" marL="171450" rtl="0" algn="just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SzPts val="1520"/>
              <a:buFont typeface="Noto Sans Symbols"/>
              <a:buChar char="❑"/>
            </a:pPr>
            <a:r>
              <a:rPr lang="en-US" sz="1900">
                <a:solidFill>
                  <a:schemeClr val="dk1"/>
                </a:solidFill>
              </a:rPr>
              <a:t>McFerran, Debra R. 	 409723145</a:t>
            </a:r>
            <a:endParaRPr/>
          </a:p>
        </p:txBody>
      </p:sp>
      <p:sp>
        <p:nvSpPr>
          <p:cNvPr id="402" name="Google Shape;402;p36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7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3800"/>
              <a:buFont typeface="Calibri"/>
              <a:buNone/>
            </a:pPr>
            <a:r>
              <a:rPr lang="en-US"/>
              <a:t>Example of Data Vs Information</a:t>
            </a:r>
            <a:endParaRPr/>
          </a:p>
        </p:txBody>
      </p:sp>
      <p:pic>
        <p:nvPicPr>
          <p:cNvPr id="408" name="Google Shape;408;p3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8650" y="2402876"/>
            <a:ext cx="7886700" cy="3196836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Google Shape;409;p3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15" name="Google Shape;415;p38"/>
          <p:cNvSpPr txBox="1"/>
          <p:nvPr/>
        </p:nvSpPr>
        <p:spPr>
          <a:xfrm>
            <a:off x="479160" y="417576"/>
            <a:ext cx="8182230" cy="12493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00"/>
              <a:buFont typeface="Arial"/>
              <a:buNone/>
            </a:pPr>
            <a:r>
              <a:rPr b="1" i="0" lang="en-US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Figure 1-1a Data in Context</a:t>
            </a:r>
            <a:endParaRPr/>
          </a:p>
        </p:txBody>
      </p:sp>
      <p:sp>
        <p:nvSpPr>
          <p:cNvPr id="416" name="Google Shape;416;p38"/>
          <p:cNvSpPr txBox="1"/>
          <p:nvPr/>
        </p:nvSpPr>
        <p:spPr>
          <a:xfrm>
            <a:off x="479160" y="1809541"/>
            <a:ext cx="8182233" cy="6874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Context helps users understand data</a:t>
            </a:r>
            <a:endParaRPr/>
          </a:p>
        </p:txBody>
      </p:sp>
      <p:sp>
        <p:nvSpPr>
          <p:cNvPr id="417" name="Google Shape;417;p38"/>
          <p:cNvSpPr/>
          <p:nvPr/>
        </p:nvSpPr>
        <p:spPr>
          <a:xfrm>
            <a:off x="2855776" y="1733454"/>
            <a:ext cx="3429000" cy="18288"/>
          </a:xfrm>
          <a:custGeom>
            <a:rect b="b" l="l" r="r" t="t"/>
            <a:pathLst>
              <a:path extrusionOk="0" fill="none" h="18288" w="3429000">
                <a:moveTo>
                  <a:pt x="0" y="0"/>
                </a:moveTo>
                <a:cubicBezTo>
                  <a:pt x="219865" y="20479"/>
                  <a:pt x="493281" y="26186"/>
                  <a:pt x="685800" y="0"/>
                </a:cubicBezTo>
                <a:cubicBezTo>
                  <a:pt x="878319" y="-26186"/>
                  <a:pt x="1121382" y="-11869"/>
                  <a:pt x="1371600" y="0"/>
                </a:cubicBezTo>
                <a:cubicBezTo>
                  <a:pt x="1621818" y="11869"/>
                  <a:pt x="1878793" y="32281"/>
                  <a:pt x="2057400" y="0"/>
                </a:cubicBezTo>
                <a:cubicBezTo>
                  <a:pt x="2236007" y="-32281"/>
                  <a:pt x="2433797" y="-18251"/>
                  <a:pt x="2674620" y="0"/>
                </a:cubicBezTo>
                <a:cubicBezTo>
                  <a:pt x="2915443" y="18251"/>
                  <a:pt x="3205923" y="-1443"/>
                  <a:pt x="3429000" y="0"/>
                </a:cubicBezTo>
                <a:cubicBezTo>
                  <a:pt x="3429442" y="4516"/>
                  <a:pt x="3428173" y="12266"/>
                  <a:pt x="3429000" y="18288"/>
                </a:cubicBezTo>
                <a:cubicBezTo>
                  <a:pt x="3221081" y="48608"/>
                  <a:pt x="3088001" y="8066"/>
                  <a:pt x="2811780" y="18288"/>
                </a:cubicBezTo>
                <a:cubicBezTo>
                  <a:pt x="2535559" y="28510"/>
                  <a:pt x="2481355" y="24898"/>
                  <a:pt x="2228850" y="18288"/>
                </a:cubicBezTo>
                <a:cubicBezTo>
                  <a:pt x="1976345" y="11679"/>
                  <a:pt x="1807520" y="48356"/>
                  <a:pt x="1543050" y="18288"/>
                </a:cubicBezTo>
                <a:cubicBezTo>
                  <a:pt x="1278580" y="-11780"/>
                  <a:pt x="1181944" y="5123"/>
                  <a:pt x="925830" y="18288"/>
                </a:cubicBezTo>
                <a:cubicBezTo>
                  <a:pt x="669716" y="31453"/>
                  <a:pt x="410304" y="34815"/>
                  <a:pt x="0" y="18288"/>
                </a:cubicBezTo>
                <a:cubicBezTo>
                  <a:pt x="-306" y="11477"/>
                  <a:pt x="485" y="4355"/>
                  <a:pt x="0" y="0"/>
                </a:cubicBezTo>
                <a:close/>
              </a:path>
              <a:path extrusionOk="0" h="18288" w="3429000">
                <a:moveTo>
                  <a:pt x="0" y="0"/>
                </a:moveTo>
                <a:cubicBezTo>
                  <a:pt x="174095" y="-12874"/>
                  <a:pt x="443087" y="-14090"/>
                  <a:pt x="617220" y="0"/>
                </a:cubicBezTo>
                <a:cubicBezTo>
                  <a:pt x="791353" y="14090"/>
                  <a:pt x="1072677" y="8451"/>
                  <a:pt x="1200150" y="0"/>
                </a:cubicBezTo>
                <a:cubicBezTo>
                  <a:pt x="1327623" y="-8451"/>
                  <a:pt x="1526638" y="19866"/>
                  <a:pt x="1817370" y="0"/>
                </a:cubicBezTo>
                <a:cubicBezTo>
                  <a:pt x="2108102" y="-19866"/>
                  <a:pt x="2221289" y="26161"/>
                  <a:pt x="2503170" y="0"/>
                </a:cubicBezTo>
                <a:cubicBezTo>
                  <a:pt x="2785051" y="-26161"/>
                  <a:pt x="3022134" y="39178"/>
                  <a:pt x="3429000" y="0"/>
                </a:cubicBezTo>
                <a:cubicBezTo>
                  <a:pt x="3429577" y="4624"/>
                  <a:pt x="3429819" y="11191"/>
                  <a:pt x="3429000" y="18288"/>
                </a:cubicBezTo>
                <a:cubicBezTo>
                  <a:pt x="3103464" y="593"/>
                  <a:pt x="2887909" y="22940"/>
                  <a:pt x="2743200" y="18288"/>
                </a:cubicBezTo>
                <a:cubicBezTo>
                  <a:pt x="2598491" y="13636"/>
                  <a:pt x="2362615" y="10656"/>
                  <a:pt x="1988820" y="18288"/>
                </a:cubicBezTo>
                <a:cubicBezTo>
                  <a:pt x="1615025" y="25920"/>
                  <a:pt x="1580494" y="3693"/>
                  <a:pt x="1405890" y="18288"/>
                </a:cubicBezTo>
                <a:cubicBezTo>
                  <a:pt x="1231286" y="32884"/>
                  <a:pt x="885259" y="-16285"/>
                  <a:pt x="651510" y="18288"/>
                </a:cubicBezTo>
                <a:cubicBezTo>
                  <a:pt x="417761" y="52861"/>
                  <a:pt x="138362" y="-13856"/>
                  <a:pt x="0" y="18288"/>
                </a:cubicBezTo>
                <a:cubicBezTo>
                  <a:pt x="-171" y="12755"/>
                  <a:pt x="-690" y="793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12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FIG1-1A" id="418" name="Google Shape;418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21602" y="2633472"/>
            <a:ext cx="5098509" cy="3586353"/>
          </a:xfrm>
          <a:prstGeom prst="rect">
            <a:avLst/>
          </a:prstGeom>
          <a:noFill/>
          <a:ln>
            <a:noFill/>
          </a:ln>
        </p:spPr>
      </p:pic>
      <p:sp>
        <p:nvSpPr>
          <p:cNvPr id="419" name="Google Shape;419;p38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2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25" name="Google Shape;425;p39"/>
          <p:cNvSpPr txBox="1"/>
          <p:nvPr/>
        </p:nvSpPr>
        <p:spPr>
          <a:xfrm>
            <a:off x="1143000" y="5018500"/>
            <a:ext cx="6553200" cy="1187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990000"/>
                </a:solidFill>
                <a:latin typeface="Book Antiqua"/>
                <a:ea typeface="Book Antiqua"/>
                <a:cs typeface="Book Antiqua"/>
                <a:sym typeface="Book Antiqua"/>
              </a:rPr>
              <a:t>Graphical displays turn data into useful information that managers can use for decision making and interpretation</a:t>
            </a:r>
            <a:endParaRPr/>
          </a:p>
        </p:txBody>
      </p:sp>
      <p:pic>
        <p:nvPicPr>
          <p:cNvPr descr="FIG01_01b" id="426" name="Google Shape;426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563562"/>
            <a:ext cx="7620000" cy="428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"/>
          <p:cNvSpPr/>
          <p:nvPr/>
        </p:nvSpPr>
        <p:spPr>
          <a:xfrm>
            <a:off x="0" y="0"/>
            <a:ext cx="9141714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7" name="Google Shape;117;p4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3600"/>
              <a:buFont typeface="Calibri"/>
              <a:buNone/>
            </a:pPr>
            <a:r>
              <a:rPr lang="en-US" sz="3600"/>
              <a:t>Case Study: US International Airline</a:t>
            </a:r>
            <a:endParaRPr sz="4700"/>
          </a:p>
        </p:txBody>
      </p:sp>
      <p:sp>
        <p:nvSpPr>
          <p:cNvPr id="118" name="Google Shape;118;p4"/>
          <p:cNvSpPr/>
          <p:nvPr/>
        </p:nvSpPr>
        <p:spPr>
          <a:xfrm>
            <a:off x="501777" y="1677373"/>
            <a:ext cx="8140446" cy="18288"/>
          </a:xfrm>
          <a:custGeom>
            <a:rect b="b" l="l" r="r" t="t"/>
            <a:pathLst>
              <a:path extrusionOk="0" fill="none" h="18288" w="8140446">
                <a:moveTo>
                  <a:pt x="0" y="0"/>
                </a:moveTo>
                <a:cubicBezTo>
                  <a:pt x="94920" y="9103"/>
                  <a:pt x="287892" y="-4966"/>
                  <a:pt x="434157" y="0"/>
                </a:cubicBezTo>
                <a:cubicBezTo>
                  <a:pt x="580422" y="4966"/>
                  <a:pt x="943595" y="-14182"/>
                  <a:pt x="1193932" y="0"/>
                </a:cubicBezTo>
                <a:cubicBezTo>
                  <a:pt x="1444270" y="14182"/>
                  <a:pt x="1472129" y="5523"/>
                  <a:pt x="1628089" y="0"/>
                </a:cubicBezTo>
                <a:cubicBezTo>
                  <a:pt x="1784049" y="-5523"/>
                  <a:pt x="1962419" y="-17322"/>
                  <a:pt x="2225055" y="0"/>
                </a:cubicBezTo>
                <a:cubicBezTo>
                  <a:pt x="2487691" y="17322"/>
                  <a:pt x="2700681" y="1311"/>
                  <a:pt x="3066235" y="0"/>
                </a:cubicBezTo>
                <a:cubicBezTo>
                  <a:pt x="3431789" y="-1311"/>
                  <a:pt x="3405662" y="25081"/>
                  <a:pt x="3744605" y="0"/>
                </a:cubicBezTo>
                <a:cubicBezTo>
                  <a:pt x="4083548" y="-25081"/>
                  <a:pt x="4265111" y="-11945"/>
                  <a:pt x="4504380" y="0"/>
                </a:cubicBezTo>
                <a:cubicBezTo>
                  <a:pt x="4743649" y="11945"/>
                  <a:pt x="4860394" y="-2832"/>
                  <a:pt x="5101346" y="0"/>
                </a:cubicBezTo>
                <a:cubicBezTo>
                  <a:pt x="5342298" y="2832"/>
                  <a:pt x="5456387" y="23676"/>
                  <a:pt x="5779717" y="0"/>
                </a:cubicBezTo>
                <a:cubicBezTo>
                  <a:pt x="6103047" y="-23676"/>
                  <a:pt x="6270379" y="-37291"/>
                  <a:pt x="6620896" y="0"/>
                </a:cubicBezTo>
                <a:cubicBezTo>
                  <a:pt x="6971413" y="37291"/>
                  <a:pt x="6989068" y="24674"/>
                  <a:pt x="7136458" y="0"/>
                </a:cubicBezTo>
                <a:cubicBezTo>
                  <a:pt x="7283848" y="-24674"/>
                  <a:pt x="7752532" y="-22436"/>
                  <a:pt x="8140446" y="0"/>
                </a:cubicBezTo>
                <a:cubicBezTo>
                  <a:pt x="8140314" y="7702"/>
                  <a:pt x="8140234" y="13511"/>
                  <a:pt x="8140446" y="18288"/>
                </a:cubicBezTo>
                <a:cubicBezTo>
                  <a:pt x="7906329" y="-3043"/>
                  <a:pt x="7681180" y="27465"/>
                  <a:pt x="7543480" y="18288"/>
                </a:cubicBezTo>
                <a:cubicBezTo>
                  <a:pt x="7405780" y="9111"/>
                  <a:pt x="7216607" y="3660"/>
                  <a:pt x="7109323" y="18288"/>
                </a:cubicBezTo>
                <a:cubicBezTo>
                  <a:pt x="7002039" y="32916"/>
                  <a:pt x="6576231" y="42692"/>
                  <a:pt x="6430952" y="18288"/>
                </a:cubicBezTo>
                <a:cubicBezTo>
                  <a:pt x="6285673" y="-6116"/>
                  <a:pt x="6138840" y="34521"/>
                  <a:pt x="5915391" y="18288"/>
                </a:cubicBezTo>
                <a:cubicBezTo>
                  <a:pt x="5691942" y="2055"/>
                  <a:pt x="5459460" y="51666"/>
                  <a:pt x="5237020" y="18288"/>
                </a:cubicBezTo>
                <a:cubicBezTo>
                  <a:pt x="5014580" y="-15090"/>
                  <a:pt x="4747677" y="40449"/>
                  <a:pt x="4558650" y="18288"/>
                </a:cubicBezTo>
                <a:cubicBezTo>
                  <a:pt x="4369623" y="-3873"/>
                  <a:pt x="4146061" y="12568"/>
                  <a:pt x="3880279" y="18288"/>
                </a:cubicBezTo>
                <a:cubicBezTo>
                  <a:pt x="3614497" y="24008"/>
                  <a:pt x="3473808" y="-12908"/>
                  <a:pt x="3201909" y="18288"/>
                </a:cubicBezTo>
                <a:cubicBezTo>
                  <a:pt x="2930010" y="49484"/>
                  <a:pt x="2728175" y="-3430"/>
                  <a:pt x="2604943" y="18288"/>
                </a:cubicBezTo>
                <a:cubicBezTo>
                  <a:pt x="2481711" y="40006"/>
                  <a:pt x="2004334" y="26952"/>
                  <a:pt x="1845168" y="18288"/>
                </a:cubicBezTo>
                <a:cubicBezTo>
                  <a:pt x="1686003" y="9624"/>
                  <a:pt x="1375070" y="37580"/>
                  <a:pt x="1166797" y="18288"/>
                </a:cubicBezTo>
                <a:cubicBezTo>
                  <a:pt x="958524" y="-1004"/>
                  <a:pt x="342846" y="8880"/>
                  <a:pt x="0" y="18288"/>
                </a:cubicBezTo>
                <a:cubicBezTo>
                  <a:pt x="129" y="13298"/>
                  <a:pt x="-675" y="6857"/>
                  <a:pt x="0" y="0"/>
                </a:cubicBezTo>
                <a:close/>
              </a:path>
              <a:path extrusionOk="0" h="18288" w="8140446">
                <a:moveTo>
                  <a:pt x="0" y="0"/>
                </a:moveTo>
                <a:cubicBezTo>
                  <a:pt x="142435" y="-24533"/>
                  <a:pt x="380026" y="17447"/>
                  <a:pt x="596966" y="0"/>
                </a:cubicBezTo>
                <a:cubicBezTo>
                  <a:pt x="813906" y="-17447"/>
                  <a:pt x="830530" y="13462"/>
                  <a:pt x="1031123" y="0"/>
                </a:cubicBezTo>
                <a:cubicBezTo>
                  <a:pt x="1231716" y="-13462"/>
                  <a:pt x="1634038" y="0"/>
                  <a:pt x="1872303" y="0"/>
                </a:cubicBezTo>
                <a:cubicBezTo>
                  <a:pt x="2110568" y="0"/>
                  <a:pt x="2261934" y="-25727"/>
                  <a:pt x="2469269" y="0"/>
                </a:cubicBezTo>
                <a:cubicBezTo>
                  <a:pt x="2676604" y="25727"/>
                  <a:pt x="2790440" y="16284"/>
                  <a:pt x="3066235" y="0"/>
                </a:cubicBezTo>
                <a:cubicBezTo>
                  <a:pt x="3342030" y="-16284"/>
                  <a:pt x="3685603" y="41976"/>
                  <a:pt x="3907414" y="0"/>
                </a:cubicBezTo>
                <a:cubicBezTo>
                  <a:pt x="4129225" y="-41976"/>
                  <a:pt x="4177416" y="-7598"/>
                  <a:pt x="4422976" y="0"/>
                </a:cubicBezTo>
                <a:cubicBezTo>
                  <a:pt x="4668536" y="7598"/>
                  <a:pt x="5023499" y="-28058"/>
                  <a:pt x="5264155" y="0"/>
                </a:cubicBezTo>
                <a:cubicBezTo>
                  <a:pt x="5504811" y="28058"/>
                  <a:pt x="5703675" y="13288"/>
                  <a:pt x="6105335" y="0"/>
                </a:cubicBezTo>
                <a:cubicBezTo>
                  <a:pt x="6506995" y="-13288"/>
                  <a:pt x="6455516" y="-5124"/>
                  <a:pt x="6783705" y="0"/>
                </a:cubicBezTo>
                <a:cubicBezTo>
                  <a:pt x="7111894" y="5124"/>
                  <a:pt x="7512856" y="10604"/>
                  <a:pt x="8140446" y="0"/>
                </a:cubicBezTo>
                <a:cubicBezTo>
                  <a:pt x="8140458" y="8833"/>
                  <a:pt x="8140986" y="9830"/>
                  <a:pt x="8140446" y="18288"/>
                </a:cubicBezTo>
                <a:cubicBezTo>
                  <a:pt x="7959314" y="3345"/>
                  <a:pt x="7870113" y="10437"/>
                  <a:pt x="7706289" y="18288"/>
                </a:cubicBezTo>
                <a:cubicBezTo>
                  <a:pt x="7542465" y="26139"/>
                  <a:pt x="7157940" y="17482"/>
                  <a:pt x="6865109" y="18288"/>
                </a:cubicBezTo>
                <a:cubicBezTo>
                  <a:pt x="6572278" y="19094"/>
                  <a:pt x="6524256" y="38051"/>
                  <a:pt x="6349548" y="18288"/>
                </a:cubicBezTo>
                <a:cubicBezTo>
                  <a:pt x="6174840" y="-1475"/>
                  <a:pt x="5951624" y="174"/>
                  <a:pt x="5671177" y="18288"/>
                </a:cubicBezTo>
                <a:cubicBezTo>
                  <a:pt x="5390730" y="36402"/>
                  <a:pt x="5222992" y="60058"/>
                  <a:pt x="4829998" y="18288"/>
                </a:cubicBezTo>
                <a:cubicBezTo>
                  <a:pt x="4437004" y="-23482"/>
                  <a:pt x="4344181" y="39087"/>
                  <a:pt x="4151627" y="18288"/>
                </a:cubicBezTo>
                <a:cubicBezTo>
                  <a:pt x="3959073" y="-2511"/>
                  <a:pt x="3886970" y="32875"/>
                  <a:pt x="3717470" y="18288"/>
                </a:cubicBezTo>
                <a:cubicBezTo>
                  <a:pt x="3547970" y="3701"/>
                  <a:pt x="3451521" y="31872"/>
                  <a:pt x="3201909" y="18288"/>
                </a:cubicBezTo>
                <a:cubicBezTo>
                  <a:pt x="2952297" y="4704"/>
                  <a:pt x="2543413" y="6029"/>
                  <a:pt x="2360729" y="18288"/>
                </a:cubicBezTo>
                <a:cubicBezTo>
                  <a:pt x="2178045" y="30547"/>
                  <a:pt x="1906056" y="25847"/>
                  <a:pt x="1682359" y="18288"/>
                </a:cubicBezTo>
                <a:cubicBezTo>
                  <a:pt x="1458662" y="10730"/>
                  <a:pt x="1330405" y="8046"/>
                  <a:pt x="1166797" y="18288"/>
                </a:cubicBezTo>
                <a:cubicBezTo>
                  <a:pt x="1003189" y="28530"/>
                  <a:pt x="278098" y="19533"/>
                  <a:pt x="0" y="18288"/>
                </a:cubicBezTo>
                <a:cubicBezTo>
                  <a:pt x="74" y="14054"/>
                  <a:pt x="-46" y="699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12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9" name="Google Shape;119;p4"/>
          <p:cNvSpPr txBox="1"/>
          <p:nvPr>
            <p:ph idx="1" type="body"/>
          </p:nvPr>
        </p:nvSpPr>
        <p:spPr>
          <a:xfrm>
            <a:off x="628650" y="1929384"/>
            <a:ext cx="7886700" cy="425196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rmAutofit/>
          </a:bodyPr>
          <a:lstStyle/>
          <a:p>
            <a:pPr indent="0" lvl="2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900"/>
              <a:buNone/>
            </a:pPr>
            <a:r>
              <a:rPr lang="en-US" sz="1900">
                <a:solidFill>
                  <a:schemeClr val="dk1"/>
                </a:solidFill>
              </a:rPr>
              <a:t>The transformation of U.S. Continental Airlines from one of the lowest-ranked airlines to a highly admired global company is a remarkable case study in effective management, strategic planning, and the use of technology, particularly data warehousing. Here’s an overview of how this transformation occurred:</a:t>
            </a:r>
            <a:endParaRPr/>
          </a:p>
        </p:txBody>
      </p:sp>
      <p:sp>
        <p:nvSpPr>
          <p:cNvPr id="120" name="Google Shape;120;p4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40"/>
          <p:cNvSpPr/>
          <p:nvPr/>
        </p:nvSpPr>
        <p:spPr>
          <a:xfrm>
            <a:off x="0" y="0"/>
            <a:ext cx="9141714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32" name="Google Shape;432;p40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4700"/>
              <a:buFont typeface="Calibri"/>
              <a:buNone/>
            </a:pPr>
            <a:r>
              <a:rPr lang="en-US" sz="4700"/>
              <a:t>Definitions contd..</a:t>
            </a:r>
            <a:endParaRPr sz="4700"/>
          </a:p>
        </p:txBody>
      </p:sp>
      <p:sp>
        <p:nvSpPr>
          <p:cNvPr id="433" name="Google Shape;433;p40"/>
          <p:cNvSpPr/>
          <p:nvPr/>
        </p:nvSpPr>
        <p:spPr>
          <a:xfrm>
            <a:off x="501777" y="1677373"/>
            <a:ext cx="8140446" cy="18288"/>
          </a:xfrm>
          <a:custGeom>
            <a:rect b="b" l="l" r="r" t="t"/>
            <a:pathLst>
              <a:path extrusionOk="0" fill="none" h="18288" w="8140446">
                <a:moveTo>
                  <a:pt x="0" y="0"/>
                </a:moveTo>
                <a:cubicBezTo>
                  <a:pt x="94920" y="9103"/>
                  <a:pt x="287892" y="-4966"/>
                  <a:pt x="434157" y="0"/>
                </a:cubicBezTo>
                <a:cubicBezTo>
                  <a:pt x="580422" y="4966"/>
                  <a:pt x="943595" y="-14182"/>
                  <a:pt x="1193932" y="0"/>
                </a:cubicBezTo>
                <a:cubicBezTo>
                  <a:pt x="1444270" y="14182"/>
                  <a:pt x="1472129" y="5523"/>
                  <a:pt x="1628089" y="0"/>
                </a:cubicBezTo>
                <a:cubicBezTo>
                  <a:pt x="1784049" y="-5523"/>
                  <a:pt x="1962419" y="-17322"/>
                  <a:pt x="2225055" y="0"/>
                </a:cubicBezTo>
                <a:cubicBezTo>
                  <a:pt x="2487691" y="17322"/>
                  <a:pt x="2700681" y="1311"/>
                  <a:pt x="3066235" y="0"/>
                </a:cubicBezTo>
                <a:cubicBezTo>
                  <a:pt x="3431789" y="-1311"/>
                  <a:pt x="3405662" y="25081"/>
                  <a:pt x="3744605" y="0"/>
                </a:cubicBezTo>
                <a:cubicBezTo>
                  <a:pt x="4083548" y="-25081"/>
                  <a:pt x="4265111" y="-11945"/>
                  <a:pt x="4504380" y="0"/>
                </a:cubicBezTo>
                <a:cubicBezTo>
                  <a:pt x="4743649" y="11945"/>
                  <a:pt x="4860394" y="-2832"/>
                  <a:pt x="5101346" y="0"/>
                </a:cubicBezTo>
                <a:cubicBezTo>
                  <a:pt x="5342298" y="2832"/>
                  <a:pt x="5456387" y="23676"/>
                  <a:pt x="5779717" y="0"/>
                </a:cubicBezTo>
                <a:cubicBezTo>
                  <a:pt x="6103047" y="-23676"/>
                  <a:pt x="6270379" y="-37291"/>
                  <a:pt x="6620896" y="0"/>
                </a:cubicBezTo>
                <a:cubicBezTo>
                  <a:pt x="6971413" y="37291"/>
                  <a:pt x="6989068" y="24674"/>
                  <a:pt x="7136458" y="0"/>
                </a:cubicBezTo>
                <a:cubicBezTo>
                  <a:pt x="7283848" y="-24674"/>
                  <a:pt x="7752532" y="-22436"/>
                  <a:pt x="8140446" y="0"/>
                </a:cubicBezTo>
                <a:cubicBezTo>
                  <a:pt x="8140314" y="7702"/>
                  <a:pt x="8140234" y="13511"/>
                  <a:pt x="8140446" y="18288"/>
                </a:cubicBezTo>
                <a:cubicBezTo>
                  <a:pt x="7906329" y="-3043"/>
                  <a:pt x="7681180" y="27465"/>
                  <a:pt x="7543480" y="18288"/>
                </a:cubicBezTo>
                <a:cubicBezTo>
                  <a:pt x="7405780" y="9111"/>
                  <a:pt x="7216607" y="3660"/>
                  <a:pt x="7109323" y="18288"/>
                </a:cubicBezTo>
                <a:cubicBezTo>
                  <a:pt x="7002039" y="32916"/>
                  <a:pt x="6576231" y="42692"/>
                  <a:pt x="6430952" y="18288"/>
                </a:cubicBezTo>
                <a:cubicBezTo>
                  <a:pt x="6285673" y="-6116"/>
                  <a:pt x="6138840" y="34521"/>
                  <a:pt x="5915391" y="18288"/>
                </a:cubicBezTo>
                <a:cubicBezTo>
                  <a:pt x="5691942" y="2055"/>
                  <a:pt x="5459460" y="51666"/>
                  <a:pt x="5237020" y="18288"/>
                </a:cubicBezTo>
                <a:cubicBezTo>
                  <a:pt x="5014580" y="-15090"/>
                  <a:pt x="4747677" y="40449"/>
                  <a:pt x="4558650" y="18288"/>
                </a:cubicBezTo>
                <a:cubicBezTo>
                  <a:pt x="4369623" y="-3873"/>
                  <a:pt x="4146061" y="12568"/>
                  <a:pt x="3880279" y="18288"/>
                </a:cubicBezTo>
                <a:cubicBezTo>
                  <a:pt x="3614497" y="24008"/>
                  <a:pt x="3473808" y="-12908"/>
                  <a:pt x="3201909" y="18288"/>
                </a:cubicBezTo>
                <a:cubicBezTo>
                  <a:pt x="2930010" y="49484"/>
                  <a:pt x="2728175" y="-3430"/>
                  <a:pt x="2604943" y="18288"/>
                </a:cubicBezTo>
                <a:cubicBezTo>
                  <a:pt x="2481711" y="40006"/>
                  <a:pt x="2004334" y="26952"/>
                  <a:pt x="1845168" y="18288"/>
                </a:cubicBezTo>
                <a:cubicBezTo>
                  <a:pt x="1686003" y="9624"/>
                  <a:pt x="1375070" y="37580"/>
                  <a:pt x="1166797" y="18288"/>
                </a:cubicBezTo>
                <a:cubicBezTo>
                  <a:pt x="958524" y="-1004"/>
                  <a:pt x="342846" y="8880"/>
                  <a:pt x="0" y="18288"/>
                </a:cubicBezTo>
                <a:cubicBezTo>
                  <a:pt x="129" y="13298"/>
                  <a:pt x="-675" y="6857"/>
                  <a:pt x="0" y="0"/>
                </a:cubicBezTo>
                <a:close/>
              </a:path>
              <a:path extrusionOk="0" h="18288" w="8140446">
                <a:moveTo>
                  <a:pt x="0" y="0"/>
                </a:moveTo>
                <a:cubicBezTo>
                  <a:pt x="142435" y="-24533"/>
                  <a:pt x="380026" y="17447"/>
                  <a:pt x="596966" y="0"/>
                </a:cubicBezTo>
                <a:cubicBezTo>
                  <a:pt x="813906" y="-17447"/>
                  <a:pt x="830530" y="13462"/>
                  <a:pt x="1031123" y="0"/>
                </a:cubicBezTo>
                <a:cubicBezTo>
                  <a:pt x="1231716" y="-13462"/>
                  <a:pt x="1634038" y="0"/>
                  <a:pt x="1872303" y="0"/>
                </a:cubicBezTo>
                <a:cubicBezTo>
                  <a:pt x="2110568" y="0"/>
                  <a:pt x="2261934" y="-25727"/>
                  <a:pt x="2469269" y="0"/>
                </a:cubicBezTo>
                <a:cubicBezTo>
                  <a:pt x="2676604" y="25727"/>
                  <a:pt x="2790440" y="16284"/>
                  <a:pt x="3066235" y="0"/>
                </a:cubicBezTo>
                <a:cubicBezTo>
                  <a:pt x="3342030" y="-16284"/>
                  <a:pt x="3685603" y="41976"/>
                  <a:pt x="3907414" y="0"/>
                </a:cubicBezTo>
                <a:cubicBezTo>
                  <a:pt x="4129225" y="-41976"/>
                  <a:pt x="4177416" y="-7598"/>
                  <a:pt x="4422976" y="0"/>
                </a:cubicBezTo>
                <a:cubicBezTo>
                  <a:pt x="4668536" y="7598"/>
                  <a:pt x="5023499" y="-28058"/>
                  <a:pt x="5264155" y="0"/>
                </a:cubicBezTo>
                <a:cubicBezTo>
                  <a:pt x="5504811" y="28058"/>
                  <a:pt x="5703675" y="13288"/>
                  <a:pt x="6105335" y="0"/>
                </a:cubicBezTo>
                <a:cubicBezTo>
                  <a:pt x="6506995" y="-13288"/>
                  <a:pt x="6455516" y="-5124"/>
                  <a:pt x="6783705" y="0"/>
                </a:cubicBezTo>
                <a:cubicBezTo>
                  <a:pt x="7111894" y="5124"/>
                  <a:pt x="7512856" y="10604"/>
                  <a:pt x="8140446" y="0"/>
                </a:cubicBezTo>
                <a:cubicBezTo>
                  <a:pt x="8140458" y="8833"/>
                  <a:pt x="8140986" y="9830"/>
                  <a:pt x="8140446" y="18288"/>
                </a:cubicBezTo>
                <a:cubicBezTo>
                  <a:pt x="7959314" y="3345"/>
                  <a:pt x="7870113" y="10437"/>
                  <a:pt x="7706289" y="18288"/>
                </a:cubicBezTo>
                <a:cubicBezTo>
                  <a:pt x="7542465" y="26139"/>
                  <a:pt x="7157940" y="17482"/>
                  <a:pt x="6865109" y="18288"/>
                </a:cubicBezTo>
                <a:cubicBezTo>
                  <a:pt x="6572278" y="19094"/>
                  <a:pt x="6524256" y="38051"/>
                  <a:pt x="6349548" y="18288"/>
                </a:cubicBezTo>
                <a:cubicBezTo>
                  <a:pt x="6174840" y="-1475"/>
                  <a:pt x="5951624" y="174"/>
                  <a:pt x="5671177" y="18288"/>
                </a:cubicBezTo>
                <a:cubicBezTo>
                  <a:pt x="5390730" y="36402"/>
                  <a:pt x="5222992" y="60058"/>
                  <a:pt x="4829998" y="18288"/>
                </a:cubicBezTo>
                <a:cubicBezTo>
                  <a:pt x="4437004" y="-23482"/>
                  <a:pt x="4344181" y="39087"/>
                  <a:pt x="4151627" y="18288"/>
                </a:cubicBezTo>
                <a:cubicBezTo>
                  <a:pt x="3959073" y="-2511"/>
                  <a:pt x="3886970" y="32875"/>
                  <a:pt x="3717470" y="18288"/>
                </a:cubicBezTo>
                <a:cubicBezTo>
                  <a:pt x="3547970" y="3701"/>
                  <a:pt x="3451521" y="31872"/>
                  <a:pt x="3201909" y="18288"/>
                </a:cubicBezTo>
                <a:cubicBezTo>
                  <a:pt x="2952297" y="4704"/>
                  <a:pt x="2543413" y="6029"/>
                  <a:pt x="2360729" y="18288"/>
                </a:cubicBezTo>
                <a:cubicBezTo>
                  <a:pt x="2178045" y="30547"/>
                  <a:pt x="1906056" y="25847"/>
                  <a:pt x="1682359" y="18288"/>
                </a:cubicBezTo>
                <a:cubicBezTo>
                  <a:pt x="1458662" y="10730"/>
                  <a:pt x="1330405" y="8046"/>
                  <a:pt x="1166797" y="18288"/>
                </a:cubicBezTo>
                <a:cubicBezTo>
                  <a:pt x="1003189" y="28530"/>
                  <a:pt x="278098" y="19533"/>
                  <a:pt x="0" y="18288"/>
                </a:cubicBezTo>
                <a:cubicBezTo>
                  <a:pt x="74" y="14054"/>
                  <a:pt x="-46" y="699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12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34" name="Google Shape;434;p40"/>
          <p:cNvSpPr txBox="1"/>
          <p:nvPr>
            <p:ph idx="1" type="body"/>
          </p:nvPr>
        </p:nvSpPr>
        <p:spPr>
          <a:xfrm>
            <a:off x="628650" y="1929384"/>
            <a:ext cx="7886700" cy="4251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20"/>
              <a:buFont typeface="Noto Sans Symbols"/>
              <a:buChar char="❑"/>
            </a:pPr>
            <a:r>
              <a:rPr lang="en-US" sz="1900">
                <a:solidFill>
                  <a:schemeClr val="dk1"/>
                </a:solidFill>
              </a:rPr>
              <a:t>Metadata: </a:t>
            </a:r>
            <a:endParaRPr/>
          </a:p>
          <a:p>
            <a:pPr indent="-171450" lvl="1" marL="514350" rtl="0" algn="just">
              <a:lnSpc>
                <a:spcPct val="15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oto Sans Symbols"/>
              <a:buChar char="❑"/>
            </a:pPr>
            <a:r>
              <a:rPr lang="en-US" sz="1900">
                <a:solidFill>
                  <a:schemeClr val="dk1"/>
                </a:solidFill>
              </a:rPr>
              <a:t>data that describes the properties  or characteristics of end user data and context of that data.</a:t>
            </a:r>
            <a:endParaRPr/>
          </a:p>
          <a:p>
            <a:pPr indent="-171450" lvl="1" marL="514350" rtl="0" algn="just">
              <a:lnSpc>
                <a:spcPct val="15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oto Sans Symbols"/>
              <a:buChar char="❑"/>
            </a:pPr>
            <a:r>
              <a:rPr lang="en-US" sz="1900">
                <a:solidFill>
                  <a:schemeClr val="dk1"/>
                </a:solidFill>
              </a:rPr>
              <a:t>Data about data</a:t>
            </a:r>
            <a:endParaRPr/>
          </a:p>
          <a:p>
            <a:pPr indent="-171450" lvl="0" marL="171450" rtl="0" algn="just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SzPts val="1520"/>
              <a:buFont typeface="Noto Sans Symbols"/>
              <a:buChar char="❑"/>
            </a:pPr>
            <a:r>
              <a:rPr lang="en-US" sz="1900">
                <a:solidFill>
                  <a:schemeClr val="dk1"/>
                </a:solidFill>
              </a:rPr>
              <a:t>Example</a:t>
            </a:r>
            <a:endParaRPr/>
          </a:p>
          <a:p>
            <a:pPr indent="-171450" lvl="1" marL="514350" rtl="0" algn="just">
              <a:lnSpc>
                <a:spcPct val="15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oto Sans Symbols"/>
              <a:buChar char="❑"/>
            </a:pPr>
            <a:r>
              <a:rPr lang="en-US" sz="1900">
                <a:solidFill>
                  <a:schemeClr val="dk1"/>
                </a:solidFill>
              </a:rPr>
              <a:t>By adding a few additional data items and providing some structure. </a:t>
            </a:r>
            <a:endParaRPr/>
          </a:p>
          <a:p>
            <a:pPr indent="-171450" lvl="1" marL="514350" rtl="0" algn="just">
              <a:lnSpc>
                <a:spcPct val="15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oto Sans Symbols"/>
              <a:buChar char="❑"/>
            </a:pPr>
            <a:r>
              <a:rPr lang="en-US" sz="1900">
                <a:solidFill>
                  <a:schemeClr val="dk1"/>
                </a:solidFill>
              </a:rPr>
              <a:t>we recognize a class roster for a particular course.</a:t>
            </a:r>
            <a:endParaRPr/>
          </a:p>
        </p:txBody>
      </p:sp>
      <p:sp>
        <p:nvSpPr>
          <p:cNvPr id="435" name="Google Shape;435;p40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4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2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41" name="Google Shape;441;p41"/>
          <p:cNvSpPr txBox="1"/>
          <p:nvPr/>
        </p:nvSpPr>
        <p:spPr>
          <a:xfrm>
            <a:off x="618744" y="5029200"/>
            <a:ext cx="7772400" cy="1187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990000"/>
                </a:solidFill>
                <a:latin typeface="Book Antiqua"/>
                <a:ea typeface="Book Antiqua"/>
                <a:cs typeface="Book Antiqua"/>
                <a:sym typeface="Book Antiqua"/>
              </a:rPr>
              <a:t>Descriptions of the properties or characteristics of the data, including data types, field sizes, allowable values, and data context</a:t>
            </a:r>
            <a:endParaRPr/>
          </a:p>
        </p:txBody>
      </p:sp>
      <p:pic>
        <p:nvPicPr>
          <p:cNvPr descr="TBL01_01" id="442" name="Google Shape;442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1066800"/>
            <a:ext cx="7620000" cy="350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42"/>
          <p:cNvSpPr/>
          <p:nvPr/>
        </p:nvSpPr>
        <p:spPr>
          <a:xfrm>
            <a:off x="0" y="0"/>
            <a:ext cx="9141714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48" name="Google Shape;448;p42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4700"/>
              <a:buFont typeface="Calibri"/>
              <a:buNone/>
            </a:pPr>
            <a:r>
              <a:rPr lang="en-US" sz="4700"/>
              <a:t>The DATABASE Approach</a:t>
            </a:r>
            <a:endParaRPr sz="4700"/>
          </a:p>
        </p:txBody>
      </p:sp>
      <p:sp>
        <p:nvSpPr>
          <p:cNvPr id="449" name="Google Shape;449;p42"/>
          <p:cNvSpPr/>
          <p:nvPr/>
        </p:nvSpPr>
        <p:spPr>
          <a:xfrm>
            <a:off x="501777" y="1677373"/>
            <a:ext cx="8140446" cy="18288"/>
          </a:xfrm>
          <a:custGeom>
            <a:rect b="b" l="l" r="r" t="t"/>
            <a:pathLst>
              <a:path extrusionOk="0" fill="none" h="18288" w="8140446">
                <a:moveTo>
                  <a:pt x="0" y="0"/>
                </a:moveTo>
                <a:cubicBezTo>
                  <a:pt x="94920" y="9103"/>
                  <a:pt x="287892" y="-4966"/>
                  <a:pt x="434157" y="0"/>
                </a:cubicBezTo>
                <a:cubicBezTo>
                  <a:pt x="580422" y="4966"/>
                  <a:pt x="943595" y="-14182"/>
                  <a:pt x="1193932" y="0"/>
                </a:cubicBezTo>
                <a:cubicBezTo>
                  <a:pt x="1444270" y="14182"/>
                  <a:pt x="1472129" y="5523"/>
                  <a:pt x="1628089" y="0"/>
                </a:cubicBezTo>
                <a:cubicBezTo>
                  <a:pt x="1784049" y="-5523"/>
                  <a:pt x="1962419" y="-17322"/>
                  <a:pt x="2225055" y="0"/>
                </a:cubicBezTo>
                <a:cubicBezTo>
                  <a:pt x="2487691" y="17322"/>
                  <a:pt x="2700681" y="1311"/>
                  <a:pt x="3066235" y="0"/>
                </a:cubicBezTo>
                <a:cubicBezTo>
                  <a:pt x="3431789" y="-1311"/>
                  <a:pt x="3405662" y="25081"/>
                  <a:pt x="3744605" y="0"/>
                </a:cubicBezTo>
                <a:cubicBezTo>
                  <a:pt x="4083548" y="-25081"/>
                  <a:pt x="4265111" y="-11945"/>
                  <a:pt x="4504380" y="0"/>
                </a:cubicBezTo>
                <a:cubicBezTo>
                  <a:pt x="4743649" y="11945"/>
                  <a:pt x="4860394" y="-2832"/>
                  <a:pt x="5101346" y="0"/>
                </a:cubicBezTo>
                <a:cubicBezTo>
                  <a:pt x="5342298" y="2832"/>
                  <a:pt x="5456387" y="23676"/>
                  <a:pt x="5779717" y="0"/>
                </a:cubicBezTo>
                <a:cubicBezTo>
                  <a:pt x="6103047" y="-23676"/>
                  <a:pt x="6270379" y="-37291"/>
                  <a:pt x="6620896" y="0"/>
                </a:cubicBezTo>
                <a:cubicBezTo>
                  <a:pt x="6971413" y="37291"/>
                  <a:pt x="6989068" y="24674"/>
                  <a:pt x="7136458" y="0"/>
                </a:cubicBezTo>
                <a:cubicBezTo>
                  <a:pt x="7283848" y="-24674"/>
                  <a:pt x="7752532" y="-22436"/>
                  <a:pt x="8140446" y="0"/>
                </a:cubicBezTo>
                <a:cubicBezTo>
                  <a:pt x="8140314" y="7702"/>
                  <a:pt x="8140234" y="13511"/>
                  <a:pt x="8140446" y="18288"/>
                </a:cubicBezTo>
                <a:cubicBezTo>
                  <a:pt x="7906329" y="-3043"/>
                  <a:pt x="7681180" y="27465"/>
                  <a:pt x="7543480" y="18288"/>
                </a:cubicBezTo>
                <a:cubicBezTo>
                  <a:pt x="7405780" y="9111"/>
                  <a:pt x="7216607" y="3660"/>
                  <a:pt x="7109323" y="18288"/>
                </a:cubicBezTo>
                <a:cubicBezTo>
                  <a:pt x="7002039" y="32916"/>
                  <a:pt x="6576231" y="42692"/>
                  <a:pt x="6430952" y="18288"/>
                </a:cubicBezTo>
                <a:cubicBezTo>
                  <a:pt x="6285673" y="-6116"/>
                  <a:pt x="6138840" y="34521"/>
                  <a:pt x="5915391" y="18288"/>
                </a:cubicBezTo>
                <a:cubicBezTo>
                  <a:pt x="5691942" y="2055"/>
                  <a:pt x="5459460" y="51666"/>
                  <a:pt x="5237020" y="18288"/>
                </a:cubicBezTo>
                <a:cubicBezTo>
                  <a:pt x="5014580" y="-15090"/>
                  <a:pt x="4747677" y="40449"/>
                  <a:pt x="4558650" y="18288"/>
                </a:cubicBezTo>
                <a:cubicBezTo>
                  <a:pt x="4369623" y="-3873"/>
                  <a:pt x="4146061" y="12568"/>
                  <a:pt x="3880279" y="18288"/>
                </a:cubicBezTo>
                <a:cubicBezTo>
                  <a:pt x="3614497" y="24008"/>
                  <a:pt x="3473808" y="-12908"/>
                  <a:pt x="3201909" y="18288"/>
                </a:cubicBezTo>
                <a:cubicBezTo>
                  <a:pt x="2930010" y="49484"/>
                  <a:pt x="2728175" y="-3430"/>
                  <a:pt x="2604943" y="18288"/>
                </a:cubicBezTo>
                <a:cubicBezTo>
                  <a:pt x="2481711" y="40006"/>
                  <a:pt x="2004334" y="26952"/>
                  <a:pt x="1845168" y="18288"/>
                </a:cubicBezTo>
                <a:cubicBezTo>
                  <a:pt x="1686003" y="9624"/>
                  <a:pt x="1375070" y="37580"/>
                  <a:pt x="1166797" y="18288"/>
                </a:cubicBezTo>
                <a:cubicBezTo>
                  <a:pt x="958524" y="-1004"/>
                  <a:pt x="342846" y="8880"/>
                  <a:pt x="0" y="18288"/>
                </a:cubicBezTo>
                <a:cubicBezTo>
                  <a:pt x="129" y="13298"/>
                  <a:pt x="-675" y="6857"/>
                  <a:pt x="0" y="0"/>
                </a:cubicBezTo>
                <a:close/>
              </a:path>
              <a:path extrusionOk="0" h="18288" w="8140446">
                <a:moveTo>
                  <a:pt x="0" y="0"/>
                </a:moveTo>
                <a:cubicBezTo>
                  <a:pt x="142435" y="-24533"/>
                  <a:pt x="380026" y="17447"/>
                  <a:pt x="596966" y="0"/>
                </a:cubicBezTo>
                <a:cubicBezTo>
                  <a:pt x="813906" y="-17447"/>
                  <a:pt x="830530" y="13462"/>
                  <a:pt x="1031123" y="0"/>
                </a:cubicBezTo>
                <a:cubicBezTo>
                  <a:pt x="1231716" y="-13462"/>
                  <a:pt x="1634038" y="0"/>
                  <a:pt x="1872303" y="0"/>
                </a:cubicBezTo>
                <a:cubicBezTo>
                  <a:pt x="2110568" y="0"/>
                  <a:pt x="2261934" y="-25727"/>
                  <a:pt x="2469269" y="0"/>
                </a:cubicBezTo>
                <a:cubicBezTo>
                  <a:pt x="2676604" y="25727"/>
                  <a:pt x="2790440" y="16284"/>
                  <a:pt x="3066235" y="0"/>
                </a:cubicBezTo>
                <a:cubicBezTo>
                  <a:pt x="3342030" y="-16284"/>
                  <a:pt x="3685603" y="41976"/>
                  <a:pt x="3907414" y="0"/>
                </a:cubicBezTo>
                <a:cubicBezTo>
                  <a:pt x="4129225" y="-41976"/>
                  <a:pt x="4177416" y="-7598"/>
                  <a:pt x="4422976" y="0"/>
                </a:cubicBezTo>
                <a:cubicBezTo>
                  <a:pt x="4668536" y="7598"/>
                  <a:pt x="5023499" y="-28058"/>
                  <a:pt x="5264155" y="0"/>
                </a:cubicBezTo>
                <a:cubicBezTo>
                  <a:pt x="5504811" y="28058"/>
                  <a:pt x="5703675" y="13288"/>
                  <a:pt x="6105335" y="0"/>
                </a:cubicBezTo>
                <a:cubicBezTo>
                  <a:pt x="6506995" y="-13288"/>
                  <a:pt x="6455516" y="-5124"/>
                  <a:pt x="6783705" y="0"/>
                </a:cubicBezTo>
                <a:cubicBezTo>
                  <a:pt x="7111894" y="5124"/>
                  <a:pt x="7512856" y="10604"/>
                  <a:pt x="8140446" y="0"/>
                </a:cubicBezTo>
                <a:cubicBezTo>
                  <a:pt x="8140458" y="8833"/>
                  <a:pt x="8140986" y="9830"/>
                  <a:pt x="8140446" y="18288"/>
                </a:cubicBezTo>
                <a:cubicBezTo>
                  <a:pt x="7959314" y="3345"/>
                  <a:pt x="7870113" y="10437"/>
                  <a:pt x="7706289" y="18288"/>
                </a:cubicBezTo>
                <a:cubicBezTo>
                  <a:pt x="7542465" y="26139"/>
                  <a:pt x="7157940" y="17482"/>
                  <a:pt x="6865109" y="18288"/>
                </a:cubicBezTo>
                <a:cubicBezTo>
                  <a:pt x="6572278" y="19094"/>
                  <a:pt x="6524256" y="38051"/>
                  <a:pt x="6349548" y="18288"/>
                </a:cubicBezTo>
                <a:cubicBezTo>
                  <a:pt x="6174840" y="-1475"/>
                  <a:pt x="5951624" y="174"/>
                  <a:pt x="5671177" y="18288"/>
                </a:cubicBezTo>
                <a:cubicBezTo>
                  <a:pt x="5390730" y="36402"/>
                  <a:pt x="5222992" y="60058"/>
                  <a:pt x="4829998" y="18288"/>
                </a:cubicBezTo>
                <a:cubicBezTo>
                  <a:pt x="4437004" y="-23482"/>
                  <a:pt x="4344181" y="39087"/>
                  <a:pt x="4151627" y="18288"/>
                </a:cubicBezTo>
                <a:cubicBezTo>
                  <a:pt x="3959073" y="-2511"/>
                  <a:pt x="3886970" y="32875"/>
                  <a:pt x="3717470" y="18288"/>
                </a:cubicBezTo>
                <a:cubicBezTo>
                  <a:pt x="3547970" y="3701"/>
                  <a:pt x="3451521" y="31872"/>
                  <a:pt x="3201909" y="18288"/>
                </a:cubicBezTo>
                <a:cubicBezTo>
                  <a:pt x="2952297" y="4704"/>
                  <a:pt x="2543413" y="6029"/>
                  <a:pt x="2360729" y="18288"/>
                </a:cubicBezTo>
                <a:cubicBezTo>
                  <a:pt x="2178045" y="30547"/>
                  <a:pt x="1906056" y="25847"/>
                  <a:pt x="1682359" y="18288"/>
                </a:cubicBezTo>
                <a:cubicBezTo>
                  <a:pt x="1458662" y="10730"/>
                  <a:pt x="1330405" y="8046"/>
                  <a:pt x="1166797" y="18288"/>
                </a:cubicBezTo>
                <a:cubicBezTo>
                  <a:pt x="1003189" y="28530"/>
                  <a:pt x="278098" y="19533"/>
                  <a:pt x="0" y="18288"/>
                </a:cubicBezTo>
                <a:cubicBezTo>
                  <a:pt x="74" y="14054"/>
                  <a:pt x="-46" y="699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12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50" name="Google Shape;450;p42"/>
          <p:cNvSpPr txBox="1"/>
          <p:nvPr>
            <p:ph idx="1" type="body"/>
          </p:nvPr>
        </p:nvSpPr>
        <p:spPr>
          <a:xfrm>
            <a:off x="628650" y="1929384"/>
            <a:ext cx="7886700" cy="4251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oto Sans Symbols"/>
              <a:buChar char="❑"/>
            </a:pPr>
            <a:r>
              <a:rPr lang="en-US" sz="2000">
                <a:solidFill>
                  <a:schemeClr val="dk1"/>
                </a:solidFill>
              </a:rPr>
              <a:t>Data models:</a:t>
            </a:r>
            <a:endParaRPr/>
          </a:p>
          <a:p>
            <a:pPr indent="-171450" lvl="1" marL="514350" rtl="0" algn="just">
              <a:lnSpc>
                <a:spcPct val="15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lang="en-US" sz="2000">
                <a:solidFill>
                  <a:schemeClr val="dk1"/>
                </a:solidFill>
              </a:rPr>
              <a:t> capture the nature of and relationships among data</a:t>
            </a:r>
            <a:endParaRPr/>
          </a:p>
          <a:p>
            <a:pPr indent="-171450" lvl="1" marL="514350" rtl="0" algn="just">
              <a:lnSpc>
                <a:spcPct val="15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lang="en-US" sz="2000">
                <a:solidFill>
                  <a:schemeClr val="dk1"/>
                </a:solidFill>
              </a:rPr>
              <a:t>and are used at different levels of abstraction as a database is conceptualized and designed.</a:t>
            </a:r>
            <a:endParaRPr/>
          </a:p>
          <a:p>
            <a:pPr indent="-171450" lvl="0" marL="171450" rtl="0" algn="just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SzPts val="1600"/>
              <a:buFont typeface="Noto Sans Symbols"/>
              <a:buChar char="❑"/>
            </a:pPr>
            <a:r>
              <a:rPr lang="en-US" sz="2000">
                <a:solidFill>
                  <a:schemeClr val="dk1"/>
                </a:solidFill>
              </a:rPr>
              <a:t>The effectiveness and efficiency of a database is directly associated with the structure of the database.</a:t>
            </a:r>
            <a:endParaRPr/>
          </a:p>
          <a:p>
            <a:pPr indent="-171450" lvl="0" marL="171450" rtl="0" algn="just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SzPts val="1600"/>
              <a:buFont typeface="Noto Sans Symbols"/>
              <a:buChar char="❑"/>
            </a:pPr>
            <a:r>
              <a:rPr lang="en-US" sz="2000">
                <a:solidFill>
                  <a:schemeClr val="dk1"/>
                </a:solidFill>
              </a:rPr>
              <a:t>Various graphical systems exist that convey this structure and are used to produce data models.</a:t>
            </a:r>
            <a:endParaRPr/>
          </a:p>
        </p:txBody>
      </p:sp>
      <p:sp>
        <p:nvSpPr>
          <p:cNvPr id="451" name="Google Shape;451;p42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43"/>
          <p:cNvSpPr/>
          <p:nvPr/>
        </p:nvSpPr>
        <p:spPr>
          <a:xfrm>
            <a:off x="0" y="0"/>
            <a:ext cx="9141714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57" name="Google Shape;457;p43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4700"/>
              <a:buFont typeface="Calibri"/>
              <a:buNone/>
            </a:pPr>
            <a:r>
              <a:rPr lang="en-US" sz="4700"/>
              <a:t>History of data models</a:t>
            </a:r>
            <a:endParaRPr/>
          </a:p>
        </p:txBody>
      </p:sp>
      <p:sp>
        <p:nvSpPr>
          <p:cNvPr id="458" name="Google Shape;458;p43"/>
          <p:cNvSpPr/>
          <p:nvPr/>
        </p:nvSpPr>
        <p:spPr>
          <a:xfrm>
            <a:off x="501777" y="1677373"/>
            <a:ext cx="8140446" cy="18288"/>
          </a:xfrm>
          <a:custGeom>
            <a:rect b="b" l="l" r="r" t="t"/>
            <a:pathLst>
              <a:path extrusionOk="0" fill="none" h="18288" w="8140446">
                <a:moveTo>
                  <a:pt x="0" y="0"/>
                </a:moveTo>
                <a:cubicBezTo>
                  <a:pt x="94920" y="9103"/>
                  <a:pt x="287892" y="-4966"/>
                  <a:pt x="434157" y="0"/>
                </a:cubicBezTo>
                <a:cubicBezTo>
                  <a:pt x="580422" y="4966"/>
                  <a:pt x="943595" y="-14182"/>
                  <a:pt x="1193932" y="0"/>
                </a:cubicBezTo>
                <a:cubicBezTo>
                  <a:pt x="1444270" y="14182"/>
                  <a:pt x="1472129" y="5523"/>
                  <a:pt x="1628089" y="0"/>
                </a:cubicBezTo>
                <a:cubicBezTo>
                  <a:pt x="1784049" y="-5523"/>
                  <a:pt x="1962419" y="-17322"/>
                  <a:pt x="2225055" y="0"/>
                </a:cubicBezTo>
                <a:cubicBezTo>
                  <a:pt x="2487691" y="17322"/>
                  <a:pt x="2700681" y="1311"/>
                  <a:pt x="3066235" y="0"/>
                </a:cubicBezTo>
                <a:cubicBezTo>
                  <a:pt x="3431789" y="-1311"/>
                  <a:pt x="3405662" y="25081"/>
                  <a:pt x="3744605" y="0"/>
                </a:cubicBezTo>
                <a:cubicBezTo>
                  <a:pt x="4083548" y="-25081"/>
                  <a:pt x="4265111" y="-11945"/>
                  <a:pt x="4504380" y="0"/>
                </a:cubicBezTo>
                <a:cubicBezTo>
                  <a:pt x="4743649" y="11945"/>
                  <a:pt x="4860394" y="-2832"/>
                  <a:pt x="5101346" y="0"/>
                </a:cubicBezTo>
                <a:cubicBezTo>
                  <a:pt x="5342298" y="2832"/>
                  <a:pt x="5456387" y="23676"/>
                  <a:pt x="5779717" y="0"/>
                </a:cubicBezTo>
                <a:cubicBezTo>
                  <a:pt x="6103047" y="-23676"/>
                  <a:pt x="6270379" y="-37291"/>
                  <a:pt x="6620896" y="0"/>
                </a:cubicBezTo>
                <a:cubicBezTo>
                  <a:pt x="6971413" y="37291"/>
                  <a:pt x="6989068" y="24674"/>
                  <a:pt x="7136458" y="0"/>
                </a:cubicBezTo>
                <a:cubicBezTo>
                  <a:pt x="7283848" y="-24674"/>
                  <a:pt x="7752532" y="-22436"/>
                  <a:pt x="8140446" y="0"/>
                </a:cubicBezTo>
                <a:cubicBezTo>
                  <a:pt x="8140314" y="7702"/>
                  <a:pt x="8140234" y="13511"/>
                  <a:pt x="8140446" y="18288"/>
                </a:cubicBezTo>
                <a:cubicBezTo>
                  <a:pt x="7906329" y="-3043"/>
                  <a:pt x="7681180" y="27465"/>
                  <a:pt x="7543480" y="18288"/>
                </a:cubicBezTo>
                <a:cubicBezTo>
                  <a:pt x="7405780" y="9111"/>
                  <a:pt x="7216607" y="3660"/>
                  <a:pt x="7109323" y="18288"/>
                </a:cubicBezTo>
                <a:cubicBezTo>
                  <a:pt x="7002039" y="32916"/>
                  <a:pt x="6576231" y="42692"/>
                  <a:pt x="6430952" y="18288"/>
                </a:cubicBezTo>
                <a:cubicBezTo>
                  <a:pt x="6285673" y="-6116"/>
                  <a:pt x="6138840" y="34521"/>
                  <a:pt x="5915391" y="18288"/>
                </a:cubicBezTo>
                <a:cubicBezTo>
                  <a:pt x="5691942" y="2055"/>
                  <a:pt x="5459460" y="51666"/>
                  <a:pt x="5237020" y="18288"/>
                </a:cubicBezTo>
                <a:cubicBezTo>
                  <a:pt x="5014580" y="-15090"/>
                  <a:pt x="4747677" y="40449"/>
                  <a:pt x="4558650" y="18288"/>
                </a:cubicBezTo>
                <a:cubicBezTo>
                  <a:pt x="4369623" y="-3873"/>
                  <a:pt x="4146061" y="12568"/>
                  <a:pt x="3880279" y="18288"/>
                </a:cubicBezTo>
                <a:cubicBezTo>
                  <a:pt x="3614497" y="24008"/>
                  <a:pt x="3473808" y="-12908"/>
                  <a:pt x="3201909" y="18288"/>
                </a:cubicBezTo>
                <a:cubicBezTo>
                  <a:pt x="2930010" y="49484"/>
                  <a:pt x="2728175" y="-3430"/>
                  <a:pt x="2604943" y="18288"/>
                </a:cubicBezTo>
                <a:cubicBezTo>
                  <a:pt x="2481711" y="40006"/>
                  <a:pt x="2004334" y="26952"/>
                  <a:pt x="1845168" y="18288"/>
                </a:cubicBezTo>
                <a:cubicBezTo>
                  <a:pt x="1686003" y="9624"/>
                  <a:pt x="1375070" y="37580"/>
                  <a:pt x="1166797" y="18288"/>
                </a:cubicBezTo>
                <a:cubicBezTo>
                  <a:pt x="958524" y="-1004"/>
                  <a:pt x="342846" y="8880"/>
                  <a:pt x="0" y="18288"/>
                </a:cubicBezTo>
                <a:cubicBezTo>
                  <a:pt x="129" y="13298"/>
                  <a:pt x="-675" y="6857"/>
                  <a:pt x="0" y="0"/>
                </a:cubicBezTo>
                <a:close/>
              </a:path>
              <a:path extrusionOk="0" h="18288" w="8140446">
                <a:moveTo>
                  <a:pt x="0" y="0"/>
                </a:moveTo>
                <a:cubicBezTo>
                  <a:pt x="142435" y="-24533"/>
                  <a:pt x="380026" y="17447"/>
                  <a:pt x="596966" y="0"/>
                </a:cubicBezTo>
                <a:cubicBezTo>
                  <a:pt x="813906" y="-17447"/>
                  <a:pt x="830530" y="13462"/>
                  <a:pt x="1031123" y="0"/>
                </a:cubicBezTo>
                <a:cubicBezTo>
                  <a:pt x="1231716" y="-13462"/>
                  <a:pt x="1634038" y="0"/>
                  <a:pt x="1872303" y="0"/>
                </a:cubicBezTo>
                <a:cubicBezTo>
                  <a:pt x="2110568" y="0"/>
                  <a:pt x="2261934" y="-25727"/>
                  <a:pt x="2469269" y="0"/>
                </a:cubicBezTo>
                <a:cubicBezTo>
                  <a:pt x="2676604" y="25727"/>
                  <a:pt x="2790440" y="16284"/>
                  <a:pt x="3066235" y="0"/>
                </a:cubicBezTo>
                <a:cubicBezTo>
                  <a:pt x="3342030" y="-16284"/>
                  <a:pt x="3685603" y="41976"/>
                  <a:pt x="3907414" y="0"/>
                </a:cubicBezTo>
                <a:cubicBezTo>
                  <a:pt x="4129225" y="-41976"/>
                  <a:pt x="4177416" y="-7598"/>
                  <a:pt x="4422976" y="0"/>
                </a:cubicBezTo>
                <a:cubicBezTo>
                  <a:pt x="4668536" y="7598"/>
                  <a:pt x="5023499" y="-28058"/>
                  <a:pt x="5264155" y="0"/>
                </a:cubicBezTo>
                <a:cubicBezTo>
                  <a:pt x="5504811" y="28058"/>
                  <a:pt x="5703675" y="13288"/>
                  <a:pt x="6105335" y="0"/>
                </a:cubicBezTo>
                <a:cubicBezTo>
                  <a:pt x="6506995" y="-13288"/>
                  <a:pt x="6455516" y="-5124"/>
                  <a:pt x="6783705" y="0"/>
                </a:cubicBezTo>
                <a:cubicBezTo>
                  <a:pt x="7111894" y="5124"/>
                  <a:pt x="7512856" y="10604"/>
                  <a:pt x="8140446" y="0"/>
                </a:cubicBezTo>
                <a:cubicBezTo>
                  <a:pt x="8140458" y="8833"/>
                  <a:pt x="8140986" y="9830"/>
                  <a:pt x="8140446" y="18288"/>
                </a:cubicBezTo>
                <a:cubicBezTo>
                  <a:pt x="7959314" y="3345"/>
                  <a:pt x="7870113" y="10437"/>
                  <a:pt x="7706289" y="18288"/>
                </a:cubicBezTo>
                <a:cubicBezTo>
                  <a:pt x="7542465" y="26139"/>
                  <a:pt x="7157940" y="17482"/>
                  <a:pt x="6865109" y="18288"/>
                </a:cubicBezTo>
                <a:cubicBezTo>
                  <a:pt x="6572278" y="19094"/>
                  <a:pt x="6524256" y="38051"/>
                  <a:pt x="6349548" y="18288"/>
                </a:cubicBezTo>
                <a:cubicBezTo>
                  <a:pt x="6174840" y="-1475"/>
                  <a:pt x="5951624" y="174"/>
                  <a:pt x="5671177" y="18288"/>
                </a:cubicBezTo>
                <a:cubicBezTo>
                  <a:pt x="5390730" y="36402"/>
                  <a:pt x="5222992" y="60058"/>
                  <a:pt x="4829998" y="18288"/>
                </a:cubicBezTo>
                <a:cubicBezTo>
                  <a:pt x="4437004" y="-23482"/>
                  <a:pt x="4344181" y="39087"/>
                  <a:pt x="4151627" y="18288"/>
                </a:cubicBezTo>
                <a:cubicBezTo>
                  <a:pt x="3959073" y="-2511"/>
                  <a:pt x="3886970" y="32875"/>
                  <a:pt x="3717470" y="18288"/>
                </a:cubicBezTo>
                <a:cubicBezTo>
                  <a:pt x="3547970" y="3701"/>
                  <a:pt x="3451521" y="31872"/>
                  <a:pt x="3201909" y="18288"/>
                </a:cubicBezTo>
                <a:cubicBezTo>
                  <a:pt x="2952297" y="4704"/>
                  <a:pt x="2543413" y="6029"/>
                  <a:pt x="2360729" y="18288"/>
                </a:cubicBezTo>
                <a:cubicBezTo>
                  <a:pt x="2178045" y="30547"/>
                  <a:pt x="1906056" y="25847"/>
                  <a:pt x="1682359" y="18288"/>
                </a:cubicBezTo>
                <a:cubicBezTo>
                  <a:pt x="1458662" y="10730"/>
                  <a:pt x="1330405" y="8046"/>
                  <a:pt x="1166797" y="18288"/>
                </a:cubicBezTo>
                <a:cubicBezTo>
                  <a:pt x="1003189" y="28530"/>
                  <a:pt x="278098" y="19533"/>
                  <a:pt x="0" y="18288"/>
                </a:cubicBezTo>
                <a:cubicBezTo>
                  <a:pt x="74" y="14054"/>
                  <a:pt x="-46" y="699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12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59" name="Google Shape;459;p43"/>
          <p:cNvSpPr txBox="1"/>
          <p:nvPr>
            <p:ph idx="1" type="body"/>
          </p:nvPr>
        </p:nvSpPr>
        <p:spPr>
          <a:xfrm>
            <a:off x="628650" y="1929384"/>
            <a:ext cx="7886700" cy="4251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40"/>
              <a:buFont typeface="Noto Sans Symbols"/>
              <a:buChar char="❑"/>
            </a:pPr>
            <a:r>
              <a:rPr lang="en-US" sz="2800">
                <a:solidFill>
                  <a:schemeClr val="dk1"/>
                </a:solidFill>
              </a:rPr>
              <a:t>Entity-Relationship data model (mainly for database design) </a:t>
            </a:r>
            <a:endParaRPr/>
          </a:p>
          <a:p>
            <a:pPr indent="-171450" lvl="0" marL="171450" rtl="0" algn="just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SzPts val="2240"/>
              <a:buFont typeface="Noto Sans Symbols"/>
              <a:buChar char="❑"/>
            </a:pPr>
            <a:r>
              <a:rPr lang="en-US" sz="2800">
                <a:solidFill>
                  <a:schemeClr val="dk1"/>
                </a:solidFill>
              </a:rPr>
              <a:t>Relational model</a:t>
            </a:r>
            <a:endParaRPr/>
          </a:p>
          <a:p>
            <a:pPr indent="-171450" lvl="0" marL="171450" rtl="0" algn="just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SzPts val="2240"/>
              <a:buFont typeface="Noto Sans Symbols"/>
              <a:buChar char="❑"/>
            </a:pPr>
            <a:r>
              <a:rPr lang="en-US" sz="2800">
                <a:solidFill>
                  <a:schemeClr val="dk1"/>
                </a:solidFill>
              </a:rPr>
              <a:t>Object-based data models (Object-oriented and Object-relational)</a:t>
            </a:r>
            <a:endParaRPr/>
          </a:p>
          <a:p>
            <a:pPr indent="-29210" lvl="0" marL="171450" rtl="0" algn="just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SzPts val="2240"/>
              <a:buFont typeface="Noto Sans Symbols"/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460" name="Google Shape;460;p43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44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3800"/>
              <a:buFont typeface="Calibri"/>
              <a:buNone/>
            </a:pPr>
            <a:r>
              <a:rPr lang="en-US"/>
              <a:t>The DATABASE Approach contd..</a:t>
            </a:r>
            <a:endParaRPr/>
          </a:p>
        </p:txBody>
      </p:sp>
      <p:sp>
        <p:nvSpPr>
          <p:cNvPr id="466" name="Google Shape;466;p44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❑"/>
            </a:pPr>
            <a:r>
              <a:rPr lang="en-US">
                <a:solidFill>
                  <a:schemeClr val="dk1"/>
                </a:solidFill>
              </a:rPr>
              <a:t>Semi structured data model  (XML)</a:t>
            </a:r>
            <a:endParaRPr/>
          </a:p>
          <a:p>
            <a:pPr indent="-171450" lvl="0" marL="171450" rtl="0" algn="just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SzPts val="2400"/>
              <a:buFont typeface="Noto Sans Symbols"/>
              <a:buChar char="❑"/>
            </a:pPr>
            <a:r>
              <a:rPr lang="en-US">
                <a:solidFill>
                  <a:schemeClr val="dk1"/>
                </a:solidFill>
              </a:rPr>
              <a:t>Other older models:</a:t>
            </a:r>
            <a:endParaRPr/>
          </a:p>
          <a:p>
            <a:pPr indent="-171450" lvl="1" marL="514350" rtl="0" algn="just">
              <a:lnSpc>
                <a:spcPct val="15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❑"/>
            </a:pPr>
            <a:r>
              <a:rPr lang="en-US">
                <a:solidFill>
                  <a:schemeClr val="dk1"/>
                </a:solidFill>
              </a:rPr>
              <a:t>Network model  </a:t>
            </a:r>
            <a:endParaRPr/>
          </a:p>
          <a:p>
            <a:pPr indent="-171450" lvl="1" marL="514350" rtl="0" algn="just">
              <a:lnSpc>
                <a:spcPct val="15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❑"/>
            </a:pPr>
            <a:r>
              <a:rPr lang="en-US">
                <a:solidFill>
                  <a:schemeClr val="dk1"/>
                </a:solidFill>
              </a:rPr>
              <a:t>Hierarchical model</a:t>
            </a:r>
            <a:endParaRPr/>
          </a:p>
          <a:p>
            <a:pPr indent="-19050" lvl="0" marL="171450" rtl="0" algn="just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SzPts val="2400"/>
              <a:buFont typeface="Noto Sans Symbols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67" name="Google Shape;467;p4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45"/>
          <p:cNvSpPr/>
          <p:nvPr/>
        </p:nvSpPr>
        <p:spPr>
          <a:xfrm>
            <a:off x="0" y="0"/>
            <a:ext cx="9141714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73" name="Google Shape;473;p45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742950" lvl="0" marL="7429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4300"/>
              <a:buFont typeface="Calibri"/>
              <a:buAutoNum type="arabicPeriod"/>
            </a:pPr>
            <a:r>
              <a:rPr lang="en-US" sz="4300"/>
              <a:t>Entity Relationship Data model-I</a:t>
            </a:r>
            <a:endParaRPr sz="4300"/>
          </a:p>
        </p:txBody>
      </p:sp>
      <p:sp>
        <p:nvSpPr>
          <p:cNvPr id="474" name="Google Shape;474;p45"/>
          <p:cNvSpPr/>
          <p:nvPr/>
        </p:nvSpPr>
        <p:spPr>
          <a:xfrm>
            <a:off x="501777" y="1677373"/>
            <a:ext cx="8140446" cy="18288"/>
          </a:xfrm>
          <a:custGeom>
            <a:rect b="b" l="l" r="r" t="t"/>
            <a:pathLst>
              <a:path extrusionOk="0" fill="none" h="18288" w="8140446">
                <a:moveTo>
                  <a:pt x="0" y="0"/>
                </a:moveTo>
                <a:cubicBezTo>
                  <a:pt x="94920" y="9103"/>
                  <a:pt x="287892" y="-4966"/>
                  <a:pt x="434157" y="0"/>
                </a:cubicBezTo>
                <a:cubicBezTo>
                  <a:pt x="580422" y="4966"/>
                  <a:pt x="943595" y="-14182"/>
                  <a:pt x="1193932" y="0"/>
                </a:cubicBezTo>
                <a:cubicBezTo>
                  <a:pt x="1444270" y="14182"/>
                  <a:pt x="1472129" y="5523"/>
                  <a:pt x="1628089" y="0"/>
                </a:cubicBezTo>
                <a:cubicBezTo>
                  <a:pt x="1784049" y="-5523"/>
                  <a:pt x="1962419" y="-17322"/>
                  <a:pt x="2225055" y="0"/>
                </a:cubicBezTo>
                <a:cubicBezTo>
                  <a:pt x="2487691" y="17322"/>
                  <a:pt x="2700681" y="1311"/>
                  <a:pt x="3066235" y="0"/>
                </a:cubicBezTo>
                <a:cubicBezTo>
                  <a:pt x="3431789" y="-1311"/>
                  <a:pt x="3405662" y="25081"/>
                  <a:pt x="3744605" y="0"/>
                </a:cubicBezTo>
                <a:cubicBezTo>
                  <a:pt x="4083548" y="-25081"/>
                  <a:pt x="4265111" y="-11945"/>
                  <a:pt x="4504380" y="0"/>
                </a:cubicBezTo>
                <a:cubicBezTo>
                  <a:pt x="4743649" y="11945"/>
                  <a:pt x="4860394" y="-2832"/>
                  <a:pt x="5101346" y="0"/>
                </a:cubicBezTo>
                <a:cubicBezTo>
                  <a:pt x="5342298" y="2832"/>
                  <a:pt x="5456387" y="23676"/>
                  <a:pt x="5779717" y="0"/>
                </a:cubicBezTo>
                <a:cubicBezTo>
                  <a:pt x="6103047" y="-23676"/>
                  <a:pt x="6270379" y="-37291"/>
                  <a:pt x="6620896" y="0"/>
                </a:cubicBezTo>
                <a:cubicBezTo>
                  <a:pt x="6971413" y="37291"/>
                  <a:pt x="6989068" y="24674"/>
                  <a:pt x="7136458" y="0"/>
                </a:cubicBezTo>
                <a:cubicBezTo>
                  <a:pt x="7283848" y="-24674"/>
                  <a:pt x="7752532" y="-22436"/>
                  <a:pt x="8140446" y="0"/>
                </a:cubicBezTo>
                <a:cubicBezTo>
                  <a:pt x="8140314" y="7702"/>
                  <a:pt x="8140234" y="13511"/>
                  <a:pt x="8140446" y="18288"/>
                </a:cubicBezTo>
                <a:cubicBezTo>
                  <a:pt x="7906329" y="-3043"/>
                  <a:pt x="7681180" y="27465"/>
                  <a:pt x="7543480" y="18288"/>
                </a:cubicBezTo>
                <a:cubicBezTo>
                  <a:pt x="7405780" y="9111"/>
                  <a:pt x="7216607" y="3660"/>
                  <a:pt x="7109323" y="18288"/>
                </a:cubicBezTo>
                <a:cubicBezTo>
                  <a:pt x="7002039" y="32916"/>
                  <a:pt x="6576231" y="42692"/>
                  <a:pt x="6430952" y="18288"/>
                </a:cubicBezTo>
                <a:cubicBezTo>
                  <a:pt x="6285673" y="-6116"/>
                  <a:pt x="6138840" y="34521"/>
                  <a:pt x="5915391" y="18288"/>
                </a:cubicBezTo>
                <a:cubicBezTo>
                  <a:pt x="5691942" y="2055"/>
                  <a:pt x="5459460" y="51666"/>
                  <a:pt x="5237020" y="18288"/>
                </a:cubicBezTo>
                <a:cubicBezTo>
                  <a:pt x="5014580" y="-15090"/>
                  <a:pt x="4747677" y="40449"/>
                  <a:pt x="4558650" y="18288"/>
                </a:cubicBezTo>
                <a:cubicBezTo>
                  <a:pt x="4369623" y="-3873"/>
                  <a:pt x="4146061" y="12568"/>
                  <a:pt x="3880279" y="18288"/>
                </a:cubicBezTo>
                <a:cubicBezTo>
                  <a:pt x="3614497" y="24008"/>
                  <a:pt x="3473808" y="-12908"/>
                  <a:pt x="3201909" y="18288"/>
                </a:cubicBezTo>
                <a:cubicBezTo>
                  <a:pt x="2930010" y="49484"/>
                  <a:pt x="2728175" y="-3430"/>
                  <a:pt x="2604943" y="18288"/>
                </a:cubicBezTo>
                <a:cubicBezTo>
                  <a:pt x="2481711" y="40006"/>
                  <a:pt x="2004334" y="26952"/>
                  <a:pt x="1845168" y="18288"/>
                </a:cubicBezTo>
                <a:cubicBezTo>
                  <a:pt x="1686003" y="9624"/>
                  <a:pt x="1375070" y="37580"/>
                  <a:pt x="1166797" y="18288"/>
                </a:cubicBezTo>
                <a:cubicBezTo>
                  <a:pt x="958524" y="-1004"/>
                  <a:pt x="342846" y="8880"/>
                  <a:pt x="0" y="18288"/>
                </a:cubicBezTo>
                <a:cubicBezTo>
                  <a:pt x="129" y="13298"/>
                  <a:pt x="-675" y="6857"/>
                  <a:pt x="0" y="0"/>
                </a:cubicBezTo>
                <a:close/>
              </a:path>
              <a:path extrusionOk="0" h="18288" w="8140446">
                <a:moveTo>
                  <a:pt x="0" y="0"/>
                </a:moveTo>
                <a:cubicBezTo>
                  <a:pt x="142435" y="-24533"/>
                  <a:pt x="380026" y="17447"/>
                  <a:pt x="596966" y="0"/>
                </a:cubicBezTo>
                <a:cubicBezTo>
                  <a:pt x="813906" y="-17447"/>
                  <a:pt x="830530" y="13462"/>
                  <a:pt x="1031123" y="0"/>
                </a:cubicBezTo>
                <a:cubicBezTo>
                  <a:pt x="1231716" y="-13462"/>
                  <a:pt x="1634038" y="0"/>
                  <a:pt x="1872303" y="0"/>
                </a:cubicBezTo>
                <a:cubicBezTo>
                  <a:pt x="2110568" y="0"/>
                  <a:pt x="2261934" y="-25727"/>
                  <a:pt x="2469269" y="0"/>
                </a:cubicBezTo>
                <a:cubicBezTo>
                  <a:pt x="2676604" y="25727"/>
                  <a:pt x="2790440" y="16284"/>
                  <a:pt x="3066235" y="0"/>
                </a:cubicBezTo>
                <a:cubicBezTo>
                  <a:pt x="3342030" y="-16284"/>
                  <a:pt x="3685603" y="41976"/>
                  <a:pt x="3907414" y="0"/>
                </a:cubicBezTo>
                <a:cubicBezTo>
                  <a:pt x="4129225" y="-41976"/>
                  <a:pt x="4177416" y="-7598"/>
                  <a:pt x="4422976" y="0"/>
                </a:cubicBezTo>
                <a:cubicBezTo>
                  <a:pt x="4668536" y="7598"/>
                  <a:pt x="5023499" y="-28058"/>
                  <a:pt x="5264155" y="0"/>
                </a:cubicBezTo>
                <a:cubicBezTo>
                  <a:pt x="5504811" y="28058"/>
                  <a:pt x="5703675" y="13288"/>
                  <a:pt x="6105335" y="0"/>
                </a:cubicBezTo>
                <a:cubicBezTo>
                  <a:pt x="6506995" y="-13288"/>
                  <a:pt x="6455516" y="-5124"/>
                  <a:pt x="6783705" y="0"/>
                </a:cubicBezTo>
                <a:cubicBezTo>
                  <a:pt x="7111894" y="5124"/>
                  <a:pt x="7512856" y="10604"/>
                  <a:pt x="8140446" y="0"/>
                </a:cubicBezTo>
                <a:cubicBezTo>
                  <a:pt x="8140458" y="8833"/>
                  <a:pt x="8140986" y="9830"/>
                  <a:pt x="8140446" y="18288"/>
                </a:cubicBezTo>
                <a:cubicBezTo>
                  <a:pt x="7959314" y="3345"/>
                  <a:pt x="7870113" y="10437"/>
                  <a:pt x="7706289" y="18288"/>
                </a:cubicBezTo>
                <a:cubicBezTo>
                  <a:pt x="7542465" y="26139"/>
                  <a:pt x="7157940" y="17482"/>
                  <a:pt x="6865109" y="18288"/>
                </a:cubicBezTo>
                <a:cubicBezTo>
                  <a:pt x="6572278" y="19094"/>
                  <a:pt x="6524256" y="38051"/>
                  <a:pt x="6349548" y="18288"/>
                </a:cubicBezTo>
                <a:cubicBezTo>
                  <a:pt x="6174840" y="-1475"/>
                  <a:pt x="5951624" y="174"/>
                  <a:pt x="5671177" y="18288"/>
                </a:cubicBezTo>
                <a:cubicBezTo>
                  <a:pt x="5390730" y="36402"/>
                  <a:pt x="5222992" y="60058"/>
                  <a:pt x="4829998" y="18288"/>
                </a:cubicBezTo>
                <a:cubicBezTo>
                  <a:pt x="4437004" y="-23482"/>
                  <a:pt x="4344181" y="39087"/>
                  <a:pt x="4151627" y="18288"/>
                </a:cubicBezTo>
                <a:cubicBezTo>
                  <a:pt x="3959073" y="-2511"/>
                  <a:pt x="3886970" y="32875"/>
                  <a:pt x="3717470" y="18288"/>
                </a:cubicBezTo>
                <a:cubicBezTo>
                  <a:pt x="3547970" y="3701"/>
                  <a:pt x="3451521" y="31872"/>
                  <a:pt x="3201909" y="18288"/>
                </a:cubicBezTo>
                <a:cubicBezTo>
                  <a:pt x="2952297" y="4704"/>
                  <a:pt x="2543413" y="6029"/>
                  <a:pt x="2360729" y="18288"/>
                </a:cubicBezTo>
                <a:cubicBezTo>
                  <a:pt x="2178045" y="30547"/>
                  <a:pt x="1906056" y="25847"/>
                  <a:pt x="1682359" y="18288"/>
                </a:cubicBezTo>
                <a:cubicBezTo>
                  <a:pt x="1458662" y="10730"/>
                  <a:pt x="1330405" y="8046"/>
                  <a:pt x="1166797" y="18288"/>
                </a:cubicBezTo>
                <a:cubicBezTo>
                  <a:pt x="1003189" y="28530"/>
                  <a:pt x="278098" y="19533"/>
                  <a:pt x="0" y="18288"/>
                </a:cubicBezTo>
                <a:cubicBezTo>
                  <a:pt x="74" y="14054"/>
                  <a:pt x="-46" y="699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12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75" name="Google Shape;475;p45"/>
          <p:cNvSpPr txBox="1"/>
          <p:nvPr>
            <p:ph idx="1" type="body"/>
          </p:nvPr>
        </p:nvSpPr>
        <p:spPr>
          <a:xfrm>
            <a:off x="628650" y="1929384"/>
            <a:ext cx="7886700" cy="4251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20"/>
              <a:buFont typeface="Arial"/>
              <a:buChar char="•"/>
            </a:pPr>
            <a:r>
              <a:rPr lang="en-US" sz="1900">
                <a:solidFill>
                  <a:schemeClr val="dk1"/>
                </a:solidFill>
              </a:rPr>
              <a:t>A data model is made up of entities and relationships.</a:t>
            </a:r>
            <a:endParaRPr/>
          </a:p>
          <a:p>
            <a:pPr indent="-514350" lvl="1" marL="971550" rtl="0" algn="just">
              <a:lnSpc>
                <a:spcPct val="15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AutoNum type="romanLcPeriod"/>
            </a:pPr>
            <a:r>
              <a:rPr lang="en-US" sz="1900">
                <a:solidFill>
                  <a:schemeClr val="dk1"/>
                </a:solidFill>
              </a:rPr>
              <a:t>Entities</a:t>
            </a:r>
            <a:endParaRPr/>
          </a:p>
          <a:p>
            <a:pPr indent="-171450" lvl="2" marL="857250" rtl="0" algn="just">
              <a:lnSpc>
                <a:spcPct val="15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lang="en-US" sz="1900">
                <a:solidFill>
                  <a:schemeClr val="dk1"/>
                </a:solidFill>
              </a:rPr>
              <a:t>Entity: a “thing” or “object” in the enterprise that is distinguishable from other objects</a:t>
            </a:r>
            <a:endParaRPr/>
          </a:p>
          <a:p>
            <a:pPr indent="-171450" lvl="3" marL="1200150" rtl="0" algn="just">
              <a:lnSpc>
                <a:spcPct val="15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–"/>
            </a:pPr>
            <a:r>
              <a:rPr lang="en-US" sz="1900">
                <a:solidFill>
                  <a:schemeClr val="dk1"/>
                </a:solidFill>
              </a:rPr>
              <a:t>Described by a set of </a:t>
            </a:r>
            <a:r>
              <a:rPr i="1" lang="en-US" sz="1900">
                <a:solidFill>
                  <a:schemeClr val="dk1"/>
                </a:solidFill>
              </a:rPr>
              <a:t>attributes</a:t>
            </a:r>
            <a:endParaRPr sz="1900">
              <a:solidFill>
                <a:schemeClr val="dk1"/>
              </a:solidFill>
            </a:endParaRPr>
          </a:p>
          <a:p>
            <a:pPr indent="-171450" lvl="2" marL="857250" rtl="0" algn="just">
              <a:lnSpc>
                <a:spcPct val="15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lang="en-US" sz="1900">
                <a:solidFill>
                  <a:schemeClr val="dk1"/>
                </a:solidFill>
              </a:rPr>
              <a:t>Example</a:t>
            </a:r>
            <a:endParaRPr/>
          </a:p>
          <a:p>
            <a:pPr indent="-342900" lvl="4" marL="1657350" rtl="0" algn="just">
              <a:lnSpc>
                <a:spcPct val="15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»"/>
            </a:pPr>
            <a:r>
              <a:rPr lang="en-US" sz="1900">
                <a:solidFill>
                  <a:schemeClr val="dk1"/>
                </a:solidFill>
              </a:rPr>
              <a:t>CUSTOMER, ORDER</a:t>
            </a:r>
            <a:endParaRPr/>
          </a:p>
          <a:p>
            <a:pPr indent="-342900" lvl="4" marL="1657350" rtl="0" algn="just">
              <a:lnSpc>
                <a:spcPct val="15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»"/>
            </a:pPr>
            <a:r>
              <a:rPr lang="en-US" sz="1900">
                <a:solidFill>
                  <a:schemeClr val="dk1"/>
                </a:solidFill>
              </a:rPr>
              <a:t>Attribute: Customer Name, Address, Order ID</a:t>
            </a:r>
            <a:endParaRPr/>
          </a:p>
        </p:txBody>
      </p:sp>
      <p:sp>
        <p:nvSpPr>
          <p:cNvPr id="476" name="Google Shape;476;p45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46"/>
          <p:cNvSpPr/>
          <p:nvPr/>
        </p:nvSpPr>
        <p:spPr>
          <a:xfrm>
            <a:off x="0" y="0"/>
            <a:ext cx="9141714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82" name="Google Shape;482;p46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742950" lvl="0" marL="7429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4300"/>
              <a:buFont typeface="Calibri"/>
              <a:buAutoNum type="arabicPeriod"/>
            </a:pPr>
            <a:r>
              <a:rPr lang="en-US" sz="4300"/>
              <a:t>Entity Relationship Data model-II</a:t>
            </a:r>
            <a:endParaRPr sz="4300"/>
          </a:p>
        </p:txBody>
      </p:sp>
      <p:sp>
        <p:nvSpPr>
          <p:cNvPr id="483" name="Google Shape;483;p46"/>
          <p:cNvSpPr/>
          <p:nvPr/>
        </p:nvSpPr>
        <p:spPr>
          <a:xfrm>
            <a:off x="501777" y="1677373"/>
            <a:ext cx="8140446" cy="18288"/>
          </a:xfrm>
          <a:custGeom>
            <a:rect b="b" l="l" r="r" t="t"/>
            <a:pathLst>
              <a:path extrusionOk="0" fill="none" h="18288" w="8140446">
                <a:moveTo>
                  <a:pt x="0" y="0"/>
                </a:moveTo>
                <a:cubicBezTo>
                  <a:pt x="94920" y="9103"/>
                  <a:pt x="287892" y="-4966"/>
                  <a:pt x="434157" y="0"/>
                </a:cubicBezTo>
                <a:cubicBezTo>
                  <a:pt x="580422" y="4966"/>
                  <a:pt x="943595" y="-14182"/>
                  <a:pt x="1193932" y="0"/>
                </a:cubicBezTo>
                <a:cubicBezTo>
                  <a:pt x="1444270" y="14182"/>
                  <a:pt x="1472129" y="5523"/>
                  <a:pt x="1628089" y="0"/>
                </a:cubicBezTo>
                <a:cubicBezTo>
                  <a:pt x="1784049" y="-5523"/>
                  <a:pt x="1962419" y="-17322"/>
                  <a:pt x="2225055" y="0"/>
                </a:cubicBezTo>
                <a:cubicBezTo>
                  <a:pt x="2487691" y="17322"/>
                  <a:pt x="2700681" y="1311"/>
                  <a:pt x="3066235" y="0"/>
                </a:cubicBezTo>
                <a:cubicBezTo>
                  <a:pt x="3431789" y="-1311"/>
                  <a:pt x="3405662" y="25081"/>
                  <a:pt x="3744605" y="0"/>
                </a:cubicBezTo>
                <a:cubicBezTo>
                  <a:pt x="4083548" y="-25081"/>
                  <a:pt x="4265111" y="-11945"/>
                  <a:pt x="4504380" y="0"/>
                </a:cubicBezTo>
                <a:cubicBezTo>
                  <a:pt x="4743649" y="11945"/>
                  <a:pt x="4860394" y="-2832"/>
                  <a:pt x="5101346" y="0"/>
                </a:cubicBezTo>
                <a:cubicBezTo>
                  <a:pt x="5342298" y="2832"/>
                  <a:pt x="5456387" y="23676"/>
                  <a:pt x="5779717" y="0"/>
                </a:cubicBezTo>
                <a:cubicBezTo>
                  <a:pt x="6103047" y="-23676"/>
                  <a:pt x="6270379" y="-37291"/>
                  <a:pt x="6620896" y="0"/>
                </a:cubicBezTo>
                <a:cubicBezTo>
                  <a:pt x="6971413" y="37291"/>
                  <a:pt x="6989068" y="24674"/>
                  <a:pt x="7136458" y="0"/>
                </a:cubicBezTo>
                <a:cubicBezTo>
                  <a:pt x="7283848" y="-24674"/>
                  <a:pt x="7752532" y="-22436"/>
                  <a:pt x="8140446" y="0"/>
                </a:cubicBezTo>
                <a:cubicBezTo>
                  <a:pt x="8140314" y="7702"/>
                  <a:pt x="8140234" y="13511"/>
                  <a:pt x="8140446" y="18288"/>
                </a:cubicBezTo>
                <a:cubicBezTo>
                  <a:pt x="7906329" y="-3043"/>
                  <a:pt x="7681180" y="27465"/>
                  <a:pt x="7543480" y="18288"/>
                </a:cubicBezTo>
                <a:cubicBezTo>
                  <a:pt x="7405780" y="9111"/>
                  <a:pt x="7216607" y="3660"/>
                  <a:pt x="7109323" y="18288"/>
                </a:cubicBezTo>
                <a:cubicBezTo>
                  <a:pt x="7002039" y="32916"/>
                  <a:pt x="6576231" y="42692"/>
                  <a:pt x="6430952" y="18288"/>
                </a:cubicBezTo>
                <a:cubicBezTo>
                  <a:pt x="6285673" y="-6116"/>
                  <a:pt x="6138840" y="34521"/>
                  <a:pt x="5915391" y="18288"/>
                </a:cubicBezTo>
                <a:cubicBezTo>
                  <a:pt x="5691942" y="2055"/>
                  <a:pt x="5459460" y="51666"/>
                  <a:pt x="5237020" y="18288"/>
                </a:cubicBezTo>
                <a:cubicBezTo>
                  <a:pt x="5014580" y="-15090"/>
                  <a:pt x="4747677" y="40449"/>
                  <a:pt x="4558650" y="18288"/>
                </a:cubicBezTo>
                <a:cubicBezTo>
                  <a:pt x="4369623" y="-3873"/>
                  <a:pt x="4146061" y="12568"/>
                  <a:pt x="3880279" y="18288"/>
                </a:cubicBezTo>
                <a:cubicBezTo>
                  <a:pt x="3614497" y="24008"/>
                  <a:pt x="3473808" y="-12908"/>
                  <a:pt x="3201909" y="18288"/>
                </a:cubicBezTo>
                <a:cubicBezTo>
                  <a:pt x="2930010" y="49484"/>
                  <a:pt x="2728175" y="-3430"/>
                  <a:pt x="2604943" y="18288"/>
                </a:cubicBezTo>
                <a:cubicBezTo>
                  <a:pt x="2481711" y="40006"/>
                  <a:pt x="2004334" y="26952"/>
                  <a:pt x="1845168" y="18288"/>
                </a:cubicBezTo>
                <a:cubicBezTo>
                  <a:pt x="1686003" y="9624"/>
                  <a:pt x="1375070" y="37580"/>
                  <a:pt x="1166797" y="18288"/>
                </a:cubicBezTo>
                <a:cubicBezTo>
                  <a:pt x="958524" y="-1004"/>
                  <a:pt x="342846" y="8880"/>
                  <a:pt x="0" y="18288"/>
                </a:cubicBezTo>
                <a:cubicBezTo>
                  <a:pt x="129" y="13298"/>
                  <a:pt x="-675" y="6857"/>
                  <a:pt x="0" y="0"/>
                </a:cubicBezTo>
                <a:close/>
              </a:path>
              <a:path extrusionOk="0" h="18288" w="8140446">
                <a:moveTo>
                  <a:pt x="0" y="0"/>
                </a:moveTo>
                <a:cubicBezTo>
                  <a:pt x="142435" y="-24533"/>
                  <a:pt x="380026" y="17447"/>
                  <a:pt x="596966" y="0"/>
                </a:cubicBezTo>
                <a:cubicBezTo>
                  <a:pt x="813906" y="-17447"/>
                  <a:pt x="830530" y="13462"/>
                  <a:pt x="1031123" y="0"/>
                </a:cubicBezTo>
                <a:cubicBezTo>
                  <a:pt x="1231716" y="-13462"/>
                  <a:pt x="1634038" y="0"/>
                  <a:pt x="1872303" y="0"/>
                </a:cubicBezTo>
                <a:cubicBezTo>
                  <a:pt x="2110568" y="0"/>
                  <a:pt x="2261934" y="-25727"/>
                  <a:pt x="2469269" y="0"/>
                </a:cubicBezTo>
                <a:cubicBezTo>
                  <a:pt x="2676604" y="25727"/>
                  <a:pt x="2790440" y="16284"/>
                  <a:pt x="3066235" y="0"/>
                </a:cubicBezTo>
                <a:cubicBezTo>
                  <a:pt x="3342030" y="-16284"/>
                  <a:pt x="3685603" y="41976"/>
                  <a:pt x="3907414" y="0"/>
                </a:cubicBezTo>
                <a:cubicBezTo>
                  <a:pt x="4129225" y="-41976"/>
                  <a:pt x="4177416" y="-7598"/>
                  <a:pt x="4422976" y="0"/>
                </a:cubicBezTo>
                <a:cubicBezTo>
                  <a:pt x="4668536" y="7598"/>
                  <a:pt x="5023499" y="-28058"/>
                  <a:pt x="5264155" y="0"/>
                </a:cubicBezTo>
                <a:cubicBezTo>
                  <a:pt x="5504811" y="28058"/>
                  <a:pt x="5703675" y="13288"/>
                  <a:pt x="6105335" y="0"/>
                </a:cubicBezTo>
                <a:cubicBezTo>
                  <a:pt x="6506995" y="-13288"/>
                  <a:pt x="6455516" y="-5124"/>
                  <a:pt x="6783705" y="0"/>
                </a:cubicBezTo>
                <a:cubicBezTo>
                  <a:pt x="7111894" y="5124"/>
                  <a:pt x="7512856" y="10604"/>
                  <a:pt x="8140446" y="0"/>
                </a:cubicBezTo>
                <a:cubicBezTo>
                  <a:pt x="8140458" y="8833"/>
                  <a:pt x="8140986" y="9830"/>
                  <a:pt x="8140446" y="18288"/>
                </a:cubicBezTo>
                <a:cubicBezTo>
                  <a:pt x="7959314" y="3345"/>
                  <a:pt x="7870113" y="10437"/>
                  <a:pt x="7706289" y="18288"/>
                </a:cubicBezTo>
                <a:cubicBezTo>
                  <a:pt x="7542465" y="26139"/>
                  <a:pt x="7157940" y="17482"/>
                  <a:pt x="6865109" y="18288"/>
                </a:cubicBezTo>
                <a:cubicBezTo>
                  <a:pt x="6572278" y="19094"/>
                  <a:pt x="6524256" y="38051"/>
                  <a:pt x="6349548" y="18288"/>
                </a:cubicBezTo>
                <a:cubicBezTo>
                  <a:pt x="6174840" y="-1475"/>
                  <a:pt x="5951624" y="174"/>
                  <a:pt x="5671177" y="18288"/>
                </a:cubicBezTo>
                <a:cubicBezTo>
                  <a:pt x="5390730" y="36402"/>
                  <a:pt x="5222992" y="60058"/>
                  <a:pt x="4829998" y="18288"/>
                </a:cubicBezTo>
                <a:cubicBezTo>
                  <a:pt x="4437004" y="-23482"/>
                  <a:pt x="4344181" y="39087"/>
                  <a:pt x="4151627" y="18288"/>
                </a:cubicBezTo>
                <a:cubicBezTo>
                  <a:pt x="3959073" y="-2511"/>
                  <a:pt x="3886970" y="32875"/>
                  <a:pt x="3717470" y="18288"/>
                </a:cubicBezTo>
                <a:cubicBezTo>
                  <a:pt x="3547970" y="3701"/>
                  <a:pt x="3451521" y="31872"/>
                  <a:pt x="3201909" y="18288"/>
                </a:cubicBezTo>
                <a:cubicBezTo>
                  <a:pt x="2952297" y="4704"/>
                  <a:pt x="2543413" y="6029"/>
                  <a:pt x="2360729" y="18288"/>
                </a:cubicBezTo>
                <a:cubicBezTo>
                  <a:pt x="2178045" y="30547"/>
                  <a:pt x="1906056" y="25847"/>
                  <a:pt x="1682359" y="18288"/>
                </a:cubicBezTo>
                <a:cubicBezTo>
                  <a:pt x="1458662" y="10730"/>
                  <a:pt x="1330405" y="8046"/>
                  <a:pt x="1166797" y="18288"/>
                </a:cubicBezTo>
                <a:cubicBezTo>
                  <a:pt x="1003189" y="28530"/>
                  <a:pt x="278098" y="19533"/>
                  <a:pt x="0" y="18288"/>
                </a:cubicBezTo>
                <a:cubicBezTo>
                  <a:pt x="74" y="14054"/>
                  <a:pt x="-46" y="699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12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84" name="Google Shape;484;p46"/>
          <p:cNvSpPr txBox="1"/>
          <p:nvPr>
            <p:ph idx="1" type="body"/>
          </p:nvPr>
        </p:nvSpPr>
        <p:spPr>
          <a:xfrm>
            <a:off x="628650" y="1929384"/>
            <a:ext cx="7886700" cy="4251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71500" lvl="1" marL="10287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romanLcPeriod" startAt="2"/>
            </a:pPr>
            <a:r>
              <a:rPr lang="en-US" sz="2400">
                <a:solidFill>
                  <a:schemeClr val="dk1"/>
                </a:solidFill>
              </a:rPr>
              <a:t>Relationships</a:t>
            </a:r>
            <a:endParaRPr/>
          </a:p>
          <a:p>
            <a:pPr indent="0" lvl="2" marL="857250" rtl="0" algn="just">
              <a:lnSpc>
                <a:spcPct val="15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relationship between entities that exists in organizational data.</a:t>
            </a:r>
            <a:endParaRPr/>
          </a:p>
          <a:p>
            <a:pPr indent="0" lvl="2" marL="857250" rtl="0" algn="just">
              <a:lnSpc>
                <a:spcPct val="15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Different types of relationships exist.</a:t>
            </a:r>
            <a:endParaRPr/>
          </a:p>
          <a:p>
            <a:pPr indent="0" lvl="2" marL="857250" rtl="0" algn="just">
              <a:lnSpc>
                <a:spcPct val="15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One to many(1:M)</a:t>
            </a:r>
            <a:endParaRPr/>
          </a:p>
          <a:p>
            <a:pPr indent="0" lvl="2" marL="857250" rtl="0" algn="just">
              <a:lnSpc>
                <a:spcPct val="15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Many to many (M:N)</a:t>
            </a:r>
            <a:endParaRPr/>
          </a:p>
        </p:txBody>
      </p:sp>
      <p:sp>
        <p:nvSpPr>
          <p:cNvPr id="485" name="Google Shape;485;p46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4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200" u="none" cap="none" strike="noStrike">
              <a:solidFill>
                <a:srgbClr val="898989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91" name="Google Shape;491;p47"/>
          <p:cNvSpPr txBox="1"/>
          <p:nvPr/>
        </p:nvSpPr>
        <p:spPr>
          <a:xfrm>
            <a:off x="381000" y="3048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b="1" i="0" sz="4400" u="none" cap="none" strike="noStrike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92" name="Google Shape;492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67400" y="1949292"/>
            <a:ext cx="2009245" cy="4297680"/>
          </a:xfrm>
          <a:prstGeom prst="rect">
            <a:avLst/>
          </a:prstGeom>
          <a:noFill/>
          <a:ln>
            <a:noFill/>
          </a:ln>
        </p:spPr>
      </p:pic>
      <p:sp>
        <p:nvSpPr>
          <p:cNvPr id="493" name="Google Shape;493;p47"/>
          <p:cNvSpPr txBox="1"/>
          <p:nvPr/>
        </p:nvSpPr>
        <p:spPr>
          <a:xfrm>
            <a:off x="2362200" y="6356351"/>
            <a:ext cx="5181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an entity-relationship diagram:</a:t>
            </a:r>
            <a:endParaRPr/>
          </a:p>
        </p:txBody>
      </p:sp>
      <p:sp>
        <p:nvSpPr>
          <p:cNvPr id="494" name="Google Shape;494;p47"/>
          <p:cNvSpPr txBox="1"/>
          <p:nvPr/>
        </p:nvSpPr>
        <p:spPr>
          <a:xfrm>
            <a:off x="533400" y="533400"/>
            <a:ext cx="7543800" cy="6771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742950" lvl="0" marL="742950" marR="0" rtl="0" algn="l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3800"/>
              <a:buFont typeface="Calibri"/>
              <a:buAutoNum type="arabicPeriod"/>
            </a:pPr>
            <a:r>
              <a:rPr b="1" lang="en-US" sz="3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Entity Relationship Data model-III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48"/>
          <p:cNvSpPr txBox="1"/>
          <p:nvPr>
            <p:ph idx="4294967295" type="title"/>
          </p:nvPr>
        </p:nvSpPr>
        <p:spPr>
          <a:xfrm>
            <a:off x="533400" y="318295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742950" lvl="0" marL="7429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3800"/>
              <a:buFont typeface="Calibri"/>
              <a:buAutoNum type="arabicPeriod" startAt="2"/>
            </a:pPr>
            <a:r>
              <a:rPr b="1" lang="en-US" sz="3800">
                <a:solidFill>
                  <a:srgbClr val="7030A0"/>
                </a:solidFill>
              </a:rPr>
              <a:t>Relational Data Model</a:t>
            </a:r>
            <a:endParaRPr/>
          </a:p>
        </p:txBody>
      </p:sp>
      <p:sp>
        <p:nvSpPr>
          <p:cNvPr id="501" name="Google Shape;501;p48"/>
          <p:cNvSpPr txBox="1"/>
          <p:nvPr>
            <p:ph idx="4294967295" type="body"/>
          </p:nvPr>
        </p:nvSpPr>
        <p:spPr>
          <a:xfrm>
            <a:off x="817562" y="1743075"/>
            <a:ext cx="7661275" cy="896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Example of tabular data in the relational model</a:t>
            </a:r>
            <a:endParaRPr/>
          </a:p>
        </p:txBody>
      </p:sp>
      <p:cxnSp>
        <p:nvCxnSpPr>
          <p:cNvPr id="502" name="Google Shape;502;p48"/>
          <p:cNvCxnSpPr/>
          <p:nvPr/>
        </p:nvCxnSpPr>
        <p:spPr>
          <a:xfrm flipH="1">
            <a:off x="6492875" y="2060575"/>
            <a:ext cx="857250" cy="638175"/>
          </a:xfrm>
          <a:prstGeom prst="straightConnector1">
            <a:avLst/>
          </a:prstGeom>
          <a:noFill/>
          <a:ln cap="flat" cmpd="sng" w="9525">
            <a:solidFill>
              <a:srgbClr val="C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03" name="Google Shape;503;p48"/>
          <p:cNvSpPr txBox="1"/>
          <p:nvPr/>
        </p:nvSpPr>
        <p:spPr>
          <a:xfrm>
            <a:off x="7056438" y="1658938"/>
            <a:ext cx="9842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Arial"/>
              <a:buNone/>
            </a:pPr>
            <a:r>
              <a:rPr lang="en-US" sz="1600">
                <a:solidFill>
                  <a:srgbClr val="C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Columns</a:t>
            </a:r>
            <a:endParaRPr/>
          </a:p>
        </p:txBody>
      </p:sp>
      <p:cxnSp>
        <p:nvCxnSpPr>
          <p:cNvPr id="504" name="Google Shape;504;p48"/>
          <p:cNvCxnSpPr/>
          <p:nvPr/>
        </p:nvCxnSpPr>
        <p:spPr>
          <a:xfrm flipH="1">
            <a:off x="5384800" y="2074863"/>
            <a:ext cx="1509713" cy="623887"/>
          </a:xfrm>
          <a:prstGeom prst="straightConnector1">
            <a:avLst/>
          </a:prstGeom>
          <a:noFill/>
          <a:ln cap="flat" cmpd="sng" w="9525">
            <a:solidFill>
              <a:srgbClr val="C0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descr="1" id="505" name="Google Shape;505;p48"/>
          <p:cNvPicPr preferRelativeResize="0"/>
          <p:nvPr/>
        </p:nvPicPr>
        <p:blipFill rotWithShape="1">
          <a:blip r:embed="rId3">
            <a:alphaModFix/>
          </a:blip>
          <a:srcRect b="43330" l="0" r="0" t="0"/>
          <a:stretch/>
        </p:blipFill>
        <p:spPr>
          <a:xfrm>
            <a:off x="1614488" y="2732088"/>
            <a:ext cx="5526087" cy="3744912"/>
          </a:xfrm>
          <a:prstGeom prst="rect">
            <a:avLst/>
          </a:prstGeom>
          <a:noFill/>
          <a:ln>
            <a:noFill/>
          </a:ln>
        </p:spPr>
      </p:pic>
      <p:sp>
        <p:nvSpPr>
          <p:cNvPr id="506" name="Google Shape;506;p48"/>
          <p:cNvSpPr txBox="1"/>
          <p:nvPr/>
        </p:nvSpPr>
        <p:spPr>
          <a:xfrm>
            <a:off x="7689850" y="2590800"/>
            <a:ext cx="695325" cy="3381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Arial"/>
              <a:buNone/>
            </a:pPr>
            <a:r>
              <a:rPr lang="en-US" sz="1600">
                <a:solidFill>
                  <a:srgbClr val="C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Rows</a:t>
            </a:r>
            <a:endParaRPr/>
          </a:p>
        </p:txBody>
      </p:sp>
      <p:cxnSp>
        <p:nvCxnSpPr>
          <p:cNvPr id="507" name="Google Shape;507;p48"/>
          <p:cNvCxnSpPr/>
          <p:nvPr/>
        </p:nvCxnSpPr>
        <p:spPr>
          <a:xfrm flipH="1">
            <a:off x="7167563" y="2765425"/>
            <a:ext cx="527050" cy="28575"/>
          </a:xfrm>
          <a:prstGeom prst="straightConnector1">
            <a:avLst/>
          </a:prstGeom>
          <a:noFill/>
          <a:ln cap="flat" cmpd="sng" w="9525">
            <a:solidFill>
              <a:srgbClr val="C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08" name="Google Shape;508;p48"/>
          <p:cNvCxnSpPr/>
          <p:nvPr/>
        </p:nvCxnSpPr>
        <p:spPr>
          <a:xfrm flipH="1">
            <a:off x="7180263" y="2841625"/>
            <a:ext cx="527050" cy="2416175"/>
          </a:xfrm>
          <a:prstGeom prst="straightConnector1">
            <a:avLst/>
          </a:prstGeom>
          <a:noFill/>
          <a:ln cap="flat" cmpd="sng" w="9525">
            <a:solidFill>
              <a:srgbClr val="C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49"/>
          <p:cNvSpPr/>
          <p:nvPr/>
        </p:nvSpPr>
        <p:spPr>
          <a:xfrm>
            <a:off x="0" y="0"/>
            <a:ext cx="9141714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14" name="Google Shape;514;p49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4700"/>
              <a:buFont typeface="Calibri"/>
              <a:buNone/>
            </a:pPr>
            <a:r>
              <a:rPr lang="en-US" sz="4700"/>
              <a:t>Oracle versus SQL Server</a:t>
            </a:r>
            <a:endParaRPr/>
          </a:p>
        </p:txBody>
      </p:sp>
      <p:sp>
        <p:nvSpPr>
          <p:cNvPr id="515" name="Google Shape;515;p49"/>
          <p:cNvSpPr/>
          <p:nvPr/>
        </p:nvSpPr>
        <p:spPr>
          <a:xfrm>
            <a:off x="501777" y="1677373"/>
            <a:ext cx="8140446" cy="18288"/>
          </a:xfrm>
          <a:custGeom>
            <a:rect b="b" l="l" r="r" t="t"/>
            <a:pathLst>
              <a:path extrusionOk="0" fill="none" h="18288" w="8140446">
                <a:moveTo>
                  <a:pt x="0" y="0"/>
                </a:moveTo>
                <a:cubicBezTo>
                  <a:pt x="94920" y="9103"/>
                  <a:pt x="287892" y="-4966"/>
                  <a:pt x="434157" y="0"/>
                </a:cubicBezTo>
                <a:cubicBezTo>
                  <a:pt x="580422" y="4966"/>
                  <a:pt x="943595" y="-14182"/>
                  <a:pt x="1193932" y="0"/>
                </a:cubicBezTo>
                <a:cubicBezTo>
                  <a:pt x="1444270" y="14182"/>
                  <a:pt x="1472129" y="5523"/>
                  <a:pt x="1628089" y="0"/>
                </a:cubicBezTo>
                <a:cubicBezTo>
                  <a:pt x="1784049" y="-5523"/>
                  <a:pt x="1962419" y="-17322"/>
                  <a:pt x="2225055" y="0"/>
                </a:cubicBezTo>
                <a:cubicBezTo>
                  <a:pt x="2487691" y="17322"/>
                  <a:pt x="2700681" y="1311"/>
                  <a:pt x="3066235" y="0"/>
                </a:cubicBezTo>
                <a:cubicBezTo>
                  <a:pt x="3431789" y="-1311"/>
                  <a:pt x="3405662" y="25081"/>
                  <a:pt x="3744605" y="0"/>
                </a:cubicBezTo>
                <a:cubicBezTo>
                  <a:pt x="4083548" y="-25081"/>
                  <a:pt x="4265111" y="-11945"/>
                  <a:pt x="4504380" y="0"/>
                </a:cubicBezTo>
                <a:cubicBezTo>
                  <a:pt x="4743649" y="11945"/>
                  <a:pt x="4860394" y="-2832"/>
                  <a:pt x="5101346" y="0"/>
                </a:cubicBezTo>
                <a:cubicBezTo>
                  <a:pt x="5342298" y="2832"/>
                  <a:pt x="5456387" y="23676"/>
                  <a:pt x="5779717" y="0"/>
                </a:cubicBezTo>
                <a:cubicBezTo>
                  <a:pt x="6103047" y="-23676"/>
                  <a:pt x="6270379" y="-37291"/>
                  <a:pt x="6620896" y="0"/>
                </a:cubicBezTo>
                <a:cubicBezTo>
                  <a:pt x="6971413" y="37291"/>
                  <a:pt x="6989068" y="24674"/>
                  <a:pt x="7136458" y="0"/>
                </a:cubicBezTo>
                <a:cubicBezTo>
                  <a:pt x="7283848" y="-24674"/>
                  <a:pt x="7752532" y="-22436"/>
                  <a:pt x="8140446" y="0"/>
                </a:cubicBezTo>
                <a:cubicBezTo>
                  <a:pt x="8140314" y="7702"/>
                  <a:pt x="8140234" y="13511"/>
                  <a:pt x="8140446" y="18288"/>
                </a:cubicBezTo>
                <a:cubicBezTo>
                  <a:pt x="7906329" y="-3043"/>
                  <a:pt x="7681180" y="27465"/>
                  <a:pt x="7543480" y="18288"/>
                </a:cubicBezTo>
                <a:cubicBezTo>
                  <a:pt x="7405780" y="9111"/>
                  <a:pt x="7216607" y="3660"/>
                  <a:pt x="7109323" y="18288"/>
                </a:cubicBezTo>
                <a:cubicBezTo>
                  <a:pt x="7002039" y="32916"/>
                  <a:pt x="6576231" y="42692"/>
                  <a:pt x="6430952" y="18288"/>
                </a:cubicBezTo>
                <a:cubicBezTo>
                  <a:pt x="6285673" y="-6116"/>
                  <a:pt x="6138840" y="34521"/>
                  <a:pt x="5915391" y="18288"/>
                </a:cubicBezTo>
                <a:cubicBezTo>
                  <a:pt x="5691942" y="2055"/>
                  <a:pt x="5459460" y="51666"/>
                  <a:pt x="5237020" y="18288"/>
                </a:cubicBezTo>
                <a:cubicBezTo>
                  <a:pt x="5014580" y="-15090"/>
                  <a:pt x="4747677" y="40449"/>
                  <a:pt x="4558650" y="18288"/>
                </a:cubicBezTo>
                <a:cubicBezTo>
                  <a:pt x="4369623" y="-3873"/>
                  <a:pt x="4146061" y="12568"/>
                  <a:pt x="3880279" y="18288"/>
                </a:cubicBezTo>
                <a:cubicBezTo>
                  <a:pt x="3614497" y="24008"/>
                  <a:pt x="3473808" y="-12908"/>
                  <a:pt x="3201909" y="18288"/>
                </a:cubicBezTo>
                <a:cubicBezTo>
                  <a:pt x="2930010" y="49484"/>
                  <a:pt x="2728175" y="-3430"/>
                  <a:pt x="2604943" y="18288"/>
                </a:cubicBezTo>
                <a:cubicBezTo>
                  <a:pt x="2481711" y="40006"/>
                  <a:pt x="2004334" y="26952"/>
                  <a:pt x="1845168" y="18288"/>
                </a:cubicBezTo>
                <a:cubicBezTo>
                  <a:pt x="1686003" y="9624"/>
                  <a:pt x="1375070" y="37580"/>
                  <a:pt x="1166797" y="18288"/>
                </a:cubicBezTo>
                <a:cubicBezTo>
                  <a:pt x="958524" y="-1004"/>
                  <a:pt x="342846" y="8880"/>
                  <a:pt x="0" y="18288"/>
                </a:cubicBezTo>
                <a:cubicBezTo>
                  <a:pt x="129" y="13298"/>
                  <a:pt x="-675" y="6857"/>
                  <a:pt x="0" y="0"/>
                </a:cubicBezTo>
                <a:close/>
              </a:path>
              <a:path extrusionOk="0" h="18288" w="8140446">
                <a:moveTo>
                  <a:pt x="0" y="0"/>
                </a:moveTo>
                <a:cubicBezTo>
                  <a:pt x="142435" y="-24533"/>
                  <a:pt x="380026" y="17447"/>
                  <a:pt x="596966" y="0"/>
                </a:cubicBezTo>
                <a:cubicBezTo>
                  <a:pt x="813906" y="-17447"/>
                  <a:pt x="830530" y="13462"/>
                  <a:pt x="1031123" y="0"/>
                </a:cubicBezTo>
                <a:cubicBezTo>
                  <a:pt x="1231716" y="-13462"/>
                  <a:pt x="1634038" y="0"/>
                  <a:pt x="1872303" y="0"/>
                </a:cubicBezTo>
                <a:cubicBezTo>
                  <a:pt x="2110568" y="0"/>
                  <a:pt x="2261934" y="-25727"/>
                  <a:pt x="2469269" y="0"/>
                </a:cubicBezTo>
                <a:cubicBezTo>
                  <a:pt x="2676604" y="25727"/>
                  <a:pt x="2790440" y="16284"/>
                  <a:pt x="3066235" y="0"/>
                </a:cubicBezTo>
                <a:cubicBezTo>
                  <a:pt x="3342030" y="-16284"/>
                  <a:pt x="3685603" y="41976"/>
                  <a:pt x="3907414" y="0"/>
                </a:cubicBezTo>
                <a:cubicBezTo>
                  <a:pt x="4129225" y="-41976"/>
                  <a:pt x="4177416" y="-7598"/>
                  <a:pt x="4422976" y="0"/>
                </a:cubicBezTo>
                <a:cubicBezTo>
                  <a:pt x="4668536" y="7598"/>
                  <a:pt x="5023499" y="-28058"/>
                  <a:pt x="5264155" y="0"/>
                </a:cubicBezTo>
                <a:cubicBezTo>
                  <a:pt x="5504811" y="28058"/>
                  <a:pt x="5703675" y="13288"/>
                  <a:pt x="6105335" y="0"/>
                </a:cubicBezTo>
                <a:cubicBezTo>
                  <a:pt x="6506995" y="-13288"/>
                  <a:pt x="6455516" y="-5124"/>
                  <a:pt x="6783705" y="0"/>
                </a:cubicBezTo>
                <a:cubicBezTo>
                  <a:pt x="7111894" y="5124"/>
                  <a:pt x="7512856" y="10604"/>
                  <a:pt x="8140446" y="0"/>
                </a:cubicBezTo>
                <a:cubicBezTo>
                  <a:pt x="8140458" y="8833"/>
                  <a:pt x="8140986" y="9830"/>
                  <a:pt x="8140446" y="18288"/>
                </a:cubicBezTo>
                <a:cubicBezTo>
                  <a:pt x="7959314" y="3345"/>
                  <a:pt x="7870113" y="10437"/>
                  <a:pt x="7706289" y="18288"/>
                </a:cubicBezTo>
                <a:cubicBezTo>
                  <a:pt x="7542465" y="26139"/>
                  <a:pt x="7157940" y="17482"/>
                  <a:pt x="6865109" y="18288"/>
                </a:cubicBezTo>
                <a:cubicBezTo>
                  <a:pt x="6572278" y="19094"/>
                  <a:pt x="6524256" y="38051"/>
                  <a:pt x="6349548" y="18288"/>
                </a:cubicBezTo>
                <a:cubicBezTo>
                  <a:pt x="6174840" y="-1475"/>
                  <a:pt x="5951624" y="174"/>
                  <a:pt x="5671177" y="18288"/>
                </a:cubicBezTo>
                <a:cubicBezTo>
                  <a:pt x="5390730" y="36402"/>
                  <a:pt x="5222992" y="60058"/>
                  <a:pt x="4829998" y="18288"/>
                </a:cubicBezTo>
                <a:cubicBezTo>
                  <a:pt x="4437004" y="-23482"/>
                  <a:pt x="4344181" y="39087"/>
                  <a:pt x="4151627" y="18288"/>
                </a:cubicBezTo>
                <a:cubicBezTo>
                  <a:pt x="3959073" y="-2511"/>
                  <a:pt x="3886970" y="32875"/>
                  <a:pt x="3717470" y="18288"/>
                </a:cubicBezTo>
                <a:cubicBezTo>
                  <a:pt x="3547970" y="3701"/>
                  <a:pt x="3451521" y="31872"/>
                  <a:pt x="3201909" y="18288"/>
                </a:cubicBezTo>
                <a:cubicBezTo>
                  <a:pt x="2952297" y="4704"/>
                  <a:pt x="2543413" y="6029"/>
                  <a:pt x="2360729" y="18288"/>
                </a:cubicBezTo>
                <a:cubicBezTo>
                  <a:pt x="2178045" y="30547"/>
                  <a:pt x="1906056" y="25847"/>
                  <a:pt x="1682359" y="18288"/>
                </a:cubicBezTo>
                <a:cubicBezTo>
                  <a:pt x="1458662" y="10730"/>
                  <a:pt x="1330405" y="8046"/>
                  <a:pt x="1166797" y="18288"/>
                </a:cubicBezTo>
                <a:cubicBezTo>
                  <a:pt x="1003189" y="28530"/>
                  <a:pt x="278098" y="19533"/>
                  <a:pt x="0" y="18288"/>
                </a:cubicBezTo>
                <a:cubicBezTo>
                  <a:pt x="74" y="14054"/>
                  <a:pt x="-46" y="699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12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16" name="Google Shape;516;p49"/>
          <p:cNvSpPr txBox="1"/>
          <p:nvPr>
            <p:ph idx="1" type="body"/>
          </p:nvPr>
        </p:nvSpPr>
        <p:spPr>
          <a:xfrm>
            <a:off x="628650" y="1929384"/>
            <a:ext cx="7886700" cy="4251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20"/>
              <a:buFont typeface="Noto Sans Symbols"/>
              <a:buChar char="❑"/>
            </a:pPr>
            <a:r>
              <a:rPr lang="en-US" sz="1900">
                <a:solidFill>
                  <a:schemeClr val="dk1"/>
                </a:solidFill>
              </a:rPr>
              <a:t>Leiba compares SQL Server to Oracle along the following lines:Platform dependency  (Guess who wins here?)</a:t>
            </a:r>
            <a:endParaRPr/>
          </a:p>
          <a:p>
            <a:pPr indent="-171450" lvl="0" marL="171450" rtl="0" algn="just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SzPts val="1520"/>
              <a:buFont typeface="Noto Sans Symbols"/>
              <a:buChar char="❑"/>
            </a:pPr>
            <a:r>
              <a:rPr lang="en-US" sz="1900">
                <a:solidFill>
                  <a:schemeClr val="dk1"/>
                </a:solidFill>
              </a:rPr>
              <a:t>Locking and concurrency</a:t>
            </a:r>
            <a:endParaRPr/>
          </a:p>
          <a:p>
            <a:pPr indent="-171450" lvl="0" marL="171450" rtl="0" algn="just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SzPts val="1520"/>
              <a:buFont typeface="Noto Sans Symbols"/>
              <a:buChar char="❑"/>
            </a:pPr>
            <a:r>
              <a:rPr lang="en-US" sz="1900">
                <a:solidFill>
                  <a:schemeClr val="dk1"/>
                </a:solidFill>
              </a:rPr>
              <a:t>Performance &amp; tuning</a:t>
            </a:r>
            <a:endParaRPr/>
          </a:p>
          <a:p>
            <a:pPr indent="-171450" lvl="0" marL="171450" rtl="0" algn="just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SzPts val="1520"/>
              <a:buFont typeface="Noto Sans Symbols"/>
              <a:buChar char="❑"/>
            </a:pPr>
            <a:r>
              <a:rPr lang="en-US" sz="1900">
                <a:solidFill>
                  <a:schemeClr val="dk1"/>
                </a:solidFill>
              </a:rPr>
              <a:t>Object Types</a:t>
            </a:r>
            <a:endParaRPr/>
          </a:p>
          <a:p>
            <a:pPr indent="-171450" lvl="0" marL="171450" rtl="0" algn="just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SzPts val="1520"/>
              <a:buFont typeface="Noto Sans Symbols"/>
              <a:buChar char="❑"/>
            </a:pPr>
            <a:r>
              <a:rPr lang="en-US" sz="1900">
                <a:solidFill>
                  <a:schemeClr val="dk1"/>
                </a:solidFill>
              </a:rPr>
              <a:t>Procedural languages (PL/SQL vs. T-SQL)</a:t>
            </a:r>
            <a:endParaRPr/>
          </a:p>
          <a:p>
            <a:pPr indent="-171450" lvl="0" marL="171450" rtl="0" algn="just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SzPts val="1520"/>
              <a:buFont typeface="Noto Sans Symbols"/>
              <a:buChar char="❑"/>
            </a:pPr>
            <a:r>
              <a:rPr lang="en-US" sz="1900">
                <a:solidFill>
                  <a:schemeClr val="dk1"/>
                </a:solidFill>
              </a:rPr>
              <a:t>Clustering Technology</a:t>
            </a:r>
            <a:endParaRPr/>
          </a:p>
          <a:p>
            <a:pPr indent="-171450" lvl="0" marL="171450" rtl="0" algn="just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SzPts val="1520"/>
              <a:buFont typeface="Noto Sans Symbols"/>
              <a:buChar char="❑"/>
            </a:pPr>
            <a:r>
              <a:rPr lang="en-US" sz="1900">
                <a:solidFill>
                  <a:schemeClr val="dk1"/>
                </a:solidFill>
              </a:rPr>
              <a:t>Reliability</a:t>
            </a:r>
            <a:endParaRPr/>
          </a:p>
          <a:p>
            <a:pPr indent="-74930" lvl="0" marL="171450" rtl="0" algn="just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SzPts val="1520"/>
              <a:buFont typeface="Noto Sans Symbols"/>
              <a:buNone/>
            </a:pPr>
            <a:r>
              <a:t/>
            </a:r>
            <a:endParaRPr sz="1900">
              <a:solidFill>
                <a:schemeClr val="dk1"/>
              </a:solidFill>
            </a:endParaRPr>
          </a:p>
        </p:txBody>
      </p:sp>
      <p:sp>
        <p:nvSpPr>
          <p:cNvPr id="517" name="Google Shape;517;p49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"/>
          <p:cNvSpPr/>
          <p:nvPr/>
        </p:nvSpPr>
        <p:spPr>
          <a:xfrm>
            <a:off x="0" y="0"/>
            <a:ext cx="9141714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6" name="Google Shape;126;p5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3600"/>
              <a:buFont typeface="Calibri"/>
              <a:buNone/>
            </a:pPr>
            <a:r>
              <a:rPr lang="en-US" sz="3600"/>
              <a:t>Diagram supporting the case study:</a:t>
            </a:r>
            <a:endParaRPr sz="4700"/>
          </a:p>
        </p:txBody>
      </p:sp>
      <p:sp>
        <p:nvSpPr>
          <p:cNvPr id="127" name="Google Shape;127;p5"/>
          <p:cNvSpPr/>
          <p:nvPr/>
        </p:nvSpPr>
        <p:spPr>
          <a:xfrm>
            <a:off x="501777" y="1677373"/>
            <a:ext cx="8140446" cy="18288"/>
          </a:xfrm>
          <a:custGeom>
            <a:rect b="b" l="l" r="r" t="t"/>
            <a:pathLst>
              <a:path extrusionOk="0" fill="none" h="18288" w="8140446">
                <a:moveTo>
                  <a:pt x="0" y="0"/>
                </a:moveTo>
                <a:cubicBezTo>
                  <a:pt x="94920" y="9103"/>
                  <a:pt x="287892" y="-4966"/>
                  <a:pt x="434157" y="0"/>
                </a:cubicBezTo>
                <a:cubicBezTo>
                  <a:pt x="580422" y="4966"/>
                  <a:pt x="943595" y="-14182"/>
                  <a:pt x="1193932" y="0"/>
                </a:cubicBezTo>
                <a:cubicBezTo>
                  <a:pt x="1444270" y="14182"/>
                  <a:pt x="1472129" y="5523"/>
                  <a:pt x="1628089" y="0"/>
                </a:cubicBezTo>
                <a:cubicBezTo>
                  <a:pt x="1784049" y="-5523"/>
                  <a:pt x="1962419" y="-17322"/>
                  <a:pt x="2225055" y="0"/>
                </a:cubicBezTo>
                <a:cubicBezTo>
                  <a:pt x="2487691" y="17322"/>
                  <a:pt x="2700681" y="1311"/>
                  <a:pt x="3066235" y="0"/>
                </a:cubicBezTo>
                <a:cubicBezTo>
                  <a:pt x="3431789" y="-1311"/>
                  <a:pt x="3405662" y="25081"/>
                  <a:pt x="3744605" y="0"/>
                </a:cubicBezTo>
                <a:cubicBezTo>
                  <a:pt x="4083548" y="-25081"/>
                  <a:pt x="4265111" y="-11945"/>
                  <a:pt x="4504380" y="0"/>
                </a:cubicBezTo>
                <a:cubicBezTo>
                  <a:pt x="4743649" y="11945"/>
                  <a:pt x="4860394" y="-2832"/>
                  <a:pt x="5101346" y="0"/>
                </a:cubicBezTo>
                <a:cubicBezTo>
                  <a:pt x="5342298" y="2832"/>
                  <a:pt x="5456387" y="23676"/>
                  <a:pt x="5779717" y="0"/>
                </a:cubicBezTo>
                <a:cubicBezTo>
                  <a:pt x="6103047" y="-23676"/>
                  <a:pt x="6270379" y="-37291"/>
                  <a:pt x="6620896" y="0"/>
                </a:cubicBezTo>
                <a:cubicBezTo>
                  <a:pt x="6971413" y="37291"/>
                  <a:pt x="6989068" y="24674"/>
                  <a:pt x="7136458" y="0"/>
                </a:cubicBezTo>
                <a:cubicBezTo>
                  <a:pt x="7283848" y="-24674"/>
                  <a:pt x="7752532" y="-22436"/>
                  <a:pt x="8140446" y="0"/>
                </a:cubicBezTo>
                <a:cubicBezTo>
                  <a:pt x="8140314" y="7702"/>
                  <a:pt x="8140234" y="13511"/>
                  <a:pt x="8140446" y="18288"/>
                </a:cubicBezTo>
                <a:cubicBezTo>
                  <a:pt x="7906329" y="-3043"/>
                  <a:pt x="7681180" y="27465"/>
                  <a:pt x="7543480" y="18288"/>
                </a:cubicBezTo>
                <a:cubicBezTo>
                  <a:pt x="7405780" y="9111"/>
                  <a:pt x="7216607" y="3660"/>
                  <a:pt x="7109323" y="18288"/>
                </a:cubicBezTo>
                <a:cubicBezTo>
                  <a:pt x="7002039" y="32916"/>
                  <a:pt x="6576231" y="42692"/>
                  <a:pt x="6430952" y="18288"/>
                </a:cubicBezTo>
                <a:cubicBezTo>
                  <a:pt x="6285673" y="-6116"/>
                  <a:pt x="6138840" y="34521"/>
                  <a:pt x="5915391" y="18288"/>
                </a:cubicBezTo>
                <a:cubicBezTo>
                  <a:pt x="5691942" y="2055"/>
                  <a:pt x="5459460" y="51666"/>
                  <a:pt x="5237020" y="18288"/>
                </a:cubicBezTo>
                <a:cubicBezTo>
                  <a:pt x="5014580" y="-15090"/>
                  <a:pt x="4747677" y="40449"/>
                  <a:pt x="4558650" y="18288"/>
                </a:cubicBezTo>
                <a:cubicBezTo>
                  <a:pt x="4369623" y="-3873"/>
                  <a:pt x="4146061" y="12568"/>
                  <a:pt x="3880279" y="18288"/>
                </a:cubicBezTo>
                <a:cubicBezTo>
                  <a:pt x="3614497" y="24008"/>
                  <a:pt x="3473808" y="-12908"/>
                  <a:pt x="3201909" y="18288"/>
                </a:cubicBezTo>
                <a:cubicBezTo>
                  <a:pt x="2930010" y="49484"/>
                  <a:pt x="2728175" y="-3430"/>
                  <a:pt x="2604943" y="18288"/>
                </a:cubicBezTo>
                <a:cubicBezTo>
                  <a:pt x="2481711" y="40006"/>
                  <a:pt x="2004334" y="26952"/>
                  <a:pt x="1845168" y="18288"/>
                </a:cubicBezTo>
                <a:cubicBezTo>
                  <a:pt x="1686003" y="9624"/>
                  <a:pt x="1375070" y="37580"/>
                  <a:pt x="1166797" y="18288"/>
                </a:cubicBezTo>
                <a:cubicBezTo>
                  <a:pt x="958524" y="-1004"/>
                  <a:pt x="342846" y="8880"/>
                  <a:pt x="0" y="18288"/>
                </a:cubicBezTo>
                <a:cubicBezTo>
                  <a:pt x="129" y="13298"/>
                  <a:pt x="-675" y="6857"/>
                  <a:pt x="0" y="0"/>
                </a:cubicBezTo>
                <a:close/>
              </a:path>
              <a:path extrusionOk="0" h="18288" w="8140446">
                <a:moveTo>
                  <a:pt x="0" y="0"/>
                </a:moveTo>
                <a:cubicBezTo>
                  <a:pt x="142435" y="-24533"/>
                  <a:pt x="380026" y="17447"/>
                  <a:pt x="596966" y="0"/>
                </a:cubicBezTo>
                <a:cubicBezTo>
                  <a:pt x="813906" y="-17447"/>
                  <a:pt x="830530" y="13462"/>
                  <a:pt x="1031123" y="0"/>
                </a:cubicBezTo>
                <a:cubicBezTo>
                  <a:pt x="1231716" y="-13462"/>
                  <a:pt x="1634038" y="0"/>
                  <a:pt x="1872303" y="0"/>
                </a:cubicBezTo>
                <a:cubicBezTo>
                  <a:pt x="2110568" y="0"/>
                  <a:pt x="2261934" y="-25727"/>
                  <a:pt x="2469269" y="0"/>
                </a:cubicBezTo>
                <a:cubicBezTo>
                  <a:pt x="2676604" y="25727"/>
                  <a:pt x="2790440" y="16284"/>
                  <a:pt x="3066235" y="0"/>
                </a:cubicBezTo>
                <a:cubicBezTo>
                  <a:pt x="3342030" y="-16284"/>
                  <a:pt x="3685603" y="41976"/>
                  <a:pt x="3907414" y="0"/>
                </a:cubicBezTo>
                <a:cubicBezTo>
                  <a:pt x="4129225" y="-41976"/>
                  <a:pt x="4177416" y="-7598"/>
                  <a:pt x="4422976" y="0"/>
                </a:cubicBezTo>
                <a:cubicBezTo>
                  <a:pt x="4668536" y="7598"/>
                  <a:pt x="5023499" y="-28058"/>
                  <a:pt x="5264155" y="0"/>
                </a:cubicBezTo>
                <a:cubicBezTo>
                  <a:pt x="5504811" y="28058"/>
                  <a:pt x="5703675" y="13288"/>
                  <a:pt x="6105335" y="0"/>
                </a:cubicBezTo>
                <a:cubicBezTo>
                  <a:pt x="6506995" y="-13288"/>
                  <a:pt x="6455516" y="-5124"/>
                  <a:pt x="6783705" y="0"/>
                </a:cubicBezTo>
                <a:cubicBezTo>
                  <a:pt x="7111894" y="5124"/>
                  <a:pt x="7512856" y="10604"/>
                  <a:pt x="8140446" y="0"/>
                </a:cubicBezTo>
                <a:cubicBezTo>
                  <a:pt x="8140458" y="8833"/>
                  <a:pt x="8140986" y="9830"/>
                  <a:pt x="8140446" y="18288"/>
                </a:cubicBezTo>
                <a:cubicBezTo>
                  <a:pt x="7959314" y="3345"/>
                  <a:pt x="7870113" y="10437"/>
                  <a:pt x="7706289" y="18288"/>
                </a:cubicBezTo>
                <a:cubicBezTo>
                  <a:pt x="7542465" y="26139"/>
                  <a:pt x="7157940" y="17482"/>
                  <a:pt x="6865109" y="18288"/>
                </a:cubicBezTo>
                <a:cubicBezTo>
                  <a:pt x="6572278" y="19094"/>
                  <a:pt x="6524256" y="38051"/>
                  <a:pt x="6349548" y="18288"/>
                </a:cubicBezTo>
                <a:cubicBezTo>
                  <a:pt x="6174840" y="-1475"/>
                  <a:pt x="5951624" y="174"/>
                  <a:pt x="5671177" y="18288"/>
                </a:cubicBezTo>
                <a:cubicBezTo>
                  <a:pt x="5390730" y="36402"/>
                  <a:pt x="5222992" y="60058"/>
                  <a:pt x="4829998" y="18288"/>
                </a:cubicBezTo>
                <a:cubicBezTo>
                  <a:pt x="4437004" y="-23482"/>
                  <a:pt x="4344181" y="39087"/>
                  <a:pt x="4151627" y="18288"/>
                </a:cubicBezTo>
                <a:cubicBezTo>
                  <a:pt x="3959073" y="-2511"/>
                  <a:pt x="3886970" y="32875"/>
                  <a:pt x="3717470" y="18288"/>
                </a:cubicBezTo>
                <a:cubicBezTo>
                  <a:pt x="3547970" y="3701"/>
                  <a:pt x="3451521" y="31872"/>
                  <a:pt x="3201909" y="18288"/>
                </a:cubicBezTo>
                <a:cubicBezTo>
                  <a:pt x="2952297" y="4704"/>
                  <a:pt x="2543413" y="6029"/>
                  <a:pt x="2360729" y="18288"/>
                </a:cubicBezTo>
                <a:cubicBezTo>
                  <a:pt x="2178045" y="30547"/>
                  <a:pt x="1906056" y="25847"/>
                  <a:pt x="1682359" y="18288"/>
                </a:cubicBezTo>
                <a:cubicBezTo>
                  <a:pt x="1458662" y="10730"/>
                  <a:pt x="1330405" y="8046"/>
                  <a:pt x="1166797" y="18288"/>
                </a:cubicBezTo>
                <a:cubicBezTo>
                  <a:pt x="1003189" y="28530"/>
                  <a:pt x="278098" y="19533"/>
                  <a:pt x="0" y="18288"/>
                </a:cubicBezTo>
                <a:cubicBezTo>
                  <a:pt x="74" y="14054"/>
                  <a:pt x="-46" y="699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12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8" name="Google Shape;128;p5"/>
          <p:cNvSpPr txBox="1"/>
          <p:nvPr>
            <p:ph idx="1" type="body"/>
          </p:nvPr>
        </p:nvSpPr>
        <p:spPr>
          <a:xfrm>
            <a:off x="628650" y="1929384"/>
            <a:ext cx="7886700" cy="425196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rmAutofit/>
          </a:bodyPr>
          <a:lstStyle/>
          <a:p>
            <a:pPr indent="0" lvl="2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900"/>
              <a:buNone/>
            </a:pPr>
            <a:r>
              <a:t/>
            </a:r>
            <a:endParaRPr sz="1900">
              <a:solidFill>
                <a:schemeClr val="dk1"/>
              </a:solidFill>
            </a:endParaRPr>
          </a:p>
        </p:txBody>
      </p:sp>
      <p:sp>
        <p:nvSpPr>
          <p:cNvPr id="129" name="Google Shape;129;p5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30" name="Google Shape;13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5400" y="1865694"/>
            <a:ext cx="6081712" cy="456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50"/>
          <p:cNvSpPr/>
          <p:nvPr/>
        </p:nvSpPr>
        <p:spPr>
          <a:xfrm>
            <a:off x="0" y="0"/>
            <a:ext cx="9141714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23" name="Google Shape;523;p50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4700"/>
              <a:buFont typeface="Calibri"/>
              <a:buNone/>
            </a:pPr>
            <a:r>
              <a:rPr lang="en-US" sz="4700"/>
              <a:t>Summary </a:t>
            </a:r>
            <a:endParaRPr/>
          </a:p>
        </p:txBody>
      </p:sp>
      <p:sp>
        <p:nvSpPr>
          <p:cNvPr id="524" name="Google Shape;524;p50"/>
          <p:cNvSpPr/>
          <p:nvPr/>
        </p:nvSpPr>
        <p:spPr>
          <a:xfrm>
            <a:off x="501777" y="1677373"/>
            <a:ext cx="8140446" cy="18288"/>
          </a:xfrm>
          <a:custGeom>
            <a:rect b="b" l="l" r="r" t="t"/>
            <a:pathLst>
              <a:path extrusionOk="0" fill="none" h="18288" w="8140446">
                <a:moveTo>
                  <a:pt x="0" y="0"/>
                </a:moveTo>
                <a:cubicBezTo>
                  <a:pt x="94920" y="9103"/>
                  <a:pt x="287892" y="-4966"/>
                  <a:pt x="434157" y="0"/>
                </a:cubicBezTo>
                <a:cubicBezTo>
                  <a:pt x="580422" y="4966"/>
                  <a:pt x="943595" y="-14182"/>
                  <a:pt x="1193932" y="0"/>
                </a:cubicBezTo>
                <a:cubicBezTo>
                  <a:pt x="1444270" y="14182"/>
                  <a:pt x="1472129" y="5523"/>
                  <a:pt x="1628089" y="0"/>
                </a:cubicBezTo>
                <a:cubicBezTo>
                  <a:pt x="1784049" y="-5523"/>
                  <a:pt x="1962419" y="-17322"/>
                  <a:pt x="2225055" y="0"/>
                </a:cubicBezTo>
                <a:cubicBezTo>
                  <a:pt x="2487691" y="17322"/>
                  <a:pt x="2700681" y="1311"/>
                  <a:pt x="3066235" y="0"/>
                </a:cubicBezTo>
                <a:cubicBezTo>
                  <a:pt x="3431789" y="-1311"/>
                  <a:pt x="3405662" y="25081"/>
                  <a:pt x="3744605" y="0"/>
                </a:cubicBezTo>
                <a:cubicBezTo>
                  <a:pt x="4083548" y="-25081"/>
                  <a:pt x="4265111" y="-11945"/>
                  <a:pt x="4504380" y="0"/>
                </a:cubicBezTo>
                <a:cubicBezTo>
                  <a:pt x="4743649" y="11945"/>
                  <a:pt x="4860394" y="-2832"/>
                  <a:pt x="5101346" y="0"/>
                </a:cubicBezTo>
                <a:cubicBezTo>
                  <a:pt x="5342298" y="2832"/>
                  <a:pt x="5456387" y="23676"/>
                  <a:pt x="5779717" y="0"/>
                </a:cubicBezTo>
                <a:cubicBezTo>
                  <a:pt x="6103047" y="-23676"/>
                  <a:pt x="6270379" y="-37291"/>
                  <a:pt x="6620896" y="0"/>
                </a:cubicBezTo>
                <a:cubicBezTo>
                  <a:pt x="6971413" y="37291"/>
                  <a:pt x="6989068" y="24674"/>
                  <a:pt x="7136458" y="0"/>
                </a:cubicBezTo>
                <a:cubicBezTo>
                  <a:pt x="7283848" y="-24674"/>
                  <a:pt x="7752532" y="-22436"/>
                  <a:pt x="8140446" y="0"/>
                </a:cubicBezTo>
                <a:cubicBezTo>
                  <a:pt x="8140314" y="7702"/>
                  <a:pt x="8140234" y="13511"/>
                  <a:pt x="8140446" y="18288"/>
                </a:cubicBezTo>
                <a:cubicBezTo>
                  <a:pt x="7906329" y="-3043"/>
                  <a:pt x="7681180" y="27465"/>
                  <a:pt x="7543480" y="18288"/>
                </a:cubicBezTo>
                <a:cubicBezTo>
                  <a:pt x="7405780" y="9111"/>
                  <a:pt x="7216607" y="3660"/>
                  <a:pt x="7109323" y="18288"/>
                </a:cubicBezTo>
                <a:cubicBezTo>
                  <a:pt x="7002039" y="32916"/>
                  <a:pt x="6576231" y="42692"/>
                  <a:pt x="6430952" y="18288"/>
                </a:cubicBezTo>
                <a:cubicBezTo>
                  <a:pt x="6285673" y="-6116"/>
                  <a:pt x="6138840" y="34521"/>
                  <a:pt x="5915391" y="18288"/>
                </a:cubicBezTo>
                <a:cubicBezTo>
                  <a:pt x="5691942" y="2055"/>
                  <a:pt x="5459460" y="51666"/>
                  <a:pt x="5237020" y="18288"/>
                </a:cubicBezTo>
                <a:cubicBezTo>
                  <a:pt x="5014580" y="-15090"/>
                  <a:pt x="4747677" y="40449"/>
                  <a:pt x="4558650" y="18288"/>
                </a:cubicBezTo>
                <a:cubicBezTo>
                  <a:pt x="4369623" y="-3873"/>
                  <a:pt x="4146061" y="12568"/>
                  <a:pt x="3880279" y="18288"/>
                </a:cubicBezTo>
                <a:cubicBezTo>
                  <a:pt x="3614497" y="24008"/>
                  <a:pt x="3473808" y="-12908"/>
                  <a:pt x="3201909" y="18288"/>
                </a:cubicBezTo>
                <a:cubicBezTo>
                  <a:pt x="2930010" y="49484"/>
                  <a:pt x="2728175" y="-3430"/>
                  <a:pt x="2604943" y="18288"/>
                </a:cubicBezTo>
                <a:cubicBezTo>
                  <a:pt x="2481711" y="40006"/>
                  <a:pt x="2004334" y="26952"/>
                  <a:pt x="1845168" y="18288"/>
                </a:cubicBezTo>
                <a:cubicBezTo>
                  <a:pt x="1686003" y="9624"/>
                  <a:pt x="1375070" y="37580"/>
                  <a:pt x="1166797" y="18288"/>
                </a:cubicBezTo>
                <a:cubicBezTo>
                  <a:pt x="958524" y="-1004"/>
                  <a:pt x="342846" y="8880"/>
                  <a:pt x="0" y="18288"/>
                </a:cubicBezTo>
                <a:cubicBezTo>
                  <a:pt x="129" y="13298"/>
                  <a:pt x="-675" y="6857"/>
                  <a:pt x="0" y="0"/>
                </a:cubicBezTo>
                <a:close/>
              </a:path>
              <a:path extrusionOk="0" h="18288" w="8140446">
                <a:moveTo>
                  <a:pt x="0" y="0"/>
                </a:moveTo>
                <a:cubicBezTo>
                  <a:pt x="142435" y="-24533"/>
                  <a:pt x="380026" y="17447"/>
                  <a:pt x="596966" y="0"/>
                </a:cubicBezTo>
                <a:cubicBezTo>
                  <a:pt x="813906" y="-17447"/>
                  <a:pt x="830530" y="13462"/>
                  <a:pt x="1031123" y="0"/>
                </a:cubicBezTo>
                <a:cubicBezTo>
                  <a:pt x="1231716" y="-13462"/>
                  <a:pt x="1634038" y="0"/>
                  <a:pt x="1872303" y="0"/>
                </a:cubicBezTo>
                <a:cubicBezTo>
                  <a:pt x="2110568" y="0"/>
                  <a:pt x="2261934" y="-25727"/>
                  <a:pt x="2469269" y="0"/>
                </a:cubicBezTo>
                <a:cubicBezTo>
                  <a:pt x="2676604" y="25727"/>
                  <a:pt x="2790440" y="16284"/>
                  <a:pt x="3066235" y="0"/>
                </a:cubicBezTo>
                <a:cubicBezTo>
                  <a:pt x="3342030" y="-16284"/>
                  <a:pt x="3685603" y="41976"/>
                  <a:pt x="3907414" y="0"/>
                </a:cubicBezTo>
                <a:cubicBezTo>
                  <a:pt x="4129225" y="-41976"/>
                  <a:pt x="4177416" y="-7598"/>
                  <a:pt x="4422976" y="0"/>
                </a:cubicBezTo>
                <a:cubicBezTo>
                  <a:pt x="4668536" y="7598"/>
                  <a:pt x="5023499" y="-28058"/>
                  <a:pt x="5264155" y="0"/>
                </a:cubicBezTo>
                <a:cubicBezTo>
                  <a:pt x="5504811" y="28058"/>
                  <a:pt x="5703675" y="13288"/>
                  <a:pt x="6105335" y="0"/>
                </a:cubicBezTo>
                <a:cubicBezTo>
                  <a:pt x="6506995" y="-13288"/>
                  <a:pt x="6455516" y="-5124"/>
                  <a:pt x="6783705" y="0"/>
                </a:cubicBezTo>
                <a:cubicBezTo>
                  <a:pt x="7111894" y="5124"/>
                  <a:pt x="7512856" y="10604"/>
                  <a:pt x="8140446" y="0"/>
                </a:cubicBezTo>
                <a:cubicBezTo>
                  <a:pt x="8140458" y="8833"/>
                  <a:pt x="8140986" y="9830"/>
                  <a:pt x="8140446" y="18288"/>
                </a:cubicBezTo>
                <a:cubicBezTo>
                  <a:pt x="7959314" y="3345"/>
                  <a:pt x="7870113" y="10437"/>
                  <a:pt x="7706289" y="18288"/>
                </a:cubicBezTo>
                <a:cubicBezTo>
                  <a:pt x="7542465" y="26139"/>
                  <a:pt x="7157940" y="17482"/>
                  <a:pt x="6865109" y="18288"/>
                </a:cubicBezTo>
                <a:cubicBezTo>
                  <a:pt x="6572278" y="19094"/>
                  <a:pt x="6524256" y="38051"/>
                  <a:pt x="6349548" y="18288"/>
                </a:cubicBezTo>
                <a:cubicBezTo>
                  <a:pt x="6174840" y="-1475"/>
                  <a:pt x="5951624" y="174"/>
                  <a:pt x="5671177" y="18288"/>
                </a:cubicBezTo>
                <a:cubicBezTo>
                  <a:pt x="5390730" y="36402"/>
                  <a:pt x="5222992" y="60058"/>
                  <a:pt x="4829998" y="18288"/>
                </a:cubicBezTo>
                <a:cubicBezTo>
                  <a:pt x="4437004" y="-23482"/>
                  <a:pt x="4344181" y="39087"/>
                  <a:pt x="4151627" y="18288"/>
                </a:cubicBezTo>
                <a:cubicBezTo>
                  <a:pt x="3959073" y="-2511"/>
                  <a:pt x="3886970" y="32875"/>
                  <a:pt x="3717470" y="18288"/>
                </a:cubicBezTo>
                <a:cubicBezTo>
                  <a:pt x="3547970" y="3701"/>
                  <a:pt x="3451521" y="31872"/>
                  <a:pt x="3201909" y="18288"/>
                </a:cubicBezTo>
                <a:cubicBezTo>
                  <a:pt x="2952297" y="4704"/>
                  <a:pt x="2543413" y="6029"/>
                  <a:pt x="2360729" y="18288"/>
                </a:cubicBezTo>
                <a:cubicBezTo>
                  <a:pt x="2178045" y="30547"/>
                  <a:pt x="1906056" y="25847"/>
                  <a:pt x="1682359" y="18288"/>
                </a:cubicBezTo>
                <a:cubicBezTo>
                  <a:pt x="1458662" y="10730"/>
                  <a:pt x="1330405" y="8046"/>
                  <a:pt x="1166797" y="18288"/>
                </a:cubicBezTo>
                <a:cubicBezTo>
                  <a:pt x="1003189" y="28530"/>
                  <a:pt x="278098" y="19533"/>
                  <a:pt x="0" y="18288"/>
                </a:cubicBezTo>
                <a:cubicBezTo>
                  <a:pt x="74" y="14054"/>
                  <a:pt x="-46" y="699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12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25" name="Google Shape;525;p50"/>
          <p:cNvSpPr txBox="1"/>
          <p:nvPr>
            <p:ph idx="1" type="body"/>
          </p:nvPr>
        </p:nvSpPr>
        <p:spPr>
          <a:xfrm>
            <a:off x="628650" y="1929384"/>
            <a:ext cx="7886700" cy="4251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20"/>
              <a:buFont typeface="Noto Sans Symbols"/>
              <a:buChar char="❑"/>
            </a:pPr>
            <a:r>
              <a:rPr lang="en-US" sz="2400">
                <a:solidFill>
                  <a:schemeClr val="dk1"/>
                </a:solidFill>
              </a:rPr>
              <a:t>Importance of database has been increased.</a:t>
            </a:r>
            <a:endParaRPr/>
          </a:p>
          <a:p>
            <a:pPr indent="-171450" lvl="0" marL="171450" rtl="0" algn="just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SzPts val="1920"/>
              <a:buFont typeface="Noto Sans Symbols"/>
              <a:buChar char="❑"/>
            </a:pPr>
            <a:r>
              <a:rPr lang="en-US" sz="2400">
                <a:solidFill>
                  <a:schemeClr val="dk1"/>
                </a:solidFill>
              </a:rPr>
              <a:t>Database is organized collection of logically related data.</a:t>
            </a:r>
            <a:endParaRPr/>
          </a:p>
          <a:p>
            <a:pPr indent="-171450" lvl="0" marL="171450" rtl="0" algn="just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SzPts val="1920"/>
              <a:buFont typeface="Noto Sans Symbols"/>
              <a:buChar char="❑"/>
            </a:pPr>
            <a:r>
              <a:rPr lang="en-US" sz="2400">
                <a:solidFill>
                  <a:schemeClr val="dk1"/>
                </a:solidFill>
              </a:rPr>
              <a:t>File processing systems were used, which were replaced by modern DBMS.</a:t>
            </a:r>
            <a:endParaRPr/>
          </a:p>
          <a:p>
            <a:pPr indent="-171450" lvl="0" marL="171450" rtl="0" algn="just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SzPts val="1920"/>
              <a:buFont typeface="Noto Sans Symbols"/>
              <a:buChar char="❑"/>
            </a:pPr>
            <a:r>
              <a:rPr lang="en-US" sz="2400">
                <a:solidFill>
                  <a:schemeClr val="dk1"/>
                </a:solidFill>
              </a:rPr>
              <a:t>Database management system helps us to create and maintain a database.</a:t>
            </a:r>
            <a:endParaRPr/>
          </a:p>
          <a:p>
            <a:pPr indent="-49529" lvl="0" marL="171450" rtl="0" algn="just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SzPts val="192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-49529" lvl="0" marL="171450" rtl="0" algn="just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SzPts val="192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526" name="Google Shape;526;p50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51"/>
          <p:cNvSpPr/>
          <p:nvPr/>
        </p:nvSpPr>
        <p:spPr>
          <a:xfrm>
            <a:off x="0" y="0"/>
            <a:ext cx="9141714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32" name="Google Shape;532;p51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4700"/>
              <a:buFont typeface="Calibri"/>
              <a:buNone/>
            </a:pPr>
            <a:r>
              <a:rPr lang="en-US" sz="4700"/>
              <a:t>References</a:t>
            </a:r>
            <a:endParaRPr/>
          </a:p>
        </p:txBody>
      </p:sp>
      <p:sp>
        <p:nvSpPr>
          <p:cNvPr id="533" name="Google Shape;533;p51"/>
          <p:cNvSpPr/>
          <p:nvPr/>
        </p:nvSpPr>
        <p:spPr>
          <a:xfrm>
            <a:off x="501777" y="1677373"/>
            <a:ext cx="8140446" cy="18288"/>
          </a:xfrm>
          <a:custGeom>
            <a:rect b="b" l="l" r="r" t="t"/>
            <a:pathLst>
              <a:path extrusionOk="0" fill="none" h="18288" w="8140446">
                <a:moveTo>
                  <a:pt x="0" y="0"/>
                </a:moveTo>
                <a:cubicBezTo>
                  <a:pt x="94920" y="9103"/>
                  <a:pt x="287892" y="-4966"/>
                  <a:pt x="434157" y="0"/>
                </a:cubicBezTo>
                <a:cubicBezTo>
                  <a:pt x="580422" y="4966"/>
                  <a:pt x="943595" y="-14182"/>
                  <a:pt x="1193932" y="0"/>
                </a:cubicBezTo>
                <a:cubicBezTo>
                  <a:pt x="1444270" y="14182"/>
                  <a:pt x="1472129" y="5523"/>
                  <a:pt x="1628089" y="0"/>
                </a:cubicBezTo>
                <a:cubicBezTo>
                  <a:pt x="1784049" y="-5523"/>
                  <a:pt x="1962419" y="-17322"/>
                  <a:pt x="2225055" y="0"/>
                </a:cubicBezTo>
                <a:cubicBezTo>
                  <a:pt x="2487691" y="17322"/>
                  <a:pt x="2700681" y="1311"/>
                  <a:pt x="3066235" y="0"/>
                </a:cubicBezTo>
                <a:cubicBezTo>
                  <a:pt x="3431789" y="-1311"/>
                  <a:pt x="3405662" y="25081"/>
                  <a:pt x="3744605" y="0"/>
                </a:cubicBezTo>
                <a:cubicBezTo>
                  <a:pt x="4083548" y="-25081"/>
                  <a:pt x="4265111" y="-11945"/>
                  <a:pt x="4504380" y="0"/>
                </a:cubicBezTo>
                <a:cubicBezTo>
                  <a:pt x="4743649" y="11945"/>
                  <a:pt x="4860394" y="-2832"/>
                  <a:pt x="5101346" y="0"/>
                </a:cubicBezTo>
                <a:cubicBezTo>
                  <a:pt x="5342298" y="2832"/>
                  <a:pt x="5456387" y="23676"/>
                  <a:pt x="5779717" y="0"/>
                </a:cubicBezTo>
                <a:cubicBezTo>
                  <a:pt x="6103047" y="-23676"/>
                  <a:pt x="6270379" y="-37291"/>
                  <a:pt x="6620896" y="0"/>
                </a:cubicBezTo>
                <a:cubicBezTo>
                  <a:pt x="6971413" y="37291"/>
                  <a:pt x="6989068" y="24674"/>
                  <a:pt x="7136458" y="0"/>
                </a:cubicBezTo>
                <a:cubicBezTo>
                  <a:pt x="7283848" y="-24674"/>
                  <a:pt x="7752532" y="-22436"/>
                  <a:pt x="8140446" y="0"/>
                </a:cubicBezTo>
                <a:cubicBezTo>
                  <a:pt x="8140314" y="7702"/>
                  <a:pt x="8140234" y="13511"/>
                  <a:pt x="8140446" y="18288"/>
                </a:cubicBezTo>
                <a:cubicBezTo>
                  <a:pt x="7906329" y="-3043"/>
                  <a:pt x="7681180" y="27465"/>
                  <a:pt x="7543480" y="18288"/>
                </a:cubicBezTo>
                <a:cubicBezTo>
                  <a:pt x="7405780" y="9111"/>
                  <a:pt x="7216607" y="3660"/>
                  <a:pt x="7109323" y="18288"/>
                </a:cubicBezTo>
                <a:cubicBezTo>
                  <a:pt x="7002039" y="32916"/>
                  <a:pt x="6576231" y="42692"/>
                  <a:pt x="6430952" y="18288"/>
                </a:cubicBezTo>
                <a:cubicBezTo>
                  <a:pt x="6285673" y="-6116"/>
                  <a:pt x="6138840" y="34521"/>
                  <a:pt x="5915391" y="18288"/>
                </a:cubicBezTo>
                <a:cubicBezTo>
                  <a:pt x="5691942" y="2055"/>
                  <a:pt x="5459460" y="51666"/>
                  <a:pt x="5237020" y="18288"/>
                </a:cubicBezTo>
                <a:cubicBezTo>
                  <a:pt x="5014580" y="-15090"/>
                  <a:pt x="4747677" y="40449"/>
                  <a:pt x="4558650" y="18288"/>
                </a:cubicBezTo>
                <a:cubicBezTo>
                  <a:pt x="4369623" y="-3873"/>
                  <a:pt x="4146061" y="12568"/>
                  <a:pt x="3880279" y="18288"/>
                </a:cubicBezTo>
                <a:cubicBezTo>
                  <a:pt x="3614497" y="24008"/>
                  <a:pt x="3473808" y="-12908"/>
                  <a:pt x="3201909" y="18288"/>
                </a:cubicBezTo>
                <a:cubicBezTo>
                  <a:pt x="2930010" y="49484"/>
                  <a:pt x="2728175" y="-3430"/>
                  <a:pt x="2604943" y="18288"/>
                </a:cubicBezTo>
                <a:cubicBezTo>
                  <a:pt x="2481711" y="40006"/>
                  <a:pt x="2004334" y="26952"/>
                  <a:pt x="1845168" y="18288"/>
                </a:cubicBezTo>
                <a:cubicBezTo>
                  <a:pt x="1686003" y="9624"/>
                  <a:pt x="1375070" y="37580"/>
                  <a:pt x="1166797" y="18288"/>
                </a:cubicBezTo>
                <a:cubicBezTo>
                  <a:pt x="958524" y="-1004"/>
                  <a:pt x="342846" y="8880"/>
                  <a:pt x="0" y="18288"/>
                </a:cubicBezTo>
                <a:cubicBezTo>
                  <a:pt x="129" y="13298"/>
                  <a:pt x="-675" y="6857"/>
                  <a:pt x="0" y="0"/>
                </a:cubicBezTo>
                <a:close/>
              </a:path>
              <a:path extrusionOk="0" h="18288" w="8140446">
                <a:moveTo>
                  <a:pt x="0" y="0"/>
                </a:moveTo>
                <a:cubicBezTo>
                  <a:pt x="142435" y="-24533"/>
                  <a:pt x="380026" y="17447"/>
                  <a:pt x="596966" y="0"/>
                </a:cubicBezTo>
                <a:cubicBezTo>
                  <a:pt x="813906" y="-17447"/>
                  <a:pt x="830530" y="13462"/>
                  <a:pt x="1031123" y="0"/>
                </a:cubicBezTo>
                <a:cubicBezTo>
                  <a:pt x="1231716" y="-13462"/>
                  <a:pt x="1634038" y="0"/>
                  <a:pt x="1872303" y="0"/>
                </a:cubicBezTo>
                <a:cubicBezTo>
                  <a:pt x="2110568" y="0"/>
                  <a:pt x="2261934" y="-25727"/>
                  <a:pt x="2469269" y="0"/>
                </a:cubicBezTo>
                <a:cubicBezTo>
                  <a:pt x="2676604" y="25727"/>
                  <a:pt x="2790440" y="16284"/>
                  <a:pt x="3066235" y="0"/>
                </a:cubicBezTo>
                <a:cubicBezTo>
                  <a:pt x="3342030" y="-16284"/>
                  <a:pt x="3685603" y="41976"/>
                  <a:pt x="3907414" y="0"/>
                </a:cubicBezTo>
                <a:cubicBezTo>
                  <a:pt x="4129225" y="-41976"/>
                  <a:pt x="4177416" y="-7598"/>
                  <a:pt x="4422976" y="0"/>
                </a:cubicBezTo>
                <a:cubicBezTo>
                  <a:pt x="4668536" y="7598"/>
                  <a:pt x="5023499" y="-28058"/>
                  <a:pt x="5264155" y="0"/>
                </a:cubicBezTo>
                <a:cubicBezTo>
                  <a:pt x="5504811" y="28058"/>
                  <a:pt x="5703675" y="13288"/>
                  <a:pt x="6105335" y="0"/>
                </a:cubicBezTo>
                <a:cubicBezTo>
                  <a:pt x="6506995" y="-13288"/>
                  <a:pt x="6455516" y="-5124"/>
                  <a:pt x="6783705" y="0"/>
                </a:cubicBezTo>
                <a:cubicBezTo>
                  <a:pt x="7111894" y="5124"/>
                  <a:pt x="7512856" y="10604"/>
                  <a:pt x="8140446" y="0"/>
                </a:cubicBezTo>
                <a:cubicBezTo>
                  <a:pt x="8140458" y="8833"/>
                  <a:pt x="8140986" y="9830"/>
                  <a:pt x="8140446" y="18288"/>
                </a:cubicBezTo>
                <a:cubicBezTo>
                  <a:pt x="7959314" y="3345"/>
                  <a:pt x="7870113" y="10437"/>
                  <a:pt x="7706289" y="18288"/>
                </a:cubicBezTo>
                <a:cubicBezTo>
                  <a:pt x="7542465" y="26139"/>
                  <a:pt x="7157940" y="17482"/>
                  <a:pt x="6865109" y="18288"/>
                </a:cubicBezTo>
                <a:cubicBezTo>
                  <a:pt x="6572278" y="19094"/>
                  <a:pt x="6524256" y="38051"/>
                  <a:pt x="6349548" y="18288"/>
                </a:cubicBezTo>
                <a:cubicBezTo>
                  <a:pt x="6174840" y="-1475"/>
                  <a:pt x="5951624" y="174"/>
                  <a:pt x="5671177" y="18288"/>
                </a:cubicBezTo>
                <a:cubicBezTo>
                  <a:pt x="5390730" y="36402"/>
                  <a:pt x="5222992" y="60058"/>
                  <a:pt x="4829998" y="18288"/>
                </a:cubicBezTo>
                <a:cubicBezTo>
                  <a:pt x="4437004" y="-23482"/>
                  <a:pt x="4344181" y="39087"/>
                  <a:pt x="4151627" y="18288"/>
                </a:cubicBezTo>
                <a:cubicBezTo>
                  <a:pt x="3959073" y="-2511"/>
                  <a:pt x="3886970" y="32875"/>
                  <a:pt x="3717470" y="18288"/>
                </a:cubicBezTo>
                <a:cubicBezTo>
                  <a:pt x="3547970" y="3701"/>
                  <a:pt x="3451521" y="31872"/>
                  <a:pt x="3201909" y="18288"/>
                </a:cubicBezTo>
                <a:cubicBezTo>
                  <a:pt x="2952297" y="4704"/>
                  <a:pt x="2543413" y="6029"/>
                  <a:pt x="2360729" y="18288"/>
                </a:cubicBezTo>
                <a:cubicBezTo>
                  <a:pt x="2178045" y="30547"/>
                  <a:pt x="1906056" y="25847"/>
                  <a:pt x="1682359" y="18288"/>
                </a:cubicBezTo>
                <a:cubicBezTo>
                  <a:pt x="1458662" y="10730"/>
                  <a:pt x="1330405" y="8046"/>
                  <a:pt x="1166797" y="18288"/>
                </a:cubicBezTo>
                <a:cubicBezTo>
                  <a:pt x="1003189" y="28530"/>
                  <a:pt x="278098" y="19533"/>
                  <a:pt x="0" y="18288"/>
                </a:cubicBezTo>
                <a:cubicBezTo>
                  <a:pt x="74" y="14054"/>
                  <a:pt x="-46" y="699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12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34" name="Google Shape;534;p51"/>
          <p:cNvSpPr txBox="1"/>
          <p:nvPr>
            <p:ph idx="1" type="body"/>
          </p:nvPr>
        </p:nvSpPr>
        <p:spPr>
          <a:xfrm>
            <a:off x="628650" y="1929384"/>
            <a:ext cx="7886700" cy="4251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520"/>
              <a:buFont typeface="Noto Sans Symbols"/>
              <a:buChar char="❖"/>
            </a:pPr>
            <a:r>
              <a:rPr lang="en-US" sz="1900" u="sng">
                <a:solidFill>
                  <a:schemeClr val="accent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http://www.dba-oracle.com/oracle_tips_oracle_v_sql_server.htm</a:t>
            </a:r>
            <a:endParaRPr sz="1900">
              <a:solidFill>
                <a:schemeClr val="accent1"/>
              </a:solidFill>
            </a:endParaRPr>
          </a:p>
          <a:p>
            <a:pPr indent="-171450" lvl="0" marL="171450" rtl="0" algn="just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rgbClr val="990000"/>
              </a:buClr>
              <a:buSzPts val="1520"/>
              <a:buFont typeface="Noto Sans Symbols"/>
              <a:buChar char="❖"/>
            </a:pPr>
            <a:r>
              <a:rPr lang="en-US" sz="1900">
                <a:solidFill>
                  <a:schemeClr val="accent1"/>
                </a:solidFill>
              </a:rPr>
              <a:t>https://db-engines.com/en/system/Microsoft+SQL+Server%3BOracle</a:t>
            </a:r>
            <a:endParaRPr/>
          </a:p>
        </p:txBody>
      </p:sp>
      <p:sp>
        <p:nvSpPr>
          <p:cNvPr id="535" name="Google Shape;535;p51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3800"/>
              <a:buFont typeface="Calibri"/>
              <a:buNone/>
            </a:pPr>
            <a:r>
              <a:rPr lang="en-US"/>
              <a:t>Explanation of the diagram:</a:t>
            </a:r>
            <a:endParaRPr/>
          </a:p>
        </p:txBody>
      </p:sp>
      <p:sp>
        <p:nvSpPr>
          <p:cNvPr id="136" name="Google Shape;136;p6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80"/>
              <a:buFont typeface="Calibri"/>
              <a:buAutoNum type="arabicPeriod"/>
            </a:pPr>
            <a:r>
              <a:rPr b="1" lang="en-US" sz="1600">
                <a:solidFill>
                  <a:schemeClr val="dk1"/>
                </a:solidFill>
              </a:rPr>
              <a:t>Data Files</a:t>
            </a:r>
            <a:r>
              <a:rPr lang="en-US" sz="1600">
                <a:solidFill>
                  <a:schemeClr val="dk1"/>
                </a:solidFill>
              </a:rPr>
              <a:t>:</a:t>
            </a:r>
            <a:endParaRPr/>
          </a:p>
          <a:p>
            <a:pPr indent="-285750" lvl="1" marL="742950" rtl="0" algn="just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b="1" lang="en-US" sz="1400">
                <a:solidFill>
                  <a:schemeClr val="dk1"/>
                </a:solidFill>
              </a:rPr>
              <a:t>Passengers.csv</a:t>
            </a:r>
            <a:r>
              <a:rPr lang="en-US" sz="1400">
                <a:solidFill>
                  <a:schemeClr val="dk1"/>
                </a:solidFill>
              </a:rPr>
              <a:t>: Contains information about passengers, such as their ID, name, age, and email.</a:t>
            </a:r>
            <a:endParaRPr/>
          </a:p>
          <a:p>
            <a:pPr indent="-285750" lvl="1" marL="742950" rtl="0" algn="just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b="1" lang="en-US" sz="1400">
                <a:solidFill>
                  <a:schemeClr val="dk1"/>
                </a:solidFill>
              </a:rPr>
              <a:t>Flights.csv</a:t>
            </a:r>
            <a:r>
              <a:rPr lang="en-US" sz="1400">
                <a:solidFill>
                  <a:schemeClr val="dk1"/>
                </a:solidFill>
              </a:rPr>
              <a:t>: Stores flight details, including flight numbers, departure times, arrival times, and destinations.</a:t>
            </a:r>
            <a:endParaRPr/>
          </a:p>
          <a:p>
            <a:pPr indent="-285750" lvl="1" marL="742950" rtl="0" algn="just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b="1" lang="en-US" sz="1400">
                <a:solidFill>
                  <a:schemeClr val="dk1"/>
                </a:solidFill>
              </a:rPr>
              <a:t>Bookings.csv</a:t>
            </a:r>
            <a:r>
              <a:rPr lang="en-US" sz="1400">
                <a:solidFill>
                  <a:schemeClr val="dk1"/>
                </a:solidFill>
              </a:rPr>
              <a:t>: Tracks flight bookings, linking passengers to specific flights along with the status of their bookings.</a:t>
            </a:r>
            <a:endParaRPr/>
          </a:p>
          <a:p>
            <a:pPr indent="-171450" lvl="0" marL="171450" rtl="0" algn="just">
              <a:lnSpc>
                <a:spcPct val="110000"/>
              </a:lnSpc>
              <a:spcBef>
                <a:spcPts val="750"/>
              </a:spcBef>
              <a:spcAft>
                <a:spcPts val="0"/>
              </a:spcAft>
              <a:buSzPts val="1280"/>
              <a:buFont typeface="Calibri"/>
              <a:buAutoNum type="arabicPeriod"/>
            </a:pPr>
            <a:r>
              <a:rPr b="1" lang="en-US" sz="1600">
                <a:solidFill>
                  <a:schemeClr val="dk1"/>
                </a:solidFill>
              </a:rPr>
              <a:t>Manual Data Entry/Update</a:t>
            </a:r>
            <a:r>
              <a:rPr lang="en-US" sz="1600">
                <a:solidFill>
                  <a:schemeClr val="dk1"/>
                </a:solidFill>
              </a:rPr>
              <a:t>:</a:t>
            </a:r>
            <a:endParaRPr/>
          </a:p>
          <a:p>
            <a:pPr indent="-285750" lvl="1" marL="742950" rtl="0" algn="just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lang="en-US" sz="1400">
                <a:solidFill>
                  <a:schemeClr val="dk1"/>
                </a:solidFill>
              </a:rPr>
              <a:t>Data is often entered manually into these files, which can lead to errors and inconsistencies.</a:t>
            </a:r>
            <a:endParaRPr/>
          </a:p>
          <a:p>
            <a:pPr indent="-285750" lvl="1" marL="742950" rtl="0" algn="just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lang="en-US" sz="1400">
                <a:solidFill>
                  <a:schemeClr val="dk1"/>
                </a:solidFill>
              </a:rPr>
              <a:t>Updates require reading the entire file, making changes, and rewriting the file. This process is time-consuming and error-prone.</a:t>
            </a:r>
            <a:endParaRPr/>
          </a:p>
          <a:p>
            <a:pPr indent="-171450" lvl="0" marL="171450" rtl="0" algn="just">
              <a:lnSpc>
                <a:spcPct val="110000"/>
              </a:lnSpc>
              <a:spcBef>
                <a:spcPts val="750"/>
              </a:spcBef>
              <a:spcAft>
                <a:spcPts val="0"/>
              </a:spcAft>
              <a:buSzPts val="1280"/>
              <a:buFont typeface="Calibri"/>
              <a:buAutoNum type="arabicPeriod"/>
            </a:pPr>
            <a:r>
              <a:rPr b="1" lang="en-US" sz="1600">
                <a:solidFill>
                  <a:schemeClr val="dk1"/>
                </a:solidFill>
              </a:rPr>
              <a:t>Reports and Analysis</a:t>
            </a:r>
            <a:r>
              <a:rPr lang="en-US" sz="1600">
                <a:solidFill>
                  <a:schemeClr val="dk1"/>
                </a:solidFill>
              </a:rPr>
              <a:t>:</a:t>
            </a:r>
            <a:endParaRPr/>
          </a:p>
          <a:p>
            <a:pPr indent="-285750" lvl="1" marL="742950" rtl="0" algn="just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lang="en-US" sz="1400">
                <a:solidFill>
                  <a:schemeClr val="dk1"/>
                </a:solidFill>
              </a:rPr>
              <a:t>Generating reports requires extracting data from multiple files, often leading to complex queries and inefficient data retrieval.</a:t>
            </a:r>
            <a:endParaRPr/>
          </a:p>
          <a:p>
            <a:pPr indent="-285750" lvl="1" marL="742950" rtl="0" algn="just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lang="en-US" sz="1400">
                <a:solidFill>
                  <a:schemeClr val="dk1"/>
                </a:solidFill>
              </a:rPr>
              <a:t>The system lacks real-time analytical capabilities, meaning insights are often delayed, making it difficult to respond promptly to operational issues or customer complaints.</a:t>
            </a:r>
            <a:endParaRPr/>
          </a:p>
          <a:p>
            <a:pPr indent="-90170" lvl="0" marL="171450" rtl="0" algn="just">
              <a:lnSpc>
                <a:spcPct val="110000"/>
              </a:lnSpc>
              <a:spcBef>
                <a:spcPts val="750"/>
              </a:spcBef>
              <a:spcAft>
                <a:spcPts val="0"/>
              </a:spcAft>
              <a:buSzPts val="128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37" name="Google Shape;137;p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"/>
          <p:cNvSpPr/>
          <p:nvPr/>
        </p:nvSpPr>
        <p:spPr>
          <a:xfrm>
            <a:off x="0" y="0"/>
            <a:ext cx="9141714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3" name="Google Shape;143;p7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ct val="100000"/>
              <a:buFont typeface="Calibri"/>
              <a:buNone/>
            </a:pPr>
            <a:r>
              <a:rPr lang="en-US" sz="4800"/>
              <a:t>Example of US continental airlines</a:t>
            </a:r>
            <a:endParaRPr sz="4700"/>
          </a:p>
        </p:txBody>
      </p:sp>
      <p:sp>
        <p:nvSpPr>
          <p:cNvPr id="144" name="Google Shape;144;p7"/>
          <p:cNvSpPr/>
          <p:nvPr/>
        </p:nvSpPr>
        <p:spPr>
          <a:xfrm>
            <a:off x="501777" y="1677373"/>
            <a:ext cx="8140446" cy="18288"/>
          </a:xfrm>
          <a:custGeom>
            <a:rect b="b" l="l" r="r" t="t"/>
            <a:pathLst>
              <a:path extrusionOk="0" fill="none" h="18288" w="8140446">
                <a:moveTo>
                  <a:pt x="0" y="0"/>
                </a:moveTo>
                <a:cubicBezTo>
                  <a:pt x="94920" y="9103"/>
                  <a:pt x="287892" y="-4966"/>
                  <a:pt x="434157" y="0"/>
                </a:cubicBezTo>
                <a:cubicBezTo>
                  <a:pt x="580422" y="4966"/>
                  <a:pt x="943595" y="-14182"/>
                  <a:pt x="1193932" y="0"/>
                </a:cubicBezTo>
                <a:cubicBezTo>
                  <a:pt x="1444270" y="14182"/>
                  <a:pt x="1472129" y="5523"/>
                  <a:pt x="1628089" y="0"/>
                </a:cubicBezTo>
                <a:cubicBezTo>
                  <a:pt x="1784049" y="-5523"/>
                  <a:pt x="1962419" y="-17322"/>
                  <a:pt x="2225055" y="0"/>
                </a:cubicBezTo>
                <a:cubicBezTo>
                  <a:pt x="2487691" y="17322"/>
                  <a:pt x="2700681" y="1311"/>
                  <a:pt x="3066235" y="0"/>
                </a:cubicBezTo>
                <a:cubicBezTo>
                  <a:pt x="3431789" y="-1311"/>
                  <a:pt x="3405662" y="25081"/>
                  <a:pt x="3744605" y="0"/>
                </a:cubicBezTo>
                <a:cubicBezTo>
                  <a:pt x="4083548" y="-25081"/>
                  <a:pt x="4265111" y="-11945"/>
                  <a:pt x="4504380" y="0"/>
                </a:cubicBezTo>
                <a:cubicBezTo>
                  <a:pt x="4743649" y="11945"/>
                  <a:pt x="4860394" y="-2832"/>
                  <a:pt x="5101346" y="0"/>
                </a:cubicBezTo>
                <a:cubicBezTo>
                  <a:pt x="5342298" y="2832"/>
                  <a:pt x="5456387" y="23676"/>
                  <a:pt x="5779717" y="0"/>
                </a:cubicBezTo>
                <a:cubicBezTo>
                  <a:pt x="6103047" y="-23676"/>
                  <a:pt x="6270379" y="-37291"/>
                  <a:pt x="6620896" y="0"/>
                </a:cubicBezTo>
                <a:cubicBezTo>
                  <a:pt x="6971413" y="37291"/>
                  <a:pt x="6989068" y="24674"/>
                  <a:pt x="7136458" y="0"/>
                </a:cubicBezTo>
                <a:cubicBezTo>
                  <a:pt x="7283848" y="-24674"/>
                  <a:pt x="7752532" y="-22436"/>
                  <a:pt x="8140446" y="0"/>
                </a:cubicBezTo>
                <a:cubicBezTo>
                  <a:pt x="8140314" y="7702"/>
                  <a:pt x="8140234" y="13511"/>
                  <a:pt x="8140446" y="18288"/>
                </a:cubicBezTo>
                <a:cubicBezTo>
                  <a:pt x="7906329" y="-3043"/>
                  <a:pt x="7681180" y="27465"/>
                  <a:pt x="7543480" y="18288"/>
                </a:cubicBezTo>
                <a:cubicBezTo>
                  <a:pt x="7405780" y="9111"/>
                  <a:pt x="7216607" y="3660"/>
                  <a:pt x="7109323" y="18288"/>
                </a:cubicBezTo>
                <a:cubicBezTo>
                  <a:pt x="7002039" y="32916"/>
                  <a:pt x="6576231" y="42692"/>
                  <a:pt x="6430952" y="18288"/>
                </a:cubicBezTo>
                <a:cubicBezTo>
                  <a:pt x="6285673" y="-6116"/>
                  <a:pt x="6138840" y="34521"/>
                  <a:pt x="5915391" y="18288"/>
                </a:cubicBezTo>
                <a:cubicBezTo>
                  <a:pt x="5691942" y="2055"/>
                  <a:pt x="5459460" y="51666"/>
                  <a:pt x="5237020" y="18288"/>
                </a:cubicBezTo>
                <a:cubicBezTo>
                  <a:pt x="5014580" y="-15090"/>
                  <a:pt x="4747677" y="40449"/>
                  <a:pt x="4558650" y="18288"/>
                </a:cubicBezTo>
                <a:cubicBezTo>
                  <a:pt x="4369623" y="-3873"/>
                  <a:pt x="4146061" y="12568"/>
                  <a:pt x="3880279" y="18288"/>
                </a:cubicBezTo>
                <a:cubicBezTo>
                  <a:pt x="3614497" y="24008"/>
                  <a:pt x="3473808" y="-12908"/>
                  <a:pt x="3201909" y="18288"/>
                </a:cubicBezTo>
                <a:cubicBezTo>
                  <a:pt x="2930010" y="49484"/>
                  <a:pt x="2728175" y="-3430"/>
                  <a:pt x="2604943" y="18288"/>
                </a:cubicBezTo>
                <a:cubicBezTo>
                  <a:pt x="2481711" y="40006"/>
                  <a:pt x="2004334" y="26952"/>
                  <a:pt x="1845168" y="18288"/>
                </a:cubicBezTo>
                <a:cubicBezTo>
                  <a:pt x="1686003" y="9624"/>
                  <a:pt x="1375070" y="37580"/>
                  <a:pt x="1166797" y="18288"/>
                </a:cubicBezTo>
                <a:cubicBezTo>
                  <a:pt x="958524" y="-1004"/>
                  <a:pt x="342846" y="8880"/>
                  <a:pt x="0" y="18288"/>
                </a:cubicBezTo>
                <a:cubicBezTo>
                  <a:pt x="129" y="13298"/>
                  <a:pt x="-675" y="6857"/>
                  <a:pt x="0" y="0"/>
                </a:cubicBezTo>
                <a:close/>
              </a:path>
              <a:path extrusionOk="0" h="18288" w="8140446">
                <a:moveTo>
                  <a:pt x="0" y="0"/>
                </a:moveTo>
                <a:cubicBezTo>
                  <a:pt x="142435" y="-24533"/>
                  <a:pt x="380026" y="17447"/>
                  <a:pt x="596966" y="0"/>
                </a:cubicBezTo>
                <a:cubicBezTo>
                  <a:pt x="813906" y="-17447"/>
                  <a:pt x="830530" y="13462"/>
                  <a:pt x="1031123" y="0"/>
                </a:cubicBezTo>
                <a:cubicBezTo>
                  <a:pt x="1231716" y="-13462"/>
                  <a:pt x="1634038" y="0"/>
                  <a:pt x="1872303" y="0"/>
                </a:cubicBezTo>
                <a:cubicBezTo>
                  <a:pt x="2110568" y="0"/>
                  <a:pt x="2261934" y="-25727"/>
                  <a:pt x="2469269" y="0"/>
                </a:cubicBezTo>
                <a:cubicBezTo>
                  <a:pt x="2676604" y="25727"/>
                  <a:pt x="2790440" y="16284"/>
                  <a:pt x="3066235" y="0"/>
                </a:cubicBezTo>
                <a:cubicBezTo>
                  <a:pt x="3342030" y="-16284"/>
                  <a:pt x="3685603" y="41976"/>
                  <a:pt x="3907414" y="0"/>
                </a:cubicBezTo>
                <a:cubicBezTo>
                  <a:pt x="4129225" y="-41976"/>
                  <a:pt x="4177416" y="-7598"/>
                  <a:pt x="4422976" y="0"/>
                </a:cubicBezTo>
                <a:cubicBezTo>
                  <a:pt x="4668536" y="7598"/>
                  <a:pt x="5023499" y="-28058"/>
                  <a:pt x="5264155" y="0"/>
                </a:cubicBezTo>
                <a:cubicBezTo>
                  <a:pt x="5504811" y="28058"/>
                  <a:pt x="5703675" y="13288"/>
                  <a:pt x="6105335" y="0"/>
                </a:cubicBezTo>
                <a:cubicBezTo>
                  <a:pt x="6506995" y="-13288"/>
                  <a:pt x="6455516" y="-5124"/>
                  <a:pt x="6783705" y="0"/>
                </a:cubicBezTo>
                <a:cubicBezTo>
                  <a:pt x="7111894" y="5124"/>
                  <a:pt x="7512856" y="10604"/>
                  <a:pt x="8140446" y="0"/>
                </a:cubicBezTo>
                <a:cubicBezTo>
                  <a:pt x="8140458" y="8833"/>
                  <a:pt x="8140986" y="9830"/>
                  <a:pt x="8140446" y="18288"/>
                </a:cubicBezTo>
                <a:cubicBezTo>
                  <a:pt x="7959314" y="3345"/>
                  <a:pt x="7870113" y="10437"/>
                  <a:pt x="7706289" y="18288"/>
                </a:cubicBezTo>
                <a:cubicBezTo>
                  <a:pt x="7542465" y="26139"/>
                  <a:pt x="7157940" y="17482"/>
                  <a:pt x="6865109" y="18288"/>
                </a:cubicBezTo>
                <a:cubicBezTo>
                  <a:pt x="6572278" y="19094"/>
                  <a:pt x="6524256" y="38051"/>
                  <a:pt x="6349548" y="18288"/>
                </a:cubicBezTo>
                <a:cubicBezTo>
                  <a:pt x="6174840" y="-1475"/>
                  <a:pt x="5951624" y="174"/>
                  <a:pt x="5671177" y="18288"/>
                </a:cubicBezTo>
                <a:cubicBezTo>
                  <a:pt x="5390730" y="36402"/>
                  <a:pt x="5222992" y="60058"/>
                  <a:pt x="4829998" y="18288"/>
                </a:cubicBezTo>
                <a:cubicBezTo>
                  <a:pt x="4437004" y="-23482"/>
                  <a:pt x="4344181" y="39087"/>
                  <a:pt x="4151627" y="18288"/>
                </a:cubicBezTo>
                <a:cubicBezTo>
                  <a:pt x="3959073" y="-2511"/>
                  <a:pt x="3886970" y="32875"/>
                  <a:pt x="3717470" y="18288"/>
                </a:cubicBezTo>
                <a:cubicBezTo>
                  <a:pt x="3547970" y="3701"/>
                  <a:pt x="3451521" y="31872"/>
                  <a:pt x="3201909" y="18288"/>
                </a:cubicBezTo>
                <a:cubicBezTo>
                  <a:pt x="2952297" y="4704"/>
                  <a:pt x="2543413" y="6029"/>
                  <a:pt x="2360729" y="18288"/>
                </a:cubicBezTo>
                <a:cubicBezTo>
                  <a:pt x="2178045" y="30547"/>
                  <a:pt x="1906056" y="25847"/>
                  <a:pt x="1682359" y="18288"/>
                </a:cubicBezTo>
                <a:cubicBezTo>
                  <a:pt x="1458662" y="10730"/>
                  <a:pt x="1330405" y="8046"/>
                  <a:pt x="1166797" y="18288"/>
                </a:cubicBezTo>
                <a:cubicBezTo>
                  <a:pt x="1003189" y="28530"/>
                  <a:pt x="278098" y="19533"/>
                  <a:pt x="0" y="18288"/>
                </a:cubicBezTo>
                <a:cubicBezTo>
                  <a:pt x="74" y="14054"/>
                  <a:pt x="-46" y="699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12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5" name="Google Shape;145;p7"/>
          <p:cNvSpPr txBox="1"/>
          <p:nvPr>
            <p:ph idx="1" type="body"/>
          </p:nvPr>
        </p:nvSpPr>
        <p:spPr>
          <a:xfrm>
            <a:off x="628650" y="1929384"/>
            <a:ext cx="7886700" cy="425196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rmAutofit fontScale="92500" lnSpcReduction="10000"/>
          </a:bodyPr>
          <a:lstStyle/>
          <a:p>
            <a:pPr indent="-171450" lvl="0" marL="17145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800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</a:rPr>
              <a:t>U.S Continental airlines was in trouble, lowest ranked airline Company a decade before 2004.</a:t>
            </a:r>
            <a:endParaRPr/>
          </a:p>
          <a:p>
            <a:pPr indent="-171450" lvl="0" marL="171450" rtl="0" algn="just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ct val="800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</a:rPr>
              <a:t>Complaints of mishandled baggage, customer complaints, and overbooking.</a:t>
            </a:r>
            <a:endParaRPr/>
          </a:p>
          <a:p>
            <a:pPr indent="-171450" lvl="0" marL="171450" rtl="0" algn="just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ct val="800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</a:rPr>
              <a:t>Speculation of 3</a:t>
            </a:r>
            <a:r>
              <a:rPr baseline="30000" lang="en-US" sz="2000">
                <a:solidFill>
                  <a:schemeClr val="dk1"/>
                </a:solidFill>
              </a:rPr>
              <a:t>rd</a:t>
            </a:r>
            <a:r>
              <a:rPr lang="en-US" sz="2000">
                <a:solidFill>
                  <a:schemeClr val="dk1"/>
                </a:solidFill>
              </a:rPr>
              <a:t> time bankruptcy</a:t>
            </a:r>
            <a:endParaRPr/>
          </a:p>
          <a:p>
            <a:pPr indent="-171450" lvl="0" marL="171450" rtl="0" algn="just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ct val="800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</a:rPr>
              <a:t>Had 10 CEOs in 10 years</a:t>
            </a:r>
            <a:endParaRPr/>
          </a:p>
          <a:p>
            <a:pPr indent="-171450" lvl="0" marL="171450" rtl="0" algn="just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ct val="800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</a:rPr>
              <a:t>Today it is the most admired Global company.</a:t>
            </a:r>
            <a:endParaRPr/>
          </a:p>
          <a:p>
            <a:pPr indent="-171450" lvl="0" marL="171450" rtl="0" algn="just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ct val="800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</a:rPr>
              <a:t>Implemented data warehouse,</a:t>
            </a:r>
            <a:endParaRPr/>
          </a:p>
          <a:p>
            <a:pPr indent="-171450" lvl="1" marL="514350" rtl="0" algn="just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Char char="―"/>
            </a:pPr>
            <a:r>
              <a:rPr lang="en-US" sz="1800">
                <a:solidFill>
                  <a:schemeClr val="dk1"/>
                </a:solidFill>
              </a:rPr>
              <a:t> that supported the company’s business strategy, dramatically improving customer service and operations</a:t>
            </a:r>
            <a:endParaRPr/>
          </a:p>
          <a:p>
            <a:pPr indent="-171450" lvl="2" marL="857250" rtl="0" algn="just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1600">
                <a:solidFill>
                  <a:schemeClr val="dk1"/>
                </a:solidFill>
              </a:rPr>
              <a:t>creating cost savings</a:t>
            </a:r>
            <a:endParaRPr/>
          </a:p>
          <a:p>
            <a:pPr indent="-171450" lvl="2" marL="857250" rtl="0" algn="just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1600">
                <a:solidFill>
                  <a:schemeClr val="dk1"/>
                </a:solidFill>
              </a:rPr>
              <a:t> and generating revenue</a:t>
            </a:r>
            <a:endParaRPr/>
          </a:p>
          <a:p>
            <a:pPr indent="-77470" lvl="0" marL="171450" rtl="0" algn="just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ct val="80000"/>
              <a:buFont typeface="Noto Sans Symbols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89217" lvl="2" marL="857250" rtl="0" algn="just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Noto Sans Symbols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146" name="Google Shape;146;p7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8"/>
          <p:cNvSpPr/>
          <p:nvPr/>
        </p:nvSpPr>
        <p:spPr>
          <a:xfrm>
            <a:off x="0" y="0"/>
            <a:ext cx="9141714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2" name="Google Shape;152;p8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4400"/>
              <a:buFont typeface="Calibri"/>
              <a:buNone/>
            </a:pPr>
            <a:r>
              <a:rPr lang="en-US" sz="4400"/>
              <a:t>Example of US continental airlines</a:t>
            </a:r>
            <a:br>
              <a:rPr lang="en-US" sz="4400"/>
            </a:br>
            <a:r>
              <a:rPr lang="en-US" sz="4400"/>
              <a:t>contd..</a:t>
            </a:r>
            <a:endParaRPr sz="4700"/>
          </a:p>
        </p:txBody>
      </p:sp>
      <p:sp>
        <p:nvSpPr>
          <p:cNvPr id="153" name="Google Shape;153;p8"/>
          <p:cNvSpPr/>
          <p:nvPr/>
        </p:nvSpPr>
        <p:spPr>
          <a:xfrm>
            <a:off x="501777" y="1677373"/>
            <a:ext cx="8140446" cy="18288"/>
          </a:xfrm>
          <a:custGeom>
            <a:rect b="b" l="l" r="r" t="t"/>
            <a:pathLst>
              <a:path extrusionOk="0" fill="none" h="18288" w="8140446">
                <a:moveTo>
                  <a:pt x="0" y="0"/>
                </a:moveTo>
                <a:cubicBezTo>
                  <a:pt x="94920" y="9103"/>
                  <a:pt x="287892" y="-4966"/>
                  <a:pt x="434157" y="0"/>
                </a:cubicBezTo>
                <a:cubicBezTo>
                  <a:pt x="580422" y="4966"/>
                  <a:pt x="943595" y="-14182"/>
                  <a:pt x="1193932" y="0"/>
                </a:cubicBezTo>
                <a:cubicBezTo>
                  <a:pt x="1444270" y="14182"/>
                  <a:pt x="1472129" y="5523"/>
                  <a:pt x="1628089" y="0"/>
                </a:cubicBezTo>
                <a:cubicBezTo>
                  <a:pt x="1784049" y="-5523"/>
                  <a:pt x="1962419" y="-17322"/>
                  <a:pt x="2225055" y="0"/>
                </a:cubicBezTo>
                <a:cubicBezTo>
                  <a:pt x="2487691" y="17322"/>
                  <a:pt x="2700681" y="1311"/>
                  <a:pt x="3066235" y="0"/>
                </a:cubicBezTo>
                <a:cubicBezTo>
                  <a:pt x="3431789" y="-1311"/>
                  <a:pt x="3405662" y="25081"/>
                  <a:pt x="3744605" y="0"/>
                </a:cubicBezTo>
                <a:cubicBezTo>
                  <a:pt x="4083548" y="-25081"/>
                  <a:pt x="4265111" y="-11945"/>
                  <a:pt x="4504380" y="0"/>
                </a:cubicBezTo>
                <a:cubicBezTo>
                  <a:pt x="4743649" y="11945"/>
                  <a:pt x="4860394" y="-2832"/>
                  <a:pt x="5101346" y="0"/>
                </a:cubicBezTo>
                <a:cubicBezTo>
                  <a:pt x="5342298" y="2832"/>
                  <a:pt x="5456387" y="23676"/>
                  <a:pt x="5779717" y="0"/>
                </a:cubicBezTo>
                <a:cubicBezTo>
                  <a:pt x="6103047" y="-23676"/>
                  <a:pt x="6270379" y="-37291"/>
                  <a:pt x="6620896" y="0"/>
                </a:cubicBezTo>
                <a:cubicBezTo>
                  <a:pt x="6971413" y="37291"/>
                  <a:pt x="6989068" y="24674"/>
                  <a:pt x="7136458" y="0"/>
                </a:cubicBezTo>
                <a:cubicBezTo>
                  <a:pt x="7283848" y="-24674"/>
                  <a:pt x="7752532" y="-22436"/>
                  <a:pt x="8140446" y="0"/>
                </a:cubicBezTo>
                <a:cubicBezTo>
                  <a:pt x="8140314" y="7702"/>
                  <a:pt x="8140234" y="13511"/>
                  <a:pt x="8140446" y="18288"/>
                </a:cubicBezTo>
                <a:cubicBezTo>
                  <a:pt x="7906329" y="-3043"/>
                  <a:pt x="7681180" y="27465"/>
                  <a:pt x="7543480" y="18288"/>
                </a:cubicBezTo>
                <a:cubicBezTo>
                  <a:pt x="7405780" y="9111"/>
                  <a:pt x="7216607" y="3660"/>
                  <a:pt x="7109323" y="18288"/>
                </a:cubicBezTo>
                <a:cubicBezTo>
                  <a:pt x="7002039" y="32916"/>
                  <a:pt x="6576231" y="42692"/>
                  <a:pt x="6430952" y="18288"/>
                </a:cubicBezTo>
                <a:cubicBezTo>
                  <a:pt x="6285673" y="-6116"/>
                  <a:pt x="6138840" y="34521"/>
                  <a:pt x="5915391" y="18288"/>
                </a:cubicBezTo>
                <a:cubicBezTo>
                  <a:pt x="5691942" y="2055"/>
                  <a:pt x="5459460" y="51666"/>
                  <a:pt x="5237020" y="18288"/>
                </a:cubicBezTo>
                <a:cubicBezTo>
                  <a:pt x="5014580" y="-15090"/>
                  <a:pt x="4747677" y="40449"/>
                  <a:pt x="4558650" y="18288"/>
                </a:cubicBezTo>
                <a:cubicBezTo>
                  <a:pt x="4369623" y="-3873"/>
                  <a:pt x="4146061" y="12568"/>
                  <a:pt x="3880279" y="18288"/>
                </a:cubicBezTo>
                <a:cubicBezTo>
                  <a:pt x="3614497" y="24008"/>
                  <a:pt x="3473808" y="-12908"/>
                  <a:pt x="3201909" y="18288"/>
                </a:cubicBezTo>
                <a:cubicBezTo>
                  <a:pt x="2930010" y="49484"/>
                  <a:pt x="2728175" y="-3430"/>
                  <a:pt x="2604943" y="18288"/>
                </a:cubicBezTo>
                <a:cubicBezTo>
                  <a:pt x="2481711" y="40006"/>
                  <a:pt x="2004334" y="26952"/>
                  <a:pt x="1845168" y="18288"/>
                </a:cubicBezTo>
                <a:cubicBezTo>
                  <a:pt x="1686003" y="9624"/>
                  <a:pt x="1375070" y="37580"/>
                  <a:pt x="1166797" y="18288"/>
                </a:cubicBezTo>
                <a:cubicBezTo>
                  <a:pt x="958524" y="-1004"/>
                  <a:pt x="342846" y="8880"/>
                  <a:pt x="0" y="18288"/>
                </a:cubicBezTo>
                <a:cubicBezTo>
                  <a:pt x="129" y="13298"/>
                  <a:pt x="-675" y="6857"/>
                  <a:pt x="0" y="0"/>
                </a:cubicBezTo>
                <a:close/>
              </a:path>
              <a:path extrusionOk="0" h="18288" w="8140446">
                <a:moveTo>
                  <a:pt x="0" y="0"/>
                </a:moveTo>
                <a:cubicBezTo>
                  <a:pt x="142435" y="-24533"/>
                  <a:pt x="380026" y="17447"/>
                  <a:pt x="596966" y="0"/>
                </a:cubicBezTo>
                <a:cubicBezTo>
                  <a:pt x="813906" y="-17447"/>
                  <a:pt x="830530" y="13462"/>
                  <a:pt x="1031123" y="0"/>
                </a:cubicBezTo>
                <a:cubicBezTo>
                  <a:pt x="1231716" y="-13462"/>
                  <a:pt x="1634038" y="0"/>
                  <a:pt x="1872303" y="0"/>
                </a:cubicBezTo>
                <a:cubicBezTo>
                  <a:pt x="2110568" y="0"/>
                  <a:pt x="2261934" y="-25727"/>
                  <a:pt x="2469269" y="0"/>
                </a:cubicBezTo>
                <a:cubicBezTo>
                  <a:pt x="2676604" y="25727"/>
                  <a:pt x="2790440" y="16284"/>
                  <a:pt x="3066235" y="0"/>
                </a:cubicBezTo>
                <a:cubicBezTo>
                  <a:pt x="3342030" y="-16284"/>
                  <a:pt x="3685603" y="41976"/>
                  <a:pt x="3907414" y="0"/>
                </a:cubicBezTo>
                <a:cubicBezTo>
                  <a:pt x="4129225" y="-41976"/>
                  <a:pt x="4177416" y="-7598"/>
                  <a:pt x="4422976" y="0"/>
                </a:cubicBezTo>
                <a:cubicBezTo>
                  <a:pt x="4668536" y="7598"/>
                  <a:pt x="5023499" y="-28058"/>
                  <a:pt x="5264155" y="0"/>
                </a:cubicBezTo>
                <a:cubicBezTo>
                  <a:pt x="5504811" y="28058"/>
                  <a:pt x="5703675" y="13288"/>
                  <a:pt x="6105335" y="0"/>
                </a:cubicBezTo>
                <a:cubicBezTo>
                  <a:pt x="6506995" y="-13288"/>
                  <a:pt x="6455516" y="-5124"/>
                  <a:pt x="6783705" y="0"/>
                </a:cubicBezTo>
                <a:cubicBezTo>
                  <a:pt x="7111894" y="5124"/>
                  <a:pt x="7512856" y="10604"/>
                  <a:pt x="8140446" y="0"/>
                </a:cubicBezTo>
                <a:cubicBezTo>
                  <a:pt x="8140458" y="8833"/>
                  <a:pt x="8140986" y="9830"/>
                  <a:pt x="8140446" y="18288"/>
                </a:cubicBezTo>
                <a:cubicBezTo>
                  <a:pt x="7959314" y="3345"/>
                  <a:pt x="7870113" y="10437"/>
                  <a:pt x="7706289" y="18288"/>
                </a:cubicBezTo>
                <a:cubicBezTo>
                  <a:pt x="7542465" y="26139"/>
                  <a:pt x="7157940" y="17482"/>
                  <a:pt x="6865109" y="18288"/>
                </a:cubicBezTo>
                <a:cubicBezTo>
                  <a:pt x="6572278" y="19094"/>
                  <a:pt x="6524256" y="38051"/>
                  <a:pt x="6349548" y="18288"/>
                </a:cubicBezTo>
                <a:cubicBezTo>
                  <a:pt x="6174840" y="-1475"/>
                  <a:pt x="5951624" y="174"/>
                  <a:pt x="5671177" y="18288"/>
                </a:cubicBezTo>
                <a:cubicBezTo>
                  <a:pt x="5390730" y="36402"/>
                  <a:pt x="5222992" y="60058"/>
                  <a:pt x="4829998" y="18288"/>
                </a:cubicBezTo>
                <a:cubicBezTo>
                  <a:pt x="4437004" y="-23482"/>
                  <a:pt x="4344181" y="39087"/>
                  <a:pt x="4151627" y="18288"/>
                </a:cubicBezTo>
                <a:cubicBezTo>
                  <a:pt x="3959073" y="-2511"/>
                  <a:pt x="3886970" y="32875"/>
                  <a:pt x="3717470" y="18288"/>
                </a:cubicBezTo>
                <a:cubicBezTo>
                  <a:pt x="3547970" y="3701"/>
                  <a:pt x="3451521" y="31872"/>
                  <a:pt x="3201909" y="18288"/>
                </a:cubicBezTo>
                <a:cubicBezTo>
                  <a:pt x="2952297" y="4704"/>
                  <a:pt x="2543413" y="6029"/>
                  <a:pt x="2360729" y="18288"/>
                </a:cubicBezTo>
                <a:cubicBezTo>
                  <a:pt x="2178045" y="30547"/>
                  <a:pt x="1906056" y="25847"/>
                  <a:pt x="1682359" y="18288"/>
                </a:cubicBezTo>
                <a:cubicBezTo>
                  <a:pt x="1458662" y="10730"/>
                  <a:pt x="1330405" y="8046"/>
                  <a:pt x="1166797" y="18288"/>
                </a:cubicBezTo>
                <a:cubicBezTo>
                  <a:pt x="1003189" y="28530"/>
                  <a:pt x="278098" y="19533"/>
                  <a:pt x="0" y="18288"/>
                </a:cubicBezTo>
                <a:cubicBezTo>
                  <a:pt x="74" y="14054"/>
                  <a:pt x="-46" y="699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12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4" name="Google Shape;154;p8"/>
          <p:cNvSpPr txBox="1"/>
          <p:nvPr>
            <p:ph idx="1" type="body"/>
          </p:nvPr>
        </p:nvSpPr>
        <p:spPr>
          <a:xfrm>
            <a:off x="628650" y="1929384"/>
            <a:ext cx="7886700" cy="425196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rmAutofit fontScale="85000" lnSpcReduction="20000"/>
          </a:bodyPr>
          <a:lstStyle/>
          <a:p>
            <a:pPr indent="-171450" lvl="0" marL="17145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80000"/>
              <a:buFont typeface="Noto Sans Symbols"/>
              <a:buChar char="▪"/>
            </a:pPr>
            <a:r>
              <a:rPr lang="en-US" sz="3200">
                <a:solidFill>
                  <a:schemeClr val="dk1"/>
                </a:solidFill>
              </a:rPr>
              <a:t>Company has integrated:</a:t>
            </a:r>
            <a:endParaRPr/>
          </a:p>
          <a:p>
            <a:pPr indent="-171449" lvl="1" marL="514350" rtl="0" algn="just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en-US" sz="2800">
                <a:solidFill>
                  <a:schemeClr val="dk1"/>
                </a:solidFill>
              </a:rPr>
              <a:t> revenue</a:t>
            </a:r>
            <a:endParaRPr/>
          </a:p>
          <a:p>
            <a:pPr indent="-171449" lvl="1" marL="514350" rtl="0" algn="just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en-US" sz="2800">
                <a:solidFill>
                  <a:schemeClr val="dk1"/>
                </a:solidFill>
              </a:rPr>
              <a:t> flight schedule</a:t>
            </a:r>
            <a:endParaRPr/>
          </a:p>
          <a:p>
            <a:pPr indent="-171449" lvl="1" marL="514350" rtl="0" algn="just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en-US" sz="2800">
                <a:solidFill>
                  <a:schemeClr val="dk1"/>
                </a:solidFill>
              </a:rPr>
              <a:t> customer</a:t>
            </a:r>
            <a:endParaRPr/>
          </a:p>
          <a:p>
            <a:pPr indent="-171449" lvl="1" marL="514350" rtl="0" algn="just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en-US" sz="2800">
                <a:solidFill>
                  <a:schemeClr val="dk1"/>
                </a:solidFill>
              </a:rPr>
              <a:t> inventory</a:t>
            </a:r>
            <a:endParaRPr/>
          </a:p>
          <a:p>
            <a:pPr indent="-171449" lvl="1" marL="514350" rtl="0" algn="just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en-US" sz="2800">
                <a:solidFill>
                  <a:schemeClr val="dk1"/>
                </a:solidFill>
              </a:rPr>
              <a:t> and security data as part of the data warehousing project</a:t>
            </a:r>
            <a:endParaRPr/>
          </a:p>
          <a:p>
            <a:pPr indent="-171450" lvl="0" marL="171450" rtl="0" algn="just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ct val="80000"/>
              <a:buFont typeface="Noto Sans Symbols"/>
              <a:buChar char="▪"/>
            </a:pPr>
            <a:r>
              <a:rPr lang="en-US" sz="3200">
                <a:solidFill>
                  <a:schemeClr val="dk1"/>
                </a:solidFill>
              </a:rPr>
              <a:t>After September 11, company was able to work with FBI to determine whether the terrorist in FBI list were attempting to board the company flights.</a:t>
            </a:r>
            <a:endParaRPr/>
          </a:p>
          <a:p>
            <a:pPr indent="-63500" lvl="2" marL="857250" rtl="0" algn="just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Noto Sans Symbols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155" name="Google Shape;155;p8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9"/>
          <p:cNvSpPr/>
          <p:nvPr/>
        </p:nvSpPr>
        <p:spPr>
          <a:xfrm>
            <a:off x="0" y="0"/>
            <a:ext cx="9141714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1" name="Google Shape;161;p9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4700"/>
              <a:buFont typeface="Calibri"/>
              <a:buNone/>
            </a:pPr>
            <a:r>
              <a:rPr lang="en-US" sz="4700"/>
              <a:t>File Processing System -I</a:t>
            </a:r>
            <a:endParaRPr/>
          </a:p>
        </p:txBody>
      </p:sp>
      <p:sp>
        <p:nvSpPr>
          <p:cNvPr id="162" name="Google Shape;162;p9"/>
          <p:cNvSpPr/>
          <p:nvPr/>
        </p:nvSpPr>
        <p:spPr>
          <a:xfrm>
            <a:off x="501777" y="1677373"/>
            <a:ext cx="8140446" cy="18288"/>
          </a:xfrm>
          <a:custGeom>
            <a:rect b="b" l="l" r="r" t="t"/>
            <a:pathLst>
              <a:path extrusionOk="0" fill="none" h="18288" w="8140446">
                <a:moveTo>
                  <a:pt x="0" y="0"/>
                </a:moveTo>
                <a:cubicBezTo>
                  <a:pt x="94920" y="9103"/>
                  <a:pt x="287892" y="-4966"/>
                  <a:pt x="434157" y="0"/>
                </a:cubicBezTo>
                <a:cubicBezTo>
                  <a:pt x="580422" y="4966"/>
                  <a:pt x="943595" y="-14182"/>
                  <a:pt x="1193932" y="0"/>
                </a:cubicBezTo>
                <a:cubicBezTo>
                  <a:pt x="1444270" y="14182"/>
                  <a:pt x="1472129" y="5523"/>
                  <a:pt x="1628089" y="0"/>
                </a:cubicBezTo>
                <a:cubicBezTo>
                  <a:pt x="1784049" y="-5523"/>
                  <a:pt x="1962419" y="-17322"/>
                  <a:pt x="2225055" y="0"/>
                </a:cubicBezTo>
                <a:cubicBezTo>
                  <a:pt x="2487691" y="17322"/>
                  <a:pt x="2700681" y="1311"/>
                  <a:pt x="3066235" y="0"/>
                </a:cubicBezTo>
                <a:cubicBezTo>
                  <a:pt x="3431789" y="-1311"/>
                  <a:pt x="3405662" y="25081"/>
                  <a:pt x="3744605" y="0"/>
                </a:cubicBezTo>
                <a:cubicBezTo>
                  <a:pt x="4083548" y="-25081"/>
                  <a:pt x="4265111" y="-11945"/>
                  <a:pt x="4504380" y="0"/>
                </a:cubicBezTo>
                <a:cubicBezTo>
                  <a:pt x="4743649" y="11945"/>
                  <a:pt x="4860394" y="-2832"/>
                  <a:pt x="5101346" y="0"/>
                </a:cubicBezTo>
                <a:cubicBezTo>
                  <a:pt x="5342298" y="2832"/>
                  <a:pt x="5456387" y="23676"/>
                  <a:pt x="5779717" y="0"/>
                </a:cubicBezTo>
                <a:cubicBezTo>
                  <a:pt x="6103047" y="-23676"/>
                  <a:pt x="6270379" y="-37291"/>
                  <a:pt x="6620896" y="0"/>
                </a:cubicBezTo>
                <a:cubicBezTo>
                  <a:pt x="6971413" y="37291"/>
                  <a:pt x="6989068" y="24674"/>
                  <a:pt x="7136458" y="0"/>
                </a:cubicBezTo>
                <a:cubicBezTo>
                  <a:pt x="7283848" y="-24674"/>
                  <a:pt x="7752532" y="-22436"/>
                  <a:pt x="8140446" y="0"/>
                </a:cubicBezTo>
                <a:cubicBezTo>
                  <a:pt x="8140314" y="7702"/>
                  <a:pt x="8140234" y="13511"/>
                  <a:pt x="8140446" y="18288"/>
                </a:cubicBezTo>
                <a:cubicBezTo>
                  <a:pt x="7906329" y="-3043"/>
                  <a:pt x="7681180" y="27465"/>
                  <a:pt x="7543480" y="18288"/>
                </a:cubicBezTo>
                <a:cubicBezTo>
                  <a:pt x="7405780" y="9111"/>
                  <a:pt x="7216607" y="3660"/>
                  <a:pt x="7109323" y="18288"/>
                </a:cubicBezTo>
                <a:cubicBezTo>
                  <a:pt x="7002039" y="32916"/>
                  <a:pt x="6576231" y="42692"/>
                  <a:pt x="6430952" y="18288"/>
                </a:cubicBezTo>
                <a:cubicBezTo>
                  <a:pt x="6285673" y="-6116"/>
                  <a:pt x="6138840" y="34521"/>
                  <a:pt x="5915391" y="18288"/>
                </a:cubicBezTo>
                <a:cubicBezTo>
                  <a:pt x="5691942" y="2055"/>
                  <a:pt x="5459460" y="51666"/>
                  <a:pt x="5237020" y="18288"/>
                </a:cubicBezTo>
                <a:cubicBezTo>
                  <a:pt x="5014580" y="-15090"/>
                  <a:pt x="4747677" y="40449"/>
                  <a:pt x="4558650" y="18288"/>
                </a:cubicBezTo>
                <a:cubicBezTo>
                  <a:pt x="4369623" y="-3873"/>
                  <a:pt x="4146061" y="12568"/>
                  <a:pt x="3880279" y="18288"/>
                </a:cubicBezTo>
                <a:cubicBezTo>
                  <a:pt x="3614497" y="24008"/>
                  <a:pt x="3473808" y="-12908"/>
                  <a:pt x="3201909" y="18288"/>
                </a:cubicBezTo>
                <a:cubicBezTo>
                  <a:pt x="2930010" y="49484"/>
                  <a:pt x="2728175" y="-3430"/>
                  <a:pt x="2604943" y="18288"/>
                </a:cubicBezTo>
                <a:cubicBezTo>
                  <a:pt x="2481711" y="40006"/>
                  <a:pt x="2004334" y="26952"/>
                  <a:pt x="1845168" y="18288"/>
                </a:cubicBezTo>
                <a:cubicBezTo>
                  <a:pt x="1686003" y="9624"/>
                  <a:pt x="1375070" y="37580"/>
                  <a:pt x="1166797" y="18288"/>
                </a:cubicBezTo>
                <a:cubicBezTo>
                  <a:pt x="958524" y="-1004"/>
                  <a:pt x="342846" y="8880"/>
                  <a:pt x="0" y="18288"/>
                </a:cubicBezTo>
                <a:cubicBezTo>
                  <a:pt x="129" y="13298"/>
                  <a:pt x="-675" y="6857"/>
                  <a:pt x="0" y="0"/>
                </a:cubicBezTo>
                <a:close/>
              </a:path>
              <a:path extrusionOk="0" h="18288" w="8140446">
                <a:moveTo>
                  <a:pt x="0" y="0"/>
                </a:moveTo>
                <a:cubicBezTo>
                  <a:pt x="142435" y="-24533"/>
                  <a:pt x="380026" y="17447"/>
                  <a:pt x="596966" y="0"/>
                </a:cubicBezTo>
                <a:cubicBezTo>
                  <a:pt x="813906" y="-17447"/>
                  <a:pt x="830530" y="13462"/>
                  <a:pt x="1031123" y="0"/>
                </a:cubicBezTo>
                <a:cubicBezTo>
                  <a:pt x="1231716" y="-13462"/>
                  <a:pt x="1634038" y="0"/>
                  <a:pt x="1872303" y="0"/>
                </a:cubicBezTo>
                <a:cubicBezTo>
                  <a:pt x="2110568" y="0"/>
                  <a:pt x="2261934" y="-25727"/>
                  <a:pt x="2469269" y="0"/>
                </a:cubicBezTo>
                <a:cubicBezTo>
                  <a:pt x="2676604" y="25727"/>
                  <a:pt x="2790440" y="16284"/>
                  <a:pt x="3066235" y="0"/>
                </a:cubicBezTo>
                <a:cubicBezTo>
                  <a:pt x="3342030" y="-16284"/>
                  <a:pt x="3685603" y="41976"/>
                  <a:pt x="3907414" y="0"/>
                </a:cubicBezTo>
                <a:cubicBezTo>
                  <a:pt x="4129225" y="-41976"/>
                  <a:pt x="4177416" y="-7598"/>
                  <a:pt x="4422976" y="0"/>
                </a:cubicBezTo>
                <a:cubicBezTo>
                  <a:pt x="4668536" y="7598"/>
                  <a:pt x="5023499" y="-28058"/>
                  <a:pt x="5264155" y="0"/>
                </a:cubicBezTo>
                <a:cubicBezTo>
                  <a:pt x="5504811" y="28058"/>
                  <a:pt x="5703675" y="13288"/>
                  <a:pt x="6105335" y="0"/>
                </a:cubicBezTo>
                <a:cubicBezTo>
                  <a:pt x="6506995" y="-13288"/>
                  <a:pt x="6455516" y="-5124"/>
                  <a:pt x="6783705" y="0"/>
                </a:cubicBezTo>
                <a:cubicBezTo>
                  <a:pt x="7111894" y="5124"/>
                  <a:pt x="7512856" y="10604"/>
                  <a:pt x="8140446" y="0"/>
                </a:cubicBezTo>
                <a:cubicBezTo>
                  <a:pt x="8140458" y="8833"/>
                  <a:pt x="8140986" y="9830"/>
                  <a:pt x="8140446" y="18288"/>
                </a:cubicBezTo>
                <a:cubicBezTo>
                  <a:pt x="7959314" y="3345"/>
                  <a:pt x="7870113" y="10437"/>
                  <a:pt x="7706289" y="18288"/>
                </a:cubicBezTo>
                <a:cubicBezTo>
                  <a:pt x="7542465" y="26139"/>
                  <a:pt x="7157940" y="17482"/>
                  <a:pt x="6865109" y="18288"/>
                </a:cubicBezTo>
                <a:cubicBezTo>
                  <a:pt x="6572278" y="19094"/>
                  <a:pt x="6524256" y="38051"/>
                  <a:pt x="6349548" y="18288"/>
                </a:cubicBezTo>
                <a:cubicBezTo>
                  <a:pt x="6174840" y="-1475"/>
                  <a:pt x="5951624" y="174"/>
                  <a:pt x="5671177" y="18288"/>
                </a:cubicBezTo>
                <a:cubicBezTo>
                  <a:pt x="5390730" y="36402"/>
                  <a:pt x="5222992" y="60058"/>
                  <a:pt x="4829998" y="18288"/>
                </a:cubicBezTo>
                <a:cubicBezTo>
                  <a:pt x="4437004" y="-23482"/>
                  <a:pt x="4344181" y="39087"/>
                  <a:pt x="4151627" y="18288"/>
                </a:cubicBezTo>
                <a:cubicBezTo>
                  <a:pt x="3959073" y="-2511"/>
                  <a:pt x="3886970" y="32875"/>
                  <a:pt x="3717470" y="18288"/>
                </a:cubicBezTo>
                <a:cubicBezTo>
                  <a:pt x="3547970" y="3701"/>
                  <a:pt x="3451521" y="31872"/>
                  <a:pt x="3201909" y="18288"/>
                </a:cubicBezTo>
                <a:cubicBezTo>
                  <a:pt x="2952297" y="4704"/>
                  <a:pt x="2543413" y="6029"/>
                  <a:pt x="2360729" y="18288"/>
                </a:cubicBezTo>
                <a:cubicBezTo>
                  <a:pt x="2178045" y="30547"/>
                  <a:pt x="1906056" y="25847"/>
                  <a:pt x="1682359" y="18288"/>
                </a:cubicBezTo>
                <a:cubicBezTo>
                  <a:pt x="1458662" y="10730"/>
                  <a:pt x="1330405" y="8046"/>
                  <a:pt x="1166797" y="18288"/>
                </a:cubicBezTo>
                <a:cubicBezTo>
                  <a:pt x="1003189" y="28530"/>
                  <a:pt x="278098" y="19533"/>
                  <a:pt x="0" y="18288"/>
                </a:cubicBezTo>
                <a:cubicBezTo>
                  <a:pt x="74" y="14054"/>
                  <a:pt x="-46" y="699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12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3" name="Google Shape;163;p9"/>
          <p:cNvSpPr txBox="1"/>
          <p:nvPr>
            <p:ph idx="1" type="body"/>
          </p:nvPr>
        </p:nvSpPr>
        <p:spPr>
          <a:xfrm>
            <a:off x="628650" y="1929384"/>
            <a:ext cx="7886700" cy="4251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20"/>
              <a:buFont typeface="Noto Sans Symbols"/>
              <a:buChar char="▪"/>
            </a:pPr>
            <a:r>
              <a:rPr lang="en-US" sz="1900">
                <a:solidFill>
                  <a:schemeClr val="dk1"/>
                </a:solidFill>
              </a:rPr>
              <a:t>File processing system refers to the first computer-based approach of handling the commercial or business applications.</a:t>
            </a:r>
            <a:endParaRPr/>
          </a:p>
          <a:p>
            <a:pPr indent="-171450" lvl="0" marL="171450" rtl="0" algn="just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SzPts val="1520"/>
              <a:buFont typeface="Noto Sans Symbols"/>
              <a:buChar char="▪"/>
            </a:pPr>
            <a:r>
              <a:rPr lang="en-US" sz="1900">
                <a:solidFill>
                  <a:schemeClr val="dk1"/>
                </a:solidFill>
              </a:rPr>
              <a:t>Collection of programs that perform services for the end users. E.g. reports. </a:t>
            </a:r>
            <a:endParaRPr/>
          </a:p>
          <a:p>
            <a:pPr indent="-171450" lvl="0" marL="171450" rtl="0" algn="just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SzPts val="1520"/>
              <a:buFont typeface="Noto Sans Symbols"/>
              <a:buChar char="▪"/>
            </a:pPr>
            <a:r>
              <a:rPr lang="en-US" sz="1900">
                <a:solidFill>
                  <a:schemeClr val="dk1"/>
                </a:solidFill>
              </a:rPr>
              <a:t>Each program defines and manages its own data.</a:t>
            </a:r>
            <a:endParaRPr/>
          </a:p>
          <a:p>
            <a:pPr indent="-171450" lvl="0" marL="171450" rtl="0" algn="just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SzPts val="1520"/>
              <a:buFont typeface="Noto Sans Symbols"/>
              <a:buChar char="▪"/>
            </a:pPr>
            <a:r>
              <a:rPr lang="en-US" sz="1900">
                <a:solidFill>
                  <a:schemeClr val="dk1"/>
                </a:solidFill>
              </a:rPr>
              <a:t>This approach met the data processing needs of individual department’s needs.</a:t>
            </a:r>
            <a:endParaRPr/>
          </a:p>
        </p:txBody>
      </p:sp>
      <p:sp>
        <p:nvSpPr>
          <p:cNvPr id="164" name="Google Shape;164;p9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1998-01-19T10:00:26Z</dcterms:created>
  <dc:creator>Michel Mitri</dc:creator>
</cp:coreProperties>
</file>