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21C80-F837-B841-9A20-B879A4CCAEE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D1693-DEE3-2343-8215-0A915FFD1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83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6.png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2856786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Pronoun Types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02324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Explore the world of pronouns and their diverse types. Unveil the power of these linguistic gems and enhance your communication skills.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50006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19" y="5008245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299686" y="4983956"/>
            <a:ext cx="17449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Faseh Tariq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6319599" y="3245525"/>
            <a:ext cx="58978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Definition of Pronouns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6319599" y="4273153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pronoun is a word that can replace a noun or noun phrase and is used to avoid repetition in sentences. It is a key element in effective communication.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202775"/>
            <a:ext cx="48768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Personal Pronouns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341489"/>
            <a:ext cx="993350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Personal pronouns are used to refer to people, animals, or things. They are categorized into three groups: subject pronouns, object pronouns, and possessive pronouns.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2348389" y="4302204"/>
            <a:ext cx="3163014" cy="1724501"/>
          </a:xfrm>
          <a:prstGeom prst="roundRect">
            <a:avLst>
              <a:gd name="adj" fmla="val 3865"/>
            </a:avLst>
          </a:prstGeom>
          <a:solidFill>
            <a:srgbClr val="F6E9D5"/>
          </a:solidFill>
          <a:ln/>
        </p:spPr>
      </p:sp>
      <p:sp>
        <p:nvSpPr>
          <p:cNvPr id="7" name="Text 5"/>
          <p:cNvSpPr/>
          <p:nvPr/>
        </p:nvSpPr>
        <p:spPr>
          <a:xfrm>
            <a:off x="2570559" y="4524375"/>
            <a:ext cx="22860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Subject Pronouns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570559" y="5093732"/>
            <a:ext cx="27186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I, you, he/she/it, we, they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733574" y="4302204"/>
            <a:ext cx="3163014" cy="1724501"/>
          </a:xfrm>
          <a:prstGeom prst="roundRect">
            <a:avLst>
              <a:gd name="adj" fmla="val 3865"/>
            </a:avLst>
          </a:prstGeom>
          <a:solidFill>
            <a:srgbClr val="F6E9D5"/>
          </a:solidFill>
          <a:ln/>
        </p:spPr>
      </p:sp>
      <p:sp>
        <p:nvSpPr>
          <p:cNvPr id="10" name="Text 8"/>
          <p:cNvSpPr/>
          <p:nvPr/>
        </p:nvSpPr>
        <p:spPr>
          <a:xfrm>
            <a:off x="5955744" y="452437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Object Pronouns</a:t>
            </a:r>
            <a:endParaRPr lang="en-US" sz="2187" dirty="0"/>
          </a:p>
        </p:txBody>
      </p:sp>
      <p:sp>
        <p:nvSpPr>
          <p:cNvPr id="11" name="Text 9"/>
          <p:cNvSpPr/>
          <p:nvPr/>
        </p:nvSpPr>
        <p:spPr>
          <a:xfrm>
            <a:off x="5955744" y="5093732"/>
            <a:ext cx="27186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me, you, him/her/it, us, them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9118759" y="4302204"/>
            <a:ext cx="3163014" cy="1724501"/>
          </a:xfrm>
          <a:prstGeom prst="roundRect">
            <a:avLst>
              <a:gd name="adj" fmla="val 3865"/>
            </a:avLst>
          </a:prstGeom>
          <a:solidFill>
            <a:srgbClr val="F6E9D5"/>
          </a:solidFill>
          <a:ln/>
        </p:spPr>
      </p:sp>
      <p:sp>
        <p:nvSpPr>
          <p:cNvPr id="13" name="Text 11"/>
          <p:cNvSpPr/>
          <p:nvPr/>
        </p:nvSpPr>
        <p:spPr>
          <a:xfrm>
            <a:off x="9340929" y="4524375"/>
            <a:ext cx="26822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Possessive Pronouns</a:t>
            </a:r>
            <a:endParaRPr lang="en-US" sz="2187" dirty="0"/>
          </a:p>
        </p:txBody>
      </p:sp>
      <p:sp>
        <p:nvSpPr>
          <p:cNvPr id="14" name="Text 12"/>
          <p:cNvSpPr/>
          <p:nvPr/>
        </p:nvSpPr>
        <p:spPr>
          <a:xfrm>
            <a:off x="9340929" y="5093732"/>
            <a:ext cx="27186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mine, yours, his/hers/its, ours, theirs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6319599" y="1834872"/>
            <a:ext cx="52120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Reflective Pronouns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6319599" y="286250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Reflective pronouns are used to reflect the action of the verb back to the subject. They end in -self (singular) or -selves (plural).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399680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7" name="Text 5"/>
          <p:cNvSpPr/>
          <p:nvPr/>
        </p:nvSpPr>
        <p:spPr>
          <a:xfrm>
            <a:off x="6508552" y="4038481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7041713" y="407312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Singular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7041713" y="4642485"/>
            <a:ext cx="67554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myself, yourself, himself/herself/itself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6319599" y="539365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1" name="Text 9"/>
          <p:cNvSpPr/>
          <p:nvPr/>
        </p:nvSpPr>
        <p:spPr>
          <a:xfrm>
            <a:off x="6481882" y="5435322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10"/>
          <p:cNvSpPr/>
          <p:nvPr/>
        </p:nvSpPr>
        <p:spPr>
          <a:xfrm>
            <a:off x="7041713" y="546996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Plural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7041713" y="6039326"/>
            <a:ext cx="67554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ourselves, yourselves, themselves</a:t>
            </a:r>
            <a:endParaRPr lang="en-US" sz="1750" dirty="0"/>
          </a:p>
        </p:txBody>
      </p:sp>
      <p:pic>
        <p:nvPicPr>
          <p:cNvPr id="1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505432"/>
            <a:ext cx="46710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Relative Pronouns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644146"/>
            <a:ext cx="993350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Relative pronouns introduce relative clauses in a sentence. They include: who, whom, whose, which, and that.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48389" y="468820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Examples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348389" y="5368647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person </a:t>
            </a:r>
            <a:r>
              <a:rPr lang="en-US" sz="1750" i="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who</a:t>
            </a: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won the award was my sister. The dog </a:t>
            </a:r>
            <a:r>
              <a:rPr lang="en-US" sz="1750" i="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that</a:t>
            </a: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barks all night is annoying.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505432"/>
            <a:ext cx="64541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Demonstrative Pronouns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644146"/>
            <a:ext cx="993350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Demonstrative pronouns are used to point out specific people or things. They include: this, that, these, and those.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48389" y="468820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Examples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348389" y="5368647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Put </a:t>
            </a:r>
            <a:r>
              <a:rPr lang="en-US" sz="1750" i="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</a:t>
            </a: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on the shelf, not </a:t>
            </a:r>
            <a:r>
              <a:rPr lang="en-US" sz="1750" i="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that</a:t>
            </a: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 I prefer </a:t>
            </a:r>
            <a:r>
              <a:rPr lang="en-US" sz="1750" i="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these</a:t>
            </a: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over </a:t>
            </a:r>
            <a:r>
              <a:rPr lang="en-US" sz="1750" i="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those</a:t>
            </a: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620917"/>
            <a:ext cx="53721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Reciprocal Pronouns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2759631"/>
            <a:ext cx="993350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Reciprocal pronouns indicate mutual action or relationship among multiple entities. They are "each other" and "one another".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301270" y="3720346"/>
            <a:ext cx="27742" cy="2888337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7" name="Shape 5"/>
          <p:cNvSpPr/>
          <p:nvPr/>
        </p:nvSpPr>
        <p:spPr>
          <a:xfrm>
            <a:off x="7565053" y="4129980"/>
            <a:ext cx="777597" cy="2774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8" name="Shape 6"/>
          <p:cNvSpPr/>
          <p:nvPr/>
        </p:nvSpPr>
        <p:spPr>
          <a:xfrm>
            <a:off x="7065109" y="389393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9" name="Text 7"/>
          <p:cNvSpPr/>
          <p:nvPr/>
        </p:nvSpPr>
        <p:spPr>
          <a:xfrm>
            <a:off x="7254061" y="3935611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8537138" y="394251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Each Other</a:t>
            </a:r>
            <a:endParaRPr lang="en-US" sz="2187" dirty="0"/>
          </a:p>
        </p:txBody>
      </p:sp>
      <p:sp>
        <p:nvSpPr>
          <p:cNvPr id="11" name="Text 9"/>
          <p:cNvSpPr/>
          <p:nvPr/>
        </p:nvSpPr>
        <p:spPr>
          <a:xfrm>
            <a:off x="8537138" y="4511873"/>
            <a:ext cx="374475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twins always support </a:t>
            </a:r>
            <a:r>
              <a:rPr lang="en-US" sz="1750" i="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each other</a:t>
            </a: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in times of trouble.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6287512" y="5240834"/>
            <a:ext cx="777597" cy="2774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13" name="Shape 11"/>
          <p:cNvSpPr/>
          <p:nvPr/>
        </p:nvSpPr>
        <p:spPr>
          <a:xfrm>
            <a:off x="7065109" y="500479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4" name="Text 12"/>
          <p:cNvSpPr/>
          <p:nvPr/>
        </p:nvSpPr>
        <p:spPr>
          <a:xfrm>
            <a:off x="7227391" y="5046464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3871079" y="505337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One Another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348389" y="5622727"/>
            <a:ext cx="374463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team members rely on </a:t>
            </a:r>
            <a:r>
              <a:rPr lang="en-US" sz="1750" i="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one another</a:t>
            </a: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to complete the project successfully.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3321010" y="491490"/>
            <a:ext cx="4838700" cy="5584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97"/>
              </a:lnSpc>
              <a:buNone/>
            </a:pPr>
            <a:r>
              <a:rPr lang="en-US" sz="351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Interrogative Pronouns</a:t>
            </a:r>
            <a:endParaRPr lang="en-US" sz="3517" dirty="0"/>
          </a:p>
        </p:txBody>
      </p:sp>
      <p:sp>
        <p:nvSpPr>
          <p:cNvPr id="5" name="Text 3"/>
          <p:cNvSpPr/>
          <p:nvPr/>
        </p:nvSpPr>
        <p:spPr>
          <a:xfrm>
            <a:off x="3321010" y="1407200"/>
            <a:ext cx="7988260" cy="2858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51"/>
              </a:lnSpc>
              <a:buNone/>
            </a:pPr>
            <a:r>
              <a:rPr lang="en-US" sz="140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Interrogative pronouns are used to ask questions. They include: who, what, which, whom, and whose.</a:t>
            </a:r>
            <a:endParaRPr lang="en-US" sz="1407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010" y="1894046"/>
            <a:ext cx="2484001" cy="1535192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3321010" y="3652480"/>
            <a:ext cx="1786771" cy="279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98"/>
              </a:lnSpc>
              <a:buNone/>
            </a:pPr>
            <a:r>
              <a:rPr lang="en-US" sz="175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Who</a:t>
            </a:r>
            <a:endParaRPr lang="en-US" sz="1759" dirty="0"/>
          </a:p>
        </p:txBody>
      </p:sp>
      <p:sp>
        <p:nvSpPr>
          <p:cNvPr id="8" name="Text 5"/>
          <p:cNvSpPr/>
          <p:nvPr/>
        </p:nvSpPr>
        <p:spPr>
          <a:xfrm>
            <a:off x="3321010" y="4110276"/>
            <a:ext cx="2484001" cy="2858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51"/>
              </a:lnSpc>
              <a:buNone/>
            </a:pPr>
            <a:r>
              <a:rPr lang="en-US" sz="1407" i="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Who</a:t>
            </a:r>
            <a:r>
              <a:rPr lang="en-US" sz="140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is your favorite author?</a:t>
            </a:r>
            <a:endParaRPr lang="en-US" sz="140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021" y="1894046"/>
            <a:ext cx="2484120" cy="1535192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6073021" y="3652480"/>
            <a:ext cx="1786771" cy="279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98"/>
              </a:lnSpc>
              <a:buNone/>
            </a:pPr>
            <a:r>
              <a:rPr lang="en-US" sz="175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What</a:t>
            </a:r>
            <a:endParaRPr lang="en-US" sz="1759" dirty="0"/>
          </a:p>
        </p:txBody>
      </p:sp>
      <p:sp>
        <p:nvSpPr>
          <p:cNvPr id="11" name="Text 7"/>
          <p:cNvSpPr/>
          <p:nvPr/>
        </p:nvSpPr>
        <p:spPr>
          <a:xfrm>
            <a:off x="6073021" y="4110276"/>
            <a:ext cx="2484120" cy="5717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51"/>
              </a:lnSpc>
              <a:buNone/>
            </a:pPr>
            <a:r>
              <a:rPr lang="en-US" sz="1407" i="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What</a:t>
            </a:r>
            <a:r>
              <a:rPr lang="en-US" sz="140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is the capital city of France?</a:t>
            </a:r>
            <a:endParaRPr lang="en-US" sz="1407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5151" y="1894046"/>
            <a:ext cx="2484120" cy="1535192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8825151" y="3652480"/>
            <a:ext cx="1786771" cy="279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98"/>
              </a:lnSpc>
              <a:buNone/>
            </a:pPr>
            <a:r>
              <a:rPr lang="en-US" sz="175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Which</a:t>
            </a:r>
            <a:endParaRPr lang="en-US" sz="1759" dirty="0"/>
          </a:p>
        </p:txBody>
      </p:sp>
      <p:sp>
        <p:nvSpPr>
          <p:cNvPr id="14" name="Text 9"/>
          <p:cNvSpPr/>
          <p:nvPr/>
        </p:nvSpPr>
        <p:spPr>
          <a:xfrm>
            <a:off x="8825151" y="4110276"/>
            <a:ext cx="2484120" cy="5717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51"/>
              </a:lnSpc>
              <a:buNone/>
            </a:pPr>
            <a:r>
              <a:rPr lang="en-US" sz="1407" i="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Which</a:t>
            </a:r>
            <a:r>
              <a:rPr lang="en-US" sz="140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movie did you watch last night?</a:t>
            </a:r>
            <a:endParaRPr lang="en-US" sz="1407" dirty="0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010" y="4950023"/>
            <a:ext cx="2484001" cy="1535192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3321010" y="6708458"/>
            <a:ext cx="1786771" cy="279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98"/>
              </a:lnSpc>
              <a:buNone/>
            </a:pPr>
            <a:r>
              <a:rPr lang="en-US" sz="175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Whom</a:t>
            </a:r>
            <a:endParaRPr lang="en-US" sz="1759" dirty="0"/>
          </a:p>
        </p:txBody>
      </p:sp>
      <p:sp>
        <p:nvSpPr>
          <p:cNvPr id="17" name="Text 11"/>
          <p:cNvSpPr/>
          <p:nvPr/>
        </p:nvSpPr>
        <p:spPr>
          <a:xfrm>
            <a:off x="3321010" y="7166253"/>
            <a:ext cx="2484001" cy="5717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51"/>
              </a:lnSpc>
              <a:buNone/>
            </a:pPr>
            <a:r>
              <a:rPr lang="en-US" sz="140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 </a:t>
            </a:r>
            <a:r>
              <a:rPr lang="en-US" sz="1407" i="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whom</a:t>
            </a:r>
            <a:r>
              <a:rPr lang="en-US" sz="140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did you send the email?</a:t>
            </a:r>
            <a:endParaRPr lang="en-US" sz="1407" dirty="0"/>
          </a:p>
        </p:txBody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021" y="4950023"/>
            <a:ext cx="2484120" cy="1535192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6073021" y="6708458"/>
            <a:ext cx="1786771" cy="279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98"/>
              </a:lnSpc>
              <a:buNone/>
            </a:pPr>
            <a:r>
              <a:rPr lang="en-US" sz="175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Whose</a:t>
            </a:r>
            <a:endParaRPr lang="en-US" sz="1759" dirty="0"/>
          </a:p>
        </p:txBody>
      </p:sp>
      <p:sp>
        <p:nvSpPr>
          <p:cNvPr id="20" name="Text 13"/>
          <p:cNvSpPr/>
          <p:nvPr/>
        </p:nvSpPr>
        <p:spPr>
          <a:xfrm>
            <a:off x="6073021" y="7166253"/>
            <a:ext cx="2484120" cy="5717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51"/>
              </a:lnSpc>
              <a:buNone/>
            </a:pPr>
            <a:r>
              <a:rPr lang="en-US" sz="1407" i="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Whose</a:t>
            </a:r>
            <a:r>
              <a:rPr lang="en-US" sz="140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car is parked in front of the house?</a:t>
            </a:r>
            <a:endParaRPr lang="en-US" sz="1407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4734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950607" y="536853"/>
            <a:ext cx="4640580" cy="6101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05"/>
              </a:lnSpc>
              <a:buNone/>
            </a:pPr>
            <a:r>
              <a:rPr lang="en-US" sz="384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Examples and Usage</a:t>
            </a:r>
            <a:endParaRPr lang="en-US" sz="3844" dirty="0"/>
          </a:p>
        </p:txBody>
      </p:sp>
      <p:sp>
        <p:nvSpPr>
          <p:cNvPr id="5" name="Text 3"/>
          <p:cNvSpPr/>
          <p:nvPr/>
        </p:nvSpPr>
        <p:spPr>
          <a:xfrm>
            <a:off x="3146227" y="1662113"/>
            <a:ext cx="2514957" cy="3124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0"/>
              </a:lnSpc>
              <a:buNone/>
            </a:pPr>
            <a:r>
              <a:rPr lang="en-US" sz="153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Pronoun Type</a:t>
            </a:r>
            <a:endParaRPr lang="en-US" sz="1537" dirty="0"/>
          </a:p>
        </p:txBody>
      </p:sp>
      <p:sp>
        <p:nvSpPr>
          <p:cNvPr id="6" name="Text 4"/>
          <p:cNvSpPr/>
          <p:nvPr/>
        </p:nvSpPr>
        <p:spPr>
          <a:xfrm>
            <a:off x="6059091" y="1662113"/>
            <a:ext cx="2511147" cy="3124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0"/>
              </a:lnSpc>
              <a:buNone/>
            </a:pPr>
            <a:r>
              <a:rPr lang="en-US" sz="153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Example Sentence</a:t>
            </a:r>
            <a:endParaRPr lang="en-US" sz="1537" dirty="0"/>
          </a:p>
        </p:txBody>
      </p:sp>
      <p:sp>
        <p:nvSpPr>
          <p:cNvPr id="7" name="Text 5"/>
          <p:cNvSpPr/>
          <p:nvPr/>
        </p:nvSpPr>
        <p:spPr>
          <a:xfrm>
            <a:off x="8968145" y="1662113"/>
            <a:ext cx="2514957" cy="3124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0"/>
              </a:lnSpc>
              <a:buNone/>
            </a:pPr>
            <a:r>
              <a:rPr lang="en-US" sz="153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Usage</a:t>
            </a:r>
            <a:endParaRPr lang="en-US" sz="1537" dirty="0"/>
          </a:p>
        </p:txBody>
      </p:sp>
      <p:sp>
        <p:nvSpPr>
          <p:cNvPr id="8" name="Shape 6"/>
          <p:cNvSpPr/>
          <p:nvPr/>
        </p:nvSpPr>
        <p:spPr>
          <a:xfrm>
            <a:off x="2950607" y="2099191"/>
            <a:ext cx="8728234" cy="561737"/>
          </a:xfrm>
          <a:prstGeom prst="rect">
            <a:avLst/>
          </a:prstGeom>
          <a:solidFill>
            <a:srgbClr val="F6E9D5"/>
          </a:solidFill>
          <a:ln/>
        </p:spPr>
      </p:sp>
      <p:sp>
        <p:nvSpPr>
          <p:cNvPr id="9" name="Text 7"/>
          <p:cNvSpPr/>
          <p:nvPr/>
        </p:nvSpPr>
        <p:spPr>
          <a:xfrm>
            <a:off x="3146227" y="2223849"/>
            <a:ext cx="2514957" cy="3124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0"/>
              </a:lnSpc>
              <a:buNone/>
            </a:pPr>
            <a:r>
              <a:rPr lang="en-US" sz="153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Personal Pronouns</a:t>
            </a:r>
            <a:endParaRPr lang="en-US" sz="1537" dirty="0"/>
          </a:p>
        </p:txBody>
      </p:sp>
      <p:sp>
        <p:nvSpPr>
          <p:cNvPr id="10" name="Text 8"/>
          <p:cNvSpPr/>
          <p:nvPr/>
        </p:nvSpPr>
        <p:spPr>
          <a:xfrm>
            <a:off x="6059091" y="2223849"/>
            <a:ext cx="2511147" cy="3124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0"/>
              </a:lnSpc>
              <a:buNone/>
            </a:pPr>
            <a:r>
              <a:rPr lang="en-US" sz="153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She loves playing the piano.</a:t>
            </a:r>
            <a:endParaRPr lang="en-US" sz="1537" dirty="0"/>
          </a:p>
        </p:txBody>
      </p:sp>
      <p:sp>
        <p:nvSpPr>
          <p:cNvPr id="11" name="Text 9"/>
          <p:cNvSpPr/>
          <p:nvPr/>
        </p:nvSpPr>
        <p:spPr>
          <a:xfrm>
            <a:off x="8968145" y="2223849"/>
            <a:ext cx="2514957" cy="3124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0"/>
              </a:lnSpc>
              <a:buNone/>
            </a:pPr>
            <a:r>
              <a:rPr lang="en-US" sz="153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Referring to a specific person.</a:t>
            </a:r>
            <a:endParaRPr lang="en-US" sz="1537" dirty="0"/>
          </a:p>
        </p:txBody>
      </p:sp>
      <p:sp>
        <p:nvSpPr>
          <p:cNvPr id="12" name="Text 10"/>
          <p:cNvSpPr/>
          <p:nvPr/>
        </p:nvSpPr>
        <p:spPr>
          <a:xfrm>
            <a:off x="3146227" y="2785586"/>
            <a:ext cx="2514957" cy="3124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0"/>
              </a:lnSpc>
              <a:buNone/>
            </a:pPr>
            <a:r>
              <a:rPr lang="en-US" sz="153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Possessive Pronouns</a:t>
            </a:r>
            <a:endParaRPr lang="en-US" sz="1537" dirty="0"/>
          </a:p>
        </p:txBody>
      </p:sp>
      <p:sp>
        <p:nvSpPr>
          <p:cNvPr id="13" name="Text 11"/>
          <p:cNvSpPr/>
          <p:nvPr/>
        </p:nvSpPr>
        <p:spPr>
          <a:xfrm>
            <a:off x="6059091" y="2785586"/>
            <a:ext cx="2511147" cy="3124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0"/>
              </a:lnSpc>
              <a:buNone/>
            </a:pPr>
            <a:r>
              <a:rPr lang="en-US" sz="153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That book is mine.</a:t>
            </a:r>
            <a:endParaRPr lang="en-US" sz="1537" dirty="0"/>
          </a:p>
        </p:txBody>
      </p:sp>
      <p:sp>
        <p:nvSpPr>
          <p:cNvPr id="14" name="Text 12"/>
          <p:cNvSpPr/>
          <p:nvPr/>
        </p:nvSpPr>
        <p:spPr>
          <a:xfrm>
            <a:off x="8968145" y="2785586"/>
            <a:ext cx="2514957" cy="3124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0"/>
              </a:lnSpc>
              <a:buNone/>
            </a:pPr>
            <a:r>
              <a:rPr lang="en-US" sz="153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Showing ownership.</a:t>
            </a:r>
            <a:endParaRPr lang="en-US" sz="1537" dirty="0"/>
          </a:p>
        </p:txBody>
      </p:sp>
      <p:sp>
        <p:nvSpPr>
          <p:cNvPr id="15" name="Shape 13"/>
          <p:cNvSpPr/>
          <p:nvPr/>
        </p:nvSpPr>
        <p:spPr>
          <a:xfrm>
            <a:off x="2950607" y="3222665"/>
            <a:ext cx="8728234" cy="874157"/>
          </a:xfrm>
          <a:prstGeom prst="rect">
            <a:avLst/>
          </a:prstGeom>
          <a:solidFill>
            <a:srgbClr val="F6E9D5"/>
          </a:solidFill>
          <a:ln/>
        </p:spPr>
      </p:sp>
      <p:sp>
        <p:nvSpPr>
          <p:cNvPr id="16" name="Text 14"/>
          <p:cNvSpPr/>
          <p:nvPr/>
        </p:nvSpPr>
        <p:spPr>
          <a:xfrm>
            <a:off x="3146227" y="3347323"/>
            <a:ext cx="2514957" cy="3124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0"/>
              </a:lnSpc>
              <a:buNone/>
            </a:pPr>
            <a:r>
              <a:rPr lang="en-US" sz="153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Reflective Pronouns</a:t>
            </a:r>
            <a:endParaRPr lang="en-US" sz="1537" dirty="0"/>
          </a:p>
        </p:txBody>
      </p:sp>
      <p:sp>
        <p:nvSpPr>
          <p:cNvPr id="17" name="Text 15"/>
          <p:cNvSpPr/>
          <p:nvPr/>
        </p:nvSpPr>
        <p:spPr>
          <a:xfrm>
            <a:off x="6059091" y="3347323"/>
            <a:ext cx="2511147" cy="3124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0"/>
              </a:lnSpc>
              <a:buNone/>
            </a:pPr>
            <a:r>
              <a:rPr lang="en-US" sz="153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 bought myself a gift.</a:t>
            </a:r>
            <a:endParaRPr lang="en-US" sz="1537" dirty="0"/>
          </a:p>
        </p:txBody>
      </p:sp>
      <p:sp>
        <p:nvSpPr>
          <p:cNvPr id="18" name="Text 16"/>
          <p:cNvSpPr/>
          <p:nvPr/>
        </p:nvSpPr>
        <p:spPr>
          <a:xfrm>
            <a:off x="8968145" y="3347323"/>
            <a:ext cx="2514957" cy="624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60"/>
              </a:lnSpc>
              <a:buNone/>
            </a:pPr>
            <a:r>
              <a:rPr lang="en-US" sz="153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Reflecting the action back to the subject.</a:t>
            </a:r>
            <a:endParaRPr lang="en-US" sz="1537" dirty="0"/>
          </a:p>
        </p:txBody>
      </p:sp>
      <p:sp>
        <p:nvSpPr>
          <p:cNvPr id="19" name="Text 17"/>
          <p:cNvSpPr/>
          <p:nvPr/>
        </p:nvSpPr>
        <p:spPr>
          <a:xfrm>
            <a:off x="3146227" y="4221480"/>
            <a:ext cx="2514957" cy="3124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0"/>
              </a:lnSpc>
              <a:buNone/>
            </a:pPr>
            <a:r>
              <a:rPr lang="en-US" sz="153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Relative Pronouns</a:t>
            </a:r>
            <a:endParaRPr lang="en-US" sz="1537" dirty="0"/>
          </a:p>
        </p:txBody>
      </p:sp>
      <p:sp>
        <p:nvSpPr>
          <p:cNvPr id="20" name="Text 18"/>
          <p:cNvSpPr/>
          <p:nvPr/>
        </p:nvSpPr>
        <p:spPr>
          <a:xfrm>
            <a:off x="6059091" y="4221480"/>
            <a:ext cx="2511147" cy="624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60"/>
              </a:lnSpc>
              <a:buNone/>
            </a:pPr>
            <a:r>
              <a:rPr lang="en-US" sz="153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movie that I watched was amazing.</a:t>
            </a:r>
            <a:endParaRPr lang="en-US" sz="1537" dirty="0"/>
          </a:p>
        </p:txBody>
      </p:sp>
      <p:sp>
        <p:nvSpPr>
          <p:cNvPr id="21" name="Text 19"/>
          <p:cNvSpPr/>
          <p:nvPr/>
        </p:nvSpPr>
        <p:spPr>
          <a:xfrm>
            <a:off x="8968145" y="4221480"/>
            <a:ext cx="2514957" cy="3124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0"/>
              </a:lnSpc>
              <a:buNone/>
            </a:pPr>
            <a:r>
              <a:rPr lang="en-US" sz="153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Introducing a relative clause.</a:t>
            </a:r>
            <a:endParaRPr lang="en-US" sz="1537" dirty="0"/>
          </a:p>
        </p:txBody>
      </p:sp>
      <p:sp>
        <p:nvSpPr>
          <p:cNvPr id="22" name="Shape 20"/>
          <p:cNvSpPr/>
          <p:nvPr/>
        </p:nvSpPr>
        <p:spPr>
          <a:xfrm>
            <a:off x="2950607" y="4970978"/>
            <a:ext cx="8728234" cy="1303615"/>
          </a:xfrm>
          <a:prstGeom prst="rect">
            <a:avLst/>
          </a:prstGeom>
          <a:solidFill>
            <a:srgbClr val="F6E9D5"/>
          </a:solidFill>
          <a:ln/>
        </p:spPr>
      </p:sp>
      <p:sp>
        <p:nvSpPr>
          <p:cNvPr id="23" name="Text 21"/>
          <p:cNvSpPr/>
          <p:nvPr/>
        </p:nvSpPr>
        <p:spPr>
          <a:xfrm>
            <a:off x="3146227" y="5095637"/>
            <a:ext cx="2514957" cy="3124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0"/>
              </a:lnSpc>
              <a:buNone/>
            </a:pPr>
            <a:r>
              <a:rPr lang="en-US" sz="153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Demonstrative Pronouns</a:t>
            </a:r>
            <a:endParaRPr lang="en-US" sz="1537" dirty="0"/>
          </a:p>
        </p:txBody>
      </p:sp>
      <p:sp>
        <p:nvSpPr>
          <p:cNvPr id="24" name="Text 22"/>
          <p:cNvSpPr/>
          <p:nvPr/>
        </p:nvSpPr>
        <p:spPr>
          <a:xfrm>
            <a:off x="6059091" y="5095637"/>
            <a:ext cx="2511147" cy="3124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0"/>
              </a:lnSpc>
              <a:buNone/>
            </a:pPr>
            <a:r>
              <a:rPr lang="en-US" sz="153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is my new phone.</a:t>
            </a:r>
            <a:endParaRPr lang="en-US" sz="1537" dirty="0"/>
          </a:p>
        </p:txBody>
      </p:sp>
      <p:sp>
        <p:nvSpPr>
          <p:cNvPr id="25" name="Text 23"/>
          <p:cNvSpPr/>
          <p:nvPr/>
        </p:nvSpPr>
        <p:spPr>
          <a:xfrm>
            <a:off x="8968145" y="5095637"/>
            <a:ext cx="2514957" cy="624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60"/>
              </a:lnSpc>
              <a:buNone/>
            </a:pPr>
            <a:r>
              <a:rPr lang="en-US" sz="153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Pointing out specific people or things.</a:t>
            </a:r>
            <a:endParaRPr lang="en-US" sz="1537" dirty="0"/>
          </a:p>
        </p:txBody>
      </p:sp>
      <p:sp>
        <p:nvSpPr>
          <p:cNvPr id="26" name="Text 24"/>
          <p:cNvSpPr/>
          <p:nvPr/>
        </p:nvSpPr>
        <p:spPr>
          <a:xfrm>
            <a:off x="8968145" y="5837515"/>
            <a:ext cx="2514957" cy="3124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0"/>
              </a:lnSpc>
              <a:buNone/>
            </a:pPr>
            <a:endParaRPr lang="en-US" sz="1537" dirty="0"/>
          </a:p>
        </p:txBody>
      </p:sp>
      <p:sp>
        <p:nvSpPr>
          <p:cNvPr id="27" name="Text 25"/>
          <p:cNvSpPr/>
          <p:nvPr/>
        </p:nvSpPr>
        <p:spPr>
          <a:xfrm>
            <a:off x="3146227" y="6399252"/>
            <a:ext cx="2514957" cy="3124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0"/>
              </a:lnSpc>
              <a:buNone/>
            </a:pPr>
            <a:r>
              <a:rPr lang="en-US" sz="153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Reciprocal Pronouns</a:t>
            </a:r>
            <a:endParaRPr lang="en-US" sz="1537" dirty="0"/>
          </a:p>
        </p:txBody>
      </p:sp>
      <p:sp>
        <p:nvSpPr>
          <p:cNvPr id="28" name="Text 26"/>
          <p:cNvSpPr/>
          <p:nvPr/>
        </p:nvSpPr>
        <p:spPr>
          <a:xfrm>
            <a:off x="6059091" y="6399252"/>
            <a:ext cx="2511147" cy="3124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0"/>
              </a:lnSpc>
              <a:buNone/>
            </a:pPr>
            <a:r>
              <a:rPr lang="en-US" sz="153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love each other deeply.</a:t>
            </a:r>
            <a:endParaRPr lang="en-US" sz="1537" dirty="0"/>
          </a:p>
        </p:txBody>
      </p:sp>
      <p:sp>
        <p:nvSpPr>
          <p:cNvPr id="29" name="Text 27"/>
          <p:cNvSpPr/>
          <p:nvPr/>
        </p:nvSpPr>
        <p:spPr>
          <a:xfrm>
            <a:off x="8968145" y="6399252"/>
            <a:ext cx="2514957" cy="624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60"/>
              </a:lnSpc>
              <a:buNone/>
            </a:pPr>
            <a:r>
              <a:rPr lang="en-US" sz="153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Expressing mutual relationship or action.</a:t>
            </a:r>
            <a:endParaRPr lang="en-US" sz="1537" dirty="0"/>
          </a:p>
        </p:txBody>
      </p:sp>
      <p:sp>
        <p:nvSpPr>
          <p:cNvPr id="30" name="Shape 28"/>
          <p:cNvSpPr/>
          <p:nvPr/>
        </p:nvSpPr>
        <p:spPr>
          <a:xfrm>
            <a:off x="2950607" y="7148751"/>
            <a:ext cx="8728234" cy="561737"/>
          </a:xfrm>
          <a:prstGeom prst="rect">
            <a:avLst/>
          </a:prstGeom>
          <a:solidFill>
            <a:srgbClr val="F6E9D5"/>
          </a:solidFill>
          <a:ln/>
        </p:spPr>
      </p:sp>
      <p:sp>
        <p:nvSpPr>
          <p:cNvPr id="31" name="Text 29"/>
          <p:cNvSpPr/>
          <p:nvPr/>
        </p:nvSpPr>
        <p:spPr>
          <a:xfrm>
            <a:off x="3146227" y="7273409"/>
            <a:ext cx="2514957" cy="3124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0"/>
              </a:lnSpc>
              <a:buNone/>
            </a:pPr>
            <a:r>
              <a:rPr lang="en-US" sz="153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Interrogative Pronouns</a:t>
            </a:r>
            <a:endParaRPr lang="en-US" sz="1537" dirty="0"/>
          </a:p>
        </p:txBody>
      </p:sp>
      <p:sp>
        <p:nvSpPr>
          <p:cNvPr id="32" name="Text 30"/>
          <p:cNvSpPr/>
          <p:nvPr/>
        </p:nvSpPr>
        <p:spPr>
          <a:xfrm>
            <a:off x="6059091" y="7273409"/>
            <a:ext cx="2511147" cy="3124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0"/>
              </a:lnSpc>
              <a:buNone/>
            </a:pPr>
            <a:r>
              <a:rPr lang="en-US" sz="153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What is your favorite color?</a:t>
            </a:r>
            <a:endParaRPr lang="en-US" sz="1537" dirty="0"/>
          </a:p>
        </p:txBody>
      </p:sp>
      <p:sp>
        <p:nvSpPr>
          <p:cNvPr id="33" name="Text 31"/>
          <p:cNvSpPr/>
          <p:nvPr/>
        </p:nvSpPr>
        <p:spPr>
          <a:xfrm>
            <a:off x="8968145" y="7273409"/>
            <a:ext cx="2514957" cy="3124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0"/>
              </a:lnSpc>
              <a:buNone/>
            </a:pPr>
            <a:r>
              <a:rPr lang="en-US" sz="153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Asking questions.</a:t>
            </a:r>
            <a:endParaRPr lang="en-US" sz="153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fasehtariq935@gmail.com</cp:lastModifiedBy>
  <cp:revision>3</cp:revision>
  <dcterms:created xsi:type="dcterms:W3CDTF">2023-10-17T16:54:07Z</dcterms:created>
  <dcterms:modified xsi:type="dcterms:W3CDTF">2023-10-17T17:02:54Z</dcterms:modified>
</cp:coreProperties>
</file>