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handoutMasterIdLst>
    <p:handoutMasterId r:id="rId35"/>
  </p:handoutMasterIdLst>
  <p:sldIdLst>
    <p:sldId id="261" r:id="rId2"/>
    <p:sldId id="257" r:id="rId3"/>
    <p:sldId id="265" r:id="rId4"/>
    <p:sldId id="266" r:id="rId5"/>
    <p:sldId id="267" r:id="rId6"/>
    <p:sldId id="268" r:id="rId7"/>
    <p:sldId id="269" r:id="rId8"/>
    <p:sldId id="272" r:id="rId9"/>
    <p:sldId id="273" r:id="rId10"/>
    <p:sldId id="274" r:id="rId11"/>
    <p:sldId id="275" r:id="rId12"/>
    <p:sldId id="276" r:id="rId13"/>
    <p:sldId id="277" r:id="rId14"/>
    <p:sldId id="278" r:id="rId15"/>
    <p:sldId id="279" r:id="rId16"/>
    <p:sldId id="280" r:id="rId17"/>
    <p:sldId id="281" r:id="rId18"/>
    <p:sldId id="282" r:id="rId19"/>
    <p:sldId id="283" r:id="rId20"/>
    <p:sldId id="284" r:id="rId21"/>
    <p:sldId id="285" r:id="rId22"/>
    <p:sldId id="286" r:id="rId23"/>
    <p:sldId id="287" r:id="rId24"/>
    <p:sldId id="288" r:id="rId25"/>
    <p:sldId id="289" r:id="rId26"/>
    <p:sldId id="290" r:id="rId27"/>
    <p:sldId id="291" r:id="rId28"/>
    <p:sldId id="292" r:id="rId29"/>
    <p:sldId id="293" r:id="rId30"/>
    <p:sldId id="294" r:id="rId31"/>
    <p:sldId id="295" r:id="rId32"/>
    <p:sldId id="29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845" autoAdjust="0"/>
    <p:restoredTop sz="94706" autoAdjust="0"/>
  </p:normalViewPr>
  <p:slideViewPr>
    <p:cSldViewPr snapToGrid="0">
      <p:cViewPr>
        <p:scale>
          <a:sx n="63" d="100"/>
          <a:sy n="63" d="100"/>
        </p:scale>
        <p:origin x="848" y="76"/>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2/23/2022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2/23/2022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1980303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2/23/2022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2/23/2022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2/23/2022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2/23/2022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2/23/2022</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2/23/2022</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2/23/2022</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2/23/2022</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2/23/2022</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ADSD Final Project</a:t>
            </a:r>
          </a:p>
        </p:txBody>
      </p:sp>
      <p:sp>
        <p:nvSpPr>
          <p:cNvPr id="3" name="Subtitle 2"/>
          <p:cNvSpPr>
            <a:spLocks noGrp="1"/>
          </p:cNvSpPr>
          <p:nvPr>
            <p:ph type="subTitle" idx="1"/>
          </p:nvPr>
        </p:nvSpPr>
        <p:spPr/>
        <p:txBody>
          <a:bodyPr/>
          <a:lstStyle/>
          <a:p>
            <a:r>
              <a:rPr lang="en-US" dirty="0"/>
              <a:t>Muhammad Ahmad Waseem – </a:t>
            </a:r>
            <a:r>
              <a:rPr lang="en-US" dirty="0" err="1"/>
              <a:t>Arbab</a:t>
            </a:r>
            <a:r>
              <a:rPr lang="en-US" dirty="0"/>
              <a:t> Haider – Muhammad Bilal</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503853"/>
            <a:ext cx="9601200" cy="1142385"/>
          </a:xfrm>
        </p:spPr>
        <p:txBody>
          <a:bodyPr vert="horz" lIns="91440" tIns="45720" rIns="91440" bIns="45720" rtlCol="0" anchor="b">
            <a:normAutofit/>
          </a:bodyPr>
          <a:lstStyle/>
          <a:p>
            <a:r>
              <a:rPr lang="en-US" b="1" kern="1200" dirty="0">
                <a:latin typeface="+mj-lt"/>
                <a:ea typeface="+mj-ea"/>
                <a:cs typeface="+mj-cs"/>
              </a:rPr>
              <a:t>Designing the First Layer: Micro-Architecture</a:t>
            </a:r>
          </a:p>
        </p:txBody>
      </p:sp>
      <p:sp>
        <p:nvSpPr>
          <p:cNvPr id="7" name="TextBox 6">
            <a:extLst>
              <a:ext uri="{FF2B5EF4-FFF2-40B4-BE49-F238E27FC236}">
                <a16:creationId xmlns:a16="http://schemas.microsoft.com/office/drawing/2014/main" id="{3FAA26D8-13D7-4E97-A689-774A07077697}"/>
              </a:ext>
            </a:extLst>
          </p:cNvPr>
          <p:cNvSpPr txBox="1"/>
          <p:nvPr/>
        </p:nvSpPr>
        <p:spPr>
          <a:xfrm>
            <a:off x="1295400" y="1981199"/>
            <a:ext cx="4572000" cy="3810001"/>
          </a:xfrm>
          <a:prstGeom prst="rect">
            <a:avLst/>
          </a:prstGeom>
        </p:spPr>
        <p:txBody>
          <a:bodyPr vert="horz" lIns="91440" tIns="45720" rIns="91440" bIns="45720" rtlCol="0">
            <a:normAutofit/>
          </a:bodyPr>
          <a:lstStyle/>
          <a:p>
            <a:pPr>
              <a:lnSpc>
                <a:spcPct val="90000"/>
              </a:lnSpc>
              <a:spcAft>
                <a:spcPts val="600"/>
              </a:spcAft>
              <a:buClr>
                <a:schemeClr val="accent1">
                  <a:lumMod val="75000"/>
                </a:schemeClr>
              </a:buClr>
              <a:buSzPct val="100000"/>
            </a:pPr>
            <a:r>
              <a:rPr lang="en-US" sz="1400" b="1" dirty="0"/>
              <a:t>Compute Engine (CE):</a:t>
            </a:r>
          </a:p>
          <a:p>
            <a:pPr>
              <a:lnSpc>
                <a:spcPct val="90000"/>
              </a:lnSpc>
              <a:spcAft>
                <a:spcPts val="600"/>
              </a:spcAft>
              <a:buClr>
                <a:schemeClr val="accent1">
                  <a:lumMod val="75000"/>
                </a:schemeClr>
              </a:buClr>
              <a:buSzPct val="100000"/>
            </a:pPr>
            <a:r>
              <a:rPr lang="en-US" sz="1400" b="1" dirty="0"/>
              <a:t>	</a:t>
            </a:r>
            <a:r>
              <a:rPr lang="en-US" sz="1400" dirty="0"/>
              <a:t>This module takes 6*6 portion of </a:t>
            </a:r>
            <a:r>
              <a:rPr lang="en-US" sz="1400" dirty="0" err="1"/>
              <a:t>Image_tile</a:t>
            </a:r>
            <a:r>
              <a:rPr lang="en-US" sz="1400" dirty="0"/>
              <a:t> (present on chip), 5*5 weight matrix and applies convolutional as well as pooling formulas to compute corresponding single output, which is saved on-chip. The compute engine consists of:</a:t>
            </a:r>
          </a:p>
          <a:p>
            <a:pPr marL="742950" lvl="1" indent="-285750">
              <a:lnSpc>
                <a:spcPct val="90000"/>
              </a:lnSpc>
              <a:spcAft>
                <a:spcPts val="600"/>
              </a:spcAft>
              <a:buClr>
                <a:schemeClr val="accent1">
                  <a:lumMod val="75000"/>
                </a:schemeClr>
              </a:buClr>
              <a:buSzPct val="100000"/>
              <a:buFont typeface="Arial" panose="020B0604020202020204" pitchFamily="34" charset="0"/>
              <a:buChar char="•"/>
            </a:pPr>
            <a:r>
              <a:rPr lang="en-US" sz="1400" dirty="0"/>
              <a:t>100 multipliers for 4 dot products of (5*5) blocks of images with (5*5) weights</a:t>
            </a:r>
          </a:p>
          <a:p>
            <a:pPr marL="742950" lvl="1" indent="-285750">
              <a:lnSpc>
                <a:spcPct val="90000"/>
              </a:lnSpc>
              <a:spcAft>
                <a:spcPts val="600"/>
              </a:spcAft>
              <a:buClr>
                <a:schemeClr val="accent1">
                  <a:lumMod val="75000"/>
                </a:schemeClr>
              </a:buClr>
              <a:buSzPct val="100000"/>
              <a:buFont typeface="Arial" panose="020B0604020202020204" pitchFamily="34" charset="0"/>
              <a:buChar char="•"/>
            </a:pPr>
            <a:r>
              <a:rPr lang="en-US" sz="1400" dirty="0"/>
              <a:t>96 adders for completing those 4 dot products</a:t>
            </a:r>
          </a:p>
          <a:p>
            <a:pPr marL="742950" lvl="1" indent="-285750">
              <a:lnSpc>
                <a:spcPct val="90000"/>
              </a:lnSpc>
              <a:spcAft>
                <a:spcPts val="600"/>
              </a:spcAft>
              <a:buClr>
                <a:schemeClr val="accent1">
                  <a:lumMod val="75000"/>
                </a:schemeClr>
              </a:buClr>
              <a:buSzPct val="100000"/>
              <a:buFont typeface="Arial" panose="020B0604020202020204" pitchFamily="34" charset="0"/>
              <a:buChar char="•"/>
            </a:pPr>
            <a:r>
              <a:rPr lang="en-US" sz="1400" dirty="0"/>
              <a:t>4 2-to-1 MUX to apply non-linearity (</a:t>
            </a:r>
            <a:r>
              <a:rPr lang="en-US" sz="1400" dirty="0" err="1"/>
              <a:t>ReLu</a:t>
            </a:r>
            <a:r>
              <a:rPr lang="en-US" sz="1400" dirty="0"/>
              <a:t>)</a:t>
            </a:r>
          </a:p>
          <a:p>
            <a:pPr marL="742950" lvl="1" indent="-285750">
              <a:lnSpc>
                <a:spcPct val="90000"/>
              </a:lnSpc>
              <a:spcAft>
                <a:spcPts val="600"/>
              </a:spcAft>
              <a:buClr>
                <a:schemeClr val="accent1">
                  <a:lumMod val="75000"/>
                </a:schemeClr>
              </a:buClr>
              <a:buSzPct val="100000"/>
              <a:buFont typeface="Arial" panose="020B0604020202020204" pitchFamily="34" charset="0"/>
              <a:buChar char="•"/>
            </a:pPr>
            <a:r>
              <a:rPr lang="en-US" sz="1400" dirty="0"/>
              <a:t>3 additional adders to complete average pooling (division here is done by shifting)</a:t>
            </a:r>
          </a:p>
          <a:p>
            <a:pPr>
              <a:lnSpc>
                <a:spcPct val="90000"/>
              </a:lnSpc>
              <a:spcAft>
                <a:spcPts val="600"/>
              </a:spcAft>
              <a:buClr>
                <a:schemeClr val="accent1">
                  <a:lumMod val="75000"/>
                </a:schemeClr>
              </a:buClr>
              <a:buSzPct val="100000"/>
            </a:pPr>
            <a:endParaRPr lang="en-US" sz="1400" dirty="0"/>
          </a:p>
          <a:p>
            <a:pPr>
              <a:lnSpc>
                <a:spcPct val="90000"/>
              </a:lnSpc>
              <a:spcAft>
                <a:spcPts val="600"/>
              </a:spcAft>
              <a:buClr>
                <a:schemeClr val="accent1">
                  <a:lumMod val="75000"/>
                </a:schemeClr>
              </a:buClr>
              <a:buSzPct val="100000"/>
            </a:pPr>
            <a:endParaRPr lang="en-US" sz="1400" b="1" dirty="0"/>
          </a:p>
        </p:txBody>
      </p:sp>
      <p:pic>
        <p:nvPicPr>
          <p:cNvPr id="2052" name="Picture 4">
            <a:extLst>
              <a:ext uri="{FF2B5EF4-FFF2-40B4-BE49-F238E27FC236}">
                <a16:creationId xmlns:a16="http://schemas.microsoft.com/office/drawing/2014/main" id="{C0A605B8-0638-4ECC-BF4B-EDB73689020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891337" y="2262187"/>
            <a:ext cx="3438525" cy="3248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19581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503853"/>
            <a:ext cx="9601200" cy="1142385"/>
          </a:xfrm>
        </p:spPr>
        <p:txBody>
          <a:bodyPr vert="horz" lIns="91440" tIns="45720" rIns="91440" bIns="45720" rtlCol="0" anchor="b">
            <a:normAutofit/>
          </a:bodyPr>
          <a:lstStyle/>
          <a:p>
            <a:r>
              <a:rPr lang="en-US" b="1" kern="1200" dirty="0">
                <a:latin typeface="+mj-lt"/>
                <a:ea typeface="+mj-ea"/>
                <a:cs typeface="+mj-cs"/>
              </a:rPr>
              <a:t>Designing the First Layer: Problems faced &amp; Solution</a:t>
            </a:r>
          </a:p>
        </p:txBody>
      </p:sp>
      <p:sp>
        <p:nvSpPr>
          <p:cNvPr id="6" name="TextBox 5">
            <a:extLst>
              <a:ext uri="{FF2B5EF4-FFF2-40B4-BE49-F238E27FC236}">
                <a16:creationId xmlns:a16="http://schemas.microsoft.com/office/drawing/2014/main" id="{9E80B429-98B6-47E6-AC67-92DA30E241E0}"/>
              </a:ext>
            </a:extLst>
          </p:cNvPr>
          <p:cNvSpPr txBox="1"/>
          <p:nvPr/>
        </p:nvSpPr>
        <p:spPr>
          <a:xfrm>
            <a:off x="1051560" y="1960880"/>
            <a:ext cx="10088880" cy="2862322"/>
          </a:xfrm>
          <a:prstGeom prst="rect">
            <a:avLst/>
          </a:prstGeom>
          <a:noFill/>
        </p:spPr>
        <p:txBody>
          <a:bodyPr wrap="square" rtlCol="0">
            <a:spAutoFit/>
          </a:bodyPr>
          <a:lstStyle/>
          <a:p>
            <a:pPr marL="285750" indent="-285750">
              <a:buFont typeface="Arial" panose="020B0604020202020204" pitchFamily="34" charset="0"/>
              <a:buChar char="•"/>
            </a:pPr>
            <a:r>
              <a:rPr lang="en-US" dirty="0"/>
              <a:t>The first problem was faced in implanting FSM as we could not handle states properly, but we used examples provided in lectures to successfully do that.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second problem was designing a signed multiplier which was very challenging. So, we used </a:t>
            </a:r>
            <a:r>
              <a:rPr lang="en-US" dirty="0" err="1"/>
              <a:t>ip</a:t>
            </a:r>
            <a:r>
              <a:rPr lang="en-US" dirty="0"/>
              <a:t> module of signed multiplier.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third and major problem was overflows. When adding signed numbers (25) there were some places where we had signed overflow and we had to study a lot to tackle that. What we did is that we added one bit extension to each of these 25 inputs and then added them, causing use of one extra bit.</a:t>
            </a:r>
          </a:p>
        </p:txBody>
      </p:sp>
    </p:spTree>
    <p:extLst>
      <p:ext uri="{BB962C8B-B14F-4D97-AF65-F5344CB8AC3E}">
        <p14:creationId xmlns:p14="http://schemas.microsoft.com/office/powerpoint/2010/main" val="37981578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after first layer</a:t>
            </a:r>
          </a:p>
        </p:txBody>
      </p:sp>
    </p:spTree>
    <p:extLst>
      <p:ext uri="{BB962C8B-B14F-4D97-AF65-F5344CB8AC3E}">
        <p14:creationId xmlns:p14="http://schemas.microsoft.com/office/powerpoint/2010/main" val="4057625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after first layer</a:t>
            </a:r>
          </a:p>
        </p:txBody>
      </p:sp>
      <p:pic>
        <p:nvPicPr>
          <p:cNvPr id="5" name="Picture 4" descr="A picture containing text, scoreboard&#10;&#10;Description automatically generated">
            <a:extLst>
              <a:ext uri="{FF2B5EF4-FFF2-40B4-BE49-F238E27FC236}">
                <a16:creationId xmlns:a16="http://schemas.microsoft.com/office/drawing/2014/main" id="{A6E54D10-317C-4A3A-BB28-0F86D63DD63D}"/>
              </a:ext>
            </a:extLst>
          </p:cNvPr>
          <p:cNvPicPr>
            <a:picLocks noChangeAspect="1"/>
          </p:cNvPicPr>
          <p:nvPr/>
        </p:nvPicPr>
        <p:blipFill>
          <a:blip r:embed="rId2"/>
          <a:stretch>
            <a:fillRect/>
          </a:stretch>
        </p:blipFill>
        <p:spPr>
          <a:xfrm>
            <a:off x="1713547" y="2293953"/>
            <a:ext cx="3478213" cy="2270094"/>
          </a:xfrm>
          <a:prstGeom prst="rect">
            <a:avLst/>
          </a:prstGeom>
        </p:spPr>
      </p:pic>
      <p:sp>
        <p:nvSpPr>
          <p:cNvPr id="6" name="TextBox 5">
            <a:extLst>
              <a:ext uri="{FF2B5EF4-FFF2-40B4-BE49-F238E27FC236}">
                <a16:creationId xmlns:a16="http://schemas.microsoft.com/office/drawing/2014/main" id="{FC4EC676-496E-46E1-84A2-7C2878A34EBF}"/>
              </a:ext>
            </a:extLst>
          </p:cNvPr>
          <p:cNvSpPr txBox="1"/>
          <p:nvPr/>
        </p:nvSpPr>
        <p:spPr>
          <a:xfrm>
            <a:off x="1798320" y="4653280"/>
            <a:ext cx="3393440" cy="369332"/>
          </a:xfrm>
          <a:prstGeom prst="rect">
            <a:avLst/>
          </a:prstGeom>
          <a:noFill/>
        </p:spPr>
        <p:txBody>
          <a:bodyPr wrap="square" rtlCol="0">
            <a:spAutoFit/>
          </a:bodyPr>
          <a:lstStyle/>
          <a:p>
            <a:r>
              <a:rPr lang="en-US" dirty="0"/>
              <a:t>Desired Output of first layer</a:t>
            </a:r>
          </a:p>
        </p:txBody>
      </p:sp>
      <p:pic>
        <p:nvPicPr>
          <p:cNvPr id="8" name="Picture 7" descr="Graphical user interface&#10;&#10;Description automatically generated">
            <a:extLst>
              <a:ext uri="{FF2B5EF4-FFF2-40B4-BE49-F238E27FC236}">
                <a16:creationId xmlns:a16="http://schemas.microsoft.com/office/drawing/2014/main" id="{2F0F4F57-D647-46B1-A76E-C8D9EB56B92E}"/>
              </a:ext>
            </a:extLst>
          </p:cNvPr>
          <p:cNvPicPr>
            <a:picLocks noChangeAspect="1"/>
          </p:cNvPicPr>
          <p:nvPr/>
        </p:nvPicPr>
        <p:blipFill rotWithShape="1">
          <a:blip r:embed="rId3"/>
          <a:srcRect l="55209" t="16326" b="14303"/>
          <a:stretch/>
        </p:blipFill>
        <p:spPr>
          <a:xfrm>
            <a:off x="7305040" y="1680876"/>
            <a:ext cx="4013199" cy="3496248"/>
          </a:xfrm>
          <a:prstGeom prst="rect">
            <a:avLst/>
          </a:prstGeom>
        </p:spPr>
      </p:pic>
      <p:sp>
        <p:nvSpPr>
          <p:cNvPr id="9" name="TextBox 8">
            <a:extLst>
              <a:ext uri="{FF2B5EF4-FFF2-40B4-BE49-F238E27FC236}">
                <a16:creationId xmlns:a16="http://schemas.microsoft.com/office/drawing/2014/main" id="{FABFA16E-7A84-4474-824C-9037BE2F69A7}"/>
              </a:ext>
            </a:extLst>
          </p:cNvPr>
          <p:cNvSpPr txBox="1"/>
          <p:nvPr/>
        </p:nvSpPr>
        <p:spPr>
          <a:xfrm>
            <a:off x="7658424" y="5213548"/>
            <a:ext cx="3659815" cy="369332"/>
          </a:xfrm>
          <a:prstGeom prst="rect">
            <a:avLst/>
          </a:prstGeom>
          <a:noFill/>
        </p:spPr>
        <p:txBody>
          <a:bodyPr wrap="square" rtlCol="0">
            <a:spAutoFit/>
          </a:bodyPr>
          <a:lstStyle/>
          <a:p>
            <a:r>
              <a:rPr lang="en-US" dirty="0"/>
              <a:t>Corresponding output on </a:t>
            </a:r>
            <a:r>
              <a:rPr lang="en-US" dirty="0" err="1"/>
              <a:t>vivado</a:t>
            </a:r>
            <a:endParaRPr lang="en-US" dirty="0"/>
          </a:p>
        </p:txBody>
      </p:sp>
    </p:spTree>
    <p:extLst>
      <p:ext uri="{BB962C8B-B14F-4D97-AF65-F5344CB8AC3E}">
        <p14:creationId xmlns:p14="http://schemas.microsoft.com/office/powerpoint/2010/main" val="8728312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after first layer</a:t>
            </a:r>
          </a:p>
        </p:txBody>
      </p:sp>
      <p:pic>
        <p:nvPicPr>
          <p:cNvPr id="5" name="Picture 4">
            <a:extLst>
              <a:ext uri="{FF2B5EF4-FFF2-40B4-BE49-F238E27FC236}">
                <a16:creationId xmlns:a16="http://schemas.microsoft.com/office/drawing/2014/main" id="{A6E54D10-317C-4A3A-BB28-0F86D63DD63D}"/>
              </a:ext>
            </a:extLst>
          </p:cNvPr>
          <p:cNvPicPr>
            <a:picLocks noChangeAspect="1"/>
          </p:cNvPicPr>
          <p:nvPr/>
        </p:nvPicPr>
        <p:blipFill>
          <a:blip r:embed="rId2"/>
          <a:srcRect/>
          <a:stretch/>
        </p:blipFill>
        <p:spPr>
          <a:xfrm>
            <a:off x="1713547" y="2742928"/>
            <a:ext cx="3478213" cy="1615983"/>
          </a:xfrm>
          <a:prstGeom prst="rect">
            <a:avLst/>
          </a:prstGeom>
        </p:spPr>
      </p:pic>
      <p:sp>
        <p:nvSpPr>
          <p:cNvPr id="6" name="TextBox 5">
            <a:extLst>
              <a:ext uri="{FF2B5EF4-FFF2-40B4-BE49-F238E27FC236}">
                <a16:creationId xmlns:a16="http://schemas.microsoft.com/office/drawing/2014/main" id="{FC4EC676-496E-46E1-84A2-7C2878A34EBF}"/>
              </a:ext>
            </a:extLst>
          </p:cNvPr>
          <p:cNvSpPr txBox="1"/>
          <p:nvPr/>
        </p:nvSpPr>
        <p:spPr>
          <a:xfrm>
            <a:off x="1798320" y="4653280"/>
            <a:ext cx="3393440" cy="369332"/>
          </a:xfrm>
          <a:prstGeom prst="rect">
            <a:avLst/>
          </a:prstGeom>
          <a:noFill/>
        </p:spPr>
        <p:txBody>
          <a:bodyPr wrap="square" rtlCol="0">
            <a:spAutoFit/>
          </a:bodyPr>
          <a:lstStyle/>
          <a:p>
            <a:r>
              <a:rPr lang="en-US" dirty="0"/>
              <a:t>Desired Output of first layer</a:t>
            </a:r>
          </a:p>
        </p:txBody>
      </p:sp>
      <p:pic>
        <p:nvPicPr>
          <p:cNvPr id="8" name="Picture 7">
            <a:extLst>
              <a:ext uri="{FF2B5EF4-FFF2-40B4-BE49-F238E27FC236}">
                <a16:creationId xmlns:a16="http://schemas.microsoft.com/office/drawing/2014/main" id="{2F0F4F57-D647-46B1-A76E-C8D9EB56B92E}"/>
              </a:ext>
            </a:extLst>
          </p:cNvPr>
          <p:cNvPicPr>
            <a:picLocks noChangeAspect="1"/>
          </p:cNvPicPr>
          <p:nvPr/>
        </p:nvPicPr>
        <p:blipFill rotWithShape="1">
          <a:blip r:embed="rId3"/>
          <a:srcRect l="52306" t="11496" r="2087" b="14984"/>
          <a:stretch/>
        </p:blipFill>
        <p:spPr>
          <a:xfrm>
            <a:off x="7498082" y="2072203"/>
            <a:ext cx="3261358" cy="2957432"/>
          </a:xfrm>
          <a:prstGeom prst="rect">
            <a:avLst/>
          </a:prstGeom>
        </p:spPr>
      </p:pic>
      <p:sp>
        <p:nvSpPr>
          <p:cNvPr id="9" name="TextBox 8">
            <a:extLst>
              <a:ext uri="{FF2B5EF4-FFF2-40B4-BE49-F238E27FC236}">
                <a16:creationId xmlns:a16="http://schemas.microsoft.com/office/drawing/2014/main" id="{FABFA16E-7A84-4474-824C-9037BE2F69A7}"/>
              </a:ext>
            </a:extLst>
          </p:cNvPr>
          <p:cNvSpPr txBox="1"/>
          <p:nvPr/>
        </p:nvSpPr>
        <p:spPr>
          <a:xfrm>
            <a:off x="7298853" y="5183068"/>
            <a:ext cx="3659815" cy="369332"/>
          </a:xfrm>
          <a:prstGeom prst="rect">
            <a:avLst/>
          </a:prstGeom>
          <a:noFill/>
        </p:spPr>
        <p:txBody>
          <a:bodyPr wrap="square" rtlCol="0">
            <a:spAutoFit/>
          </a:bodyPr>
          <a:lstStyle/>
          <a:p>
            <a:r>
              <a:rPr lang="en-US" dirty="0"/>
              <a:t>Corresponding output on </a:t>
            </a:r>
            <a:r>
              <a:rPr lang="en-US" dirty="0" err="1"/>
              <a:t>vivado</a:t>
            </a:r>
            <a:endParaRPr lang="en-US" dirty="0"/>
          </a:p>
        </p:txBody>
      </p:sp>
    </p:spTree>
    <p:extLst>
      <p:ext uri="{BB962C8B-B14F-4D97-AF65-F5344CB8AC3E}">
        <p14:creationId xmlns:p14="http://schemas.microsoft.com/office/powerpoint/2010/main" val="18669405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after first layer</a:t>
            </a:r>
          </a:p>
        </p:txBody>
      </p:sp>
      <p:pic>
        <p:nvPicPr>
          <p:cNvPr id="5" name="Picture 4">
            <a:extLst>
              <a:ext uri="{FF2B5EF4-FFF2-40B4-BE49-F238E27FC236}">
                <a16:creationId xmlns:a16="http://schemas.microsoft.com/office/drawing/2014/main" id="{A6E54D10-317C-4A3A-BB28-0F86D63DD63D}"/>
              </a:ext>
            </a:extLst>
          </p:cNvPr>
          <p:cNvPicPr>
            <a:picLocks noChangeAspect="1"/>
          </p:cNvPicPr>
          <p:nvPr/>
        </p:nvPicPr>
        <p:blipFill>
          <a:blip r:embed="rId2"/>
          <a:srcRect/>
          <a:stretch/>
        </p:blipFill>
        <p:spPr>
          <a:xfrm>
            <a:off x="2000193" y="2742928"/>
            <a:ext cx="2904921" cy="1615983"/>
          </a:xfrm>
          <a:prstGeom prst="rect">
            <a:avLst/>
          </a:prstGeom>
        </p:spPr>
      </p:pic>
      <p:sp>
        <p:nvSpPr>
          <p:cNvPr id="6" name="TextBox 5">
            <a:extLst>
              <a:ext uri="{FF2B5EF4-FFF2-40B4-BE49-F238E27FC236}">
                <a16:creationId xmlns:a16="http://schemas.microsoft.com/office/drawing/2014/main" id="{FC4EC676-496E-46E1-84A2-7C2878A34EBF}"/>
              </a:ext>
            </a:extLst>
          </p:cNvPr>
          <p:cNvSpPr txBox="1"/>
          <p:nvPr/>
        </p:nvSpPr>
        <p:spPr>
          <a:xfrm>
            <a:off x="1798320" y="4653280"/>
            <a:ext cx="3393440" cy="369332"/>
          </a:xfrm>
          <a:prstGeom prst="rect">
            <a:avLst/>
          </a:prstGeom>
          <a:noFill/>
        </p:spPr>
        <p:txBody>
          <a:bodyPr wrap="square" rtlCol="0">
            <a:spAutoFit/>
          </a:bodyPr>
          <a:lstStyle/>
          <a:p>
            <a:r>
              <a:rPr lang="en-US" dirty="0"/>
              <a:t>Desired Output of first layer</a:t>
            </a:r>
          </a:p>
        </p:txBody>
      </p:sp>
      <p:pic>
        <p:nvPicPr>
          <p:cNvPr id="8" name="Picture 7">
            <a:extLst>
              <a:ext uri="{FF2B5EF4-FFF2-40B4-BE49-F238E27FC236}">
                <a16:creationId xmlns:a16="http://schemas.microsoft.com/office/drawing/2014/main" id="{2F0F4F57-D647-46B1-A76E-C8D9EB56B92E}"/>
              </a:ext>
            </a:extLst>
          </p:cNvPr>
          <p:cNvPicPr>
            <a:picLocks noChangeAspect="1"/>
          </p:cNvPicPr>
          <p:nvPr/>
        </p:nvPicPr>
        <p:blipFill rotWithShape="1">
          <a:blip r:embed="rId3"/>
          <a:srcRect l="54832" t="11008" r="289" b="12726"/>
          <a:stretch/>
        </p:blipFill>
        <p:spPr>
          <a:xfrm>
            <a:off x="7286889" y="1951694"/>
            <a:ext cx="3212632" cy="3070918"/>
          </a:xfrm>
          <a:prstGeom prst="rect">
            <a:avLst/>
          </a:prstGeom>
        </p:spPr>
      </p:pic>
      <p:sp>
        <p:nvSpPr>
          <p:cNvPr id="9" name="TextBox 8">
            <a:extLst>
              <a:ext uri="{FF2B5EF4-FFF2-40B4-BE49-F238E27FC236}">
                <a16:creationId xmlns:a16="http://schemas.microsoft.com/office/drawing/2014/main" id="{FABFA16E-7A84-4474-824C-9037BE2F69A7}"/>
              </a:ext>
            </a:extLst>
          </p:cNvPr>
          <p:cNvSpPr txBox="1"/>
          <p:nvPr/>
        </p:nvSpPr>
        <p:spPr>
          <a:xfrm>
            <a:off x="7298853" y="5183068"/>
            <a:ext cx="3659815" cy="369332"/>
          </a:xfrm>
          <a:prstGeom prst="rect">
            <a:avLst/>
          </a:prstGeom>
          <a:noFill/>
        </p:spPr>
        <p:txBody>
          <a:bodyPr wrap="square" rtlCol="0">
            <a:spAutoFit/>
          </a:bodyPr>
          <a:lstStyle/>
          <a:p>
            <a:r>
              <a:rPr lang="en-US" dirty="0"/>
              <a:t>Corresponding output on </a:t>
            </a:r>
            <a:r>
              <a:rPr lang="en-US" dirty="0" err="1"/>
              <a:t>vivado</a:t>
            </a:r>
            <a:endParaRPr lang="en-US" dirty="0"/>
          </a:p>
        </p:txBody>
      </p:sp>
    </p:spTree>
    <p:extLst>
      <p:ext uri="{BB962C8B-B14F-4D97-AF65-F5344CB8AC3E}">
        <p14:creationId xmlns:p14="http://schemas.microsoft.com/office/powerpoint/2010/main" val="19095345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design to second layer</a:t>
            </a:r>
          </a:p>
        </p:txBody>
      </p:sp>
    </p:spTree>
    <p:extLst>
      <p:ext uri="{BB962C8B-B14F-4D97-AF65-F5344CB8AC3E}">
        <p14:creationId xmlns:p14="http://schemas.microsoft.com/office/powerpoint/2010/main" val="2088087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503853"/>
            <a:ext cx="9601200" cy="1142385"/>
          </a:xfrm>
        </p:spPr>
        <p:txBody>
          <a:bodyPr vert="horz" lIns="91440" tIns="45720" rIns="91440" bIns="45720" rtlCol="0" anchor="b">
            <a:normAutofit/>
          </a:bodyPr>
          <a:lstStyle/>
          <a:p>
            <a:r>
              <a:rPr lang="en-US" dirty="0"/>
              <a:t>Extending the design to second layer</a:t>
            </a:r>
            <a:endParaRPr lang="en-US" b="1" kern="1200" dirty="0">
              <a:latin typeface="+mj-lt"/>
              <a:ea typeface="+mj-ea"/>
              <a:cs typeface="+mj-cs"/>
            </a:endParaRPr>
          </a:p>
        </p:txBody>
      </p:sp>
      <p:sp>
        <p:nvSpPr>
          <p:cNvPr id="7" name="TextBox 6">
            <a:extLst>
              <a:ext uri="{FF2B5EF4-FFF2-40B4-BE49-F238E27FC236}">
                <a16:creationId xmlns:a16="http://schemas.microsoft.com/office/drawing/2014/main" id="{3FAA26D8-13D7-4E97-A689-774A07077697}"/>
              </a:ext>
            </a:extLst>
          </p:cNvPr>
          <p:cNvSpPr txBox="1"/>
          <p:nvPr/>
        </p:nvSpPr>
        <p:spPr>
          <a:xfrm>
            <a:off x="1295400" y="1981199"/>
            <a:ext cx="9601200" cy="3810001"/>
          </a:xfrm>
          <a:prstGeom prst="rect">
            <a:avLst/>
          </a:prstGeom>
        </p:spPr>
        <p:txBody>
          <a:bodyPr vert="horz" lIns="91440" tIns="45720" rIns="91440" bIns="45720" rtlCol="0">
            <a:normAutofit/>
          </a:bodyPr>
          <a:lstStyle/>
          <a:p>
            <a:pPr>
              <a:lnSpc>
                <a:spcPct val="90000"/>
              </a:lnSpc>
              <a:spcAft>
                <a:spcPts val="600"/>
              </a:spcAft>
              <a:buClr>
                <a:schemeClr val="accent1">
                  <a:lumMod val="75000"/>
                </a:schemeClr>
              </a:buClr>
              <a:buSzPct val="100000"/>
            </a:pPr>
            <a:r>
              <a:rPr lang="en-US" sz="1400" dirty="0"/>
              <a:t>To extend the design to second layer we did the following:</a:t>
            </a:r>
          </a:p>
          <a:p>
            <a:pPr marL="742950" lvl="1" indent="-285750">
              <a:lnSpc>
                <a:spcPct val="90000"/>
              </a:lnSpc>
              <a:spcAft>
                <a:spcPts val="600"/>
              </a:spcAft>
              <a:buClr>
                <a:schemeClr val="accent1">
                  <a:lumMod val="75000"/>
                </a:schemeClr>
              </a:buClr>
              <a:buSzPct val="100000"/>
              <a:buFont typeface="Arial" panose="020B0604020202020204" pitchFamily="34" charset="0"/>
              <a:buChar char="•"/>
            </a:pPr>
            <a:r>
              <a:rPr lang="en-US" sz="1400" dirty="0"/>
              <a:t>Instead of using define values for threshold, we introduced registers that store information regarding the layer for example how much is input size, how much is </a:t>
            </a:r>
            <a:r>
              <a:rPr lang="en-US" sz="1400" dirty="0" err="1"/>
              <a:t>wgt</a:t>
            </a:r>
            <a:r>
              <a:rPr lang="en-US" sz="1400" dirty="0"/>
              <a:t> size, how much is depth, what are the addresses offsets for that layer etc. In this way, we check the layer number in our Init state and update those registers there\.</a:t>
            </a:r>
          </a:p>
          <a:p>
            <a:pPr marL="742950" lvl="1" indent="-285750">
              <a:lnSpc>
                <a:spcPct val="90000"/>
              </a:lnSpc>
              <a:spcAft>
                <a:spcPts val="600"/>
              </a:spcAft>
              <a:buClr>
                <a:schemeClr val="accent1">
                  <a:lumMod val="75000"/>
                </a:schemeClr>
              </a:buClr>
              <a:buSzPct val="100000"/>
              <a:buFont typeface="Arial" panose="020B0604020202020204" pitchFamily="34" charset="0"/>
              <a:buChar char="•"/>
            </a:pPr>
            <a:r>
              <a:rPr lang="en-US" sz="1400" dirty="0"/>
              <a:t>During loading, all depths are loaded for the previous layer for example 6*12*6 tile is loaded for second layer and hence an information regarding at which depth we are working and how many we have to go is added into </a:t>
            </a:r>
            <a:r>
              <a:rPr lang="en-US" sz="1400" dirty="0" err="1"/>
              <a:t>wgt</a:t>
            </a:r>
            <a:r>
              <a:rPr lang="en-US" sz="1400" dirty="0"/>
              <a:t> loading and </a:t>
            </a:r>
            <a:r>
              <a:rPr lang="en-US" sz="1400" dirty="0" err="1"/>
              <a:t>img</a:t>
            </a:r>
            <a:r>
              <a:rPr lang="en-US" sz="1400" dirty="0"/>
              <a:t> loading stages</a:t>
            </a:r>
          </a:p>
          <a:p>
            <a:pPr marL="742950" lvl="1" indent="-285750">
              <a:lnSpc>
                <a:spcPct val="90000"/>
              </a:lnSpc>
              <a:spcAft>
                <a:spcPts val="600"/>
              </a:spcAft>
              <a:buClr>
                <a:schemeClr val="accent1">
                  <a:lumMod val="75000"/>
                </a:schemeClr>
              </a:buClr>
              <a:buSzPct val="100000"/>
              <a:buFont typeface="Arial" panose="020B0604020202020204" pitchFamily="34" charset="0"/>
              <a:buChar char="•"/>
            </a:pPr>
            <a:r>
              <a:rPr lang="en-US" sz="1400" dirty="0"/>
              <a:t>Address generator now handles depth information using a separate depth counter register to make sure we pick right value from right depth</a:t>
            </a:r>
          </a:p>
          <a:p>
            <a:pPr marL="742950" lvl="1" indent="-285750">
              <a:lnSpc>
                <a:spcPct val="90000"/>
              </a:lnSpc>
              <a:spcAft>
                <a:spcPts val="600"/>
              </a:spcAft>
              <a:buClr>
                <a:schemeClr val="accent1">
                  <a:lumMod val="75000"/>
                </a:schemeClr>
              </a:buClr>
              <a:buSzPct val="100000"/>
              <a:buFont typeface="Arial" panose="020B0604020202020204" pitchFamily="34" charset="0"/>
              <a:buChar char="•"/>
            </a:pPr>
            <a:r>
              <a:rPr lang="en-US" sz="1400" dirty="0"/>
              <a:t>A common </a:t>
            </a:r>
            <a:r>
              <a:rPr lang="en-US" sz="1400" dirty="0" err="1"/>
              <a:t>wgt_tile</a:t>
            </a:r>
            <a:r>
              <a:rPr lang="en-US" sz="1400" dirty="0"/>
              <a:t> and </a:t>
            </a:r>
            <a:r>
              <a:rPr lang="en-US" sz="1400" dirty="0" err="1"/>
              <a:t>img_tile</a:t>
            </a:r>
            <a:r>
              <a:rPr lang="en-US" sz="1400" dirty="0"/>
              <a:t> reg on chip used. It has the storage to incorporate maximum space used on-chip which is 168*6 for first two layers for </a:t>
            </a:r>
            <a:r>
              <a:rPr lang="en-US" sz="1400" dirty="0" err="1"/>
              <a:t>img</a:t>
            </a:r>
            <a:r>
              <a:rPr lang="en-US" sz="1400" dirty="0"/>
              <a:t> and hence we do not need to take care of these issues of picking a register to save.</a:t>
            </a:r>
          </a:p>
        </p:txBody>
      </p:sp>
    </p:spTree>
    <p:extLst>
      <p:ext uri="{BB962C8B-B14F-4D97-AF65-F5344CB8AC3E}">
        <p14:creationId xmlns:p14="http://schemas.microsoft.com/office/powerpoint/2010/main" val="28278940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503853"/>
            <a:ext cx="9601200" cy="1142385"/>
          </a:xfrm>
        </p:spPr>
        <p:txBody>
          <a:bodyPr vert="horz" lIns="91440" tIns="45720" rIns="91440" bIns="45720" rtlCol="0" anchor="b">
            <a:normAutofit/>
          </a:bodyPr>
          <a:lstStyle/>
          <a:p>
            <a:r>
              <a:rPr lang="en-US" dirty="0"/>
              <a:t>Extending the design to second layer</a:t>
            </a:r>
            <a:r>
              <a:rPr lang="en-US" b="1" kern="1200" dirty="0">
                <a:latin typeface="+mj-lt"/>
                <a:ea typeface="+mj-ea"/>
                <a:cs typeface="+mj-cs"/>
              </a:rPr>
              <a:t>: FSM</a:t>
            </a:r>
          </a:p>
        </p:txBody>
      </p:sp>
      <p:sp>
        <p:nvSpPr>
          <p:cNvPr id="7" name="TextBox 6">
            <a:extLst>
              <a:ext uri="{FF2B5EF4-FFF2-40B4-BE49-F238E27FC236}">
                <a16:creationId xmlns:a16="http://schemas.microsoft.com/office/drawing/2014/main" id="{3FAA26D8-13D7-4E97-A689-774A07077697}"/>
              </a:ext>
            </a:extLst>
          </p:cNvPr>
          <p:cNvSpPr txBox="1"/>
          <p:nvPr/>
        </p:nvSpPr>
        <p:spPr>
          <a:xfrm>
            <a:off x="1295400" y="1981199"/>
            <a:ext cx="4572000" cy="3810001"/>
          </a:xfrm>
          <a:prstGeom prst="rect">
            <a:avLst/>
          </a:prstGeom>
        </p:spPr>
        <p:txBody>
          <a:bodyPr vert="horz" lIns="91440" tIns="45720" rIns="91440" bIns="45720" rtlCol="0">
            <a:normAutofit/>
          </a:bodyPr>
          <a:lstStyle/>
          <a:p>
            <a:pPr>
              <a:lnSpc>
                <a:spcPct val="90000"/>
              </a:lnSpc>
              <a:spcAft>
                <a:spcPts val="600"/>
              </a:spcAft>
              <a:buClr>
                <a:schemeClr val="accent1">
                  <a:lumMod val="75000"/>
                </a:schemeClr>
              </a:buClr>
              <a:buSzPct val="100000"/>
            </a:pPr>
            <a:r>
              <a:rPr lang="en-US" sz="1400" dirty="0"/>
              <a:t>The job done in each state is as follows:</a:t>
            </a:r>
          </a:p>
          <a:p>
            <a:pPr marL="742950" lvl="1" indent="-285750">
              <a:lnSpc>
                <a:spcPct val="90000"/>
              </a:lnSpc>
              <a:spcAft>
                <a:spcPts val="600"/>
              </a:spcAft>
              <a:buClr>
                <a:schemeClr val="accent1">
                  <a:lumMod val="75000"/>
                </a:schemeClr>
              </a:buClr>
              <a:buSzPct val="100000"/>
              <a:buFont typeface="Arial" pitchFamily="34" charset="0"/>
              <a:buChar char="▪"/>
            </a:pPr>
            <a:r>
              <a:rPr lang="en-US" sz="1400" b="1" dirty="0"/>
              <a:t>Init</a:t>
            </a:r>
            <a:r>
              <a:rPr lang="en-US" sz="1400" dirty="0"/>
              <a:t>: Loads all layer related thresholds into desired </a:t>
            </a:r>
            <a:r>
              <a:rPr lang="en-US" sz="1400" dirty="0" err="1"/>
              <a:t>regsiters</a:t>
            </a:r>
            <a:endParaRPr lang="en-US" sz="1400" dirty="0"/>
          </a:p>
          <a:p>
            <a:pPr marL="742950" lvl="1" indent="-285750">
              <a:lnSpc>
                <a:spcPct val="90000"/>
              </a:lnSpc>
              <a:spcAft>
                <a:spcPts val="600"/>
              </a:spcAft>
              <a:buClr>
                <a:schemeClr val="accent1">
                  <a:lumMod val="75000"/>
                </a:schemeClr>
              </a:buClr>
              <a:buSzPct val="100000"/>
              <a:buFont typeface="Arial" pitchFamily="34" charset="0"/>
              <a:buChar char="▪"/>
            </a:pPr>
            <a:r>
              <a:rPr lang="en-US" sz="1400" b="1" dirty="0" err="1"/>
              <a:t>Load_wgt</a:t>
            </a:r>
            <a:r>
              <a:rPr lang="en-US" sz="1400" dirty="0"/>
              <a:t>: The address generator loads weights in </a:t>
            </a:r>
            <a:r>
              <a:rPr lang="en-US" sz="1400" dirty="0" err="1"/>
              <a:t>wgt_tile</a:t>
            </a:r>
            <a:r>
              <a:rPr lang="en-US" sz="1400" dirty="0"/>
              <a:t> (all depths)</a:t>
            </a:r>
          </a:p>
          <a:p>
            <a:pPr marL="742950" lvl="1" indent="-285750">
              <a:lnSpc>
                <a:spcPct val="90000"/>
              </a:lnSpc>
              <a:spcAft>
                <a:spcPts val="600"/>
              </a:spcAft>
              <a:buClr>
                <a:schemeClr val="accent1">
                  <a:lumMod val="75000"/>
                </a:schemeClr>
              </a:buClr>
              <a:buSzPct val="100000"/>
              <a:buFont typeface="Arial" pitchFamily="34" charset="0"/>
              <a:buChar char="▪"/>
            </a:pPr>
            <a:r>
              <a:rPr lang="en-US" sz="1400" b="1" dirty="0" err="1"/>
              <a:t>Load_img</a:t>
            </a:r>
            <a:r>
              <a:rPr lang="en-US" sz="1400" dirty="0"/>
              <a:t>: Once a single weight is loaded, image tile is loaded. A portion based on input layer size. All depths are loaded at once</a:t>
            </a:r>
          </a:p>
          <a:p>
            <a:pPr marL="742950" lvl="1" indent="-285750">
              <a:lnSpc>
                <a:spcPct val="90000"/>
              </a:lnSpc>
              <a:spcAft>
                <a:spcPts val="600"/>
              </a:spcAft>
              <a:buClr>
                <a:schemeClr val="accent1">
                  <a:lumMod val="75000"/>
                </a:schemeClr>
              </a:buClr>
              <a:buSzPct val="100000"/>
              <a:buFont typeface="Arial" pitchFamily="34" charset="0"/>
              <a:buChar char="▪"/>
            </a:pPr>
            <a:r>
              <a:rPr lang="en-US" sz="1400" b="1" dirty="0" err="1"/>
              <a:t>Process_tile</a:t>
            </a:r>
            <a:r>
              <a:rPr lang="en-US" sz="1400" dirty="0"/>
              <a:t>: This stage utilizes on chip </a:t>
            </a:r>
            <a:r>
              <a:rPr lang="en-US" sz="1400" dirty="0" err="1"/>
              <a:t>wgt_tile</a:t>
            </a:r>
            <a:r>
              <a:rPr lang="en-US" sz="1400" dirty="0"/>
              <a:t> and </a:t>
            </a:r>
            <a:r>
              <a:rPr lang="en-US" sz="1400" dirty="0" err="1"/>
              <a:t>Image_tile</a:t>
            </a:r>
            <a:r>
              <a:rPr lang="en-US" sz="1400" dirty="0"/>
              <a:t> (all depths) along with compute engine to generate outputs and saves them on chip. The layer flag is used to see which CE output should be saved.</a:t>
            </a:r>
          </a:p>
          <a:p>
            <a:pPr marL="742950" lvl="1" indent="-285750">
              <a:lnSpc>
                <a:spcPct val="90000"/>
              </a:lnSpc>
              <a:spcAft>
                <a:spcPts val="600"/>
              </a:spcAft>
              <a:buClr>
                <a:schemeClr val="accent1">
                  <a:lumMod val="75000"/>
                </a:schemeClr>
              </a:buClr>
              <a:buSzPct val="100000"/>
              <a:buFont typeface="Arial" pitchFamily="34" charset="0"/>
              <a:buChar char="▪"/>
            </a:pPr>
            <a:r>
              <a:rPr lang="en-US" sz="1400" b="1" dirty="0" err="1"/>
              <a:t>Save_tile</a:t>
            </a:r>
            <a:r>
              <a:rPr lang="en-US" sz="1400" dirty="0"/>
              <a:t>: A complete output created on-chip is written to RAM using the schedule engine</a:t>
            </a:r>
          </a:p>
        </p:txBody>
      </p:sp>
      <p:pic>
        <p:nvPicPr>
          <p:cNvPr id="4098" name="Picture 2">
            <a:extLst>
              <a:ext uri="{FF2B5EF4-FFF2-40B4-BE49-F238E27FC236}">
                <a16:creationId xmlns:a16="http://schemas.microsoft.com/office/drawing/2014/main" id="{4FE2E42E-E031-45E6-998C-C49AC97A6B3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527195" y="1981200"/>
            <a:ext cx="4166809"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1445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503853"/>
            <a:ext cx="9601200" cy="1142385"/>
          </a:xfrm>
        </p:spPr>
        <p:txBody>
          <a:bodyPr vert="horz" lIns="91440" tIns="45720" rIns="91440" bIns="45720" rtlCol="0" anchor="b">
            <a:normAutofit/>
          </a:bodyPr>
          <a:lstStyle/>
          <a:p>
            <a:r>
              <a:rPr lang="en-US" dirty="0"/>
              <a:t>Extending the design to second layer</a:t>
            </a:r>
            <a:r>
              <a:rPr lang="en-US" b="1" kern="1200" dirty="0">
                <a:latin typeface="+mj-lt"/>
                <a:ea typeface="+mj-ea"/>
                <a:cs typeface="+mj-cs"/>
              </a:rPr>
              <a:t>: </a:t>
            </a:r>
            <a:br>
              <a:rPr lang="en-US" b="1" kern="1200" dirty="0">
                <a:latin typeface="+mj-lt"/>
                <a:ea typeface="+mj-ea"/>
                <a:cs typeface="+mj-cs"/>
              </a:rPr>
            </a:br>
            <a:r>
              <a:rPr lang="en-US" dirty="0"/>
              <a:t>Micro-Architecture</a:t>
            </a:r>
            <a:endParaRPr lang="en-US" b="1" kern="1200" dirty="0">
              <a:latin typeface="+mj-lt"/>
              <a:ea typeface="+mj-ea"/>
              <a:cs typeface="+mj-cs"/>
            </a:endParaRPr>
          </a:p>
        </p:txBody>
      </p:sp>
      <p:sp>
        <p:nvSpPr>
          <p:cNvPr id="7" name="TextBox 6">
            <a:extLst>
              <a:ext uri="{FF2B5EF4-FFF2-40B4-BE49-F238E27FC236}">
                <a16:creationId xmlns:a16="http://schemas.microsoft.com/office/drawing/2014/main" id="{3FAA26D8-13D7-4E97-A689-774A07077697}"/>
              </a:ext>
            </a:extLst>
          </p:cNvPr>
          <p:cNvSpPr txBox="1"/>
          <p:nvPr/>
        </p:nvSpPr>
        <p:spPr>
          <a:xfrm>
            <a:off x="1295400" y="1981199"/>
            <a:ext cx="4572000" cy="3810001"/>
          </a:xfrm>
          <a:prstGeom prst="rect">
            <a:avLst/>
          </a:prstGeom>
        </p:spPr>
        <p:txBody>
          <a:bodyPr vert="horz" lIns="91440" tIns="45720" rIns="91440" bIns="45720" rtlCol="0">
            <a:normAutofit/>
          </a:bodyPr>
          <a:lstStyle/>
          <a:p>
            <a:pPr>
              <a:lnSpc>
                <a:spcPct val="90000"/>
              </a:lnSpc>
              <a:spcAft>
                <a:spcPts val="600"/>
              </a:spcAft>
              <a:buClr>
                <a:schemeClr val="accent1">
                  <a:lumMod val="75000"/>
                </a:schemeClr>
              </a:buClr>
              <a:buSzPct val="100000"/>
            </a:pPr>
            <a:r>
              <a:rPr lang="en-US" sz="1400" b="1" dirty="0"/>
              <a:t>Address Generator:</a:t>
            </a:r>
          </a:p>
          <a:p>
            <a:pPr>
              <a:lnSpc>
                <a:spcPct val="90000"/>
              </a:lnSpc>
              <a:spcAft>
                <a:spcPts val="600"/>
              </a:spcAft>
              <a:buClr>
                <a:schemeClr val="accent1">
                  <a:lumMod val="75000"/>
                </a:schemeClr>
              </a:buClr>
              <a:buSzPct val="100000"/>
            </a:pPr>
            <a:r>
              <a:rPr lang="en-US" sz="1400" b="1" dirty="0"/>
              <a:t>	</a:t>
            </a:r>
            <a:r>
              <a:rPr lang="en-US" sz="1400" dirty="0"/>
              <a:t>This module is used to communicate with DRAM while reading/writing any value. Based on the value of state, it uses different offsets and thresholds to create next address. There are counters that keep check of value (which value is to be stored), tile number (which tile of input image correspond to this), and weight number (which weight layer correspond to this). There is now an extra counter to load all the depths,.</a:t>
            </a:r>
          </a:p>
          <a:p>
            <a:pPr>
              <a:lnSpc>
                <a:spcPct val="90000"/>
              </a:lnSpc>
              <a:spcAft>
                <a:spcPts val="600"/>
              </a:spcAft>
              <a:buClr>
                <a:schemeClr val="accent1">
                  <a:lumMod val="75000"/>
                </a:schemeClr>
              </a:buClr>
              <a:buSzPct val="100000"/>
            </a:pPr>
            <a:endParaRPr lang="en-US" sz="1400" b="1" dirty="0"/>
          </a:p>
          <a:p>
            <a:pPr>
              <a:lnSpc>
                <a:spcPct val="90000"/>
              </a:lnSpc>
              <a:spcAft>
                <a:spcPts val="600"/>
              </a:spcAft>
              <a:buClr>
                <a:schemeClr val="accent1">
                  <a:lumMod val="75000"/>
                </a:schemeClr>
              </a:buClr>
              <a:buSzPct val="100000"/>
            </a:pPr>
            <a:r>
              <a:rPr lang="en-US" sz="1400" b="1" dirty="0"/>
              <a:t>Store Tile:</a:t>
            </a:r>
          </a:p>
          <a:p>
            <a:pPr>
              <a:lnSpc>
                <a:spcPct val="90000"/>
              </a:lnSpc>
              <a:spcAft>
                <a:spcPts val="600"/>
              </a:spcAft>
              <a:buClr>
                <a:schemeClr val="accent1">
                  <a:lumMod val="75000"/>
                </a:schemeClr>
              </a:buClr>
              <a:buSzPct val="100000"/>
            </a:pPr>
            <a:r>
              <a:rPr lang="en-US" sz="1400" b="1" dirty="0"/>
              <a:t>	</a:t>
            </a:r>
            <a:r>
              <a:rPr lang="en-US" sz="1400" dirty="0"/>
              <a:t>The outputs from DRAM is to be stored on-chip carefully. This module takes care of saving read value from DRAM at desired place of on-chip memory. This module also saves output generated from compute engine into on chip output tile before it is saved back to DRAM.</a:t>
            </a:r>
          </a:p>
          <a:p>
            <a:pPr>
              <a:lnSpc>
                <a:spcPct val="90000"/>
              </a:lnSpc>
              <a:spcAft>
                <a:spcPts val="600"/>
              </a:spcAft>
              <a:buClr>
                <a:schemeClr val="accent1">
                  <a:lumMod val="75000"/>
                </a:schemeClr>
              </a:buClr>
              <a:buSzPct val="100000"/>
            </a:pPr>
            <a:endParaRPr lang="en-US" sz="1400" dirty="0"/>
          </a:p>
          <a:p>
            <a:pPr>
              <a:lnSpc>
                <a:spcPct val="90000"/>
              </a:lnSpc>
              <a:spcAft>
                <a:spcPts val="600"/>
              </a:spcAft>
              <a:buClr>
                <a:schemeClr val="accent1">
                  <a:lumMod val="75000"/>
                </a:schemeClr>
              </a:buClr>
              <a:buSzPct val="100000"/>
            </a:pPr>
            <a:endParaRPr lang="en-US" sz="1400" b="1" dirty="0"/>
          </a:p>
        </p:txBody>
      </p:sp>
      <p:pic>
        <p:nvPicPr>
          <p:cNvPr id="8" name="Content Placeholder 7" descr="Diagram&#10;&#10;Description automatically generated">
            <a:extLst>
              <a:ext uri="{FF2B5EF4-FFF2-40B4-BE49-F238E27FC236}">
                <a16:creationId xmlns:a16="http://schemas.microsoft.com/office/drawing/2014/main" id="{18CBF1AE-E1FC-43E8-B8A5-09B417E761D5}"/>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7114237" y="2470890"/>
            <a:ext cx="2992726" cy="2830620"/>
          </a:xfrm>
          <a:prstGeom prst="rect">
            <a:avLst/>
          </a:prstGeom>
          <a:noFill/>
          <a:ln>
            <a:noFill/>
          </a:ln>
        </p:spPr>
      </p:pic>
    </p:spTree>
    <p:extLst>
      <p:ext uri="{BB962C8B-B14F-4D97-AF65-F5344CB8AC3E}">
        <p14:creationId xmlns:p14="http://schemas.microsoft.com/office/powerpoint/2010/main" val="33249649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p:txBody>
          <a:bodyPr/>
          <a:lstStyle/>
          <a:p>
            <a:r>
              <a:rPr lang="en-US" dirty="0"/>
              <a:t>Overview of the project and Initial Ideas</a:t>
            </a:r>
          </a:p>
          <a:p>
            <a:r>
              <a:rPr lang="en-US" dirty="0"/>
              <a:t>Designing the first layer</a:t>
            </a:r>
          </a:p>
          <a:p>
            <a:r>
              <a:rPr lang="en-US" dirty="0"/>
              <a:t>Results after first layer</a:t>
            </a:r>
          </a:p>
          <a:p>
            <a:r>
              <a:rPr lang="en-US" dirty="0"/>
              <a:t>Extending design to second layer</a:t>
            </a:r>
          </a:p>
          <a:p>
            <a:r>
              <a:rPr lang="en-US" dirty="0"/>
              <a:t>Results after second layer</a:t>
            </a:r>
          </a:p>
          <a:p>
            <a:r>
              <a:rPr lang="en-US" dirty="0"/>
              <a:t>Adding dense layer: Final Design</a:t>
            </a:r>
          </a:p>
          <a:p>
            <a:r>
              <a:rPr lang="en-US" dirty="0"/>
              <a:t>Problems </a:t>
            </a:r>
          </a:p>
          <a:p>
            <a:endParaRPr lang="en-US" dirty="0"/>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503853"/>
            <a:ext cx="9601200" cy="1142385"/>
          </a:xfrm>
        </p:spPr>
        <p:txBody>
          <a:bodyPr vert="horz" lIns="91440" tIns="45720" rIns="91440" bIns="45720" rtlCol="0" anchor="b">
            <a:normAutofit/>
          </a:bodyPr>
          <a:lstStyle/>
          <a:p>
            <a:r>
              <a:rPr lang="en-US" dirty="0"/>
              <a:t>Extending the design to second layer</a:t>
            </a:r>
            <a:r>
              <a:rPr lang="en-US" b="1" kern="1200" dirty="0">
                <a:latin typeface="+mj-lt"/>
                <a:ea typeface="+mj-ea"/>
                <a:cs typeface="+mj-cs"/>
              </a:rPr>
              <a:t>: </a:t>
            </a:r>
            <a:br>
              <a:rPr lang="en-US" b="1" kern="1200" dirty="0">
                <a:latin typeface="+mj-lt"/>
                <a:ea typeface="+mj-ea"/>
                <a:cs typeface="+mj-cs"/>
              </a:rPr>
            </a:br>
            <a:r>
              <a:rPr lang="en-US" dirty="0"/>
              <a:t>Micro-Architecture</a:t>
            </a:r>
            <a:endParaRPr lang="en-US" b="1" kern="1200" dirty="0">
              <a:latin typeface="+mj-lt"/>
              <a:ea typeface="+mj-ea"/>
              <a:cs typeface="+mj-cs"/>
            </a:endParaRPr>
          </a:p>
        </p:txBody>
      </p:sp>
      <p:sp>
        <p:nvSpPr>
          <p:cNvPr id="7" name="TextBox 6">
            <a:extLst>
              <a:ext uri="{FF2B5EF4-FFF2-40B4-BE49-F238E27FC236}">
                <a16:creationId xmlns:a16="http://schemas.microsoft.com/office/drawing/2014/main" id="{3FAA26D8-13D7-4E97-A689-774A07077697}"/>
              </a:ext>
            </a:extLst>
          </p:cNvPr>
          <p:cNvSpPr txBox="1"/>
          <p:nvPr/>
        </p:nvSpPr>
        <p:spPr>
          <a:xfrm>
            <a:off x="1295400" y="1981199"/>
            <a:ext cx="4572000" cy="3810001"/>
          </a:xfrm>
          <a:prstGeom prst="rect">
            <a:avLst/>
          </a:prstGeom>
        </p:spPr>
        <p:txBody>
          <a:bodyPr vert="horz" lIns="91440" tIns="45720" rIns="91440" bIns="45720" rtlCol="0">
            <a:normAutofit/>
          </a:bodyPr>
          <a:lstStyle/>
          <a:p>
            <a:pPr>
              <a:lnSpc>
                <a:spcPct val="90000"/>
              </a:lnSpc>
              <a:spcAft>
                <a:spcPts val="600"/>
              </a:spcAft>
              <a:buClr>
                <a:schemeClr val="accent1">
                  <a:lumMod val="75000"/>
                </a:schemeClr>
              </a:buClr>
              <a:buSzPct val="100000"/>
            </a:pPr>
            <a:r>
              <a:rPr lang="en-US" sz="1400" b="1" dirty="0"/>
              <a:t>Compute Engine (CE1):</a:t>
            </a:r>
          </a:p>
          <a:p>
            <a:pPr>
              <a:lnSpc>
                <a:spcPct val="90000"/>
              </a:lnSpc>
              <a:spcAft>
                <a:spcPts val="600"/>
              </a:spcAft>
              <a:buClr>
                <a:schemeClr val="accent1">
                  <a:lumMod val="75000"/>
                </a:schemeClr>
              </a:buClr>
              <a:buSzPct val="100000"/>
            </a:pPr>
            <a:r>
              <a:rPr lang="en-US" sz="1400" b="1" dirty="0"/>
              <a:t>	</a:t>
            </a:r>
            <a:r>
              <a:rPr lang="en-US" sz="1400" dirty="0"/>
              <a:t>This module takes 6*6 portion of </a:t>
            </a:r>
            <a:r>
              <a:rPr lang="en-US" sz="1400" dirty="0" err="1"/>
              <a:t>Image_tile</a:t>
            </a:r>
            <a:r>
              <a:rPr lang="en-US" sz="1400" dirty="0"/>
              <a:t> (present on chip), 5*5 weight matrix and applies convolutional as well as pooling formulas to compute corresponding single output, which is saved on-chip. The compute engine consists of:</a:t>
            </a:r>
          </a:p>
          <a:p>
            <a:pPr marL="742950" lvl="1" indent="-285750">
              <a:lnSpc>
                <a:spcPct val="90000"/>
              </a:lnSpc>
              <a:spcAft>
                <a:spcPts val="600"/>
              </a:spcAft>
              <a:buClr>
                <a:schemeClr val="accent1">
                  <a:lumMod val="75000"/>
                </a:schemeClr>
              </a:buClr>
              <a:buSzPct val="100000"/>
              <a:buFont typeface="Arial" panose="020B0604020202020204" pitchFamily="34" charset="0"/>
              <a:buChar char="•"/>
            </a:pPr>
            <a:r>
              <a:rPr lang="en-US" sz="1400" dirty="0"/>
              <a:t>100 multipliers for 4 dot products of (5*5) blocks of images with (5*5) weights</a:t>
            </a:r>
          </a:p>
          <a:p>
            <a:pPr marL="742950" lvl="1" indent="-285750">
              <a:lnSpc>
                <a:spcPct val="90000"/>
              </a:lnSpc>
              <a:spcAft>
                <a:spcPts val="600"/>
              </a:spcAft>
              <a:buClr>
                <a:schemeClr val="accent1">
                  <a:lumMod val="75000"/>
                </a:schemeClr>
              </a:buClr>
              <a:buSzPct val="100000"/>
              <a:buFont typeface="Arial" panose="020B0604020202020204" pitchFamily="34" charset="0"/>
              <a:buChar char="•"/>
            </a:pPr>
            <a:r>
              <a:rPr lang="en-US" sz="1400" dirty="0"/>
              <a:t>96 adders for completing that dot product</a:t>
            </a:r>
          </a:p>
          <a:p>
            <a:pPr marL="742950" lvl="1" indent="-285750">
              <a:lnSpc>
                <a:spcPct val="90000"/>
              </a:lnSpc>
              <a:spcAft>
                <a:spcPts val="600"/>
              </a:spcAft>
              <a:buClr>
                <a:schemeClr val="accent1">
                  <a:lumMod val="75000"/>
                </a:schemeClr>
              </a:buClr>
              <a:buSzPct val="100000"/>
              <a:buFont typeface="Arial" panose="020B0604020202020204" pitchFamily="34" charset="0"/>
              <a:buChar char="•"/>
            </a:pPr>
            <a:r>
              <a:rPr lang="en-US" sz="1400" dirty="0"/>
              <a:t>4 2-to-1 MUX to apply non-linearity (</a:t>
            </a:r>
            <a:r>
              <a:rPr lang="en-US" sz="1400" dirty="0" err="1"/>
              <a:t>ReLu</a:t>
            </a:r>
            <a:r>
              <a:rPr lang="en-US" sz="1400" dirty="0"/>
              <a:t>)</a:t>
            </a:r>
          </a:p>
          <a:p>
            <a:pPr marL="742950" lvl="1" indent="-285750">
              <a:lnSpc>
                <a:spcPct val="90000"/>
              </a:lnSpc>
              <a:spcAft>
                <a:spcPts val="600"/>
              </a:spcAft>
              <a:buClr>
                <a:schemeClr val="accent1">
                  <a:lumMod val="75000"/>
                </a:schemeClr>
              </a:buClr>
              <a:buSzPct val="100000"/>
              <a:buFont typeface="Arial" panose="020B0604020202020204" pitchFamily="34" charset="0"/>
              <a:buChar char="•"/>
            </a:pPr>
            <a:r>
              <a:rPr lang="en-US" sz="1400" dirty="0"/>
              <a:t>3 additional adders to complete average pooling (division here is done by shifting)</a:t>
            </a:r>
          </a:p>
          <a:p>
            <a:pPr>
              <a:lnSpc>
                <a:spcPct val="90000"/>
              </a:lnSpc>
              <a:spcAft>
                <a:spcPts val="600"/>
              </a:spcAft>
              <a:buClr>
                <a:schemeClr val="accent1">
                  <a:lumMod val="75000"/>
                </a:schemeClr>
              </a:buClr>
              <a:buSzPct val="100000"/>
            </a:pPr>
            <a:endParaRPr lang="en-US" sz="1400" dirty="0"/>
          </a:p>
          <a:p>
            <a:pPr>
              <a:lnSpc>
                <a:spcPct val="90000"/>
              </a:lnSpc>
              <a:spcAft>
                <a:spcPts val="600"/>
              </a:spcAft>
              <a:buClr>
                <a:schemeClr val="accent1">
                  <a:lumMod val="75000"/>
                </a:schemeClr>
              </a:buClr>
              <a:buSzPct val="100000"/>
            </a:pPr>
            <a:endParaRPr lang="en-US" sz="1400" b="1" dirty="0"/>
          </a:p>
        </p:txBody>
      </p:sp>
      <p:pic>
        <p:nvPicPr>
          <p:cNvPr id="8" name="Content Placeholder 7" descr="Diagram&#10;&#10;Description automatically generated">
            <a:extLst>
              <a:ext uri="{FF2B5EF4-FFF2-40B4-BE49-F238E27FC236}">
                <a16:creationId xmlns:a16="http://schemas.microsoft.com/office/drawing/2014/main" id="{18CBF1AE-E1FC-43E8-B8A5-09B417E761D5}"/>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7114237" y="2470890"/>
            <a:ext cx="2992726" cy="2830620"/>
          </a:xfrm>
          <a:prstGeom prst="rect">
            <a:avLst/>
          </a:prstGeom>
          <a:noFill/>
          <a:ln>
            <a:noFill/>
          </a:ln>
        </p:spPr>
      </p:pic>
    </p:spTree>
    <p:extLst>
      <p:ext uri="{BB962C8B-B14F-4D97-AF65-F5344CB8AC3E}">
        <p14:creationId xmlns:p14="http://schemas.microsoft.com/office/powerpoint/2010/main" val="16321452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503853"/>
            <a:ext cx="9601200" cy="1142385"/>
          </a:xfrm>
        </p:spPr>
        <p:txBody>
          <a:bodyPr vert="horz" lIns="91440" tIns="45720" rIns="91440" bIns="45720" rtlCol="0" anchor="b">
            <a:normAutofit/>
          </a:bodyPr>
          <a:lstStyle/>
          <a:p>
            <a:r>
              <a:rPr lang="en-US" dirty="0"/>
              <a:t>Extending the design to second layer</a:t>
            </a:r>
            <a:r>
              <a:rPr lang="en-US" b="1" kern="1200" dirty="0">
                <a:latin typeface="+mj-lt"/>
                <a:ea typeface="+mj-ea"/>
                <a:cs typeface="+mj-cs"/>
              </a:rPr>
              <a:t>: </a:t>
            </a:r>
            <a:br>
              <a:rPr lang="en-US" b="1" kern="1200" dirty="0">
                <a:latin typeface="+mj-lt"/>
                <a:ea typeface="+mj-ea"/>
                <a:cs typeface="+mj-cs"/>
              </a:rPr>
            </a:br>
            <a:r>
              <a:rPr lang="en-US" dirty="0"/>
              <a:t>Micro-Architecture</a:t>
            </a:r>
            <a:endParaRPr lang="en-US" b="1" kern="1200" dirty="0">
              <a:latin typeface="+mj-lt"/>
              <a:ea typeface="+mj-ea"/>
              <a:cs typeface="+mj-cs"/>
            </a:endParaRPr>
          </a:p>
        </p:txBody>
      </p:sp>
      <p:sp>
        <p:nvSpPr>
          <p:cNvPr id="7" name="TextBox 6">
            <a:extLst>
              <a:ext uri="{FF2B5EF4-FFF2-40B4-BE49-F238E27FC236}">
                <a16:creationId xmlns:a16="http://schemas.microsoft.com/office/drawing/2014/main" id="{3FAA26D8-13D7-4E97-A689-774A07077697}"/>
              </a:ext>
            </a:extLst>
          </p:cNvPr>
          <p:cNvSpPr txBox="1"/>
          <p:nvPr/>
        </p:nvSpPr>
        <p:spPr>
          <a:xfrm>
            <a:off x="1295400" y="1981199"/>
            <a:ext cx="4572000" cy="3810001"/>
          </a:xfrm>
          <a:prstGeom prst="rect">
            <a:avLst/>
          </a:prstGeom>
        </p:spPr>
        <p:txBody>
          <a:bodyPr vert="horz" lIns="91440" tIns="45720" rIns="91440" bIns="45720" rtlCol="0">
            <a:normAutofit/>
          </a:bodyPr>
          <a:lstStyle/>
          <a:p>
            <a:pPr>
              <a:lnSpc>
                <a:spcPct val="90000"/>
              </a:lnSpc>
              <a:spcAft>
                <a:spcPts val="600"/>
              </a:spcAft>
              <a:buClr>
                <a:schemeClr val="accent1">
                  <a:lumMod val="75000"/>
                </a:schemeClr>
              </a:buClr>
              <a:buSzPct val="100000"/>
            </a:pPr>
            <a:r>
              <a:rPr lang="en-US" sz="1400" b="1" dirty="0"/>
              <a:t>Compute Engine (CE2):</a:t>
            </a:r>
          </a:p>
          <a:p>
            <a:pPr>
              <a:lnSpc>
                <a:spcPct val="90000"/>
              </a:lnSpc>
              <a:spcAft>
                <a:spcPts val="600"/>
              </a:spcAft>
              <a:buClr>
                <a:schemeClr val="accent1">
                  <a:lumMod val="75000"/>
                </a:schemeClr>
              </a:buClr>
              <a:buSzPct val="100000"/>
            </a:pPr>
            <a:r>
              <a:rPr lang="en-US" sz="1400" b="1" dirty="0"/>
              <a:t>	</a:t>
            </a:r>
            <a:r>
              <a:rPr lang="en-US" sz="1400" dirty="0"/>
              <a:t>This module takes 6*6*6 portion of </a:t>
            </a:r>
            <a:r>
              <a:rPr lang="en-US" sz="1400" dirty="0" err="1"/>
              <a:t>Image_tile</a:t>
            </a:r>
            <a:r>
              <a:rPr lang="en-US" sz="1400" dirty="0"/>
              <a:t> (present on chip), 5*5*6 weight matrix and applies convolutional as well as pooling formulas to compute corresponding single output, which is saved on-chip. The compute engine consists of:</a:t>
            </a:r>
          </a:p>
          <a:p>
            <a:pPr marL="742950" lvl="1" indent="-285750">
              <a:lnSpc>
                <a:spcPct val="90000"/>
              </a:lnSpc>
              <a:spcAft>
                <a:spcPts val="600"/>
              </a:spcAft>
              <a:buClr>
                <a:schemeClr val="accent1">
                  <a:lumMod val="75000"/>
                </a:schemeClr>
              </a:buClr>
              <a:buSzPct val="100000"/>
              <a:buFont typeface="Arial" panose="020B0604020202020204" pitchFamily="34" charset="0"/>
              <a:buChar char="•"/>
            </a:pPr>
            <a:r>
              <a:rPr lang="en-US" sz="1400" dirty="0"/>
              <a:t>600 multipliers for 4 dot products of (5*5*6) blocks of images with (5*5*6) weights</a:t>
            </a:r>
          </a:p>
          <a:p>
            <a:pPr marL="742950" lvl="1" indent="-285750">
              <a:lnSpc>
                <a:spcPct val="90000"/>
              </a:lnSpc>
              <a:spcAft>
                <a:spcPts val="600"/>
              </a:spcAft>
              <a:buClr>
                <a:schemeClr val="accent1">
                  <a:lumMod val="75000"/>
                </a:schemeClr>
              </a:buClr>
              <a:buSzPct val="100000"/>
              <a:buFont typeface="Arial" panose="020B0604020202020204" pitchFamily="34" charset="0"/>
              <a:buChar char="•"/>
            </a:pPr>
            <a:r>
              <a:rPr lang="en-US" sz="1400" dirty="0"/>
              <a:t>600 2-to-1 MUX for sign extension of each number to be added</a:t>
            </a:r>
          </a:p>
          <a:p>
            <a:pPr marL="742950" lvl="1" indent="-285750">
              <a:lnSpc>
                <a:spcPct val="90000"/>
              </a:lnSpc>
              <a:spcAft>
                <a:spcPts val="600"/>
              </a:spcAft>
              <a:buClr>
                <a:schemeClr val="accent1">
                  <a:lumMod val="75000"/>
                </a:schemeClr>
              </a:buClr>
              <a:buSzPct val="100000"/>
              <a:buFont typeface="Arial" panose="020B0604020202020204" pitchFamily="34" charset="0"/>
              <a:buChar char="•"/>
            </a:pPr>
            <a:r>
              <a:rPr lang="en-US" sz="1400" dirty="0"/>
              <a:t>596 adders for completing those 4 dot products</a:t>
            </a:r>
          </a:p>
          <a:p>
            <a:pPr marL="742950" lvl="1" indent="-285750">
              <a:lnSpc>
                <a:spcPct val="90000"/>
              </a:lnSpc>
              <a:spcAft>
                <a:spcPts val="600"/>
              </a:spcAft>
              <a:buClr>
                <a:schemeClr val="accent1">
                  <a:lumMod val="75000"/>
                </a:schemeClr>
              </a:buClr>
              <a:buSzPct val="100000"/>
              <a:buFont typeface="Arial" panose="020B0604020202020204" pitchFamily="34" charset="0"/>
              <a:buChar char="•"/>
            </a:pPr>
            <a:r>
              <a:rPr lang="en-US" sz="1400" dirty="0"/>
              <a:t>4 2-to-1 MUX to apply non-linearity (</a:t>
            </a:r>
            <a:r>
              <a:rPr lang="en-US" sz="1400" dirty="0" err="1"/>
              <a:t>ReLU</a:t>
            </a:r>
            <a:r>
              <a:rPr lang="en-US" sz="1400" dirty="0"/>
              <a:t>)</a:t>
            </a:r>
          </a:p>
          <a:p>
            <a:pPr marL="742950" lvl="1" indent="-285750">
              <a:lnSpc>
                <a:spcPct val="90000"/>
              </a:lnSpc>
              <a:spcAft>
                <a:spcPts val="600"/>
              </a:spcAft>
              <a:buClr>
                <a:schemeClr val="accent1">
                  <a:lumMod val="75000"/>
                </a:schemeClr>
              </a:buClr>
              <a:buSzPct val="100000"/>
              <a:buFont typeface="Arial" panose="020B0604020202020204" pitchFamily="34" charset="0"/>
              <a:buChar char="•"/>
            </a:pPr>
            <a:r>
              <a:rPr lang="en-US" sz="1400" dirty="0"/>
              <a:t>3 additional adders to complete average pooling (division here is done by shifting)</a:t>
            </a:r>
          </a:p>
          <a:p>
            <a:pPr>
              <a:lnSpc>
                <a:spcPct val="90000"/>
              </a:lnSpc>
              <a:spcAft>
                <a:spcPts val="600"/>
              </a:spcAft>
              <a:buClr>
                <a:schemeClr val="accent1">
                  <a:lumMod val="75000"/>
                </a:schemeClr>
              </a:buClr>
              <a:buSzPct val="100000"/>
            </a:pPr>
            <a:endParaRPr lang="en-US" sz="1400" dirty="0"/>
          </a:p>
          <a:p>
            <a:pPr>
              <a:lnSpc>
                <a:spcPct val="90000"/>
              </a:lnSpc>
              <a:spcAft>
                <a:spcPts val="600"/>
              </a:spcAft>
              <a:buClr>
                <a:schemeClr val="accent1">
                  <a:lumMod val="75000"/>
                </a:schemeClr>
              </a:buClr>
              <a:buSzPct val="100000"/>
            </a:pPr>
            <a:endParaRPr lang="en-US" sz="1400" b="1" dirty="0"/>
          </a:p>
        </p:txBody>
      </p:sp>
      <p:pic>
        <p:nvPicPr>
          <p:cNvPr id="8" name="Content Placeholder 7" descr="Diagram&#10;&#10;Description automatically generated">
            <a:extLst>
              <a:ext uri="{FF2B5EF4-FFF2-40B4-BE49-F238E27FC236}">
                <a16:creationId xmlns:a16="http://schemas.microsoft.com/office/drawing/2014/main" id="{18CBF1AE-E1FC-43E8-B8A5-09B417E761D5}"/>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7114237" y="2470890"/>
            <a:ext cx="2992726" cy="2830620"/>
          </a:xfrm>
          <a:prstGeom prst="rect">
            <a:avLst/>
          </a:prstGeom>
          <a:noFill/>
          <a:ln>
            <a:noFill/>
          </a:ln>
        </p:spPr>
      </p:pic>
    </p:spTree>
    <p:extLst>
      <p:ext uri="{BB962C8B-B14F-4D97-AF65-F5344CB8AC3E}">
        <p14:creationId xmlns:p14="http://schemas.microsoft.com/office/powerpoint/2010/main" val="24023901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after second layer</a:t>
            </a:r>
          </a:p>
        </p:txBody>
      </p:sp>
    </p:spTree>
    <p:extLst>
      <p:ext uri="{BB962C8B-B14F-4D97-AF65-F5344CB8AC3E}">
        <p14:creationId xmlns:p14="http://schemas.microsoft.com/office/powerpoint/2010/main" val="129793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after first layer</a:t>
            </a:r>
          </a:p>
        </p:txBody>
      </p:sp>
      <p:pic>
        <p:nvPicPr>
          <p:cNvPr id="5" name="Picture 4">
            <a:extLst>
              <a:ext uri="{FF2B5EF4-FFF2-40B4-BE49-F238E27FC236}">
                <a16:creationId xmlns:a16="http://schemas.microsoft.com/office/drawing/2014/main" id="{A6E54D10-317C-4A3A-BB28-0F86D63DD63D}"/>
              </a:ext>
            </a:extLst>
          </p:cNvPr>
          <p:cNvPicPr>
            <a:picLocks noChangeAspect="1"/>
          </p:cNvPicPr>
          <p:nvPr/>
        </p:nvPicPr>
        <p:blipFill>
          <a:blip r:embed="rId2"/>
          <a:srcRect/>
          <a:stretch/>
        </p:blipFill>
        <p:spPr>
          <a:xfrm>
            <a:off x="2000193" y="2846601"/>
            <a:ext cx="2904921" cy="1408636"/>
          </a:xfrm>
          <a:prstGeom prst="rect">
            <a:avLst/>
          </a:prstGeom>
        </p:spPr>
      </p:pic>
      <p:sp>
        <p:nvSpPr>
          <p:cNvPr id="6" name="TextBox 5">
            <a:extLst>
              <a:ext uri="{FF2B5EF4-FFF2-40B4-BE49-F238E27FC236}">
                <a16:creationId xmlns:a16="http://schemas.microsoft.com/office/drawing/2014/main" id="{FC4EC676-496E-46E1-84A2-7C2878A34EBF}"/>
              </a:ext>
            </a:extLst>
          </p:cNvPr>
          <p:cNvSpPr txBox="1"/>
          <p:nvPr/>
        </p:nvSpPr>
        <p:spPr>
          <a:xfrm>
            <a:off x="1798320" y="4653280"/>
            <a:ext cx="3393440" cy="369332"/>
          </a:xfrm>
          <a:prstGeom prst="rect">
            <a:avLst/>
          </a:prstGeom>
          <a:noFill/>
        </p:spPr>
        <p:txBody>
          <a:bodyPr wrap="square" rtlCol="0">
            <a:spAutoFit/>
          </a:bodyPr>
          <a:lstStyle/>
          <a:p>
            <a:r>
              <a:rPr lang="en-US" dirty="0"/>
              <a:t>Desired Output of first layer</a:t>
            </a:r>
          </a:p>
        </p:txBody>
      </p:sp>
      <p:pic>
        <p:nvPicPr>
          <p:cNvPr id="8" name="Picture 7">
            <a:extLst>
              <a:ext uri="{FF2B5EF4-FFF2-40B4-BE49-F238E27FC236}">
                <a16:creationId xmlns:a16="http://schemas.microsoft.com/office/drawing/2014/main" id="{2F0F4F57-D647-46B1-A76E-C8D9EB56B92E}"/>
              </a:ext>
            </a:extLst>
          </p:cNvPr>
          <p:cNvPicPr>
            <a:picLocks noChangeAspect="1"/>
          </p:cNvPicPr>
          <p:nvPr/>
        </p:nvPicPr>
        <p:blipFill rotWithShape="1">
          <a:blip r:embed="rId3"/>
          <a:srcRect l="59619" t="11547" r="850" b="8058"/>
          <a:stretch/>
        </p:blipFill>
        <p:spPr>
          <a:xfrm>
            <a:off x="7746337" y="1859699"/>
            <a:ext cx="2764846" cy="3162913"/>
          </a:xfrm>
          <a:prstGeom prst="rect">
            <a:avLst/>
          </a:prstGeom>
        </p:spPr>
      </p:pic>
      <p:sp>
        <p:nvSpPr>
          <p:cNvPr id="9" name="TextBox 8">
            <a:extLst>
              <a:ext uri="{FF2B5EF4-FFF2-40B4-BE49-F238E27FC236}">
                <a16:creationId xmlns:a16="http://schemas.microsoft.com/office/drawing/2014/main" id="{FABFA16E-7A84-4474-824C-9037BE2F69A7}"/>
              </a:ext>
            </a:extLst>
          </p:cNvPr>
          <p:cNvSpPr txBox="1"/>
          <p:nvPr/>
        </p:nvSpPr>
        <p:spPr>
          <a:xfrm>
            <a:off x="7298853" y="5183068"/>
            <a:ext cx="3659815" cy="369332"/>
          </a:xfrm>
          <a:prstGeom prst="rect">
            <a:avLst/>
          </a:prstGeom>
          <a:noFill/>
        </p:spPr>
        <p:txBody>
          <a:bodyPr wrap="square" rtlCol="0">
            <a:spAutoFit/>
          </a:bodyPr>
          <a:lstStyle/>
          <a:p>
            <a:r>
              <a:rPr lang="en-US" dirty="0"/>
              <a:t>Corresponding output on </a:t>
            </a:r>
            <a:r>
              <a:rPr lang="en-US" dirty="0" err="1"/>
              <a:t>vivado</a:t>
            </a:r>
            <a:endParaRPr lang="en-US" dirty="0"/>
          </a:p>
        </p:txBody>
      </p:sp>
    </p:spTree>
    <p:extLst>
      <p:ext uri="{BB962C8B-B14F-4D97-AF65-F5344CB8AC3E}">
        <p14:creationId xmlns:p14="http://schemas.microsoft.com/office/powerpoint/2010/main" val="9091673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Dense Layer: Final Design</a:t>
            </a:r>
          </a:p>
        </p:txBody>
      </p:sp>
    </p:spTree>
    <p:extLst>
      <p:ext uri="{BB962C8B-B14F-4D97-AF65-F5344CB8AC3E}">
        <p14:creationId xmlns:p14="http://schemas.microsoft.com/office/powerpoint/2010/main" val="2468772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503853"/>
            <a:ext cx="9601200" cy="1142385"/>
          </a:xfrm>
        </p:spPr>
        <p:txBody>
          <a:bodyPr vert="horz" lIns="91440" tIns="45720" rIns="91440" bIns="45720" rtlCol="0" anchor="b">
            <a:normAutofit/>
          </a:bodyPr>
          <a:lstStyle/>
          <a:p>
            <a:r>
              <a:rPr lang="en-US" dirty="0"/>
              <a:t>Adding Dense Layer: Final Design</a:t>
            </a:r>
            <a:endParaRPr lang="en-US" b="1" kern="1200" dirty="0">
              <a:latin typeface="+mj-lt"/>
              <a:ea typeface="+mj-ea"/>
              <a:cs typeface="+mj-cs"/>
            </a:endParaRPr>
          </a:p>
        </p:txBody>
      </p:sp>
      <p:sp>
        <p:nvSpPr>
          <p:cNvPr id="7" name="TextBox 6">
            <a:extLst>
              <a:ext uri="{FF2B5EF4-FFF2-40B4-BE49-F238E27FC236}">
                <a16:creationId xmlns:a16="http://schemas.microsoft.com/office/drawing/2014/main" id="{3FAA26D8-13D7-4E97-A689-774A07077697}"/>
              </a:ext>
            </a:extLst>
          </p:cNvPr>
          <p:cNvSpPr txBox="1"/>
          <p:nvPr/>
        </p:nvSpPr>
        <p:spPr>
          <a:xfrm>
            <a:off x="1295400" y="1981199"/>
            <a:ext cx="9601200" cy="3810001"/>
          </a:xfrm>
          <a:prstGeom prst="rect">
            <a:avLst/>
          </a:prstGeom>
        </p:spPr>
        <p:txBody>
          <a:bodyPr vert="horz" lIns="91440" tIns="45720" rIns="91440" bIns="45720" rtlCol="0">
            <a:normAutofit/>
          </a:bodyPr>
          <a:lstStyle/>
          <a:p>
            <a:pPr>
              <a:lnSpc>
                <a:spcPct val="90000"/>
              </a:lnSpc>
              <a:spcAft>
                <a:spcPts val="600"/>
              </a:spcAft>
              <a:buClr>
                <a:schemeClr val="accent1">
                  <a:lumMod val="75000"/>
                </a:schemeClr>
              </a:buClr>
              <a:buSzPct val="100000"/>
            </a:pPr>
            <a:r>
              <a:rPr lang="en-US" sz="1400" dirty="0"/>
              <a:t>To add dense layer we did the following:</a:t>
            </a:r>
          </a:p>
          <a:p>
            <a:pPr marL="742950" lvl="1" indent="-285750">
              <a:lnSpc>
                <a:spcPct val="90000"/>
              </a:lnSpc>
              <a:spcAft>
                <a:spcPts val="600"/>
              </a:spcAft>
              <a:buClr>
                <a:schemeClr val="accent1">
                  <a:lumMod val="75000"/>
                </a:schemeClr>
              </a:buClr>
              <a:buSzPct val="100000"/>
              <a:buFont typeface="Arial" panose="020B0604020202020204" pitchFamily="34" charset="0"/>
              <a:buChar char="•"/>
            </a:pPr>
            <a:r>
              <a:rPr lang="en-US" sz="1400" dirty="0"/>
              <a:t>Made a dense engine that takes one row (1*192) of matrix and 1*192 vectorized input and computes the result </a:t>
            </a:r>
          </a:p>
          <a:p>
            <a:pPr marL="742950" lvl="1" indent="-285750">
              <a:lnSpc>
                <a:spcPct val="90000"/>
              </a:lnSpc>
              <a:spcAft>
                <a:spcPts val="600"/>
              </a:spcAft>
              <a:buClr>
                <a:schemeClr val="accent1">
                  <a:lumMod val="75000"/>
                </a:schemeClr>
              </a:buClr>
              <a:buSzPct val="100000"/>
              <a:buFont typeface="Arial" panose="020B0604020202020204" pitchFamily="34" charset="0"/>
              <a:buChar char="•"/>
            </a:pPr>
            <a:r>
              <a:rPr lang="en-US" sz="1400" dirty="0"/>
              <a:t>Although the layer has no depth, but to load 10 columns, we interpreted layer has depth 10 and hence loaded the results from corresponding position</a:t>
            </a:r>
          </a:p>
          <a:p>
            <a:pPr marL="742950" lvl="1" indent="-285750">
              <a:lnSpc>
                <a:spcPct val="90000"/>
              </a:lnSpc>
              <a:spcAft>
                <a:spcPts val="600"/>
              </a:spcAft>
              <a:buClr>
                <a:schemeClr val="accent1">
                  <a:lumMod val="75000"/>
                </a:schemeClr>
              </a:buClr>
              <a:buSzPct val="100000"/>
              <a:buFont typeface="Arial" panose="020B0604020202020204" pitchFamily="34" charset="0"/>
              <a:buChar char="•"/>
            </a:pPr>
            <a:r>
              <a:rPr lang="en-US" sz="1400" dirty="0"/>
              <a:t>Complete matrix 10*192 is loaded and one by each row is passed along with 1_192 of </a:t>
            </a:r>
            <a:r>
              <a:rPr lang="en-US" sz="1400" dirty="0" err="1"/>
              <a:t>linearzed</a:t>
            </a:r>
            <a:r>
              <a:rPr lang="en-US" sz="1400" dirty="0"/>
              <a:t> </a:t>
            </a:r>
            <a:r>
              <a:rPr lang="en-US" sz="1400" dirty="0" err="1"/>
              <a:t>img</a:t>
            </a:r>
            <a:r>
              <a:rPr lang="en-US" sz="1400" dirty="0"/>
              <a:t> array to dense engine and output is computed and saved</a:t>
            </a:r>
          </a:p>
        </p:txBody>
      </p:sp>
    </p:spTree>
    <p:extLst>
      <p:ext uri="{BB962C8B-B14F-4D97-AF65-F5344CB8AC3E}">
        <p14:creationId xmlns:p14="http://schemas.microsoft.com/office/powerpoint/2010/main" val="786970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503853"/>
            <a:ext cx="9601200" cy="1142385"/>
          </a:xfrm>
        </p:spPr>
        <p:txBody>
          <a:bodyPr vert="horz" lIns="91440" tIns="45720" rIns="91440" bIns="45720" rtlCol="0" anchor="b">
            <a:normAutofit/>
          </a:bodyPr>
          <a:lstStyle/>
          <a:p>
            <a:r>
              <a:rPr lang="en-US" dirty="0"/>
              <a:t>Adding Dense Layer: Final Design FSM</a:t>
            </a:r>
            <a:endParaRPr lang="en-US" b="1" kern="1200" dirty="0">
              <a:latin typeface="+mj-lt"/>
              <a:ea typeface="+mj-ea"/>
              <a:cs typeface="+mj-cs"/>
            </a:endParaRPr>
          </a:p>
        </p:txBody>
      </p:sp>
      <p:sp>
        <p:nvSpPr>
          <p:cNvPr id="7" name="TextBox 6">
            <a:extLst>
              <a:ext uri="{FF2B5EF4-FFF2-40B4-BE49-F238E27FC236}">
                <a16:creationId xmlns:a16="http://schemas.microsoft.com/office/drawing/2014/main" id="{3FAA26D8-13D7-4E97-A689-774A07077697}"/>
              </a:ext>
            </a:extLst>
          </p:cNvPr>
          <p:cNvSpPr txBox="1"/>
          <p:nvPr/>
        </p:nvSpPr>
        <p:spPr>
          <a:xfrm>
            <a:off x="1295400" y="1981199"/>
            <a:ext cx="4572000" cy="3810001"/>
          </a:xfrm>
          <a:prstGeom prst="rect">
            <a:avLst/>
          </a:prstGeom>
        </p:spPr>
        <p:txBody>
          <a:bodyPr vert="horz" lIns="91440" tIns="45720" rIns="91440" bIns="45720" rtlCol="0">
            <a:normAutofit/>
          </a:bodyPr>
          <a:lstStyle/>
          <a:p>
            <a:pPr>
              <a:lnSpc>
                <a:spcPct val="90000"/>
              </a:lnSpc>
              <a:spcAft>
                <a:spcPts val="600"/>
              </a:spcAft>
              <a:buClr>
                <a:schemeClr val="accent1">
                  <a:lumMod val="75000"/>
                </a:schemeClr>
              </a:buClr>
              <a:buSzPct val="100000"/>
            </a:pPr>
            <a:r>
              <a:rPr lang="en-US" sz="1400" dirty="0"/>
              <a:t>The job done in each state is as follows:</a:t>
            </a:r>
          </a:p>
          <a:p>
            <a:pPr marL="742950" lvl="1" indent="-285750">
              <a:lnSpc>
                <a:spcPct val="90000"/>
              </a:lnSpc>
              <a:spcAft>
                <a:spcPts val="600"/>
              </a:spcAft>
              <a:buClr>
                <a:schemeClr val="accent1">
                  <a:lumMod val="75000"/>
                </a:schemeClr>
              </a:buClr>
              <a:buSzPct val="100000"/>
              <a:buFont typeface="Arial" pitchFamily="34" charset="0"/>
              <a:buChar char="▪"/>
            </a:pPr>
            <a:r>
              <a:rPr lang="en-US" sz="1400" b="1" dirty="0"/>
              <a:t>Init</a:t>
            </a:r>
            <a:r>
              <a:rPr lang="en-US" sz="1400" dirty="0"/>
              <a:t>: Loads all layer related thresholds into desired </a:t>
            </a:r>
            <a:r>
              <a:rPr lang="en-US" sz="1400" dirty="0" err="1"/>
              <a:t>regsiters</a:t>
            </a:r>
            <a:endParaRPr lang="en-US" sz="1400" dirty="0"/>
          </a:p>
          <a:p>
            <a:pPr marL="742950" lvl="1" indent="-285750">
              <a:lnSpc>
                <a:spcPct val="90000"/>
              </a:lnSpc>
              <a:spcAft>
                <a:spcPts val="600"/>
              </a:spcAft>
              <a:buClr>
                <a:schemeClr val="accent1">
                  <a:lumMod val="75000"/>
                </a:schemeClr>
              </a:buClr>
              <a:buSzPct val="100000"/>
              <a:buFont typeface="Arial" pitchFamily="34" charset="0"/>
              <a:buChar char="▪"/>
            </a:pPr>
            <a:r>
              <a:rPr lang="en-US" sz="1400" b="1" dirty="0" err="1"/>
              <a:t>Load_wgt</a:t>
            </a:r>
            <a:r>
              <a:rPr lang="en-US" sz="1400" dirty="0"/>
              <a:t>: The address generator loads weights in </a:t>
            </a:r>
            <a:r>
              <a:rPr lang="en-US" sz="1400" dirty="0" err="1"/>
              <a:t>wgt_tile</a:t>
            </a:r>
            <a:r>
              <a:rPr lang="en-US" sz="1400" dirty="0"/>
              <a:t> (all depths)</a:t>
            </a:r>
          </a:p>
          <a:p>
            <a:pPr marL="742950" lvl="1" indent="-285750">
              <a:lnSpc>
                <a:spcPct val="90000"/>
              </a:lnSpc>
              <a:spcAft>
                <a:spcPts val="600"/>
              </a:spcAft>
              <a:buClr>
                <a:schemeClr val="accent1">
                  <a:lumMod val="75000"/>
                </a:schemeClr>
              </a:buClr>
              <a:buSzPct val="100000"/>
              <a:buFont typeface="Arial" pitchFamily="34" charset="0"/>
              <a:buChar char="▪"/>
            </a:pPr>
            <a:r>
              <a:rPr lang="en-US" sz="1400" b="1" dirty="0" err="1"/>
              <a:t>Load_img</a:t>
            </a:r>
            <a:r>
              <a:rPr lang="en-US" sz="1400" dirty="0"/>
              <a:t>: Once a single weight is loaded, image tile is loaded. A portion based on input layer size. All depths are loaded at once</a:t>
            </a:r>
          </a:p>
          <a:p>
            <a:pPr marL="742950" lvl="1" indent="-285750">
              <a:lnSpc>
                <a:spcPct val="90000"/>
              </a:lnSpc>
              <a:spcAft>
                <a:spcPts val="600"/>
              </a:spcAft>
              <a:buClr>
                <a:schemeClr val="accent1">
                  <a:lumMod val="75000"/>
                </a:schemeClr>
              </a:buClr>
              <a:buSzPct val="100000"/>
              <a:buFont typeface="Arial" pitchFamily="34" charset="0"/>
              <a:buChar char="▪"/>
            </a:pPr>
            <a:r>
              <a:rPr lang="en-US" sz="1400" b="1" dirty="0" err="1"/>
              <a:t>Process_tile</a:t>
            </a:r>
            <a:r>
              <a:rPr lang="en-US" sz="1400" dirty="0"/>
              <a:t>: This stage utilizes on chip </a:t>
            </a:r>
            <a:r>
              <a:rPr lang="en-US" sz="1400" dirty="0" err="1"/>
              <a:t>wgt_tile</a:t>
            </a:r>
            <a:r>
              <a:rPr lang="en-US" sz="1400" dirty="0"/>
              <a:t> and </a:t>
            </a:r>
            <a:r>
              <a:rPr lang="en-US" sz="1400" dirty="0" err="1"/>
              <a:t>Image_tile</a:t>
            </a:r>
            <a:r>
              <a:rPr lang="en-US" sz="1400" dirty="0"/>
              <a:t> (all depths) along with compute engine to generate outputs and saves them on chip. The layer flag is used to see which CE output should be saved.</a:t>
            </a:r>
          </a:p>
          <a:p>
            <a:pPr marL="742950" lvl="1" indent="-285750">
              <a:lnSpc>
                <a:spcPct val="90000"/>
              </a:lnSpc>
              <a:spcAft>
                <a:spcPts val="600"/>
              </a:spcAft>
              <a:buClr>
                <a:schemeClr val="accent1">
                  <a:lumMod val="75000"/>
                </a:schemeClr>
              </a:buClr>
              <a:buSzPct val="100000"/>
              <a:buFont typeface="Arial" pitchFamily="34" charset="0"/>
              <a:buChar char="▪"/>
            </a:pPr>
            <a:r>
              <a:rPr lang="en-US" sz="1400" b="1" dirty="0" err="1"/>
              <a:t>Save_tile</a:t>
            </a:r>
            <a:r>
              <a:rPr lang="en-US" sz="1400" dirty="0"/>
              <a:t>: A complete output created on-chip is written to RAM using the schedule engine</a:t>
            </a:r>
          </a:p>
        </p:txBody>
      </p:sp>
      <p:pic>
        <p:nvPicPr>
          <p:cNvPr id="4098" name="Picture 2">
            <a:extLst>
              <a:ext uri="{FF2B5EF4-FFF2-40B4-BE49-F238E27FC236}">
                <a16:creationId xmlns:a16="http://schemas.microsoft.com/office/drawing/2014/main" id="{4FE2E42E-E031-45E6-998C-C49AC97A6B3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527195" y="1981200"/>
            <a:ext cx="4166809"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56026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503853"/>
            <a:ext cx="9601200" cy="1142385"/>
          </a:xfrm>
        </p:spPr>
        <p:txBody>
          <a:bodyPr vert="horz" lIns="91440" tIns="45720" rIns="91440" bIns="45720" rtlCol="0" anchor="b">
            <a:normAutofit/>
          </a:bodyPr>
          <a:lstStyle/>
          <a:p>
            <a:r>
              <a:rPr lang="en-US" dirty="0"/>
              <a:t>Adding Dense Layer: Final Design</a:t>
            </a:r>
            <a:r>
              <a:rPr lang="en-US" b="1" kern="1200" dirty="0">
                <a:latin typeface="+mj-lt"/>
                <a:ea typeface="+mj-ea"/>
                <a:cs typeface="+mj-cs"/>
              </a:rPr>
              <a:t> </a:t>
            </a:r>
            <a:br>
              <a:rPr lang="en-US" b="1" kern="1200" dirty="0">
                <a:latin typeface="+mj-lt"/>
                <a:ea typeface="+mj-ea"/>
                <a:cs typeface="+mj-cs"/>
              </a:rPr>
            </a:br>
            <a:r>
              <a:rPr lang="en-US" dirty="0"/>
              <a:t>Micro-Architecture</a:t>
            </a:r>
            <a:endParaRPr lang="en-US" b="1" kern="1200" dirty="0">
              <a:latin typeface="+mj-lt"/>
              <a:ea typeface="+mj-ea"/>
              <a:cs typeface="+mj-cs"/>
            </a:endParaRPr>
          </a:p>
        </p:txBody>
      </p:sp>
      <p:sp>
        <p:nvSpPr>
          <p:cNvPr id="7" name="TextBox 6">
            <a:extLst>
              <a:ext uri="{FF2B5EF4-FFF2-40B4-BE49-F238E27FC236}">
                <a16:creationId xmlns:a16="http://schemas.microsoft.com/office/drawing/2014/main" id="{3FAA26D8-13D7-4E97-A689-774A07077697}"/>
              </a:ext>
            </a:extLst>
          </p:cNvPr>
          <p:cNvSpPr txBox="1"/>
          <p:nvPr/>
        </p:nvSpPr>
        <p:spPr>
          <a:xfrm>
            <a:off x="1295400" y="1981199"/>
            <a:ext cx="4572000" cy="3810001"/>
          </a:xfrm>
          <a:prstGeom prst="rect">
            <a:avLst/>
          </a:prstGeom>
        </p:spPr>
        <p:txBody>
          <a:bodyPr vert="horz" lIns="91440" tIns="45720" rIns="91440" bIns="45720" rtlCol="0">
            <a:normAutofit/>
          </a:bodyPr>
          <a:lstStyle/>
          <a:p>
            <a:pPr>
              <a:lnSpc>
                <a:spcPct val="90000"/>
              </a:lnSpc>
              <a:spcAft>
                <a:spcPts val="600"/>
              </a:spcAft>
              <a:buClr>
                <a:schemeClr val="accent1">
                  <a:lumMod val="75000"/>
                </a:schemeClr>
              </a:buClr>
              <a:buSzPct val="100000"/>
            </a:pPr>
            <a:r>
              <a:rPr lang="en-US" sz="1400" b="1" dirty="0"/>
              <a:t>Address Generator:</a:t>
            </a:r>
          </a:p>
          <a:p>
            <a:pPr>
              <a:lnSpc>
                <a:spcPct val="90000"/>
              </a:lnSpc>
              <a:spcAft>
                <a:spcPts val="600"/>
              </a:spcAft>
              <a:buClr>
                <a:schemeClr val="accent1">
                  <a:lumMod val="75000"/>
                </a:schemeClr>
              </a:buClr>
              <a:buSzPct val="100000"/>
            </a:pPr>
            <a:r>
              <a:rPr lang="en-US" sz="1400" b="1" dirty="0"/>
              <a:t>	</a:t>
            </a:r>
            <a:r>
              <a:rPr lang="en-US" sz="1400" dirty="0"/>
              <a:t>This module is used to communicate with DRAM while reading/writing any value. Based on the value of state, it uses different offsets and thresholds to create next address. There are counters that keep check of value (which value is to be stored), tile number (which tile of input image correspond to this), and weight number (which weight layer correspond to this). There is now an extra counter to load all the depths,.</a:t>
            </a:r>
          </a:p>
          <a:p>
            <a:pPr>
              <a:lnSpc>
                <a:spcPct val="90000"/>
              </a:lnSpc>
              <a:spcAft>
                <a:spcPts val="600"/>
              </a:spcAft>
              <a:buClr>
                <a:schemeClr val="accent1">
                  <a:lumMod val="75000"/>
                </a:schemeClr>
              </a:buClr>
              <a:buSzPct val="100000"/>
            </a:pPr>
            <a:endParaRPr lang="en-US" sz="1400" b="1" dirty="0"/>
          </a:p>
          <a:p>
            <a:pPr>
              <a:lnSpc>
                <a:spcPct val="90000"/>
              </a:lnSpc>
              <a:spcAft>
                <a:spcPts val="600"/>
              </a:spcAft>
              <a:buClr>
                <a:schemeClr val="accent1">
                  <a:lumMod val="75000"/>
                </a:schemeClr>
              </a:buClr>
              <a:buSzPct val="100000"/>
            </a:pPr>
            <a:r>
              <a:rPr lang="en-US" sz="1400" b="1" dirty="0"/>
              <a:t>Store Tile:</a:t>
            </a:r>
          </a:p>
          <a:p>
            <a:pPr>
              <a:lnSpc>
                <a:spcPct val="90000"/>
              </a:lnSpc>
              <a:spcAft>
                <a:spcPts val="600"/>
              </a:spcAft>
              <a:buClr>
                <a:schemeClr val="accent1">
                  <a:lumMod val="75000"/>
                </a:schemeClr>
              </a:buClr>
              <a:buSzPct val="100000"/>
            </a:pPr>
            <a:r>
              <a:rPr lang="en-US" sz="1400" b="1" dirty="0"/>
              <a:t>	</a:t>
            </a:r>
            <a:r>
              <a:rPr lang="en-US" sz="1400" dirty="0"/>
              <a:t>The outputs from DRAM is to be stored on-chip carefully. This module takes care of saving read value from DRAM at desired place of on-chip memory. This module also saves output generated from compute engine into on chip output tile before it is saved back to DRAM.</a:t>
            </a:r>
          </a:p>
          <a:p>
            <a:pPr>
              <a:lnSpc>
                <a:spcPct val="90000"/>
              </a:lnSpc>
              <a:spcAft>
                <a:spcPts val="600"/>
              </a:spcAft>
              <a:buClr>
                <a:schemeClr val="accent1">
                  <a:lumMod val="75000"/>
                </a:schemeClr>
              </a:buClr>
              <a:buSzPct val="100000"/>
            </a:pPr>
            <a:endParaRPr lang="en-US" sz="1400" dirty="0"/>
          </a:p>
          <a:p>
            <a:pPr>
              <a:lnSpc>
                <a:spcPct val="90000"/>
              </a:lnSpc>
              <a:spcAft>
                <a:spcPts val="600"/>
              </a:spcAft>
              <a:buClr>
                <a:schemeClr val="accent1">
                  <a:lumMod val="75000"/>
                </a:schemeClr>
              </a:buClr>
              <a:buSzPct val="100000"/>
            </a:pPr>
            <a:endParaRPr lang="en-US" sz="1400" b="1" dirty="0"/>
          </a:p>
        </p:txBody>
      </p:sp>
      <p:pic>
        <p:nvPicPr>
          <p:cNvPr id="8" name="Content Placeholder 7" descr="Diagram&#10;&#10;Description automatically generated">
            <a:extLst>
              <a:ext uri="{FF2B5EF4-FFF2-40B4-BE49-F238E27FC236}">
                <a16:creationId xmlns:a16="http://schemas.microsoft.com/office/drawing/2014/main" id="{18CBF1AE-E1FC-43E8-B8A5-09B417E761D5}"/>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7114237" y="2470890"/>
            <a:ext cx="2992726" cy="2830620"/>
          </a:xfrm>
          <a:prstGeom prst="rect">
            <a:avLst/>
          </a:prstGeom>
          <a:noFill/>
          <a:ln>
            <a:noFill/>
          </a:ln>
        </p:spPr>
      </p:pic>
    </p:spTree>
    <p:extLst>
      <p:ext uri="{BB962C8B-B14F-4D97-AF65-F5344CB8AC3E}">
        <p14:creationId xmlns:p14="http://schemas.microsoft.com/office/powerpoint/2010/main" val="9000666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503853"/>
            <a:ext cx="9601200" cy="1142385"/>
          </a:xfrm>
        </p:spPr>
        <p:txBody>
          <a:bodyPr vert="horz" lIns="91440" tIns="45720" rIns="91440" bIns="45720" rtlCol="0" anchor="b">
            <a:normAutofit/>
          </a:bodyPr>
          <a:lstStyle/>
          <a:p>
            <a:r>
              <a:rPr lang="en-US" dirty="0"/>
              <a:t>Adding Dense Layer: Final Design</a:t>
            </a:r>
            <a:r>
              <a:rPr lang="en-US" b="1" kern="1200" dirty="0">
                <a:latin typeface="+mj-lt"/>
                <a:ea typeface="+mj-ea"/>
                <a:cs typeface="+mj-cs"/>
              </a:rPr>
              <a:t> </a:t>
            </a:r>
            <a:br>
              <a:rPr lang="en-US" b="1" kern="1200" dirty="0">
                <a:latin typeface="+mj-lt"/>
                <a:ea typeface="+mj-ea"/>
                <a:cs typeface="+mj-cs"/>
              </a:rPr>
            </a:br>
            <a:r>
              <a:rPr lang="en-US" dirty="0"/>
              <a:t>Micro-Architecture</a:t>
            </a:r>
            <a:endParaRPr lang="en-US" b="1" kern="1200" dirty="0">
              <a:latin typeface="+mj-lt"/>
              <a:ea typeface="+mj-ea"/>
              <a:cs typeface="+mj-cs"/>
            </a:endParaRPr>
          </a:p>
        </p:txBody>
      </p:sp>
      <p:sp>
        <p:nvSpPr>
          <p:cNvPr id="7" name="TextBox 6">
            <a:extLst>
              <a:ext uri="{FF2B5EF4-FFF2-40B4-BE49-F238E27FC236}">
                <a16:creationId xmlns:a16="http://schemas.microsoft.com/office/drawing/2014/main" id="{3FAA26D8-13D7-4E97-A689-774A07077697}"/>
              </a:ext>
            </a:extLst>
          </p:cNvPr>
          <p:cNvSpPr txBox="1"/>
          <p:nvPr/>
        </p:nvSpPr>
        <p:spPr>
          <a:xfrm>
            <a:off x="1295400" y="1981199"/>
            <a:ext cx="4572000" cy="3810001"/>
          </a:xfrm>
          <a:prstGeom prst="rect">
            <a:avLst/>
          </a:prstGeom>
        </p:spPr>
        <p:txBody>
          <a:bodyPr vert="horz" lIns="91440" tIns="45720" rIns="91440" bIns="45720" rtlCol="0">
            <a:normAutofit/>
          </a:bodyPr>
          <a:lstStyle/>
          <a:p>
            <a:pPr>
              <a:lnSpc>
                <a:spcPct val="90000"/>
              </a:lnSpc>
              <a:spcAft>
                <a:spcPts val="600"/>
              </a:spcAft>
              <a:buClr>
                <a:schemeClr val="accent1">
                  <a:lumMod val="75000"/>
                </a:schemeClr>
              </a:buClr>
              <a:buSzPct val="100000"/>
            </a:pPr>
            <a:r>
              <a:rPr lang="en-US" sz="1400" b="1" dirty="0"/>
              <a:t>Compute Engine (CE1):</a:t>
            </a:r>
          </a:p>
          <a:p>
            <a:pPr>
              <a:lnSpc>
                <a:spcPct val="90000"/>
              </a:lnSpc>
              <a:spcAft>
                <a:spcPts val="600"/>
              </a:spcAft>
              <a:buClr>
                <a:schemeClr val="accent1">
                  <a:lumMod val="75000"/>
                </a:schemeClr>
              </a:buClr>
              <a:buSzPct val="100000"/>
            </a:pPr>
            <a:r>
              <a:rPr lang="en-US" sz="1400" b="1" dirty="0"/>
              <a:t>	</a:t>
            </a:r>
            <a:r>
              <a:rPr lang="en-US" sz="1400" dirty="0"/>
              <a:t>This module takes 6*6 portion of </a:t>
            </a:r>
            <a:r>
              <a:rPr lang="en-US" sz="1400" dirty="0" err="1"/>
              <a:t>Image_tile</a:t>
            </a:r>
            <a:r>
              <a:rPr lang="en-US" sz="1400" dirty="0"/>
              <a:t> (present on chip), 5*5 weight matrix and applies convolutional as well as pooling formulas to compute corresponding single output, which is saved on-chip. The compute engine consists of:</a:t>
            </a:r>
          </a:p>
          <a:p>
            <a:pPr marL="742950" lvl="1" indent="-285750">
              <a:lnSpc>
                <a:spcPct val="90000"/>
              </a:lnSpc>
              <a:spcAft>
                <a:spcPts val="600"/>
              </a:spcAft>
              <a:buClr>
                <a:schemeClr val="accent1">
                  <a:lumMod val="75000"/>
                </a:schemeClr>
              </a:buClr>
              <a:buSzPct val="100000"/>
              <a:buFont typeface="Arial" panose="020B0604020202020204" pitchFamily="34" charset="0"/>
              <a:buChar char="•"/>
            </a:pPr>
            <a:r>
              <a:rPr lang="en-US" sz="1400" dirty="0"/>
              <a:t>100 multipliers for 4 dot products of (5*5) blocks of images with (5*5) weights</a:t>
            </a:r>
          </a:p>
          <a:p>
            <a:pPr marL="742950" lvl="1" indent="-285750">
              <a:lnSpc>
                <a:spcPct val="90000"/>
              </a:lnSpc>
              <a:spcAft>
                <a:spcPts val="600"/>
              </a:spcAft>
              <a:buClr>
                <a:schemeClr val="accent1">
                  <a:lumMod val="75000"/>
                </a:schemeClr>
              </a:buClr>
              <a:buSzPct val="100000"/>
              <a:buFont typeface="Arial" panose="020B0604020202020204" pitchFamily="34" charset="0"/>
              <a:buChar char="•"/>
            </a:pPr>
            <a:r>
              <a:rPr lang="en-US" sz="1400" dirty="0"/>
              <a:t>96 adders for completing that dot product</a:t>
            </a:r>
          </a:p>
          <a:p>
            <a:pPr marL="742950" lvl="1" indent="-285750">
              <a:lnSpc>
                <a:spcPct val="90000"/>
              </a:lnSpc>
              <a:spcAft>
                <a:spcPts val="600"/>
              </a:spcAft>
              <a:buClr>
                <a:schemeClr val="accent1">
                  <a:lumMod val="75000"/>
                </a:schemeClr>
              </a:buClr>
              <a:buSzPct val="100000"/>
              <a:buFont typeface="Arial" panose="020B0604020202020204" pitchFamily="34" charset="0"/>
              <a:buChar char="•"/>
            </a:pPr>
            <a:r>
              <a:rPr lang="en-US" sz="1400" dirty="0"/>
              <a:t>4 2-to-1 MUX to apply non-linearity (</a:t>
            </a:r>
            <a:r>
              <a:rPr lang="en-US" sz="1400" dirty="0" err="1"/>
              <a:t>ReLu</a:t>
            </a:r>
            <a:r>
              <a:rPr lang="en-US" sz="1400" dirty="0"/>
              <a:t>)</a:t>
            </a:r>
          </a:p>
          <a:p>
            <a:pPr marL="742950" lvl="1" indent="-285750">
              <a:lnSpc>
                <a:spcPct val="90000"/>
              </a:lnSpc>
              <a:spcAft>
                <a:spcPts val="600"/>
              </a:spcAft>
              <a:buClr>
                <a:schemeClr val="accent1">
                  <a:lumMod val="75000"/>
                </a:schemeClr>
              </a:buClr>
              <a:buSzPct val="100000"/>
              <a:buFont typeface="Arial" panose="020B0604020202020204" pitchFamily="34" charset="0"/>
              <a:buChar char="•"/>
            </a:pPr>
            <a:r>
              <a:rPr lang="en-US" sz="1400" dirty="0"/>
              <a:t>3 additional adders to complete average pooling (division here is done by shifting)</a:t>
            </a:r>
          </a:p>
          <a:p>
            <a:pPr>
              <a:lnSpc>
                <a:spcPct val="90000"/>
              </a:lnSpc>
              <a:spcAft>
                <a:spcPts val="600"/>
              </a:spcAft>
              <a:buClr>
                <a:schemeClr val="accent1">
                  <a:lumMod val="75000"/>
                </a:schemeClr>
              </a:buClr>
              <a:buSzPct val="100000"/>
            </a:pPr>
            <a:endParaRPr lang="en-US" sz="1400" dirty="0"/>
          </a:p>
          <a:p>
            <a:pPr>
              <a:lnSpc>
                <a:spcPct val="90000"/>
              </a:lnSpc>
              <a:spcAft>
                <a:spcPts val="600"/>
              </a:spcAft>
              <a:buClr>
                <a:schemeClr val="accent1">
                  <a:lumMod val="75000"/>
                </a:schemeClr>
              </a:buClr>
              <a:buSzPct val="100000"/>
            </a:pPr>
            <a:endParaRPr lang="en-US" sz="1400" b="1" dirty="0"/>
          </a:p>
        </p:txBody>
      </p:sp>
      <p:pic>
        <p:nvPicPr>
          <p:cNvPr id="8" name="Content Placeholder 7" descr="Diagram&#10;&#10;Description automatically generated">
            <a:extLst>
              <a:ext uri="{FF2B5EF4-FFF2-40B4-BE49-F238E27FC236}">
                <a16:creationId xmlns:a16="http://schemas.microsoft.com/office/drawing/2014/main" id="{18CBF1AE-E1FC-43E8-B8A5-09B417E761D5}"/>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7114237" y="2470890"/>
            <a:ext cx="2992726" cy="2830620"/>
          </a:xfrm>
          <a:prstGeom prst="rect">
            <a:avLst/>
          </a:prstGeom>
          <a:noFill/>
          <a:ln>
            <a:noFill/>
          </a:ln>
        </p:spPr>
      </p:pic>
    </p:spTree>
    <p:extLst>
      <p:ext uri="{BB962C8B-B14F-4D97-AF65-F5344CB8AC3E}">
        <p14:creationId xmlns:p14="http://schemas.microsoft.com/office/powerpoint/2010/main" val="23978677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503853"/>
            <a:ext cx="9601200" cy="1142385"/>
          </a:xfrm>
        </p:spPr>
        <p:txBody>
          <a:bodyPr vert="horz" lIns="91440" tIns="45720" rIns="91440" bIns="45720" rtlCol="0" anchor="b">
            <a:normAutofit/>
          </a:bodyPr>
          <a:lstStyle/>
          <a:p>
            <a:r>
              <a:rPr lang="en-US" dirty="0"/>
              <a:t>Adding Dense Layer: Final Design</a:t>
            </a:r>
            <a:r>
              <a:rPr lang="en-US" b="1" kern="1200" dirty="0">
                <a:latin typeface="+mj-lt"/>
                <a:ea typeface="+mj-ea"/>
                <a:cs typeface="+mj-cs"/>
              </a:rPr>
              <a:t> </a:t>
            </a:r>
            <a:br>
              <a:rPr lang="en-US" b="1" kern="1200" dirty="0">
                <a:latin typeface="+mj-lt"/>
                <a:ea typeface="+mj-ea"/>
                <a:cs typeface="+mj-cs"/>
              </a:rPr>
            </a:br>
            <a:r>
              <a:rPr lang="en-US" dirty="0"/>
              <a:t>Micro-Architecture</a:t>
            </a:r>
            <a:endParaRPr lang="en-US" b="1" kern="1200" dirty="0">
              <a:latin typeface="+mj-lt"/>
              <a:ea typeface="+mj-ea"/>
              <a:cs typeface="+mj-cs"/>
            </a:endParaRPr>
          </a:p>
        </p:txBody>
      </p:sp>
      <p:sp>
        <p:nvSpPr>
          <p:cNvPr id="7" name="TextBox 6">
            <a:extLst>
              <a:ext uri="{FF2B5EF4-FFF2-40B4-BE49-F238E27FC236}">
                <a16:creationId xmlns:a16="http://schemas.microsoft.com/office/drawing/2014/main" id="{3FAA26D8-13D7-4E97-A689-774A07077697}"/>
              </a:ext>
            </a:extLst>
          </p:cNvPr>
          <p:cNvSpPr txBox="1"/>
          <p:nvPr/>
        </p:nvSpPr>
        <p:spPr>
          <a:xfrm>
            <a:off x="1295400" y="1981199"/>
            <a:ext cx="4572000" cy="3810001"/>
          </a:xfrm>
          <a:prstGeom prst="rect">
            <a:avLst/>
          </a:prstGeom>
        </p:spPr>
        <p:txBody>
          <a:bodyPr vert="horz" lIns="91440" tIns="45720" rIns="91440" bIns="45720" rtlCol="0">
            <a:normAutofit/>
          </a:bodyPr>
          <a:lstStyle/>
          <a:p>
            <a:pPr>
              <a:lnSpc>
                <a:spcPct val="90000"/>
              </a:lnSpc>
              <a:spcAft>
                <a:spcPts val="600"/>
              </a:spcAft>
              <a:buClr>
                <a:schemeClr val="accent1">
                  <a:lumMod val="75000"/>
                </a:schemeClr>
              </a:buClr>
              <a:buSzPct val="100000"/>
            </a:pPr>
            <a:r>
              <a:rPr lang="en-US" sz="1400" b="1" dirty="0"/>
              <a:t>Compute Engine (CE2):</a:t>
            </a:r>
          </a:p>
          <a:p>
            <a:pPr>
              <a:lnSpc>
                <a:spcPct val="90000"/>
              </a:lnSpc>
              <a:spcAft>
                <a:spcPts val="600"/>
              </a:spcAft>
              <a:buClr>
                <a:schemeClr val="accent1">
                  <a:lumMod val="75000"/>
                </a:schemeClr>
              </a:buClr>
              <a:buSzPct val="100000"/>
            </a:pPr>
            <a:r>
              <a:rPr lang="en-US" sz="1400" b="1" dirty="0"/>
              <a:t>	</a:t>
            </a:r>
            <a:r>
              <a:rPr lang="en-US" sz="1400" dirty="0"/>
              <a:t>This module takes 6*6*6 portion of </a:t>
            </a:r>
            <a:r>
              <a:rPr lang="en-US" sz="1400" dirty="0" err="1"/>
              <a:t>Image_tile</a:t>
            </a:r>
            <a:r>
              <a:rPr lang="en-US" sz="1400" dirty="0"/>
              <a:t> (present on chip), 5*5*6 weight matrix and applies convolutional as well as pooling formulas to compute corresponding single output, which is saved on-chip. The compute engine consists of:</a:t>
            </a:r>
          </a:p>
          <a:p>
            <a:pPr marL="742950" lvl="1" indent="-285750">
              <a:lnSpc>
                <a:spcPct val="90000"/>
              </a:lnSpc>
              <a:spcAft>
                <a:spcPts val="600"/>
              </a:spcAft>
              <a:buClr>
                <a:schemeClr val="accent1">
                  <a:lumMod val="75000"/>
                </a:schemeClr>
              </a:buClr>
              <a:buSzPct val="100000"/>
              <a:buFont typeface="Arial" panose="020B0604020202020204" pitchFamily="34" charset="0"/>
              <a:buChar char="•"/>
            </a:pPr>
            <a:r>
              <a:rPr lang="en-US" sz="1400" dirty="0"/>
              <a:t>600 multipliers for 4 dot products of (5*5*6) blocks of images with (5*5*6) weights</a:t>
            </a:r>
          </a:p>
          <a:p>
            <a:pPr marL="742950" lvl="1" indent="-285750">
              <a:lnSpc>
                <a:spcPct val="90000"/>
              </a:lnSpc>
              <a:spcAft>
                <a:spcPts val="600"/>
              </a:spcAft>
              <a:buClr>
                <a:schemeClr val="accent1">
                  <a:lumMod val="75000"/>
                </a:schemeClr>
              </a:buClr>
              <a:buSzPct val="100000"/>
              <a:buFont typeface="Arial" panose="020B0604020202020204" pitchFamily="34" charset="0"/>
              <a:buChar char="•"/>
            </a:pPr>
            <a:r>
              <a:rPr lang="en-US" sz="1400" dirty="0"/>
              <a:t>600 2-to-1 MUX for sign extension of each number to be added</a:t>
            </a:r>
          </a:p>
          <a:p>
            <a:pPr marL="742950" lvl="1" indent="-285750">
              <a:lnSpc>
                <a:spcPct val="90000"/>
              </a:lnSpc>
              <a:spcAft>
                <a:spcPts val="600"/>
              </a:spcAft>
              <a:buClr>
                <a:schemeClr val="accent1">
                  <a:lumMod val="75000"/>
                </a:schemeClr>
              </a:buClr>
              <a:buSzPct val="100000"/>
              <a:buFont typeface="Arial" panose="020B0604020202020204" pitchFamily="34" charset="0"/>
              <a:buChar char="•"/>
            </a:pPr>
            <a:r>
              <a:rPr lang="en-US" sz="1400" dirty="0"/>
              <a:t>596 adders for completing those 4 dot products</a:t>
            </a:r>
          </a:p>
          <a:p>
            <a:pPr marL="742950" lvl="1" indent="-285750">
              <a:lnSpc>
                <a:spcPct val="90000"/>
              </a:lnSpc>
              <a:spcAft>
                <a:spcPts val="600"/>
              </a:spcAft>
              <a:buClr>
                <a:schemeClr val="accent1">
                  <a:lumMod val="75000"/>
                </a:schemeClr>
              </a:buClr>
              <a:buSzPct val="100000"/>
              <a:buFont typeface="Arial" panose="020B0604020202020204" pitchFamily="34" charset="0"/>
              <a:buChar char="•"/>
            </a:pPr>
            <a:r>
              <a:rPr lang="en-US" sz="1400" dirty="0"/>
              <a:t>4 2-to-1 MUX to apply non-linearity (</a:t>
            </a:r>
            <a:r>
              <a:rPr lang="en-US" sz="1400" dirty="0" err="1"/>
              <a:t>ReLU</a:t>
            </a:r>
            <a:r>
              <a:rPr lang="en-US" sz="1400" dirty="0"/>
              <a:t>)</a:t>
            </a:r>
          </a:p>
          <a:p>
            <a:pPr marL="742950" lvl="1" indent="-285750">
              <a:lnSpc>
                <a:spcPct val="90000"/>
              </a:lnSpc>
              <a:spcAft>
                <a:spcPts val="600"/>
              </a:spcAft>
              <a:buClr>
                <a:schemeClr val="accent1">
                  <a:lumMod val="75000"/>
                </a:schemeClr>
              </a:buClr>
              <a:buSzPct val="100000"/>
              <a:buFont typeface="Arial" panose="020B0604020202020204" pitchFamily="34" charset="0"/>
              <a:buChar char="•"/>
            </a:pPr>
            <a:r>
              <a:rPr lang="en-US" sz="1400" dirty="0"/>
              <a:t>3 additional adders to complete average pooling (division here is done by shifting)</a:t>
            </a:r>
          </a:p>
          <a:p>
            <a:pPr>
              <a:lnSpc>
                <a:spcPct val="90000"/>
              </a:lnSpc>
              <a:spcAft>
                <a:spcPts val="600"/>
              </a:spcAft>
              <a:buClr>
                <a:schemeClr val="accent1">
                  <a:lumMod val="75000"/>
                </a:schemeClr>
              </a:buClr>
              <a:buSzPct val="100000"/>
            </a:pPr>
            <a:endParaRPr lang="en-US" sz="1400" dirty="0"/>
          </a:p>
          <a:p>
            <a:pPr>
              <a:lnSpc>
                <a:spcPct val="90000"/>
              </a:lnSpc>
              <a:spcAft>
                <a:spcPts val="600"/>
              </a:spcAft>
              <a:buClr>
                <a:schemeClr val="accent1">
                  <a:lumMod val="75000"/>
                </a:schemeClr>
              </a:buClr>
              <a:buSzPct val="100000"/>
            </a:pPr>
            <a:endParaRPr lang="en-US" sz="1400" b="1" dirty="0"/>
          </a:p>
        </p:txBody>
      </p:sp>
      <p:pic>
        <p:nvPicPr>
          <p:cNvPr id="8" name="Content Placeholder 7" descr="Diagram&#10;&#10;Description automatically generated">
            <a:extLst>
              <a:ext uri="{FF2B5EF4-FFF2-40B4-BE49-F238E27FC236}">
                <a16:creationId xmlns:a16="http://schemas.microsoft.com/office/drawing/2014/main" id="{18CBF1AE-E1FC-43E8-B8A5-09B417E761D5}"/>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7114237" y="2470890"/>
            <a:ext cx="2992726" cy="2830620"/>
          </a:xfrm>
          <a:prstGeom prst="rect">
            <a:avLst/>
          </a:prstGeom>
          <a:noFill/>
          <a:ln>
            <a:noFill/>
          </a:ln>
        </p:spPr>
      </p:pic>
    </p:spTree>
    <p:extLst>
      <p:ext uri="{BB962C8B-B14F-4D97-AF65-F5344CB8AC3E}">
        <p14:creationId xmlns:p14="http://schemas.microsoft.com/office/powerpoint/2010/main" val="16295619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the project and Initial Ideas</a:t>
            </a:r>
          </a:p>
        </p:txBody>
      </p:sp>
    </p:spTree>
    <p:extLst>
      <p:ext uri="{BB962C8B-B14F-4D97-AF65-F5344CB8AC3E}">
        <p14:creationId xmlns:p14="http://schemas.microsoft.com/office/powerpoint/2010/main" val="2362296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503853"/>
            <a:ext cx="9601200" cy="1142385"/>
          </a:xfrm>
        </p:spPr>
        <p:txBody>
          <a:bodyPr vert="horz" lIns="91440" tIns="45720" rIns="91440" bIns="45720" rtlCol="0" anchor="b">
            <a:normAutofit/>
          </a:bodyPr>
          <a:lstStyle/>
          <a:p>
            <a:r>
              <a:rPr lang="en-US" dirty="0"/>
              <a:t>Adding Dense Layer: Final Design</a:t>
            </a:r>
            <a:r>
              <a:rPr lang="en-US" b="1" kern="1200" dirty="0">
                <a:latin typeface="+mj-lt"/>
                <a:ea typeface="+mj-ea"/>
                <a:cs typeface="+mj-cs"/>
              </a:rPr>
              <a:t> </a:t>
            </a:r>
            <a:br>
              <a:rPr lang="en-US" b="1" kern="1200" dirty="0">
                <a:latin typeface="+mj-lt"/>
                <a:ea typeface="+mj-ea"/>
                <a:cs typeface="+mj-cs"/>
              </a:rPr>
            </a:br>
            <a:r>
              <a:rPr lang="en-US" dirty="0"/>
              <a:t>Micro-Architecture</a:t>
            </a:r>
            <a:endParaRPr lang="en-US" b="1" kern="1200" dirty="0">
              <a:latin typeface="+mj-lt"/>
              <a:ea typeface="+mj-ea"/>
              <a:cs typeface="+mj-cs"/>
            </a:endParaRPr>
          </a:p>
        </p:txBody>
      </p:sp>
      <p:sp>
        <p:nvSpPr>
          <p:cNvPr id="7" name="TextBox 6">
            <a:extLst>
              <a:ext uri="{FF2B5EF4-FFF2-40B4-BE49-F238E27FC236}">
                <a16:creationId xmlns:a16="http://schemas.microsoft.com/office/drawing/2014/main" id="{3FAA26D8-13D7-4E97-A689-774A07077697}"/>
              </a:ext>
            </a:extLst>
          </p:cNvPr>
          <p:cNvSpPr txBox="1"/>
          <p:nvPr/>
        </p:nvSpPr>
        <p:spPr>
          <a:xfrm>
            <a:off x="1295400" y="1981199"/>
            <a:ext cx="4572000" cy="3810001"/>
          </a:xfrm>
          <a:prstGeom prst="rect">
            <a:avLst/>
          </a:prstGeom>
        </p:spPr>
        <p:txBody>
          <a:bodyPr vert="horz" lIns="91440" tIns="45720" rIns="91440" bIns="45720" rtlCol="0">
            <a:normAutofit/>
          </a:bodyPr>
          <a:lstStyle/>
          <a:p>
            <a:pPr>
              <a:lnSpc>
                <a:spcPct val="90000"/>
              </a:lnSpc>
              <a:spcAft>
                <a:spcPts val="600"/>
              </a:spcAft>
              <a:buClr>
                <a:schemeClr val="accent1">
                  <a:lumMod val="75000"/>
                </a:schemeClr>
              </a:buClr>
              <a:buSzPct val="100000"/>
            </a:pPr>
            <a:r>
              <a:rPr lang="en-US" sz="1400" b="1" dirty="0"/>
              <a:t>Compute Engine (DE):</a:t>
            </a:r>
          </a:p>
          <a:p>
            <a:pPr>
              <a:lnSpc>
                <a:spcPct val="90000"/>
              </a:lnSpc>
              <a:spcAft>
                <a:spcPts val="600"/>
              </a:spcAft>
              <a:buClr>
                <a:schemeClr val="accent1">
                  <a:lumMod val="75000"/>
                </a:schemeClr>
              </a:buClr>
              <a:buSzPct val="100000"/>
            </a:pPr>
            <a:r>
              <a:rPr lang="en-US" sz="1400" b="1" dirty="0"/>
              <a:t>	</a:t>
            </a:r>
            <a:r>
              <a:rPr lang="en-US" sz="1400" dirty="0"/>
              <a:t>This module takes one row 1*192 of WGT as well as vectorized 1*192 of input image and computes using simple dot product. The compute engine consists of:</a:t>
            </a:r>
          </a:p>
          <a:p>
            <a:pPr marL="742950" lvl="1" indent="-285750">
              <a:lnSpc>
                <a:spcPct val="90000"/>
              </a:lnSpc>
              <a:spcAft>
                <a:spcPts val="600"/>
              </a:spcAft>
              <a:buClr>
                <a:schemeClr val="accent1">
                  <a:lumMod val="75000"/>
                </a:schemeClr>
              </a:buClr>
              <a:buSzPct val="100000"/>
              <a:buFont typeface="Arial" panose="020B0604020202020204" pitchFamily="34" charset="0"/>
              <a:buChar char="•"/>
            </a:pPr>
            <a:r>
              <a:rPr lang="en-US" sz="1400" dirty="0"/>
              <a:t>192 multipliers for 1 dot product of (1*192) vector of images with (1*192) weights</a:t>
            </a:r>
          </a:p>
          <a:p>
            <a:pPr marL="742950" lvl="1" indent="-285750">
              <a:lnSpc>
                <a:spcPct val="90000"/>
              </a:lnSpc>
              <a:spcAft>
                <a:spcPts val="600"/>
              </a:spcAft>
              <a:buClr>
                <a:schemeClr val="accent1">
                  <a:lumMod val="75000"/>
                </a:schemeClr>
              </a:buClr>
              <a:buSzPct val="100000"/>
              <a:buFont typeface="Arial" panose="020B0604020202020204" pitchFamily="34" charset="0"/>
              <a:buChar char="•"/>
            </a:pPr>
            <a:r>
              <a:rPr lang="en-US" sz="1400" dirty="0"/>
              <a:t>192 2-to-1 MUX for sign extension of each number to be added</a:t>
            </a:r>
          </a:p>
          <a:p>
            <a:pPr marL="742950" lvl="1" indent="-285750">
              <a:lnSpc>
                <a:spcPct val="90000"/>
              </a:lnSpc>
              <a:spcAft>
                <a:spcPts val="600"/>
              </a:spcAft>
              <a:buClr>
                <a:schemeClr val="accent1">
                  <a:lumMod val="75000"/>
                </a:schemeClr>
              </a:buClr>
              <a:buSzPct val="100000"/>
              <a:buFont typeface="Arial" panose="020B0604020202020204" pitchFamily="34" charset="0"/>
              <a:buChar char="•"/>
            </a:pPr>
            <a:r>
              <a:rPr lang="en-US" sz="1400" dirty="0"/>
              <a:t>191 adders for completing that dot product</a:t>
            </a:r>
          </a:p>
          <a:p>
            <a:pPr>
              <a:lnSpc>
                <a:spcPct val="90000"/>
              </a:lnSpc>
              <a:spcAft>
                <a:spcPts val="600"/>
              </a:spcAft>
              <a:buClr>
                <a:schemeClr val="accent1">
                  <a:lumMod val="75000"/>
                </a:schemeClr>
              </a:buClr>
              <a:buSzPct val="100000"/>
            </a:pPr>
            <a:endParaRPr lang="en-US" sz="1400" b="1" dirty="0"/>
          </a:p>
        </p:txBody>
      </p:sp>
      <p:pic>
        <p:nvPicPr>
          <p:cNvPr id="8" name="Content Placeholder 7" descr="Diagram&#10;&#10;Description automatically generated">
            <a:extLst>
              <a:ext uri="{FF2B5EF4-FFF2-40B4-BE49-F238E27FC236}">
                <a16:creationId xmlns:a16="http://schemas.microsoft.com/office/drawing/2014/main" id="{18CBF1AE-E1FC-43E8-B8A5-09B417E761D5}"/>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7114237" y="2470890"/>
            <a:ext cx="2992726" cy="2830620"/>
          </a:xfrm>
          <a:prstGeom prst="rect">
            <a:avLst/>
          </a:prstGeom>
          <a:noFill/>
          <a:ln>
            <a:noFill/>
          </a:ln>
        </p:spPr>
      </p:pic>
    </p:spTree>
    <p:extLst>
      <p:ext uri="{BB962C8B-B14F-4D97-AF65-F5344CB8AC3E}">
        <p14:creationId xmlns:p14="http://schemas.microsoft.com/office/powerpoint/2010/main" val="38716343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a:t>
            </a:r>
          </a:p>
        </p:txBody>
      </p:sp>
    </p:spTree>
    <p:extLst>
      <p:ext uri="{BB962C8B-B14F-4D97-AF65-F5344CB8AC3E}">
        <p14:creationId xmlns:p14="http://schemas.microsoft.com/office/powerpoint/2010/main" val="2832134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503853"/>
            <a:ext cx="9601200" cy="1142385"/>
          </a:xfrm>
        </p:spPr>
        <p:txBody>
          <a:bodyPr vert="horz" lIns="91440" tIns="45720" rIns="91440" bIns="45720" rtlCol="0" anchor="b">
            <a:normAutofit/>
          </a:bodyPr>
          <a:lstStyle/>
          <a:p>
            <a:r>
              <a:rPr lang="en-US" dirty="0"/>
              <a:t>Problems</a:t>
            </a:r>
            <a:endParaRPr lang="en-US" b="1" kern="1200" dirty="0">
              <a:latin typeface="+mj-lt"/>
              <a:ea typeface="+mj-ea"/>
              <a:cs typeface="+mj-cs"/>
            </a:endParaRPr>
          </a:p>
        </p:txBody>
      </p:sp>
      <p:sp>
        <p:nvSpPr>
          <p:cNvPr id="7" name="TextBox 6">
            <a:extLst>
              <a:ext uri="{FF2B5EF4-FFF2-40B4-BE49-F238E27FC236}">
                <a16:creationId xmlns:a16="http://schemas.microsoft.com/office/drawing/2014/main" id="{3FAA26D8-13D7-4E97-A689-774A07077697}"/>
              </a:ext>
            </a:extLst>
          </p:cNvPr>
          <p:cNvSpPr txBox="1"/>
          <p:nvPr/>
        </p:nvSpPr>
        <p:spPr>
          <a:xfrm>
            <a:off x="1295400" y="1981199"/>
            <a:ext cx="9601200" cy="3810001"/>
          </a:xfrm>
          <a:prstGeom prst="rect">
            <a:avLst/>
          </a:prstGeom>
        </p:spPr>
        <p:txBody>
          <a:bodyPr vert="horz" lIns="91440" tIns="45720" rIns="91440" bIns="45720" rtlCol="0">
            <a:normAutofit/>
          </a:bodyPr>
          <a:lstStyle/>
          <a:p>
            <a:pPr>
              <a:lnSpc>
                <a:spcPct val="90000"/>
              </a:lnSpc>
              <a:spcAft>
                <a:spcPts val="600"/>
              </a:spcAft>
              <a:buClr>
                <a:schemeClr val="accent1">
                  <a:lumMod val="75000"/>
                </a:schemeClr>
              </a:buClr>
              <a:buSzPct val="100000"/>
            </a:pPr>
            <a:r>
              <a:rPr lang="en-US" sz="1400" dirty="0"/>
              <a:t>After running the design we have few problems that we cant solve:</a:t>
            </a:r>
          </a:p>
          <a:p>
            <a:pPr marL="742950" lvl="1" indent="-285750">
              <a:lnSpc>
                <a:spcPct val="90000"/>
              </a:lnSpc>
              <a:spcAft>
                <a:spcPts val="600"/>
              </a:spcAft>
              <a:buClr>
                <a:schemeClr val="accent1">
                  <a:lumMod val="75000"/>
                </a:schemeClr>
              </a:buClr>
              <a:buSzPct val="100000"/>
              <a:buFont typeface="Arial" panose="020B0604020202020204" pitchFamily="34" charset="0"/>
              <a:buChar char="•"/>
            </a:pPr>
            <a:r>
              <a:rPr lang="en-US" sz="1400" dirty="0"/>
              <a:t>The output of second layer matches well but a few values 5-10 are quite different from expected output</a:t>
            </a:r>
          </a:p>
          <a:p>
            <a:pPr marL="742950" lvl="1" indent="-285750">
              <a:lnSpc>
                <a:spcPct val="90000"/>
              </a:lnSpc>
              <a:spcAft>
                <a:spcPts val="600"/>
              </a:spcAft>
              <a:buClr>
                <a:schemeClr val="accent1">
                  <a:lumMod val="75000"/>
                </a:schemeClr>
              </a:buClr>
              <a:buSzPct val="100000"/>
              <a:buFont typeface="Arial" panose="020B0604020202020204" pitchFamily="34" charset="0"/>
              <a:buChar char="•"/>
            </a:pPr>
            <a:r>
              <a:rPr lang="en-US" sz="1400" dirty="0"/>
              <a:t>The dense engine is not giving output (gives high impedance </a:t>
            </a:r>
            <a:r>
              <a:rPr lang="en-US" sz="1400" dirty="0" err="1"/>
              <a:t>xxxx</a:t>
            </a:r>
            <a:r>
              <a:rPr lang="en-US" sz="1400" dirty="0"/>
              <a:t>). This could be because addressing for dense engine is not working properly and we did not had time to remove this issue</a:t>
            </a:r>
          </a:p>
        </p:txBody>
      </p:sp>
    </p:spTree>
    <p:extLst>
      <p:ext uri="{BB962C8B-B14F-4D97-AF65-F5344CB8AC3E}">
        <p14:creationId xmlns:p14="http://schemas.microsoft.com/office/powerpoint/2010/main" val="102258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the project and Initial Ideas</a:t>
            </a:r>
          </a:p>
        </p:txBody>
      </p:sp>
      <p:sp>
        <p:nvSpPr>
          <p:cNvPr id="7" name="TextBox 6">
            <a:extLst>
              <a:ext uri="{FF2B5EF4-FFF2-40B4-BE49-F238E27FC236}">
                <a16:creationId xmlns:a16="http://schemas.microsoft.com/office/drawing/2014/main" id="{3FAA26D8-13D7-4E97-A689-774A07077697}"/>
              </a:ext>
            </a:extLst>
          </p:cNvPr>
          <p:cNvSpPr txBox="1"/>
          <p:nvPr/>
        </p:nvSpPr>
        <p:spPr>
          <a:xfrm>
            <a:off x="1051560" y="1960880"/>
            <a:ext cx="10088880" cy="3416320"/>
          </a:xfrm>
          <a:prstGeom prst="rect">
            <a:avLst/>
          </a:prstGeom>
          <a:noFill/>
        </p:spPr>
        <p:txBody>
          <a:bodyPr wrap="square" rtlCol="0">
            <a:spAutoFit/>
          </a:bodyPr>
          <a:lstStyle/>
          <a:p>
            <a:r>
              <a:rPr lang="en-US" dirty="0"/>
              <a:t>The overall goal of the project was as follows:</a:t>
            </a:r>
          </a:p>
          <a:p>
            <a:pPr marL="742950" lvl="1" indent="-285750">
              <a:buFont typeface="Arial" panose="020B0604020202020204" pitchFamily="34" charset="0"/>
              <a:buChar char="•"/>
            </a:pPr>
            <a:r>
              <a:rPr lang="en-US" dirty="0"/>
              <a:t>Design a hardware for </a:t>
            </a:r>
            <a:r>
              <a:rPr lang="en-US" dirty="0" err="1"/>
              <a:t>LeNet</a:t>
            </a:r>
            <a:r>
              <a:rPr lang="en-US" dirty="0"/>
              <a:t> Model designed for handwritten digit recognition</a:t>
            </a:r>
          </a:p>
          <a:p>
            <a:pPr lvl="1"/>
            <a:endParaRPr lang="en-US" dirty="0"/>
          </a:p>
          <a:p>
            <a:pPr marL="742950" lvl="1" indent="-285750">
              <a:buFont typeface="Arial" panose="020B0604020202020204" pitchFamily="34" charset="0"/>
              <a:buChar char="•"/>
            </a:pPr>
            <a:r>
              <a:rPr lang="en-US" dirty="0"/>
              <a:t>The deign consists of 3 parts:</a:t>
            </a:r>
          </a:p>
          <a:p>
            <a:pPr marL="1200150" lvl="2" indent="-285750">
              <a:buFont typeface="Arial" panose="020B0604020202020204" pitchFamily="34" charset="0"/>
              <a:buChar char="•"/>
            </a:pPr>
            <a:r>
              <a:rPr lang="en-US" dirty="0"/>
              <a:t>A schedule engine responsible of picking values from RAM and saving them on-tile as well as saving outputs from on-chip at desired location to RAM.</a:t>
            </a:r>
          </a:p>
          <a:p>
            <a:pPr marL="1200150" lvl="2" indent="-285750">
              <a:buFont typeface="Arial" panose="020B0604020202020204" pitchFamily="34" charset="0"/>
              <a:buChar char="•"/>
            </a:pPr>
            <a:r>
              <a:rPr lang="en-US" dirty="0"/>
              <a:t>A controller that passes tiles from on-chip memory to the compute engine and saves corresponding outputs on-chip</a:t>
            </a:r>
          </a:p>
          <a:p>
            <a:pPr marL="1200150" lvl="2" indent="-285750">
              <a:buFont typeface="Arial" panose="020B0604020202020204" pitchFamily="34" charset="0"/>
              <a:buChar char="•"/>
            </a:pPr>
            <a:r>
              <a:rPr lang="en-US" dirty="0"/>
              <a:t>A Compute engine capable of performing desired operations on the provided tiles</a:t>
            </a:r>
          </a:p>
          <a:p>
            <a:pPr marL="1200150" lvl="2"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Simulate the design using a sample image (Sample Image and weights were provided as fixed-point numbers)</a:t>
            </a:r>
          </a:p>
        </p:txBody>
      </p:sp>
    </p:spTree>
    <p:extLst>
      <p:ext uri="{BB962C8B-B14F-4D97-AF65-F5344CB8AC3E}">
        <p14:creationId xmlns:p14="http://schemas.microsoft.com/office/powerpoint/2010/main" val="3229171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the project and Initial Ideas</a:t>
            </a:r>
          </a:p>
        </p:txBody>
      </p:sp>
      <p:sp>
        <p:nvSpPr>
          <p:cNvPr id="3" name="Rectangle: Rounded Corners 2">
            <a:extLst>
              <a:ext uri="{FF2B5EF4-FFF2-40B4-BE49-F238E27FC236}">
                <a16:creationId xmlns:a16="http://schemas.microsoft.com/office/drawing/2014/main" id="{C35AF1D0-700D-42DC-A339-F6AC8A70123D}"/>
              </a:ext>
            </a:extLst>
          </p:cNvPr>
          <p:cNvSpPr/>
          <p:nvPr/>
        </p:nvSpPr>
        <p:spPr>
          <a:xfrm>
            <a:off x="1879600" y="3230880"/>
            <a:ext cx="1920240" cy="1605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Load 6*28 values from memory </a:t>
            </a:r>
          </a:p>
        </p:txBody>
      </p:sp>
      <p:sp>
        <p:nvSpPr>
          <p:cNvPr id="4" name="TextBox 3">
            <a:extLst>
              <a:ext uri="{FF2B5EF4-FFF2-40B4-BE49-F238E27FC236}">
                <a16:creationId xmlns:a16="http://schemas.microsoft.com/office/drawing/2014/main" id="{708DD732-7393-4D06-905B-99879FE2A805}"/>
              </a:ext>
            </a:extLst>
          </p:cNvPr>
          <p:cNvSpPr txBox="1"/>
          <p:nvPr/>
        </p:nvSpPr>
        <p:spPr>
          <a:xfrm>
            <a:off x="1696720" y="2123440"/>
            <a:ext cx="8798560" cy="369332"/>
          </a:xfrm>
          <a:prstGeom prst="rect">
            <a:avLst/>
          </a:prstGeom>
          <a:noFill/>
        </p:spPr>
        <p:txBody>
          <a:bodyPr wrap="square" rtlCol="0">
            <a:spAutoFit/>
          </a:bodyPr>
          <a:lstStyle/>
          <a:p>
            <a:r>
              <a:rPr lang="en-US" dirty="0"/>
              <a:t>Initial Ideas for layer 1:</a:t>
            </a:r>
          </a:p>
        </p:txBody>
      </p:sp>
      <p:sp>
        <p:nvSpPr>
          <p:cNvPr id="6" name="Rectangle: Rounded Corners 5">
            <a:extLst>
              <a:ext uri="{FF2B5EF4-FFF2-40B4-BE49-F238E27FC236}">
                <a16:creationId xmlns:a16="http://schemas.microsoft.com/office/drawing/2014/main" id="{BF13C09E-8148-4C8B-A0E8-69FFF34CAB76}"/>
              </a:ext>
            </a:extLst>
          </p:cNvPr>
          <p:cNvSpPr/>
          <p:nvPr/>
        </p:nvSpPr>
        <p:spPr>
          <a:xfrm>
            <a:off x="4729481" y="3230880"/>
            <a:ext cx="1920240" cy="1605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Load first 5*5 weights from memory</a:t>
            </a:r>
          </a:p>
        </p:txBody>
      </p:sp>
      <p:sp>
        <p:nvSpPr>
          <p:cNvPr id="8" name="Rectangle: Rounded Corners 7">
            <a:extLst>
              <a:ext uri="{FF2B5EF4-FFF2-40B4-BE49-F238E27FC236}">
                <a16:creationId xmlns:a16="http://schemas.microsoft.com/office/drawing/2014/main" id="{31F67B02-409B-4F7D-9DC6-7209D78DD09D}"/>
              </a:ext>
            </a:extLst>
          </p:cNvPr>
          <p:cNvSpPr/>
          <p:nvPr/>
        </p:nvSpPr>
        <p:spPr>
          <a:xfrm>
            <a:off x="7579362" y="3230880"/>
            <a:ext cx="1920240" cy="1605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 for loops and compute convolution in a single cycle</a:t>
            </a:r>
          </a:p>
        </p:txBody>
      </p:sp>
      <p:sp>
        <p:nvSpPr>
          <p:cNvPr id="5" name="Arrow: Right 4">
            <a:extLst>
              <a:ext uri="{FF2B5EF4-FFF2-40B4-BE49-F238E27FC236}">
                <a16:creationId xmlns:a16="http://schemas.microsoft.com/office/drawing/2014/main" id="{BEC05AA0-901E-4769-9193-E0F97CD82ADE}"/>
              </a:ext>
            </a:extLst>
          </p:cNvPr>
          <p:cNvSpPr/>
          <p:nvPr/>
        </p:nvSpPr>
        <p:spPr>
          <a:xfrm>
            <a:off x="3972560" y="3799840"/>
            <a:ext cx="640079"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651C7BF0-697F-4573-B80D-11A2C449F656}"/>
              </a:ext>
            </a:extLst>
          </p:cNvPr>
          <p:cNvSpPr/>
          <p:nvPr/>
        </p:nvSpPr>
        <p:spPr>
          <a:xfrm>
            <a:off x="6794502" y="3799840"/>
            <a:ext cx="640079"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84979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the project and Initial Ideas</a:t>
            </a:r>
          </a:p>
        </p:txBody>
      </p:sp>
      <p:sp>
        <p:nvSpPr>
          <p:cNvPr id="4" name="TextBox 3">
            <a:extLst>
              <a:ext uri="{FF2B5EF4-FFF2-40B4-BE49-F238E27FC236}">
                <a16:creationId xmlns:a16="http://schemas.microsoft.com/office/drawing/2014/main" id="{708DD732-7393-4D06-905B-99879FE2A805}"/>
              </a:ext>
            </a:extLst>
          </p:cNvPr>
          <p:cNvSpPr txBox="1"/>
          <p:nvPr/>
        </p:nvSpPr>
        <p:spPr>
          <a:xfrm>
            <a:off x="1696720" y="2123440"/>
            <a:ext cx="8798560" cy="1477328"/>
          </a:xfrm>
          <a:prstGeom prst="rect">
            <a:avLst/>
          </a:prstGeom>
          <a:noFill/>
        </p:spPr>
        <p:txBody>
          <a:bodyPr wrap="square" rtlCol="0">
            <a:spAutoFit/>
          </a:bodyPr>
          <a:lstStyle/>
          <a:p>
            <a:r>
              <a:rPr lang="en-US" dirty="0"/>
              <a:t>Issues with this approach:</a:t>
            </a:r>
          </a:p>
          <a:p>
            <a:pPr marL="285750" indent="-285750">
              <a:buFont typeface="Arial" panose="020B0604020202020204" pitchFamily="34" charset="0"/>
              <a:buChar char="•"/>
            </a:pPr>
            <a:r>
              <a:rPr lang="en-US" dirty="0"/>
              <a:t>Takes a lot of space on hardware. Approximately 1200 multipliers and 1188 adders</a:t>
            </a:r>
          </a:p>
          <a:p>
            <a:pPr marL="285750" indent="-285750">
              <a:buFont typeface="Arial" panose="020B0604020202020204" pitchFamily="34" charset="0"/>
              <a:buChar char="•"/>
            </a:pPr>
            <a:r>
              <a:rPr lang="en-US" dirty="0"/>
              <a:t>As we move forward, using for loops becomes extremely complicated</a:t>
            </a:r>
          </a:p>
          <a:p>
            <a:pPr marL="285750" indent="-285750">
              <a:buFont typeface="Arial" panose="020B0604020202020204" pitchFamily="34" charset="0"/>
              <a:buChar char="•"/>
            </a:pPr>
            <a:r>
              <a:rPr lang="en-US" dirty="0"/>
              <a:t>Pooling layer is very difficult to append when using for loops</a:t>
            </a:r>
          </a:p>
        </p:txBody>
      </p:sp>
    </p:spTree>
    <p:extLst>
      <p:ext uri="{BB962C8B-B14F-4D97-AF65-F5344CB8AC3E}">
        <p14:creationId xmlns:p14="http://schemas.microsoft.com/office/powerpoint/2010/main" val="528853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the first layer</a:t>
            </a:r>
          </a:p>
        </p:txBody>
      </p:sp>
    </p:spTree>
    <p:extLst>
      <p:ext uri="{BB962C8B-B14F-4D97-AF65-F5344CB8AC3E}">
        <p14:creationId xmlns:p14="http://schemas.microsoft.com/office/powerpoint/2010/main" val="2825860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503853"/>
            <a:ext cx="9601200" cy="1142385"/>
          </a:xfrm>
        </p:spPr>
        <p:txBody>
          <a:bodyPr vert="horz" lIns="91440" tIns="45720" rIns="91440" bIns="45720" rtlCol="0" anchor="b">
            <a:normAutofit/>
          </a:bodyPr>
          <a:lstStyle/>
          <a:p>
            <a:r>
              <a:rPr lang="en-US" b="1" kern="1200" dirty="0">
                <a:latin typeface="+mj-lt"/>
                <a:ea typeface="+mj-ea"/>
                <a:cs typeface="+mj-cs"/>
              </a:rPr>
              <a:t>Designing the First Layer : FSM</a:t>
            </a:r>
          </a:p>
        </p:txBody>
      </p:sp>
      <p:sp>
        <p:nvSpPr>
          <p:cNvPr id="7" name="TextBox 6">
            <a:extLst>
              <a:ext uri="{FF2B5EF4-FFF2-40B4-BE49-F238E27FC236}">
                <a16:creationId xmlns:a16="http://schemas.microsoft.com/office/drawing/2014/main" id="{3FAA26D8-13D7-4E97-A689-774A07077697}"/>
              </a:ext>
            </a:extLst>
          </p:cNvPr>
          <p:cNvSpPr txBox="1"/>
          <p:nvPr/>
        </p:nvSpPr>
        <p:spPr>
          <a:xfrm>
            <a:off x="1295400" y="1981199"/>
            <a:ext cx="4572000" cy="3810001"/>
          </a:xfrm>
          <a:prstGeom prst="rect">
            <a:avLst/>
          </a:prstGeom>
        </p:spPr>
        <p:txBody>
          <a:bodyPr vert="horz" lIns="91440" tIns="45720" rIns="91440" bIns="45720" rtlCol="0">
            <a:normAutofit/>
          </a:bodyPr>
          <a:lstStyle/>
          <a:p>
            <a:pPr>
              <a:lnSpc>
                <a:spcPct val="90000"/>
              </a:lnSpc>
              <a:spcAft>
                <a:spcPts val="600"/>
              </a:spcAft>
              <a:buClr>
                <a:schemeClr val="accent1">
                  <a:lumMod val="75000"/>
                </a:schemeClr>
              </a:buClr>
              <a:buSzPct val="100000"/>
            </a:pPr>
            <a:r>
              <a:rPr lang="en-US" sz="1400" dirty="0"/>
              <a:t>The job done in each state is as follows:</a:t>
            </a:r>
          </a:p>
          <a:p>
            <a:pPr marL="742950" lvl="1" indent="-285750">
              <a:lnSpc>
                <a:spcPct val="90000"/>
              </a:lnSpc>
              <a:spcAft>
                <a:spcPts val="600"/>
              </a:spcAft>
              <a:buClr>
                <a:schemeClr val="accent1">
                  <a:lumMod val="75000"/>
                </a:schemeClr>
              </a:buClr>
              <a:buSzPct val="100000"/>
              <a:buFont typeface="Arial" pitchFamily="34" charset="0"/>
              <a:buChar char="▪"/>
            </a:pPr>
            <a:r>
              <a:rPr lang="en-US" sz="1400" b="1" dirty="0"/>
              <a:t>Start</a:t>
            </a:r>
            <a:r>
              <a:rPr lang="en-US" sz="1400" dirty="0"/>
              <a:t>: Loads all initial values like starting address for image to zero, etc.</a:t>
            </a:r>
          </a:p>
          <a:p>
            <a:pPr marL="742950" lvl="1" indent="-285750">
              <a:lnSpc>
                <a:spcPct val="90000"/>
              </a:lnSpc>
              <a:spcAft>
                <a:spcPts val="600"/>
              </a:spcAft>
              <a:buClr>
                <a:schemeClr val="accent1">
                  <a:lumMod val="75000"/>
                </a:schemeClr>
              </a:buClr>
              <a:buSzPct val="100000"/>
              <a:buFont typeface="Arial" pitchFamily="34" charset="0"/>
              <a:buChar char="▪"/>
            </a:pPr>
            <a:r>
              <a:rPr lang="en-US" sz="1400" b="1" dirty="0" err="1"/>
              <a:t>Load_wgt</a:t>
            </a:r>
            <a:r>
              <a:rPr lang="en-US" sz="1400" dirty="0"/>
              <a:t>: The address generator loads weights in </a:t>
            </a:r>
            <a:r>
              <a:rPr lang="en-US" sz="1400" dirty="0" err="1"/>
              <a:t>wgt_tile</a:t>
            </a:r>
            <a:endParaRPr lang="en-US" sz="1400" dirty="0"/>
          </a:p>
          <a:p>
            <a:pPr marL="742950" lvl="1" indent="-285750">
              <a:lnSpc>
                <a:spcPct val="90000"/>
              </a:lnSpc>
              <a:spcAft>
                <a:spcPts val="600"/>
              </a:spcAft>
              <a:buClr>
                <a:schemeClr val="accent1">
                  <a:lumMod val="75000"/>
                </a:schemeClr>
              </a:buClr>
              <a:buSzPct val="100000"/>
              <a:buFont typeface="Arial" pitchFamily="34" charset="0"/>
              <a:buChar char="▪"/>
            </a:pPr>
            <a:r>
              <a:rPr lang="en-US" sz="1400" b="1" dirty="0" err="1"/>
              <a:t>Load_img</a:t>
            </a:r>
            <a:r>
              <a:rPr lang="en-US" sz="1400" dirty="0"/>
              <a:t>: Once a single weight is loaded, image tile is loaded. A portion of 6*28 is loaded starting from initial address. This initial address is set at start and is incremented iteratively once processing is completed</a:t>
            </a:r>
          </a:p>
          <a:p>
            <a:pPr marL="742950" lvl="1" indent="-285750">
              <a:lnSpc>
                <a:spcPct val="90000"/>
              </a:lnSpc>
              <a:spcAft>
                <a:spcPts val="600"/>
              </a:spcAft>
              <a:buClr>
                <a:schemeClr val="accent1">
                  <a:lumMod val="75000"/>
                </a:schemeClr>
              </a:buClr>
              <a:buSzPct val="100000"/>
              <a:buFont typeface="Arial" pitchFamily="34" charset="0"/>
              <a:buChar char="▪"/>
            </a:pPr>
            <a:r>
              <a:rPr lang="en-US" sz="1400" b="1" dirty="0" err="1"/>
              <a:t>Process_tile</a:t>
            </a:r>
            <a:r>
              <a:rPr lang="en-US" sz="1400" dirty="0"/>
              <a:t>: This stage utilizes on chip </a:t>
            </a:r>
            <a:r>
              <a:rPr lang="en-US" sz="1400" dirty="0" err="1"/>
              <a:t>wgt_tile</a:t>
            </a:r>
            <a:r>
              <a:rPr lang="en-US" sz="1400" dirty="0"/>
              <a:t> and </a:t>
            </a:r>
            <a:r>
              <a:rPr lang="en-US" sz="1400" dirty="0" err="1"/>
              <a:t>Image_tile</a:t>
            </a:r>
            <a:r>
              <a:rPr lang="en-US" sz="1400" dirty="0"/>
              <a:t> (6*28) along with compute engine to generate outputs and saves them on chip</a:t>
            </a:r>
          </a:p>
          <a:p>
            <a:pPr marL="742950" lvl="1" indent="-285750">
              <a:lnSpc>
                <a:spcPct val="90000"/>
              </a:lnSpc>
              <a:spcAft>
                <a:spcPts val="600"/>
              </a:spcAft>
              <a:buClr>
                <a:schemeClr val="accent1">
                  <a:lumMod val="75000"/>
                </a:schemeClr>
              </a:buClr>
              <a:buSzPct val="100000"/>
              <a:buFont typeface="Arial" pitchFamily="34" charset="0"/>
              <a:buChar char="▪"/>
            </a:pPr>
            <a:r>
              <a:rPr lang="en-US" sz="1400" b="1" dirty="0" err="1"/>
              <a:t>Save_tile</a:t>
            </a:r>
            <a:r>
              <a:rPr lang="en-US" sz="1400" dirty="0"/>
              <a:t>: A complete output created on-chip is written to RAM using the schedule engine</a:t>
            </a:r>
          </a:p>
        </p:txBody>
      </p:sp>
      <p:pic>
        <p:nvPicPr>
          <p:cNvPr id="6" name="Picture 2">
            <a:extLst>
              <a:ext uri="{FF2B5EF4-FFF2-40B4-BE49-F238E27FC236}">
                <a16:creationId xmlns:a16="http://schemas.microsoft.com/office/drawing/2014/main" id="{27B70ADD-9757-450A-B515-5CE264DDA616}"/>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845445" y="1981200"/>
            <a:ext cx="3530309"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4714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503853"/>
            <a:ext cx="9601200" cy="1142385"/>
          </a:xfrm>
        </p:spPr>
        <p:txBody>
          <a:bodyPr vert="horz" lIns="91440" tIns="45720" rIns="91440" bIns="45720" rtlCol="0" anchor="b">
            <a:normAutofit/>
          </a:bodyPr>
          <a:lstStyle/>
          <a:p>
            <a:r>
              <a:rPr lang="en-US" b="1" kern="1200" dirty="0">
                <a:latin typeface="+mj-lt"/>
                <a:ea typeface="+mj-ea"/>
                <a:cs typeface="+mj-cs"/>
              </a:rPr>
              <a:t>Designing the First Layer: Micro-Architecture</a:t>
            </a:r>
          </a:p>
        </p:txBody>
      </p:sp>
      <p:sp>
        <p:nvSpPr>
          <p:cNvPr id="7" name="TextBox 6">
            <a:extLst>
              <a:ext uri="{FF2B5EF4-FFF2-40B4-BE49-F238E27FC236}">
                <a16:creationId xmlns:a16="http://schemas.microsoft.com/office/drawing/2014/main" id="{3FAA26D8-13D7-4E97-A689-774A07077697}"/>
              </a:ext>
            </a:extLst>
          </p:cNvPr>
          <p:cNvSpPr txBox="1"/>
          <p:nvPr/>
        </p:nvSpPr>
        <p:spPr>
          <a:xfrm>
            <a:off x="1295400" y="1981199"/>
            <a:ext cx="4572000" cy="3810001"/>
          </a:xfrm>
          <a:prstGeom prst="rect">
            <a:avLst/>
          </a:prstGeom>
        </p:spPr>
        <p:txBody>
          <a:bodyPr vert="horz" lIns="91440" tIns="45720" rIns="91440" bIns="45720" rtlCol="0">
            <a:normAutofit/>
          </a:bodyPr>
          <a:lstStyle/>
          <a:p>
            <a:pPr>
              <a:lnSpc>
                <a:spcPct val="90000"/>
              </a:lnSpc>
              <a:spcAft>
                <a:spcPts val="600"/>
              </a:spcAft>
              <a:buClr>
                <a:schemeClr val="accent1">
                  <a:lumMod val="75000"/>
                </a:schemeClr>
              </a:buClr>
              <a:buSzPct val="100000"/>
            </a:pPr>
            <a:r>
              <a:rPr lang="en-US" sz="1400" b="1" dirty="0"/>
              <a:t>Address Generator:</a:t>
            </a:r>
          </a:p>
          <a:p>
            <a:pPr>
              <a:lnSpc>
                <a:spcPct val="90000"/>
              </a:lnSpc>
              <a:spcAft>
                <a:spcPts val="600"/>
              </a:spcAft>
              <a:buClr>
                <a:schemeClr val="accent1">
                  <a:lumMod val="75000"/>
                </a:schemeClr>
              </a:buClr>
              <a:buSzPct val="100000"/>
            </a:pPr>
            <a:r>
              <a:rPr lang="en-US" sz="1400" b="1" dirty="0"/>
              <a:t>	</a:t>
            </a:r>
            <a:r>
              <a:rPr lang="en-US" sz="1400" dirty="0"/>
              <a:t>This module is used to communicate with DRAM while reading/writing any value. Based on the value of state, it uses different offsets and thresholds to create next address. There are counters that keep check of value (which value is to be stored), tile number (which tile of input image correspond to this), and weight number (which weight layer correspond to this).</a:t>
            </a:r>
          </a:p>
          <a:p>
            <a:pPr>
              <a:lnSpc>
                <a:spcPct val="90000"/>
              </a:lnSpc>
              <a:spcAft>
                <a:spcPts val="600"/>
              </a:spcAft>
              <a:buClr>
                <a:schemeClr val="accent1">
                  <a:lumMod val="75000"/>
                </a:schemeClr>
              </a:buClr>
              <a:buSzPct val="100000"/>
            </a:pPr>
            <a:endParaRPr lang="en-US" sz="1400" b="1" dirty="0"/>
          </a:p>
          <a:p>
            <a:pPr>
              <a:lnSpc>
                <a:spcPct val="90000"/>
              </a:lnSpc>
              <a:spcAft>
                <a:spcPts val="600"/>
              </a:spcAft>
              <a:buClr>
                <a:schemeClr val="accent1">
                  <a:lumMod val="75000"/>
                </a:schemeClr>
              </a:buClr>
              <a:buSzPct val="100000"/>
            </a:pPr>
            <a:r>
              <a:rPr lang="en-US" sz="1400" b="1" dirty="0"/>
              <a:t>Store Tile:</a:t>
            </a:r>
          </a:p>
          <a:p>
            <a:pPr>
              <a:lnSpc>
                <a:spcPct val="90000"/>
              </a:lnSpc>
              <a:spcAft>
                <a:spcPts val="600"/>
              </a:spcAft>
              <a:buClr>
                <a:schemeClr val="accent1">
                  <a:lumMod val="75000"/>
                </a:schemeClr>
              </a:buClr>
              <a:buSzPct val="100000"/>
            </a:pPr>
            <a:r>
              <a:rPr lang="en-US" sz="1400" b="1" dirty="0"/>
              <a:t>	</a:t>
            </a:r>
            <a:r>
              <a:rPr lang="en-US" sz="1400" dirty="0"/>
              <a:t>The outputs from DRAM is to be stored on-chip carefully. This module takes care of saving read value from DRAM at desired place of on-chip memory. This module also saves output generated from compute engine into on chip output tile before it is saved back to DRAM.</a:t>
            </a:r>
          </a:p>
          <a:p>
            <a:pPr>
              <a:lnSpc>
                <a:spcPct val="90000"/>
              </a:lnSpc>
              <a:spcAft>
                <a:spcPts val="600"/>
              </a:spcAft>
              <a:buClr>
                <a:schemeClr val="accent1">
                  <a:lumMod val="75000"/>
                </a:schemeClr>
              </a:buClr>
              <a:buSzPct val="100000"/>
            </a:pPr>
            <a:endParaRPr lang="en-US" sz="1400" dirty="0"/>
          </a:p>
          <a:p>
            <a:pPr>
              <a:lnSpc>
                <a:spcPct val="90000"/>
              </a:lnSpc>
              <a:spcAft>
                <a:spcPts val="600"/>
              </a:spcAft>
              <a:buClr>
                <a:schemeClr val="accent1">
                  <a:lumMod val="75000"/>
                </a:schemeClr>
              </a:buClr>
              <a:buSzPct val="100000"/>
            </a:pPr>
            <a:endParaRPr lang="en-US" sz="1400" b="1" dirty="0"/>
          </a:p>
        </p:txBody>
      </p:sp>
      <p:pic>
        <p:nvPicPr>
          <p:cNvPr id="2052" name="Picture 4">
            <a:extLst>
              <a:ext uri="{FF2B5EF4-FFF2-40B4-BE49-F238E27FC236}">
                <a16:creationId xmlns:a16="http://schemas.microsoft.com/office/drawing/2014/main" id="{C0A605B8-0638-4ECC-BF4B-EDB73689020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891337" y="2262187"/>
            <a:ext cx="3438525" cy="3248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90190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192</TotalTime>
  <Words>2285</Words>
  <Application>Microsoft Office PowerPoint</Application>
  <PresentationFormat>Widescreen</PresentationFormat>
  <Paragraphs>153</Paragraphs>
  <Slides>32</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32</vt:i4>
      </vt:variant>
    </vt:vector>
  </HeadingPairs>
  <TitlesOfParts>
    <vt:vector size="34" baseType="lpstr">
      <vt:lpstr>Arial</vt:lpstr>
      <vt:lpstr>Diamond Grid 16x9</vt:lpstr>
      <vt:lpstr>ADSD Final Project</vt:lpstr>
      <vt:lpstr>Contents</vt:lpstr>
      <vt:lpstr>Overview of the project and Initial Ideas</vt:lpstr>
      <vt:lpstr>Overview of the project and Initial Ideas</vt:lpstr>
      <vt:lpstr>Overview of the project and Initial Ideas</vt:lpstr>
      <vt:lpstr>Overview of the project and Initial Ideas</vt:lpstr>
      <vt:lpstr>Designing the first layer</vt:lpstr>
      <vt:lpstr>Designing the First Layer : FSM</vt:lpstr>
      <vt:lpstr>Designing the First Layer: Micro-Architecture</vt:lpstr>
      <vt:lpstr>Designing the First Layer: Micro-Architecture</vt:lpstr>
      <vt:lpstr>Designing the First Layer: Problems faced &amp; Solution</vt:lpstr>
      <vt:lpstr>Results after first layer</vt:lpstr>
      <vt:lpstr>Results after first layer</vt:lpstr>
      <vt:lpstr>Results after first layer</vt:lpstr>
      <vt:lpstr>Results after first layer</vt:lpstr>
      <vt:lpstr>Extending the design to second layer</vt:lpstr>
      <vt:lpstr>Extending the design to second layer</vt:lpstr>
      <vt:lpstr>Extending the design to second layer: FSM</vt:lpstr>
      <vt:lpstr>Extending the design to second layer:  Micro-Architecture</vt:lpstr>
      <vt:lpstr>Extending the design to second layer:  Micro-Architecture</vt:lpstr>
      <vt:lpstr>Extending the design to second layer:  Micro-Architecture</vt:lpstr>
      <vt:lpstr>Results after second layer</vt:lpstr>
      <vt:lpstr>Results after first layer</vt:lpstr>
      <vt:lpstr>Adding Dense Layer: Final Design</vt:lpstr>
      <vt:lpstr>Adding Dense Layer: Final Design</vt:lpstr>
      <vt:lpstr>Adding Dense Layer: Final Design FSM</vt:lpstr>
      <vt:lpstr>Adding Dense Layer: Final Design  Micro-Architecture</vt:lpstr>
      <vt:lpstr>Adding Dense Layer: Final Design  Micro-Architecture</vt:lpstr>
      <vt:lpstr>Adding Dense Layer: Final Design  Micro-Architecture</vt:lpstr>
      <vt:lpstr>Adding Dense Layer: Final Design  Micro-Architecture</vt:lpstr>
      <vt:lpstr>Problems</vt:lpstr>
      <vt:lpstr>Problems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ADSD Final Project</dc:title>
  <dc:creator>Muhammad Ahmad Waseem</dc:creator>
  <cp:lastModifiedBy>Muhammad Ahmad Waseem</cp:lastModifiedBy>
  <cp:revision>1</cp:revision>
  <dcterms:created xsi:type="dcterms:W3CDTF">2022-02-23T07:39:56Z</dcterms:created>
  <dcterms:modified xsi:type="dcterms:W3CDTF">2022-02-23T10:52:56Z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