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0"/>
  </p:notesMasterIdLst>
  <p:sldIdLst>
    <p:sldId id="256" r:id="rId2"/>
    <p:sldId id="364" r:id="rId3"/>
    <p:sldId id="383" r:id="rId4"/>
    <p:sldId id="374" r:id="rId5"/>
    <p:sldId id="373" r:id="rId6"/>
    <p:sldId id="368" r:id="rId7"/>
    <p:sldId id="375" r:id="rId8"/>
    <p:sldId id="376" r:id="rId9"/>
    <p:sldId id="377" r:id="rId10"/>
    <p:sldId id="381" r:id="rId11"/>
    <p:sldId id="378" r:id="rId12"/>
    <p:sldId id="379" r:id="rId13"/>
    <p:sldId id="380" r:id="rId14"/>
    <p:sldId id="382" r:id="rId15"/>
    <p:sldId id="384" r:id="rId16"/>
    <p:sldId id="385" r:id="rId17"/>
    <p:sldId id="386" r:id="rId18"/>
    <p:sldId id="390" r:id="rId19"/>
    <p:sldId id="387" r:id="rId20"/>
    <p:sldId id="388" r:id="rId21"/>
    <p:sldId id="389" r:id="rId22"/>
    <p:sldId id="391" r:id="rId23"/>
    <p:sldId id="392" r:id="rId24"/>
    <p:sldId id="393" r:id="rId25"/>
    <p:sldId id="394" r:id="rId26"/>
    <p:sldId id="395" r:id="rId27"/>
    <p:sldId id="396" r:id="rId28"/>
    <p:sldId id="272" r:id="rId29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77B1B-FD38-4461-94B8-D88D87BBC358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9C7F4-4AAD-4BF8-803A-BA105D87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D551F4-D04C-4456-86D7-84F39ADE71F4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26F8-9C01-44EE-8B7A-36F364C32F8D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DA5F-5B6D-46DF-B62C-21E8A71AB8EE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579B-72DC-472C-894A-B950E53284B8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8F63D-C156-4CED-8FA5-A5E88CCBF152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2CFB-8DA3-4644-937B-F106FB58844B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4778-6720-4663-AC5F-2D1476303E14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8F47-5C08-45C6-99D4-D0A93A67CBA0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4F79-34F2-4C86-A212-29FDFB06108D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90FCB3-3B63-4725-82B8-9A53A7D2A480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F7C1A5-A521-4505-9D3C-9BBCA84336FA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2E97D5-DB09-4733-85C1-7B18B6C4DFA6}" type="datetime1">
              <a:rPr lang="en-US" smtClean="0"/>
              <a:t>3/29/2019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emf"/><Relationship Id="rId7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2412-9F35-4E40-93C7-5350C3EAD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39518"/>
            <a:ext cx="8361229" cy="1436446"/>
          </a:xfrm>
        </p:spPr>
        <p:txBody>
          <a:bodyPr/>
          <a:lstStyle/>
          <a:p>
            <a:r>
              <a:rPr lang="en-US" sz="4400" dirty="0" err="1"/>
              <a:t>Lec</a:t>
            </a:r>
            <a:r>
              <a:rPr lang="en-US" sz="4400" dirty="0"/>
              <a:t> 11:</a:t>
            </a:r>
            <a:br>
              <a:rPr lang="en-US" sz="4400" dirty="0"/>
            </a:br>
            <a:r>
              <a:rPr lang="en-US" sz="4400" dirty="0"/>
              <a:t>Convolution Integral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E75C1-B393-493B-86F1-9F27F8B49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471184"/>
            <a:ext cx="6831673" cy="1086237"/>
          </a:xfrm>
        </p:spPr>
        <p:txBody>
          <a:bodyPr/>
          <a:lstStyle/>
          <a:p>
            <a:r>
              <a:rPr lang="en-US" dirty="0"/>
              <a:t>Dr. Arsla Khan</a:t>
            </a:r>
          </a:p>
        </p:txBody>
      </p:sp>
    </p:spTree>
    <p:extLst>
      <p:ext uri="{BB962C8B-B14F-4D97-AF65-F5344CB8AC3E}">
        <p14:creationId xmlns:p14="http://schemas.microsoft.com/office/powerpoint/2010/main" val="22159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DDEAA-0110-40D2-82B0-7E78F7A6C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514905"/>
                <a:ext cx="9601200" cy="5352495"/>
              </a:xfrm>
            </p:spPr>
            <p:txBody>
              <a:bodyPr/>
              <a:lstStyle/>
              <a:p>
                <a:r>
                  <a:rPr lang="en-US" u="sn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Case (2) : Partial Overlap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(−2</m:t>
                    </m:r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u="sng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will slightly move towards right and some portion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will start overlapping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</a:p>
              <a:p>
                <a:endParaRPr lang="en-US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p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(2</m:t>
                        </m:r>
                      </m:e>
                    </m:nary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.4)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8</m:t>
                        </m:r>
                      </m:e>
                    </m:nary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=8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𝜏</m:t>
                    </m:r>
                    <m:d>
                      <m:dPr>
                        <m:begChr m:val="|"/>
                        <m:endChr m:val="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=8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</m:t>
                            </m:r>
                          </m:e>
                        </m:d>
                      </m:e>
                    </m:d>
                  </m:oMath>
                </a14:m>
                <a:endParaRPr lang="en-US" sz="1600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=8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:endParaRPr lang="en-US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endParaRPr lang="en-US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endParaRPr lang="en-US" u="sng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DDEAA-0110-40D2-82B0-7E78F7A6C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514905"/>
                <a:ext cx="9601200" cy="5352495"/>
              </a:xfrm>
              <a:blipFill>
                <a:blip r:embed="rId2"/>
                <a:stretch>
                  <a:fillRect l="-571" t="-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DE672-6BEA-4B9C-BDD3-E86D9F61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F58EE-EE00-4E6A-AA81-FC3C9CC9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AE2780-BCBA-43DA-84E0-6E547AE30CED}"/>
              </a:ext>
            </a:extLst>
          </p:cNvPr>
          <p:cNvGrpSpPr/>
          <p:nvPr/>
        </p:nvGrpSpPr>
        <p:grpSpPr>
          <a:xfrm>
            <a:off x="8024524" y="1436559"/>
            <a:ext cx="3503188" cy="2451860"/>
            <a:chOff x="2342804" y="2998348"/>
            <a:chExt cx="3365538" cy="25972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01D18CA-C1C1-4B92-9F50-EBFA00383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2804" y="2998348"/>
              <a:ext cx="3365538" cy="25972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D5341D-44E3-46D8-8609-3B4D315FB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4017" y="2998348"/>
              <a:ext cx="555932" cy="39533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A33FD4B-0AD1-488D-B0EA-97D74D5A7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1076" y="4848492"/>
              <a:ext cx="270836" cy="270836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E36525-3195-441C-A93F-0BB401783804}"/>
              </a:ext>
            </a:extLst>
          </p:cNvPr>
          <p:cNvGrpSpPr/>
          <p:nvPr/>
        </p:nvGrpSpPr>
        <p:grpSpPr>
          <a:xfrm>
            <a:off x="6927311" y="4029626"/>
            <a:ext cx="3893089" cy="2282552"/>
            <a:chOff x="7158655" y="4060543"/>
            <a:chExt cx="3442799" cy="20998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7AA956F-C8D8-4AEA-BA2A-858B5D30B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8655" y="4069421"/>
              <a:ext cx="3144585" cy="209097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FA89276-772B-4A0E-BBDA-539D4677B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86512" y="4060543"/>
              <a:ext cx="814942" cy="3401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DEDAD6B-A781-436C-9189-8E9C22FFF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43593" y="5654343"/>
              <a:ext cx="199413" cy="199413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00AB61-2985-455E-8DDC-E20D9E5993C6}"/>
              </a:ext>
            </a:extLst>
          </p:cNvPr>
          <p:cNvCxnSpPr>
            <a:cxnSpLocks/>
          </p:cNvCxnSpPr>
          <p:nvPr/>
        </p:nvCxnSpPr>
        <p:spPr>
          <a:xfrm flipH="1" flipV="1">
            <a:off x="9264056" y="1623158"/>
            <a:ext cx="48618" cy="49285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A96EBA-F950-44DF-A781-4357F44F6DB8}"/>
              </a:ext>
            </a:extLst>
          </p:cNvPr>
          <p:cNvCxnSpPr>
            <a:cxnSpLocks/>
          </p:cNvCxnSpPr>
          <p:nvPr/>
        </p:nvCxnSpPr>
        <p:spPr>
          <a:xfrm flipH="1" flipV="1">
            <a:off x="8883797" y="1669022"/>
            <a:ext cx="48618" cy="49285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9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7F4E26-8FD3-4D3D-A864-1124129C20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523783"/>
                <a:ext cx="9601200" cy="5343617"/>
              </a:xfrm>
            </p:spPr>
            <p:txBody>
              <a:bodyPr/>
              <a:lstStyle/>
              <a:p>
                <a:r>
                  <a:rPr lang="en-US" u="sn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Case (3) : Complete Overlap  </a:t>
                </a:r>
                <a14:m>
                  <m:oMath xmlns:m="http://schemas.openxmlformats.org/officeDocument/2006/math">
                    <m:r>
                      <a:rPr lang="en-US" b="0" i="0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2)</m:t>
                    </m:r>
                  </m:oMath>
                </a14:m>
                <a:endParaRPr lang="en-US" u="sng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will slightly move towards right and complete portion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will start overlapping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</a:p>
              <a:p>
                <a:endParaRPr lang="en-US" u="sng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p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m:rPr>
                            <m:brk m:alnAt="23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(2</m:t>
                        </m:r>
                      </m:e>
                    </m:nary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.4)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m:rPr>
                            <m:brk m:alnAt="23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(8</m:t>
                        </m:r>
                      </m:e>
                    </m:nary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=8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𝜏</m:t>
                    </m:r>
                    <m:d>
                      <m:dPr>
                        <m:begChr m:val="|"/>
                        <m:endChr m:val="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=8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=8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=16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endParaRPr lang="en-US" u="sng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7F4E26-8FD3-4D3D-A864-1124129C20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523783"/>
                <a:ext cx="9601200" cy="5343617"/>
              </a:xfrm>
              <a:blipFill>
                <a:blip r:embed="rId2"/>
                <a:stretch>
                  <a:fillRect l="-571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DBCE2-0CEC-4D64-A18C-A59103EC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11561-365D-421D-84F1-4C10099F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80E2B7-11AA-4DD3-B3EE-E25EF3B19BCE}"/>
              </a:ext>
            </a:extLst>
          </p:cNvPr>
          <p:cNvGrpSpPr/>
          <p:nvPr/>
        </p:nvGrpSpPr>
        <p:grpSpPr>
          <a:xfrm>
            <a:off x="8000196" y="1464814"/>
            <a:ext cx="3241239" cy="2334827"/>
            <a:chOff x="2342804" y="2998348"/>
            <a:chExt cx="3365538" cy="25972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D8117B-3AC5-4E91-A3A2-EB274AE84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2804" y="2998348"/>
              <a:ext cx="3365538" cy="25972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E058580-5A88-4F4E-BBAD-3B4F8FD1F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4017" y="2998348"/>
              <a:ext cx="555932" cy="39533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55F3EA-9DE1-4863-81BA-FDC4704FD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1076" y="4848492"/>
              <a:ext cx="270836" cy="270836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FCDBC47-249F-4A64-AE22-10E05370C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6165" y="3865684"/>
            <a:ext cx="2348625" cy="279000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12FC39-0A5B-463B-ACDC-E2B773D341A5}"/>
              </a:ext>
            </a:extLst>
          </p:cNvPr>
          <p:cNvCxnSpPr>
            <a:cxnSpLocks/>
          </p:cNvCxnSpPr>
          <p:nvPr/>
        </p:nvCxnSpPr>
        <p:spPr>
          <a:xfrm flipV="1">
            <a:off x="10067278" y="1944210"/>
            <a:ext cx="0" cy="46341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FF32B4-402C-4DD4-9E13-8DDB7AFD18CC}"/>
              </a:ext>
            </a:extLst>
          </p:cNvPr>
          <p:cNvCxnSpPr>
            <a:cxnSpLocks/>
          </p:cNvCxnSpPr>
          <p:nvPr/>
        </p:nvCxnSpPr>
        <p:spPr>
          <a:xfrm flipV="1">
            <a:off x="9174394" y="1944210"/>
            <a:ext cx="0" cy="46341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88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5F4CC0-DF3B-482A-87C3-3DBB0B0293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639192"/>
                <a:ext cx="9601200" cy="5228208"/>
              </a:xfrm>
            </p:spPr>
            <p:txBody>
              <a:bodyPr/>
              <a:lstStyle/>
              <a:p>
                <a:r>
                  <a:rPr lang="en-US" u="sn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Case (IV) : Partial Overlap  </a:t>
                </a:r>
                <a14:m>
                  <m:oMath xmlns:m="http://schemas.openxmlformats.org/officeDocument/2006/math"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(2</m:t>
                    </m:r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≤4)</m:t>
                    </m:r>
                  </m:oMath>
                </a14:m>
                <a:endParaRPr lang="en-US" u="sng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will slightly move towards right and partial portion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will be overlapping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</a:p>
              <a:p>
                <a:endParaRPr lang="en-US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p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m:rPr>
                            <m:brk m:alnAt="23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(2</m:t>
                        </m:r>
                      </m:e>
                    </m:nary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.4)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m:rPr>
                            <m:brk m:alnAt="23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(8</m:t>
                        </m:r>
                      </m:e>
                    </m:nary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=8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𝜏</m:t>
                    </m:r>
                    <m:d>
                      <m:dPr>
                        <m:begChr m:val="|"/>
                        <m:endChr m:val="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=8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+2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=8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4−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endParaRPr lang="en-US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5F4CC0-DF3B-482A-87C3-3DBB0B029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639192"/>
                <a:ext cx="9601200" cy="5228208"/>
              </a:xfrm>
              <a:blipFill>
                <a:blip r:embed="rId2"/>
                <a:stretch>
                  <a:fillRect l="-571" t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AC1CC-9A4C-43FE-8C7D-C902CCF5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5772A-3F43-491C-B907-39A5EEB7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48E27A-AD16-4107-9F25-EF91E409F81B}"/>
              </a:ext>
            </a:extLst>
          </p:cNvPr>
          <p:cNvGrpSpPr/>
          <p:nvPr/>
        </p:nvGrpSpPr>
        <p:grpSpPr>
          <a:xfrm>
            <a:off x="8408569" y="1660124"/>
            <a:ext cx="2892705" cy="1935330"/>
            <a:chOff x="2342804" y="2998348"/>
            <a:chExt cx="3365538" cy="25972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57A308F-B3F1-40AA-A086-36D44825D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2804" y="2998348"/>
              <a:ext cx="3365538" cy="25972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7CCD6D-D23B-4065-A00D-7CA72F7F5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4017" y="2998348"/>
              <a:ext cx="555932" cy="39533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E3CB890-472F-448E-B615-DB77031E8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1076" y="4848492"/>
              <a:ext cx="270836" cy="270836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795A65D-851D-43EF-8200-F1357E833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9165" y="3788098"/>
            <a:ext cx="2647317" cy="23719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9140F1-0D1B-4002-BB2F-F23D53FA5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9782" y="5600700"/>
            <a:ext cx="266700" cy="2667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164490-9D4B-4672-8EB4-6265A57A4D27}"/>
              </a:ext>
            </a:extLst>
          </p:cNvPr>
          <p:cNvCxnSpPr>
            <a:cxnSpLocks/>
          </p:cNvCxnSpPr>
          <p:nvPr/>
        </p:nvCxnSpPr>
        <p:spPr>
          <a:xfrm>
            <a:off x="10537977" y="2024109"/>
            <a:ext cx="0" cy="42790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295D05-7F27-425C-83DC-DCB58F10C8EE}"/>
              </a:ext>
            </a:extLst>
          </p:cNvPr>
          <p:cNvCxnSpPr>
            <a:cxnSpLocks/>
          </p:cNvCxnSpPr>
          <p:nvPr/>
        </p:nvCxnSpPr>
        <p:spPr>
          <a:xfrm>
            <a:off x="10131084" y="2024109"/>
            <a:ext cx="0" cy="42790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753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0334C-F32C-47BA-B0A5-0A070A984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683581"/>
                <a:ext cx="9601200" cy="5183819"/>
              </a:xfrm>
            </p:spPr>
            <p:txBody>
              <a:bodyPr/>
              <a:lstStyle/>
              <a:p>
                <a:r>
                  <a:rPr lang="en-US" u="sn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Case (IV) : No Overlap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4)</m:t>
                    </m:r>
                  </m:oMath>
                </a14:m>
                <a:endParaRPr lang="en-US" u="sng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not overlapping each other so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i</a:t>
                </a:r>
                <a:r>
                  <a:rPr lang="en-US" sz="1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 is the ending point.</a:t>
                </a:r>
              </a:p>
              <a:p>
                <a:pPr lvl="2"/>
                <a:endParaRPr lang="en-US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:endParaRPr lang="en-US" sz="18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987552" lvl="2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</a:p>
              <a:p>
                <a:endParaRPr lang="en-US" u="sng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0334C-F32C-47BA-B0A5-0A070A984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683581"/>
                <a:ext cx="9601200" cy="5183819"/>
              </a:xfrm>
              <a:blipFill>
                <a:blip r:embed="rId2"/>
                <a:stretch>
                  <a:fillRect l="-571"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ECFA5-75E4-4A79-ACF3-641CD141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9676A-5E9D-41FF-97FA-1541054D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74698A-715D-4512-8471-8DD4AFD01D2D}"/>
              </a:ext>
            </a:extLst>
          </p:cNvPr>
          <p:cNvGrpSpPr/>
          <p:nvPr/>
        </p:nvGrpSpPr>
        <p:grpSpPr>
          <a:xfrm>
            <a:off x="6846099" y="1598218"/>
            <a:ext cx="2892705" cy="1935330"/>
            <a:chOff x="2342804" y="2998348"/>
            <a:chExt cx="3365538" cy="25972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89B5C96-9B82-40BC-A072-599DB5B66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2804" y="2998348"/>
              <a:ext cx="3365538" cy="25972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A74B90-5C0C-4D10-A0F5-BB50E6A66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4017" y="2998348"/>
              <a:ext cx="555932" cy="39533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9C1B406-BA79-4928-8C1E-539BA87BA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1076" y="4848492"/>
              <a:ext cx="270836" cy="270836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D501069-EEA8-438D-9B8F-0E62B3211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8445" y="3764635"/>
            <a:ext cx="3474355" cy="205212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7B403-27CC-4EB0-A839-45DCC0FE4E46}"/>
              </a:ext>
            </a:extLst>
          </p:cNvPr>
          <p:cNvCxnSpPr/>
          <p:nvPr/>
        </p:nvCxnSpPr>
        <p:spPr>
          <a:xfrm>
            <a:off x="8966629" y="1473693"/>
            <a:ext cx="88594" cy="4634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40C52A-7C43-4590-AB70-04C08107732C}"/>
              </a:ext>
            </a:extLst>
          </p:cNvPr>
          <p:cNvCxnSpPr/>
          <p:nvPr/>
        </p:nvCxnSpPr>
        <p:spPr>
          <a:xfrm>
            <a:off x="9334056" y="1598218"/>
            <a:ext cx="88594" cy="46341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953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ED9EF5-D763-463A-B2F5-274C8F3AE6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656948"/>
                <a:ext cx="9601200" cy="5210452"/>
              </a:xfrm>
            </p:spPr>
            <p:txBody>
              <a:bodyPr/>
              <a:lstStyle/>
              <a:p>
                <a:r>
                  <a:rPr lang="en-US" dirty="0"/>
                  <a:t>Thus,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≤−2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+2)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−2≤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 0≤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8(4−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2≤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ED9EF5-D763-463A-B2F5-274C8F3AE6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656948"/>
                <a:ext cx="9601200" cy="5210452"/>
              </a:xfrm>
              <a:blipFill>
                <a:blip r:embed="rId2"/>
                <a:stretch>
                  <a:fillRect l="-571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1C732-7FCA-48CF-B50F-7B6E947A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7851B-27EA-4040-9199-339B69B8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93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1887F-5289-4B5B-BB2D-6DA7CDFC2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3E4BE-A072-4EB4-ABFB-BFB3F647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266A7-F665-4BE8-B492-09ECC91A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8C82AD42-7FAC-4BCD-B5E6-9B8D366C5C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799"/>
                <a:ext cx="9601200" cy="947691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Exp 2: Evaluate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by graphical/ formula technique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8C82AD42-7FAC-4BCD-B5E6-9B8D366C5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799"/>
                <a:ext cx="9601200" cy="947691"/>
              </a:xfrm>
              <a:blipFill>
                <a:blip r:embed="rId2"/>
                <a:stretch>
                  <a:fillRect l="-1333" t="-10897" b="-10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04D1C51-9951-4026-BAB3-60835522B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135" y="2590683"/>
            <a:ext cx="4925112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90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F5D9F4-B505-404C-A886-595D6E06F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488272"/>
                <a:ext cx="9601200" cy="5379128"/>
              </a:xfrm>
            </p:spPr>
            <p:txBody>
              <a:bodyPr/>
              <a:lstStyle/>
              <a:p>
                <a:r>
                  <a:rPr lang="en-US" b="1" u="sng" dirty="0">
                    <a:solidFill>
                      <a:srgbClr val="FF0000"/>
                    </a:solidFill>
                  </a:rPr>
                  <a:t>Step I:</a:t>
                </a:r>
              </a:p>
              <a:p>
                <a:pPr lvl="2"/>
                <a:r>
                  <a:rPr lang="en-US" dirty="0"/>
                  <a:t>Replace ‘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’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F5D9F4-B505-404C-A886-595D6E06F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488272"/>
                <a:ext cx="9601200" cy="5379128"/>
              </a:xfrm>
              <a:blipFill>
                <a:blip r:embed="rId2"/>
                <a:stretch>
                  <a:fillRect l="-571" t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DE8B4-55B8-406E-9721-9435333B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47B9B-A0C0-499B-B9A2-7956FD7C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D4CE4-75C0-4AA5-AF28-899FBCD0F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207" y="2571630"/>
            <a:ext cx="4915586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30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6F8CB-26C2-40DD-8520-0B2DA259E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479394"/>
                <a:ext cx="9601200" cy="5388006"/>
              </a:xfrm>
            </p:spPr>
            <p:txBody>
              <a:bodyPr/>
              <a:lstStyle/>
              <a:p>
                <a:r>
                  <a:rPr lang="en-US" b="1" u="sng" dirty="0">
                    <a:solidFill>
                      <a:srgbClr val="FF0000"/>
                    </a:solidFill>
                  </a:rPr>
                  <a:t>Step II: </a:t>
                </a:r>
              </a:p>
              <a:p>
                <a:pPr lvl="2"/>
                <a:r>
                  <a:rPr lang="en-US" dirty="0"/>
                  <a:t>Fold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convert it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36F8CB-26C2-40DD-8520-0B2DA259E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479394"/>
                <a:ext cx="9601200" cy="5388006"/>
              </a:xfrm>
              <a:blipFill>
                <a:blip r:embed="rId2"/>
                <a:stretch>
                  <a:fillRect l="-571"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6E31E-AED2-44F5-8AB7-F071AE7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3CD10-4F98-48C4-B4B4-C8936C6C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34CDDB-3E16-4867-B2AA-9EF615F77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768" y="2206127"/>
            <a:ext cx="2674820" cy="20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07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CE830-1860-433F-BE36-3DEE5CB95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798990"/>
                <a:ext cx="9601200" cy="5068410"/>
              </a:xfrm>
            </p:spPr>
            <p:txBody>
              <a:bodyPr/>
              <a:lstStyle/>
              <a:p>
                <a:r>
                  <a:rPr lang="en-US" b="1" u="sng" dirty="0">
                    <a:solidFill>
                      <a:srgbClr val="FF0000"/>
                    </a:solidFill>
                  </a:rPr>
                  <a:t>Step III: 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Advance the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towards left such that it converts into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CE830-1860-433F-BE36-3DEE5CB95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798990"/>
                <a:ext cx="9601200" cy="5068410"/>
              </a:xfrm>
              <a:blipFill>
                <a:blip r:embed="rId2"/>
                <a:stretch>
                  <a:fillRect l="-571" t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F32A0-0D8B-4748-B17F-DC7CAA27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DD449-28F6-49D7-BB24-C32CDBD5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466EC-603B-49F9-AE14-43DD40D47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67" y="2507317"/>
            <a:ext cx="3393466" cy="240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47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22577-9794-42E7-884E-EF2CCC40D0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532660"/>
                <a:ext cx="9601200" cy="5334740"/>
              </a:xfrm>
            </p:spPr>
            <p:txBody>
              <a:bodyPr/>
              <a:lstStyle/>
              <a:p>
                <a:r>
                  <a:rPr lang="en-US" b="1" u="sng" dirty="0">
                    <a:solidFill>
                      <a:srgbClr val="FF0000"/>
                    </a:solidFill>
                  </a:rPr>
                  <a:t>Step III: </a:t>
                </a:r>
              </a:p>
              <a:p>
                <a:r>
                  <a:rPr lang="en-US" dirty="0"/>
                  <a:t>Slide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such a way that we have cases from </a:t>
                </a:r>
              </a:p>
              <a:p>
                <a:r>
                  <a:rPr lang="en-US" i="1" dirty="0">
                    <a:solidFill>
                      <a:srgbClr val="002060"/>
                    </a:solidFill>
                  </a:rPr>
                  <a:t>No overlap </a:t>
                </a:r>
                <a:r>
                  <a:rPr lang="en-US" i="1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 Partial Overlap  Complete Overlap  Partial Overlap  No Overlap</a:t>
                </a:r>
              </a:p>
              <a:p>
                <a:endParaRPr lang="en-US" i="1" dirty="0">
                  <a:solidFill>
                    <a:srgbClr val="002060"/>
                  </a:solidFill>
                  <a:sym typeface="Wingdings" panose="05000000000000000000" pitchFamily="2" charset="2"/>
                </a:endParaRPr>
              </a:p>
              <a:p>
                <a:endParaRPr lang="en-US" u="sng" dirty="0">
                  <a:solidFill>
                    <a:srgbClr val="002060"/>
                  </a:solidFill>
                  <a:sym typeface="Wingdings" panose="05000000000000000000" pitchFamily="2" charset="2"/>
                </a:endParaRPr>
              </a:p>
              <a:p>
                <a:r>
                  <a:rPr lang="en-US" u="sn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Case (1) : No Overlap </a:t>
                </a:r>
                <a14:m>
                  <m:oMath xmlns:m="http://schemas.openxmlformats.org/officeDocument/2006/math">
                    <m:r>
                      <a:rPr lang="en-US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u="sng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not overlapping each other so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                  i</a:t>
                </a:r>
                <a:r>
                  <a:rPr lang="en-US" sz="1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 is the starting point.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p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922577-9794-42E7-884E-EF2CCC40D0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532660"/>
                <a:ext cx="9601200" cy="5334740"/>
              </a:xfrm>
              <a:blipFill>
                <a:blip r:embed="rId2"/>
                <a:stretch>
                  <a:fillRect l="-571" t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10A0-22D5-42D8-A2D5-89353EF4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DC92E-31DE-4983-BE1E-01F388F8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FC510-152E-4461-B0ED-B2A407484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00" y="3537340"/>
            <a:ext cx="5096015" cy="27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6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5B80-B548-4AF3-8A24-95CDAA86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1159"/>
          </a:xfrm>
        </p:spPr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5E23-94E3-4552-B2EB-73D72E643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59871"/>
            <a:ext cx="9601200" cy="3581400"/>
          </a:xfrm>
        </p:spPr>
        <p:txBody>
          <a:bodyPr/>
          <a:lstStyle/>
          <a:p>
            <a:r>
              <a:rPr lang="en-US" dirty="0"/>
              <a:t>Convolution operation is used to relate the input output relationship for LTI systems. </a:t>
            </a:r>
          </a:p>
          <a:p>
            <a:endParaRPr lang="en-US" dirty="0"/>
          </a:p>
          <a:p>
            <a:r>
              <a:rPr lang="en-US" dirty="0"/>
              <a:t>Importance of convolution stems from the fact that knowledge of response of an LTI system to the unit impulse input  allows us to find its output to any input signals. </a:t>
            </a:r>
          </a:p>
          <a:p>
            <a:endParaRPr lang="en-US" dirty="0"/>
          </a:p>
          <a:p>
            <a:r>
              <a:rPr lang="en-US" dirty="0"/>
              <a:t>Convolution can be termed as</a:t>
            </a:r>
          </a:p>
          <a:p>
            <a:pPr lvl="2"/>
            <a:r>
              <a:rPr lang="en-US" dirty="0"/>
              <a:t>Convolution Integral </a:t>
            </a:r>
            <a:r>
              <a:rPr lang="en-US" dirty="0">
                <a:sym typeface="Wingdings" panose="05000000000000000000" pitchFamily="2" charset="2"/>
              </a:rPr>
              <a:t> CT LTI Systems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Convolution Sum  DT LTI Systems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2CDFE-FA48-4EAC-94E0-B425D2C6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15761-D1CC-421C-B3B2-FDB53490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51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7873A-5E19-4EFF-B04A-A1C4382FD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816746"/>
                <a:ext cx="9601200" cy="5050654"/>
              </a:xfrm>
            </p:spPr>
            <p:txBody>
              <a:bodyPr/>
              <a:lstStyle/>
              <a:p>
                <a:r>
                  <a:rPr lang="en-US" u="sn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Case (2) : Partial Overlap </a:t>
                </a:r>
                <a14:m>
                  <m:oMath xmlns:m="http://schemas.openxmlformats.org/officeDocument/2006/math"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&lt;1)</m:t>
                    </m:r>
                  </m:oMath>
                </a14:m>
                <a:endParaRPr lang="en-US" u="sng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will slightly move towards right and some portion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will start overlapping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7873A-5E19-4EFF-B04A-A1C4382FD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816746"/>
                <a:ext cx="9601200" cy="5050654"/>
              </a:xfrm>
              <a:blipFill>
                <a:blip r:embed="rId2"/>
                <a:stretch>
                  <a:fillRect l="-571" t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D440C-4CBA-45BA-9578-90D251DD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9107C-F5EF-4F6B-9808-7B1D549E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080DE-3AF3-4F23-A113-C67186181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365" y="2439635"/>
            <a:ext cx="480127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09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70A296-3246-46B7-A8F3-B314967577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594804"/>
                <a:ext cx="9601200" cy="5272596"/>
              </a:xfrm>
            </p:spPr>
            <p:txBody>
              <a:bodyPr/>
              <a:lstStyle/>
              <a:p>
                <a:r>
                  <a:rPr lang="en-US" u="sn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Case (3) : Complete Overlap  </a:t>
                </a:r>
                <a14:m>
                  <m:oMath xmlns:m="http://schemas.openxmlformats.org/officeDocument/2006/math">
                    <m:r>
                      <a:rPr lang="en-US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</m:t>
                    </m:r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2)</m:t>
                    </m:r>
                  </m:oMath>
                </a14:m>
                <a:endParaRPr lang="en-US" u="sng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will slightly move towards right and complete portion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will start overlapping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70A296-3246-46B7-A8F3-B31496757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594804"/>
                <a:ext cx="9601200" cy="5272596"/>
              </a:xfrm>
              <a:blipFill>
                <a:blip r:embed="rId2"/>
                <a:stretch>
                  <a:fillRect l="-571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51E3E-368F-4E71-9CC8-1EFAB467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F4B9E-6DB0-4C7A-A1C0-E4D994B9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9C0FE-D1BE-4EA9-9993-62BB65AD6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659" y="1845219"/>
            <a:ext cx="3991532" cy="2581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75F1A7-A3F5-428A-A0C0-001F08D20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107" y="4536616"/>
            <a:ext cx="3124636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38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D0C269-0D67-4EC2-940B-4FFCA5952A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701336"/>
                <a:ext cx="9601200" cy="5166064"/>
              </a:xfrm>
            </p:spPr>
            <p:txBody>
              <a:bodyPr/>
              <a:lstStyle/>
              <a:p>
                <a:r>
                  <a:rPr lang="en-US" u="sn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Case (IV) : Partial Overlap  </a:t>
                </a:r>
                <a14:m>
                  <m:oMath xmlns:m="http://schemas.openxmlformats.org/officeDocument/2006/math"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(2</m:t>
                    </m:r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&lt;3</m:t>
                    </m:r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u="sng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will slightly move towards right and partial portion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will be overlapping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</a:p>
              <a:p>
                <a:endParaRPr lang="en-US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p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m:rPr>
                            <m:brk m:alnAt="23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e>
                    </m:nary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m:rPr>
                            <m:brk m:alnAt="23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e>
                    </m:nary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𝜏</m:t>
                    </m:r>
                    <m:d>
                      <m:dPr>
                        <m:begChr m:val="|"/>
                        <m:endChr m:val="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𝑡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2−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endParaRPr lang="en-US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D0C269-0D67-4EC2-940B-4FFCA5952A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701336"/>
                <a:ext cx="9601200" cy="5166064"/>
              </a:xfrm>
              <a:blipFill>
                <a:blip r:embed="rId2"/>
                <a:stretch>
                  <a:fillRect l="-57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B99F1-D85E-4CEE-86EA-E16FC3F3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5E4E1-1D88-4EE1-954D-B65EDB1F0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DAF0A-AF61-4C12-9C9C-71B848520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03" y="2121856"/>
            <a:ext cx="48577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73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A76F8-A4F4-4CBA-83BC-A404A4883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412812"/>
                <a:ext cx="9601200" cy="3581400"/>
              </a:xfrm>
            </p:spPr>
            <p:txBody>
              <a:bodyPr/>
              <a:lstStyle/>
              <a:p>
                <a:r>
                  <a:rPr lang="en-US" u="sn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Case (IV) : No Overlap </a:t>
                </a:r>
                <a14:m>
                  <m:oMath xmlns:m="http://schemas.openxmlformats.org/officeDocument/2006/math"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&gt;3</m:t>
                    </m:r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u="sng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not overlapping each other so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it is the ending point.</a:t>
                </a:r>
              </a:p>
              <a:p>
                <a:pPr lvl="2"/>
                <a:endParaRPr lang="en-US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:endParaRPr lang="en-US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7A76F8-A4F4-4CBA-83BC-A404A4883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412812"/>
                <a:ext cx="9601200" cy="3581400"/>
              </a:xfrm>
              <a:blipFill>
                <a:blip r:embed="rId2"/>
                <a:stretch>
                  <a:fillRect l="-571" t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A3D7D-246C-4A6A-B509-FD01B0A7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D3846-FBED-4DC7-9635-D50D1EEDD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5E2587-9AE0-4860-A907-A9F5B48FB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766" y="2929446"/>
            <a:ext cx="3833059" cy="1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08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604BC-B482-4556-8063-B27F8DAEA0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7828" y="1016493"/>
                <a:ext cx="9601200" cy="3581400"/>
              </a:xfrm>
            </p:spPr>
            <p:txBody>
              <a:bodyPr/>
              <a:lstStyle/>
              <a:p>
                <a:r>
                  <a:rPr lang="en-US" dirty="0"/>
                  <a:t>Thus,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&lt;0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0&lt;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 1&lt;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2&lt;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&gt;3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6604BC-B482-4556-8063-B27F8DAEA0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7828" y="1016493"/>
                <a:ext cx="9601200" cy="3581400"/>
              </a:xfrm>
              <a:blipFill>
                <a:blip r:embed="rId2"/>
                <a:stretch>
                  <a:fillRect l="-571" t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E36E1-CBE0-4BF6-859F-551AD7E6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4B70C-621D-44B1-8423-A613CEE9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25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8FCD-4D77-4DF9-B1ED-B81B8377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750"/>
          </a:xfrm>
        </p:spPr>
        <p:txBody>
          <a:bodyPr>
            <a:normAutofit/>
          </a:bodyPr>
          <a:lstStyle/>
          <a:p>
            <a:r>
              <a:rPr lang="en-US" sz="2000" b="1" dirty="0"/>
              <a:t>PP. 1: Find the convolution of the following two signals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BABB4-2F5C-4FCC-958D-6F60FFB7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C3C81-5EA3-4D87-96C6-C360DF93F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6B2AF-B89A-4BD2-B9BB-87151E19A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50" y="2097723"/>
            <a:ext cx="2917420" cy="2998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B2811B-18C9-4B87-8FCC-0CE46D04C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989188"/>
            <a:ext cx="4015666" cy="321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06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B720A-2EFB-4B49-A937-C76FB82EE2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6017" y="722361"/>
                <a:ext cx="9601200" cy="3581400"/>
              </a:xfrm>
            </p:spPr>
            <p:txBody>
              <a:bodyPr/>
              <a:lstStyle/>
              <a:p>
                <a:r>
                  <a:rPr lang="en-US" b="1" dirty="0"/>
                  <a:t>PP. 2: Let the impulse response of an LTI system be given by </a:t>
                </a:r>
              </a:p>
              <a:p>
                <a:pPr marL="0" indent="0">
                  <a:buNone/>
                </a:pPr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1" dirty="0"/>
                </a:br>
                <a:r>
                  <a:rPr lang="en-US" b="1" dirty="0"/>
                  <a:t>Find the output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of this system in response to an input</a:t>
                </a:r>
                <a:br>
                  <a:rPr lang="en-US" b="1" dirty="0"/>
                </a:br>
                <a:r>
                  <a:rPr lang="en-US" b="1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b="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−4)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1" dirty="0"/>
                </a:br>
                <a:r>
                  <a:rPr lang="en-US" b="1" dirty="0"/>
                  <a:t>using convolution integral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B720A-2EFB-4B49-A937-C76FB82EE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6017" y="722361"/>
                <a:ext cx="9601200" cy="3581400"/>
              </a:xfrm>
              <a:blipFill>
                <a:blip r:embed="rId2"/>
                <a:stretch>
                  <a:fillRect l="-698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90A21-AB38-41C1-8642-1B8D99D8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C39D2-BAD8-47D5-85DC-D17BB043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97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C030A-11E2-4ECD-9C9F-F98C6852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FDF2A-9C58-4B68-9449-C13348E4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66627129-224A-46A0-8101-C06EB9F3D3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611297" y="1943100"/>
                <a:ext cx="9601200" cy="1485900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2000" b="1" dirty="0"/>
                  <a:t>PP. 3: Find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b="1" dirty="0"/>
                  <a:t> for the signals given and also sketch the convolved signal.</a:t>
                </a:r>
                <a:br>
                  <a:rPr lang="en-US" sz="2000" b="1" dirty="0"/>
                </a:br>
                <a:br>
                  <a:rPr lang="en-US" sz="2000" b="1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−1≤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br>
                  <a:rPr lang="en-US" sz="2000" b="1" dirty="0"/>
                </a:br>
                <a:endParaRPr lang="en-US" sz="2000" b="1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66627129-224A-46A0-8101-C06EB9F3D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11297" y="1943100"/>
                <a:ext cx="9601200" cy="1485900"/>
              </a:xfrm>
              <a:blipFill>
                <a:blip r:embed="rId2"/>
                <a:stretch>
                  <a:fillRect l="-635" t="-4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00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B80E-9F0A-4C9A-95CB-FF787C7F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08" y="2709908"/>
            <a:ext cx="9601200" cy="941033"/>
          </a:xfrm>
        </p:spPr>
        <p:txBody>
          <a:bodyPr/>
          <a:lstStyle/>
          <a:p>
            <a:pPr algn="ctr"/>
            <a:r>
              <a:rPr lang="en-US" dirty="0"/>
              <a:t>Thank You !!!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BD0BA-8B16-4E21-9F16-5FBD80DD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A59B6-83E6-49A7-B81A-E91D8BA1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3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A5E1-61DB-4E35-93A7-1B6FE143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F85C9B-4860-4634-9CC6-B9B88F94E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33491"/>
                <a:ext cx="9601200" cy="4233909"/>
              </a:xfrm>
            </p:spPr>
            <p:txBody>
              <a:bodyPr/>
              <a:lstStyle/>
              <a:p>
                <a:r>
                  <a:rPr lang="en-US" dirty="0"/>
                  <a:t>A convolution is an integral that expresses the amount of overlap of one function when it is shifted over another function.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Why dummy variable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? </a:t>
                </a:r>
              </a:p>
              <a:p>
                <a:pPr lvl="2"/>
                <a:r>
                  <a:rPr lang="en-US" dirty="0"/>
                  <a:t>We have to shift our signal waveform and for that purpose we will vary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So we don’t want to confuse particular instant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with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F85C9B-4860-4634-9CC6-B9B88F94E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33491"/>
                <a:ext cx="9601200" cy="4233909"/>
              </a:xfrm>
              <a:blipFill>
                <a:blip r:embed="rId2"/>
                <a:stretch>
                  <a:fillRect l="-571" t="-1295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5BEC3-F54E-4E30-8A25-47DA15A4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255B0-BB56-4D10-82E8-3665577A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3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9642-0EDE-48E0-82AF-98E868C0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find convolution integral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C187-FB92-4F40-A1B9-D056656FB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 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Graphical / Formula 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A032C-338D-4979-8B43-D10238C1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51E8A-C7E4-4573-8F6C-7C6FC83A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ED16D-45AE-4748-A1C4-1DC179E4E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403" y="2171700"/>
            <a:ext cx="35433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3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7564-456A-48DA-A11F-EDE7363D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462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Steps to find Convolution Integral Using Formula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03478-4C79-4EEA-B49A-FF324960B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62470"/>
                <a:ext cx="9601200" cy="4304930"/>
              </a:xfrm>
            </p:spPr>
            <p:txBody>
              <a:bodyPr/>
              <a:lstStyle/>
              <a:p>
                <a:r>
                  <a:rPr lang="en-US" dirty="0"/>
                  <a:t>Folding:  Convert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Shifting: 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shift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from right to left and convert it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Multiplication: Multiply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Integration: Integrate all products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03478-4C79-4EEA-B49A-FF324960B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62470"/>
                <a:ext cx="9601200" cy="4304930"/>
              </a:xfrm>
              <a:blipFill>
                <a:blip r:embed="rId2"/>
                <a:stretch>
                  <a:fillRect l="-571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3C140-DE50-4318-8859-AC4861CF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EEFA1-7DC1-43CA-BA83-5F4376C5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2E607D-A27D-41C1-B62D-BEF30A204F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799"/>
                <a:ext cx="9601200" cy="947691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Exp 1: Evaluate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by graphical/ formula technique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2E607D-A27D-41C1-B62D-BEF30A204F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799"/>
                <a:ext cx="9601200" cy="947691"/>
              </a:xfrm>
              <a:blipFill>
                <a:blip r:embed="rId2"/>
                <a:stretch>
                  <a:fillRect l="-1333" t="-10897" b="-10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0A67D-DA2D-4348-AE4A-60EF3B64D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−2≤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   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𝑒𝑙𝑠𝑒𝑤h𝑒𝑟𝑒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0≤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𝑒𝑙𝑠𝑒𝑤h𝑒𝑟𝑒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0A67D-DA2D-4348-AE4A-60EF3B64D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727BF-57BA-4A69-8B1E-F2F96F1E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30B80-990D-47F9-BF44-8FAC389F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0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056C3B-02F7-4ECB-AB91-CDC52C6A8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867486"/>
                <a:ext cx="9601200" cy="2999913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b="1" u="sng" dirty="0">
                    <a:solidFill>
                      <a:srgbClr val="FF0000"/>
                    </a:solidFill>
                  </a:rPr>
                  <a:t>Step I:</a:t>
                </a:r>
              </a:p>
              <a:p>
                <a:pPr lvl="2"/>
                <a:r>
                  <a:rPr lang="en-US" dirty="0"/>
                  <a:t>Replace ‘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’ with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056C3B-02F7-4ECB-AB91-CDC52C6A8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867486"/>
                <a:ext cx="9601200" cy="2999913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212A6-B5F7-47B3-9148-3DF13D8D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FDD2A-6D06-4432-ACE2-9FB18830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562EF-104D-4D49-9042-A3E8351A7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444" y="-19193"/>
            <a:ext cx="2857185" cy="2902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FB0945-D25A-49D3-8CB2-0B2E51626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431" y="-10314"/>
            <a:ext cx="3487482" cy="2691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4EE52-87CA-4053-A89E-D885277832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0392" y="4258978"/>
            <a:ext cx="2575425" cy="1987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BDED2F-A357-4E74-A389-DFE1A76DB9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7326" y="4185560"/>
            <a:ext cx="511543" cy="363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46E1FD-7945-484B-974A-86C36A0CFA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60073" y="4258978"/>
            <a:ext cx="2092992" cy="2030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14C362-4868-4218-9D54-CAE08B3BB9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9339" y="4020158"/>
            <a:ext cx="511543" cy="3924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C50F60-0246-48CA-90B9-EC6CDC39F1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9572" y="5674117"/>
            <a:ext cx="266700" cy="266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713145-A566-4C8D-98E3-86F4AF7311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6555" y="5674117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9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89A693-F14A-4AA7-AB2E-A02AFB640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719091"/>
                <a:ext cx="9601200" cy="5148309"/>
              </a:xfrm>
            </p:spPr>
            <p:txBody>
              <a:bodyPr>
                <a:normAutofit/>
              </a:bodyPr>
              <a:lstStyle/>
              <a:p>
                <a:r>
                  <a:rPr lang="en-US" b="1" u="sng" dirty="0">
                    <a:solidFill>
                      <a:srgbClr val="FF0000"/>
                    </a:solidFill>
                  </a:rPr>
                  <a:t>Step II: </a:t>
                </a:r>
              </a:p>
              <a:p>
                <a:pPr lvl="2"/>
                <a:r>
                  <a:rPr lang="en-US" dirty="0"/>
                  <a:t>Fold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convert it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b="1" u="sng" dirty="0">
                    <a:solidFill>
                      <a:srgbClr val="FF0000"/>
                    </a:solidFill>
                  </a:rPr>
                  <a:t>Step III: </a:t>
                </a: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Advance the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towards left such that it converts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1" u="sng" dirty="0">
                  <a:solidFill>
                    <a:srgbClr val="FF0000"/>
                  </a:solidFill>
                </a:endParaRPr>
              </a:p>
              <a:p>
                <a:endParaRPr lang="en-US" b="1" u="sng" dirty="0">
                  <a:solidFill>
                    <a:srgbClr val="FF0000"/>
                  </a:solidFill>
                </a:endParaRPr>
              </a:p>
              <a:p>
                <a:endParaRPr lang="en-US" b="1" u="sng" dirty="0">
                  <a:solidFill>
                    <a:srgbClr val="FF0000"/>
                  </a:solidFill>
                </a:endParaRPr>
              </a:p>
              <a:p>
                <a:endParaRPr lang="en-US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89A693-F14A-4AA7-AB2E-A02AFB640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719091"/>
                <a:ext cx="9601200" cy="5148309"/>
              </a:xfrm>
              <a:blipFill>
                <a:blip r:embed="rId2"/>
                <a:stretch>
                  <a:fillRect l="-571" t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3E7E6-32A5-4933-B01D-D190E076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E1AAF-C8A3-47FE-AC01-3686F192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2DF490-49E5-4BC3-9A5F-09E3CCDF7851}"/>
              </a:ext>
            </a:extLst>
          </p:cNvPr>
          <p:cNvGrpSpPr/>
          <p:nvPr/>
        </p:nvGrpSpPr>
        <p:grpSpPr>
          <a:xfrm>
            <a:off x="7055906" y="133105"/>
            <a:ext cx="2620940" cy="2739615"/>
            <a:chOff x="7055906" y="133105"/>
            <a:chExt cx="2620940" cy="27396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77DFD12-E3EB-4B1F-9EE2-195296586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5906" y="133105"/>
              <a:ext cx="2487590" cy="273961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3F8011-E592-4EE3-81F7-9D6C02D2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67220" y="133105"/>
              <a:ext cx="742950" cy="4286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E616037-DB52-4AB9-8DF1-0FE9DC959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10146" y="2070532"/>
              <a:ext cx="266700" cy="2667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D2DE80-05DC-453A-B789-23A803E450D9}"/>
              </a:ext>
            </a:extLst>
          </p:cNvPr>
          <p:cNvGrpSpPr/>
          <p:nvPr/>
        </p:nvGrpSpPr>
        <p:grpSpPr>
          <a:xfrm>
            <a:off x="5433138" y="3681861"/>
            <a:ext cx="4491202" cy="2736169"/>
            <a:chOff x="5433138" y="3681861"/>
            <a:chExt cx="4491202" cy="27361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8893E54-696D-465D-9677-5B3B7AB86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33138" y="3681861"/>
              <a:ext cx="4114887" cy="273616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CF4B6A-6531-41EA-8750-2CD242F7A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21131" y="3681861"/>
              <a:ext cx="903209" cy="37699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2323445-BD7B-4243-B72E-65648ED71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16838" y="5702140"/>
              <a:ext cx="26670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983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B7348-5B99-49E4-BE4A-E2BF0CCCC1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719091"/>
                <a:ext cx="9601200" cy="5148309"/>
              </a:xfrm>
            </p:spPr>
            <p:txBody>
              <a:bodyPr/>
              <a:lstStyle/>
              <a:p>
                <a:r>
                  <a:rPr lang="en-US" b="1" u="sng" dirty="0">
                    <a:solidFill>
                      <a:srgbClr val="FF0000"/>
                    </a:solidFill>
                  </a:rPr>
                  <a:t>Step III: </a:t>
                </a:r>
              </a:p>
              <a:p>
                <a:r>
                  <a:rPr lang="en-US" dirty="0"/>
                  <a:t>Slide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such a way that we have cases from </a:t>
                </a:r>
              </a:p>
              <a:p>
                <a:r>
                  <a:rPr lang="en-US" i="1" dirty="0">
                    <a:solidFill>
                      <a:srgbClr val="002060"/>
                    </a:solidFill>
                  </a:rPr>
                  <a:t>No overlap </a:t>
                </a:r>
                <a:r>
                  <a:rPr lang="en-US" i="1" dirty="0">
                    <a:solidFill>
                      <a:srgbClr val="002060"/>
                    </a:solidFill>
                    <a:sym typeface="Wingdings" panose="05000000000000000000" pitchFamily="2" charset="2"/>
                  </a:rPr>
                  <a:t> Partial Overlap  Complete Overlap  Partial Overlap  No Overlap</a:t>
                </a:r>
              </a:p>
              <a:p>
                <a:endParaRPr lang="en-US" i="1" dirty="0">
                  <a:solidFill>
                    <a:srgbClr val="002060"/>
                  </a:solidFill>
                  <a:sym typeface="Wingdings" panose="05000000000000000000" pitchFamily="2" charset="2"/>
                </a:endParaRPr>
              </a:p>
              <a:p>
                <a:endParaRPr lang="en-US" u="sng" dirty="0">
                  <a:solidFill>
                    <a:srgbClr val="002060"/>
                  </a:solidFill>
                  <a:sym typeface="Wingdings" panose="05000000000000000000" pitchFamily="2" charset="2"/>
                </a:endParaRPr>
              </a:p>
              <a:p>
                <a:r>
                  <a:rPr lang="en-US" u="sn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Case (1) : No Overlap </a:t>
                </a:r>
                <a14:m>
                  <m:oMath xmlns:m="http://schemas.openxmlformats.org/officeDocument/2006/math">
                    <m:r>
                      <a:rPr lang="en-US" b="0" i="0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b="0" i="1" u="sng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−2)</m:t>
                    </m:r>
                  </m:oMath>
                </a14:m>
                <a:endParaRPr lang="en-US" u="sng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not overlapping each other so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                    i</a:t>
                </a:r>
                <a:r>
                  <a:rPr lang="en-US" sz="18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 is the starting point.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nary>
                      <m:nary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sup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16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endParaRPr lang="en-US" sz="16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B7348-5B99-49E4-BE4A-E2BF0CCCC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719091"/>
                <a:ext cx="9601200" cy="5148309"/>
              </a:xfrm>
              <a:blipFill>
                <a:blip r:embed="rId2"/>
                <a:stretch>
                  <a:fillRect l="-571" t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F5BE7-782B-49D9-B39C-F7C87CFC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24660-D947-4BBE-BD7D-AAAD009E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160BAA-E3E7-4DE3-91B7-6D8839F295BB}"/>
              </a:ext>
            </a:extLst>
          </p:cNvPr>
          <p:cNvGrpSpPr/>
          <p:nvPr/>
        </p:nvGrpSpPr>
        <p:grpSpPr>
          <a:xfrm>
            <a:off x="8375134" y="2182282"/>
            <a:ext cx="2693894" cy="2016857"/>
            <a:chOff x="2342804" y="2998348"/>
            <a:chExt cx="3365538" cy="25972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521040B-497C-4553-AB8F-13AEFD91D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2804" y="2998348"/>
              <a:ext cx="3365538" cy="259726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376AF4-F245-4D93-AC35-1A615A7D4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4017" y="2998348"/>
              <a:ext cx="555932" cy="39533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5096823-7AF2-4425-BDAE-C40E577EB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1076" y="4848492"/>
              <a:ext cx="270836" cy="270836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95EB35-E7C7-405C-89A4-DF23A90A002C}"/>
              </a:ext>
            </a:extLst>
          </p:cNvPr>
          <p:cNvGrpSpPr/>
          <p:nvPr/>
        </p:nvGrpSpPr>
        <p:grpSpPr>
          <a:xfrm>
            <a:off x="7325745" y="4270081"/>
            <a:ext cx="3247560" cy="2112362"/>
            <a:chOff x="5433138" y="3681861"/>
            <a:chExt cx="4491202" cy="273616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4B2C984-0FFF-4757-A5ED-461B1A70A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33138" y="3681861"/>
              <a:ext cx="4114887" cy="273616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07A505-FAA4-420B-8CAD-1CE80A422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21131" y="3681861"/>
              <a:ext cx="903209" cy="37699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1A63942-A2E4-461B-B408-126838ACC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16838" y="5702140"/>
              <a:ext cx="26670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443478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6701</TotalTime>
  <Words>1479</Words>
  <Application>Microsoft Office PowerPoint</Application>
  <PresentationFormat>Widescreen</PresentationFormat>
  <Paragraphs>201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Calibri</vt:lpstr>
      <vt:lpstr>Cambria Math</vt:lpstr>
      <vt:lpstr>Franklin Gothic Book</vt:lpstr>
      <vt:lpstr>Crop</vt:lpstr>
      <vt:lpstr>Lec 11: Convolution Integral</vt:lpstr>
      <vt:lpstr>Convolution</vt:lpstr>
      <vt:lpstr>Convolution Integral</vt:lpstr>
      <vt:lpstr>Methods to find convolution integral</vt:lpstr>
      <vt:lpstr>Steps to find Convolution Integral Using Formula </vt:lpstr>
      <vt:lpstr>Exp 1: Evaluate x(t) and h(t) by graphical/ formula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 2: Evaluate x(t) and h(t) by graphical/ formula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PP. 1: Find the convolution of the following two signals</vt:lpstr>
      <vt:lpstr>PowerPoint Presentation</vt:lpstr>
      <vt:lpstr>PP. 3: Find x(t)∗h(t) for the signals given and also sketch the convolved signal.  x(t)=δ(t)-2δ(t-1)+3δ(t-2)  h(t)=2 for -1≤t≤1 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Signals and Systems</dc:title>
  <dc:creator>Ghalzai Ghalzai</dc:creator>
  <cp:lastModifiedBy>Ghalzai Ghalzai</cp:lastModifiedBy>
  <cp:revision>609</cp:revision>
  <cp:lastPrinted>2019-02-11T05:46:23Z</cp:lastPrinted>
  <dcterms:created xsi:type="dcterms:W3CDTF">2019-02-07T05:45:40Z</dcterms:created>
  <dcterms:modified xsi:type="dcterms:W3CDTF">2019-03-29T04:17:21Z</dcterms:modified>
</cp:coreProperties>
</file>