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9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5CAA2A-AF1C-4AB4-ADC0-B86184DD508B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6E8F46-E4DD-437A-8A24-E88DEA2DDF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2000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 dirty="0">
                <a:solidFill>
                  <a:srgbClr val="2D2D2D"/>
                </a:solidFill>
                <a:latin typeface="oxygen" panose="020F0502020204030204" pitchFamily="2" charset="0"/>
              </a:rPr>
              <a:t>Select name, position from members where experience &gt; 10 and </a:t>
            </a:r>
            <a:r>
              <a:rPr lang="en-US" i="1" dirty="0" err="1">
                <a:solidFill>
                  <a:srgbClr val="2D2D2D"/>
                </a:solidFill>
                <a:latin typeface="oxygen" panose="020F0502020204030204" pitchFamily="2" charset="0"/>
              </a:rPr>
              <a:t>orechestra_id</a:t>
            </a:r>
            <a:r>
              <a:rPr lang="en-US" i="1" dirty="0">
                <a:solidFill>
                  <a:srgbClr val="2D2D2D"/>
                </a:solidFill>
                <a:latin typeface="oxygen" panose="020F0502020204030204" pitchFamily="2" charset="0"/>
              </a:rPr>
              <a:t> not in (select id from orchestras where rating &lt; 8.0)</a:t>
            </a:r>
            <a:endParaRPr lang="en-US" i="1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6E8F46-E4DD-437A-8A24-E88DEA2DDF3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5395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54CF39-3676-E17A-1835-5700B86D4C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D1A14DD-E34F-781C-CA9B-54EF7A46C8C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965CEBD-5D8B-963A-FC7F-B3792C9A4E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 dirty="0">
                <a:solidFill>
                  <a:srgbClr val="2D2D2D"/>
                </a:solidFill>
                <a:latin typeface="oxygen" panose="020F0502020204030204" pitchFamily="2" charset="0"/>
              </a:rPr>
              <a:t>Select name, position from members where experience &gt; 10 and </a:t>
            </a:r>
            <a:r>
              <a:rPr lang="en-US" i="1" dirty="0" err="1">
                <a:solidFill>
                  <a:srgbClr val="2D2D2D"/>
                </a:solidFill>
                <a:latin typeface="oxygen" panose="020F0502020204030204" pitchFamily="2" charset="0"/>
              </a:rPr>
              <a:t>orechestra_id</a:t>
            </a:r>
            <a:r>
              <a:rPr lang="en-US" i="1" dirty="0">
                <a:solidFill>
                  <a:srgbClr val="2D2D2D"/>
                </a:solidFill>
                <a:latin typeface="oxygen" panose="020F0502020204030204" pitchFamily="2" charset="0"/>
              </a:rPr>
              <a:t> not in (select id from orchestras where rating &lt; 8.0)</a:t>
            </a:r>
            <a:endParaRPr lang="en-US" i="1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7AC56C-1517-9162-8D48-488F191BAF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6E8F46-E4DD-437A-8A24-E88DEA2DDF3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1105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BBFAED-D87F-3662-7B40-06534BD116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3CDA386-637C-0A41-A419-5AC0221125C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91237F5-134A-DAF4-BB19-6A6C592EE2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 dirty="0">
                <a:solidFill>
                  <a:srgbClr val="2D2D2D"/>
                </a:solidFill>
                <a:latin typeface="oxygen" panose="020F0502020204030204" pitchFamily="2" charset="0"/>
              </a:rPr>
              <a:t>Select name, position from members where experience &gt; 10 and </a:t>
            </a:r>
            <a:r>
              <a:rPr lang="en-US" i="1" dirty="0" err="1">
                <a:solidFill>
                  <a:srgbClr val="2D2D2D"/>
                </a:solidFill>
                <a:latin typeface="oxygen" panose="020F0502020204030204" pitchFamily="2" charset="0"/>
              </a:rPr>
              <a:t>orechestra_id</a:t>
            </a:r>
            <a:r>
              <a:rPr lang="en-US" i="1" dirty="0">
                <a:solidFill>
                  <a:srgbClr val="2D2D2D"/>
                </a:solidFill>
                <a:latin typeface="oxygen" panose="020F0502020204030204" pitchFamily="2" charset="0"/>
              </a:rPr>
              <a:t> not in (select id from orchestras where rating &lt; 8.0)</a:t>
            </a:r>
            <a:endParaRPr lang="en-US" i="1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F340B9-6513-E240-86FB-908490AAB67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6E8F46-E4DD-437A-8A24-E88DEA2DDF3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0273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A72F77-32D2-7A28-74D8-0BBE75AEDD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7ABAB09-51FF-6C84-AA00-57BF9937541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8C766C1-A276-AF1A-43BA-EABDCD9CE6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 dirty="0">
                <a:solidFill>
                  <a:srgbClr val="2D2D2D"/>
                </a:solidFill>
                <a:latin typeface="oxygen" panose="020F0502020204030204" pitchFamily="2" charset="0"/>
              </a:rPr>
              <a:t>Select name, position from members where experience &gt; 10 and </a:t>
            </a:r>
            <a:r>
              <a:rPr lang="en-US" i="1" dirty="0" err="1">
                <a:solidFill>
                  <a:srgbClr val="2D2D2D"/>
                </a:solidFill>
                <a:latin typeface="oxygen" panose="020F0502020204030204" pitchFamily="2" charset="0"/>
              </a:rPr>
              <a:t>orechestra_id</a:t>
            </a:r>
            <a:r>
              <a:rPr lang="en-US" i="1" dirty="0">
                <a:solidFill>
                  <a:srgbClr val="2D2D2D"/>
                </a:solidFill>
                <a:latin typeface="oxygen" panose="020F0502020204030204" pitchFamily="2" charset="0"/>
              </a:rPr>
              <a:t> not in (select id from orchestras where rating &lt; 8.0)</a:t>
            </a:r>
            <a:endParaRPr lang="en-US" i="1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9271C0-85FE-ECD8-B6D3-63189BA606D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6E8F46-E4DD-437A-8A24-E88DEA2DDF3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519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9467A-B5B0-0399-A6DF-1C89F6C500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013252-79B1-AB6A-F80F-9A12EBB2FC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4F2EE7-B091-E2EF-F06E-10CEDEDFC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9A4D3-35E6-411B-A2FD-EBE709762906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8B8A4E-DD56-EB30-72C1-95D1177CF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35133-77D3-A516-F4AB-C27CA3C6C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EC41C-7713-4104-922B-85720F446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628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2CEDE-992C-55C4-8057-300BEA687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D6F1EC-808B-323F-47AB-40F714141D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431708-D9A9-4968-7741-6CBA40C85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9A4D3-35E6-411B-A2FD-EBE709762906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D99626-A919-C8BA-7EA7-4AD6A3F15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5DBEA8-EAC0-7733-3F4F-4B736038B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EC41C-7713-4104-922B-85720F446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877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E21814-423B-30C3-F7AC-F1045958C4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B7B14A-3F09-9AEF-02D2-855BB9782D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63E62F-FE87-4FBB-111A-AED087AA4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9A4D3-35E6-411B-A2FD-EBE709762906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05F69A-8762-FC9F-F56F-ED16A4A3C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FC043D-83F2-FD5E-DF8D-B3DA2A7B7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EC41C-7713-4104-922B-85720F446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422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2F1B9-F55A-621B-175D-CED93D170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71CF6-6319-974F-4332-F5038C1EEF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CB0B76-FE5C-B127-D1EE-47F2CE82D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9A4D3-35E6-411B-A2FD-EBE709762906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3CCC57-83A0-0AD1-5F5B-129798035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D4F520-D2FA-1E6A-F0EA-37822AF32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EC41C-7713-4104-922B-85720F446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645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C5B80-D9B5-F103-609A-19AC57C22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194A07-FABD-5B8D-9B2D-8C2388937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A36139-25BA-783F-E4C6-0F1438281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9A4D3-35E6-411B-A2FD-EBE709762906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8C83B4-BD60-A335-4603-D07B0E8CF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DA9688-2E49-6BB4-5DE1-92A1B4D1C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EC41C-7713-4104-922B-85720F446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549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8856F-F195-A97E-F0D6-9AE70223B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BB7CE4-EF22-057C-D5B2-F0E96355DC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C2A440-8801-FD76-B40E-898F93ACEF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41AA1A-B38D-AD55-F67E-08B7C67B5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9A4D3-35E6-411B-A2FD-EBE709762906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D3DAE4-4202-6D9A-BB28-9BDA983BD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F73E2B-8F0A-674C-BF34-7B383C0C9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EC41C-7713-4104-922B-85720F446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936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E3DCC-4FC2-A431-62F6-CAA21E107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7366E4-5B8A-6829-49D3-2888320BBF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E781A6-7368-3664-D12A-8EBFBA45B8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216EEE-7D77-55DA-B564-C28F477356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CE6CB1-1BB3-E588-9B93-A51148A770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63F873-048F-E89A-3817-518C10A2A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9A4D3-35E6-411B-A2FD-EBE709762906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0EEB50-F344-70F1-E8D6-13603A26E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17F429-7078-07D7-43DE-42CA8A61A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EC41C-7713-4104-922B-85720F446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507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1B9B0-76B1-21C4-6D31-4CD916FD0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DF3163-E306-C4C2-C14A-BF3EC4CC8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9A4D3-35E6-411B-A2FD-EBE709762906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E3C930-6A68-5488-AAFB-0FEBDAFB0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D4D884-5E02-93DA-7A65-42D21C32D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EC41C-7713-4104-922B-85720F446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727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EB0EC2-4E6F-921D-7B00-730B6E18B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9A4D3-35E6-411B-A2FD-EBE709762906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38E30F-8745-47EA-60CE-5DE23738A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AC674D-7EC1-4EB0-9B88-BA6C8561F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EC41C-7713-4104-922B-85720F446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814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9CE8D-E13A-2F18-947B-EC241BBAF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E3C100-1F19-6F7E-1354-F65141AC15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335998-07DA-3D92-6E5F-EEE8A58A77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0A600B-9896-762E-73C8-C162B73CB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9A4D3-35E6-411B-A2FD-EBE709762906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5E00C5-FAFA-3834-35AF-38C4F92FC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89A52B-5E48-F4B6-ED64-F52DF5F20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EC41C-7713-4104-922B-85720F446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265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0179D-56B9-58E1-575C-4DF86CA06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177D5D-7373-FF19-426F-63DFC88E3A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896D41-92C5-2B8C-44F7-3FACC6ACDB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0E0340-5277-E38B-4F91-CE8921A00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9A4D3-35E6-411B-A2FD-EBE709762906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7157C0-3F13-FC9E-665F-70CEFFB20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A78A4F-092B-3421-5227-C3B43F441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EC41C-7713-4104-922B-85720F446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174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16571A-816D-4000-DD71-C3C080092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E2AF1C-9BF8-7447-24B2-8EA8D33D0D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7EEE6-1C2E-55DA-13AC-98772DCCA4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F59A4D3-35E6-411B-A2FD-EBE709762906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DE2628-841B-AC94-6899-3158CE7B68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CB37A7-70A3-7B02-395D-A8667A0FE9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4DEC41C-7713-4104-922B-85720F446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862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B468B5-442B-5808-79A0-817207901A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79175"/>
            <a:ext cx="10515600" cy="1430594"/>
          </a:xfrm>
        </p:spPr>
        <p:txBody>
          <a:bodyPr/>
          <a:lstStyle/>
          <a:p>
            <a:pPr marL="0" indent="0" algn="just">
              <a:buNone/>
            </a:pPr>
            <a:r>
              <a:rPr lang="en-US" b="0" i="0" dirty="0">
                <a:solidFill>
                  <a:srgbClr val="2D2D2D"/>
                </a:solidFill>
                <a:effectLst/>
                <a:latin typeface="oxygen" panose="020F0502020204030204" pitchFamily="2" charset="0"/>
              </a:rPr>
              <a:t>Select the names and positions (i.e. instrument played) of all orchestra members that have above 10 years of experience and do not belong to orchestras with a rating below 8.0.</a:t>
            </a:r>
          </a:p>
          <a:p>
            <a:pPr marL="0" indent="0" algn="just">
              <a:buNone/>
            </a:pPr>
            <a:endParaRPr lang="en-US" dirty="0">
              <a:solidFill>
                <a:srgbClr val="2D2D2D"/>
              </a:solidFill>
              <a:latin typeface="oxygen" panose="020F0502020204030204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446601-B6A7-6DC7-3697-A6C9B7A851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088938" cy="244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952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3331C5-4F1C-A398-F080-78DDC654F4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53FAF-8F6F-3DF1-F19E-58378092F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79175"/>
            <a:ext cx="10515600" cy="359860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b="0" i="0" dirty="0">
                <a:solidFill>
                  <a:srgbClr val="2D2D2D"/>
                </a:solidFill>
                <a:effectLst/>
                <a:latin typeface="oxygen" panose="020F0502020204030204" pitchFamily="2" charset="0"/>
              </a:rPr>
              <a:t>Select members who earn more than violinists.</a:t>
            </a:r>
          </a:p>
          <a:p>
            <a:pPr marL="0" indent="0" algn="just">
              <a:buNone/>
            </a:pPr>
            <a:endParaRPr lang="en-US" dirty="0">
              <a:solidFill>
                <a:srgbClr val="2D2D2D"/>
              </a:solidFill>
              <a:latin typeface="oxygen" panose="020F0502020204030204" pitchFamily="2" charset="0"/>
            </a:endParaRPr>
          </a:p>
          <a:p>
            <a:pPr marL="0" indent="0" algn="just">
              <a:buNone/>
            </a:pPr>
            <a:endParaRPr lang="en-US" b="0" i="0" dirty="0">
              <a:solidFill>
                <a:srgbClr val="2D2D2D"/>
              </a:solidFill>
              <a:effectLst/>
              <a:latin typeface="oxygen" panose="02000503000000000000" pitchFamily="2" charset="0"/>
            </a:endParaRPr>
          </a:p>
          <a:p>
            <a:pPr marL="0" indent="0" algn="just">
              <a:buNone/>
            </a:pPr>
            <a:endParaRPr lang="en-US" dirty="0">
              <a:solidFill>
                <a:srgbClr val="2D2D2D"/>
              </a:solidFill>
              <a:latin typeface="oxygen" panose="02000503000000000000" pitchFamily="2" charset="0"/>
            </a:endParaRPr>
          </a:p>
          <a:p>
            <a:pPr marL="0" indent="0" algn="just">
              <a:buNone/>
            </a:pPr>
            <a:r>
              <a:rPr lang="en-US" b="0" i="0" dirty="0">
                <a:solidFill>
                  <a:srgbClr val="2D2D2D"/>
                </a:solidFill>
                <a:effectLst/>
                <a:latin typeface="oxygen" panose="02000503000000000000" pitchFamily="2" charset="0"/>
              </a:rPr>
              <a:t>Show the names of orchestras that were created after the 'Chamber Orchestra' and have a rating greater than 7.5.</a:t>
            </a:r>
            <a:endParaRPr lang="en-US" dirty="0">
              <a:solidFill>
                <a:srgbClr val="2D2D2D"/>
              </a:solidFill>
              <a:latin typeface="oxygen" panose="020F0502020204030204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B234C8-A418-8E42-4720-132F97428C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088938" cy="244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623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FEBA29-6FBC-7080-80D1-96C7E24E7B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E2DB7-756D-9029-840E-0A23200C0B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79175"/>
            <a:ext cx="10515600" cy="359860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b="0" i="0" dirty="0">
                <a:solidFill>
                  <a:srgbClr val="2D2D2D"/>
                </a:solidFill>
                <a:effectLst/>
                <a:latin typeface="oxygen" panose="02000503000000000000" pitchFamily="2" charset="0"/>
              </a:rPr>
              <a:t>Show the name and number of members for each orchestra that has more members than the average membership of all orchestras in the table.</a:t>
            </a:r>
            <a:endParaRPr lang="en-US" dirty="0">
              <a:solidFill>
                <a:srgbClr val="2D2D2D"/>
              </a:solidFill>
              <a:latin typeface="oxygen" panose="020F0502020204030204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D91672-2B9C-CD9C-6F98-EECE3AF525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088938" cy="244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027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4ADC08-E784-BF6C-1446-DF2CC81FCD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B2955-908A-BDCB-8D14-5EA00646A3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79175"/>
            <a:ext cx="10515600" cy="359860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b="0" i="0" dirty="0">
                <a:solidFill>
                  <a:srgbClr val="2D2D2D"/>
                </a:solidFill>
                <a:effectLst/>
                <a:latin typeface="oxygen" panose="02000503000000000000" pitchFamily="2" charset="0"/>
              </a:rPr>
              <a:t>Show the name and number of members for each orchestra that has more members than the average membership of all orchestras in the table.</a:t>
            </a:r>
          </a:p>
          <a:p>
            <a:pPr marL="0" indent="0" algn="just">
              <a:buNone/>
            </a:pPr>
            <a:endParaRPr lang="en-US" dirty="0">
              <a:solidFill>
                <a:srgbClr val="2D2D2D"/>
              </a:solidFill>
              <a:latin typeface="oxygen" panose="02000503000000000000" pitchFamily="2" charset="0"/>
            </a:endParaRPr>
          </a:p>
          <a:p>
            <a:pPr marL="0" indent="0" algn="just">
              <a:buNone/>
            </a:pPr>
            <a:endParaRPr lang="en-US" dirty="0">
              <a:solidFill>
                <a:srgbClr val="2D2D2D"/>
              </a:solidFill>
              <a:latin typeface="oxygen" panose="020F0502020204030204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78B5F5-E579-59C9-A7DA-7D5ECE518B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088938" cy="2448232"/>
          </a:xfrm>
          <a:prstGeom prst="rect">
            <a:avLst/>
          </a:prstGeom>
        </p:spPr>
      </p:pic>
      <p:sp>
        <p:nvSpPr>
          <p:cNvPr id="6" name="Rectangle 3">
            <a:extLst>
              <a:ext uri="{FF2B5EF4-FFF2-40B4-BE49-F238E27FC236}">
                <a16:creationId xmlns:a16="http://schemas.microsoft.com/office/drawing/2014/main" id="{2F6DA2AA-B4CA-598E-7965-44F28F1E5D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4409769"/>
            <a:ext cx="10808110" cy="173893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4424A9"/>
                </a:solidFill>
                <a:effectLst/>
                <a:latin typeface="fira code" panose="020B0809050000020004" pitchFamily="49" charset="0"/>
              </a:rPr>
              <a:t>SELECT</a:t>
            </a: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4424A9"/>
                </a:solidFill>
                <a:effectLst/>
                <a:latin typeface="fira code" panose="020B0809050000020004" pitchFamily="49" charset="0"/>
              </a:rPr>
              <a:t>  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o.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4424A9"/>
                </a:solidFill>
                <a:effectLst/>
                <a:latin typeface="fira code" panose="020B0809050000020004" pitchFamily="49" charset="0"/>
              </a:rPr>
              <a:t>name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,</a:t>
            </a: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4424A9"/>
                </a:solidFill>
                <a:effectLst/>
                <a:latin typeface="fira code" panose="020B0809050000020004" pitchFamily="49" charset="0"/>
              </a:rPr>
              <a:t>  COUNT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(m.id)</a:t>
            </a: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4424A9"/>
                </a:solidFill>
                <a:effectLst/>
                <a:latin typeface="fira code" panose="020B0809050000020004" pitchFamily="49" charset="0"/>
              </a:rPr>
              <a:t>FROM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orchestras o</a:t>
            </a: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4424A9"/>
                </a:solidFill>
                <a:effectLst/>
                <a:latin typeface="fira code" panose="020B0809050000020004" pitchFamily="49" charset="0"/>
              </a:rPr>
              <a:t>JOIN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members m</a:t>
            </a: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4424A9"/>
                </a:solidFill>
                <a:effectLst/>
                <a:latin typeface="fira code" panose="020B0809050000020004" pitchFamily="49" charset="0"/>
              </a:rPr>
              <a:t>ON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o.id = m.orchestra_id</a:t>
            </a: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4424A9"/>
                </a:solidFill>
                <a:effectLst/>
                <a:latin typeface="fira code" panose="020B0809050000020004" pitchFamily="49" charset="0"/>
              </a:rPr>
              <a:t>GROUP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4424A9"/>
                </a:solidFill>
                <a:effectLst/>
                <a:latin typeface="fira code" panose="020B0809050000020004" pitchFamily="49" charset="0"/>
              </a:rPr>
              <a:t>BY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o.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4424A9"/>
                </a:solidFill>
                <a:effectLst/>
                <a:latin typeface="fira code" panose="020B0809050000020004" pitchFamily="49" charset="0"/>
              </a:rPr>
              <a:t>name</a:t>
            </a: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4424A9"/>
                </a:solidFill>
                <a:effectLst/>
                <a:latin typeface="fira code" panose="020B0809050000020004" pitchFamily="49" charset="0"/>
              </a:rPr>
              <a:t>HAVING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4424A9"/>
                </a:solidFill>
                <a:effectLst/>
                <a:latin typeface="fira code" panose="020B0809050000020004" pitchFamily="49" charset="0"/>
              </a:rPr>
              <a:t>COUNT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(m.id) &gt; (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4424A9"/>
                </a:solidFill>
                <a:effectLst/>
                <a:latin typeface="fira code" panose="020B0809050000020004" pitchFamily="49" charset="0"/>
              </a:rPr>
              <a:t>SELECT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4424A9"/>
                </a:solidFill>
                <a:effectLst/>
                <a:latin typeface="fira code" panose="020B0809050000020004" pitchFamily="49" charset="0"/>
              </a:rPr>
              <a:t>AVG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(d.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4424A9"/>
                </a:solidFill>
                <a:effectLst/>
                <a:latin typeface="fira code" panose="020B0809050000020004" pitchFamily="49" charset="0"/>
              </a:rPr>
              <a:t>count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)</a:t>
            </a: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4424A9"/>
                </a:solidFill>
                <a:effectLst/>
                <a:latin typeface="fira code" panose="020B0809050000020004" pitchFamily="49" charset="0"/>
              </a:rPr>
              <a:t>                      FROM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4424A9"/>
                </a:solidFill>
                <a:effectLst/>
                <a:latin typeface="fira code" panose="020B0809050000020004" pitchFamily="49" charset="0"/>
              </a:rPr>
              <a:t>SELECT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orchestra_id, 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4424A9"/>
                </a:solidFill>
                <a:effectLst/>
                <a:latin typeface="fira code" panose="020B0809050000020004" pitchFamily="49" charset="0"/>
              </a:rPr>
              <a:t>COUNT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(id)</a:t>
            </a: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4424A9"/>
                </a:solidFill>
                <a:effectLst/>
                <a:latin typeface="fira code" panose="020B0809050000020004" pitchFamily="49" charset="0"/>
              </a:rPr>
              <a:t>                            FROM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members 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4424A9"/>
                </a:solidFill>
                <a:effectLst/>
                <a:latin typeface="fira code" panose="020B0809050000020004" pitchFamily="49" charset="0"/>
              </a:rPr>
              <a:t>GROUP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4424A9"/>
                </a:solidFill>
                <a:effectLst/>
                <a:latin typeface="fira code" panose="020B0809050000020004" pitchFamily="49" charset="0"/>
              </a:rPr>
              <a:t>BY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orchestra_id) 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4424A9"/>
                </a:solidFill>
                <a:effectLst/>
                <a:latin typeface="fira code" panose="020B0809050000020004" pitchFamily="49" charset="0"/>
              </a:rPr>
              <a:t>AS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 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fira code" panose="020B0809050000020004" pitchFamily="49" charset="0"/>
              </a:rPr>
              <a:t>d);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77673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297</Words>
  <Application>Microsoft Office PowerPoint</Application>
  <PresentationFormat>Widescreen</PresentationFormat>
  <Paragraphs>26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Aptos</vt:lpstr>
      <vt:lpstr>Aptos Display</vt:lpstr>
      <vt:lpstr>Arial</vt:lpstr>
      <vt:lpstr>fira code</vt:lpstr>
      <vt:lpstr>Oxygen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Modassir Ishfaq</dc:creator>
  <cp:lastModifiedBy>Modassir Ishfaq</cp:lastModifiedBy>
  <cp:revision>1</cp:revision>
  <dcterms:created xsi:type="dcterms:W3CDTF">2024-10-23T04:44:57Z</dcterms:created>
  <dcterms:modified xsi:type="dcterms:W3CDTF">2024-10-23T05:01:23Z</dcterms:modified>
</cp:coreProperties>
</file>