
<file path=[Content_Types].xml><?xml version="1.0" encoding="utf-8"?>
<Types xmlns="http://schemas.openxmlformats.org/package/2006/content-types">
  <Default Extension="emf" ContentType="image/x-emf"/>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8" d="100"/>
          <a:sy n="78" d="100"/>
        </p:scale>
        <p:origin x="79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17FA5-097C-46A9-A31F-173A0A5B36F4}" type="datetimeFigureOut">
              <a:rPr lang="en-PK" smtClean="0"/>
              <a:t>19/12/2019</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D25BC-6DD9-4107-AE7A-948122620C4B}" type="slidenum">
              <a:rPr lang="en-PK" smtClean="0"/>
              <a:t>‹#›</a:t>
            </a:fld>
            <a:endParaRPr lang="en-PK"/>
          </a:p>
        </p:txBody>
      </p:sp>
    </p:spTree>
    <p:extLst>
      <p:ext uri="{BB962C8B-B14F-4D97-AF65-F5344CB8AC3E}">
        <p14:creationId xmlns:p14="http://schemas.microsoft.com/office/powerpoint/2010/main" val="1647349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F2B87A4-EFD0-4E07-B1D3-520706FAEF9E}" type="datetime8">
              <a:rPr lang="en-PK" smtClean="0"/>
              <a:t>19/12/2019 11:20 PM</a:t>
            </a:fld>
            <a:endParaRPr lang="en-PK"/>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PK"/>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0DA81F74-1F53-45A5-AAD3-3B77C13317DD}" type="slidenum">
              <a:rPr lang="en-PK" smtClean="0"/>
              <a:t>‹#›</a:t>
            </a:fld>
            <a:endParaRPr lang="en-PK"/>
          </a:p>
        </p:txBody>
      </p:sp>
    </p:spTree>
    <p:extLst>
      <p:ext uri="{BB962C8B-B14F-4D97-AF65-F5344CB8AC3E}">
        <p14:creationId xmlns:p14="http://schemas.microsoft.com/office/powerpoint/2010/main" val="288010167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8E278-9275-4930-B05F-1D573AFD8ADD}" type="datetime8">
              <a:rPr lang="en-PK" smtClean="0"/>
              <a:t>19/12/2019 11:20 PM</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DA81F74-1F53-45A5-AAD3-3B77C13317DD}" type="slidenum">
              <a:rPr lang="en-PK" smtClean="0"/>
              <a:t>‹#›</a:t>
            </a:fld>
            <a:endParaRPr lang="en-PK"/>
          </a:p>
        </p:txBody>
      </p:sp>
    </p:spTree>
    <p:extLst>
      <p:ext uri="{BB962C8B-B14F-4D97-AF65-F5344CB8AC3E}">
        <p14:creationId xmlns:p14="http://schemas.microsoft.com/office/powerpoint/2010/main" val="4182853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8830B-FB28-4610-B177-D5931BF7EC7A}" type="datetime8">
              <a:rPr lang="en-PK" smtClean="0"/>
              <a:t>19/12/2019 11:20 PM</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DA81F74-1F53-45A5-AAD3-3B77C13317DD}" type="slidenum">
              <a:rPr lang="en-PK" smtClean="0"/>
              <a:t>‹#›</a:t>
            </a:fld>
            <a:endParaRPr lang="en-PK"/>
          </a:p>
        </p:txBody>
      </p:sp>
    </p:spTree>
    <p:extLst>
      <p:ext uri="{BB962C8B-B14F-4D97-AF65-F5344CB8AC3E}">
        <p14:creationId xmlns:p14="http://schemas.microsoft.com/office/powerpoint/2010/main" val="886885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450D4E-4D93-4D29-8B0F-64A3FE75091F}" type="datetime8">
              <a:rPr lang="en-PK" smtClean="0"/>
              <a:t>19/12/2019 11:20 PM</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0DA81F74-1F53-45A5-AAD3-3B77C13317DD}" type="slidenum">
              <a:rPr lang="en-PK" smtClean="0"/>
              <a:t>‹#›</a:t>
            </a:fld>
            <a:endParaRPr lang="en-PK"/>
          </a:p>
        </p:txBody>
      </p:sp>
    </p:spTree>
    <p:extLst>
      <p:ext uri="{BB962C8B-B14F-4D97-AF65-F5344CB8AC3E}">
        <p14:creationId xmlns:p14="http://schemas.microsoft.com/office/powerpoint/2010/main" val="1801516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356FBD1-AD5D-4DB2-9256-913E0D7E23F8}" type="datetime8">
              <a:rPr lang="en-PK" smtClean="0"/>
              <a:t>19/12/2019 11:20 PM</a:t>
            </a:fld>
            <a:endParaRPr lang="en-PK"/>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PK"/>
          </a:p>
        </p:txBody>
      </p:sp>
      <p:sp>
        <p:nvSpPr>
          <p:cNvPr id="6" name="Slide Number Placeholder 5"/>
          <p:cNvSpPr>
            <a:spLocks noGrp="1"/>
          </p:cNvSpPr>
          <p:nvPr>
            <p:ph type="sldNum" sz="quarter" idx="12"/>
          </p:nvPr>
        </p:nvSpPr>
        <p:spPr>
          <a:xfrm>
            <a:off x="8604504" y="5211060"/>
            <a:ext cx="2112264" cy="228600"/>
          </a:xfrm>
        </p:spPr>
        <p:txBody>
          <a:bodyPr/>
          <a:lstStyle/>
          <a:p>
            <a:fld id="{0DA81F74-1F53-45A5-AAD3-3B77C13317DD}" type="slidenum">
              <a:rPr lang="en-PK" smtClean="0"/>
              <a:t>‹#›</a:t>
            </a:fld>
            <a:endParaRPr lang="en-PK"/>
          </a:p>
        </p:txBody>
      </p:sp>
    </p:spTree>
    <p:extLst>
      <p:ext uri="{BB962C8B-B14F-4D97-AF65-F5344CB8AC3E}">
        <p14:creationId xmlns:p14="http://schemas.microsoft.com/office/powerpoint/2010/main" val="2852087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094974-3444-46BB-A914-2EF24572E98D}" type="datetime8">
              <a:rPr lang="en-PK" smtClean="0"/>
              <a:t>19/12/2019 11:20 PM</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DA81F74-1F53-45A5-AAD3-3B77C13317DD}" type="slidenum">
              <a:rPr lang="en-PK" smtClean="0"/>
              <a:t>‹#›</a:t>
            </a:fld>
            <a:endParaRPr lang="en-PK"/>
          </a:p>
        </p:txBody>
      </p:sp>
    </p:spTree>
    <p:extLst>
      <p:ext uri="{BB962C8B-B14F-4D97-AF65-F5344CB8AC3E}">
        <p14:creationId xmlns:p14="http://schemas.microsoft.com/office/powerpoint/2010/main" val="256161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1980A4-C56C-4203-BD1A-0E108E6DBC52}" type="datetime8">
              <a:rPr lang="en-PK" smtClean="0"/>
              <a:t>19/12/2019 11:20 PM</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0DA81F74-1F53-45A5-AAD3-3B77C13317DD}" type="slidenum">
              <a:rPr lang="en-PK" smtClean="0"/>
              <a:t>‹#›</a:t>
            </a:fld>
            <a:endParaRPr lang="en-PK"/>
          </a:p>
        </p:txBody>
      </p:sp>
    </p:spTree>
    <p:extLst>
      <p:ext uri="{BB962C8B-B14F-4D97-AF65-F5344CB8AC3E}">
        <p14:creationId xmlns:p14="http://schemas.microsoft.com/office/powerpoint/2010/main" val="4081971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DD132E-2CC3-4EB2-9E4F-14F45EE95CEB}" type="datetime8">
              <a:rPr lang="en-PK" smtClean="0"/>
              <a:t>19/12/2019 11:20 PM</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0DA81F74-1F53-45A5-AAD3-3B77C13317DD}" type="slidenum">
              <a:rPr lang="en-PK" smtClean="0"/>
              <a:t>‹#›</a:t>
            </a:fld>
            <a:endParaRPr lang="en-PK"/>
          </a:p>
        </p:txBody>
      </p:sp>
    </p:spTree>
    <p:extLst>
      <p:ext uri="{BB962C8B-B14F-4D97-AF65-F5344CB8AC3E}">
        <p14:creationId xmlns:p14="http://schemas.microsoft.com/office/powerpoint/2010/main" val="458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5A684B-F1FF-4829-843D-A99A63A66571}" type="datetime8">
              <a:rPr lang="en-PK" smtClean="0"/>
              <a:t>19/12/2019 11:20 PM</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0DA81F74-1F53-45A5-AAD3-3B77C13317DD}" type="slidenum">
              <a:rPr lang="en-PK" smtClean="0"/>
              <a:t>‹#›</a:t>
            </a:fld>
            <a:endParaRPr lang="en-PK"/>
          </a:p>
        </p:txBody>
      </p:sp>
    </p:spTree>
    <p:extLst>
      <p:ext uri="{BB962C8B-B14F-4D97-AF65-F5344CB8AC3E}">
        <p14:creationId xmlns:p14="http://schemas.microsoft.com/office/powerpoint/2010/main" val="85390521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937D936-6A8B-478A-8097-E142FE7F5B68}" type="datetime8">
              <a:rPr lang="en-PK" smtClean="0"/>
              <a:t>19/12/2019 11:20 PM</a:t>
            </a:fld>
            <a:endParaRPr lang="en-PK"/>
          </a:p>
        </p:txBody>
      </p:sp>
      <p:sp>
        <p:nvSpPr>
          <p:cNvPr id="9" name="Footer Placeholder 8"/>
          <p:cNvSpPr>
            <a:spLocks noGrp="1"/>
          </p:cNvSpPr>
          <p:nvPr>
            <p:ph type="ftr" sz="quarter" idx="11"/>
          </p:nvPr>
        </p:nvSpPr>
        <p:spPr/>
        <p:txBody>
          <a:bodyPr/>
          <a:lstStyle>
            <a:lvl1pPr algn="r">
              <a:defRPr/>
            </a:lvl1pPr>
          </a:lstStyle>
          <a:p>
            <a:endParaRPr lang="en-PK"/>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0DA81F74-1F53-45A5-AAD3-3B77C13317DD}" type="slidenum">
              <a:rPr lang="en-PK" smtClean="0"/>
              <a:t>‹#›</a:t>
            </a:fld>
            <a:endParaRPr lang="en-PK"/>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06447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58C9727-804B-4282-9555-255B863709C9}" type="datetime8">
              <a:rPr lang="en-PK" smtClean="0"/>
              <a:t>19/12/2019 11:20 PM</a:t>
            </a:fld>
            <a:endParaRPr lang="en-PK"/>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0DA81F74-1F53-45A5-AAD3-3B77C13317DD}" type="slidenum">
              <a:rPr lang="en-PK" smtClean="0"/>
              <a:t>‹#›</a:t>
            </a:fld>
            <a:endParaRPr lang="en-PK"/>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839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D8C13BF-DCF8-431D-87B9-C3883B34312E}" type="datetime8">
              <a:rPr lang="en-PK" smtClean="0"/>
              <a:t>19/12/2019 11:20 PM</a:t>
            </a:fld>
            <a:endParaRPr lang="en-PK"/>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PK"/>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DA81F74-1F53-45A5-AAD3-3B77C13317DD}" type="slidenum">
              <a:rPr lang="en-PK" smtClean="0"/>
              <a:t>‹#›</a:t>
            </a:fld>
            <a:endParaRPr lang="en-PK"/>
          </a:p>
        </p:txBody>
      </p:sp>
    </p:spTree>
    <p:extLst>
      <p:ext uri="{BB962C8B-B14F-4D97-AF65-F5344CB8AC3E}">
        <p14:creationId xmlns:p14="http://schemas.microsoft.com/office/powerpoint/2010/main" val="1279156352"/>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D360AB1-355C-4D00-966C-1D82B86AC495}"/>
              </a:ext>
            </a:extLst>
          </p:cNvPr>
          <p:cNvSpPr>
            <a:spLocks noGrp="1"/>
          </p:cNvSpPr>
          <p:nvPr>
            <p:ph type="ctrTitle"/>
          </p:nvPr>
        </p:nvSpPr>
        <p:spPr>
          <a:xfrm>
            <a:off x="1847655" y="2995835"/>
            <a:ext cx="8771185" cy="651937"/>
          </a:xfrm>
        </p:spPr>
        <p:txBody>
          <a:bodyPr/>
          <a:lstStyle/>
          <a:p>
            <a:r>
              <a:rPr lang="en-US" sz="3600" dirty="0"/>
              <a:t>Design completion presentation</a:t>
            </a:r>
            <a:endParaRPr lang="en-PK" sz="3600" dirty="0"/>
          </a:p>
        </p:txBody>
      </p:sp>
      <p:sp>
        <p:nvSpPr>
          <p:cNvPr id="9" name="Subtitle 6">
            <a:extLst>
              <a:ext uri="{FF2B5EF4-FFF2-40B4-BE49-F238E27FC236}">
                <a16:creationId xmlns:a16="http://schemas.microsoft.com/office/drawing/2014/main" id="{8901C429-D4DC-448C-9D0C-C895A9E9EB88}"/>
              </a:ext>
            </a:extLst>
          </p:cNvPr>
          <p:cNvSpPr txBox="1">
            <a:spLocks/>
          </p:cNvSpPr>
          <p:nvPr/>
        </p:nvSpPr>
        <p:spPr>
          <a:xfrm>
            <a:off x="1690534" y="4067696"/>
            <a:ext cx="3698158" cy="1315617"/>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marL="285750" indent="-285750" algn="l">
              <a:buFont typeface="Courier New" panose="02070309020205020404" pitchFamily="49" charset="0"/>
              <a:buChar char="o"/>
            </a:pPr>
            <a:r>
              <a:rPr lang="en-US" dirty="0"/>
              <a:t>Muhammad Ahmed Mansoor</a:t>
            </a:r>
          </a:p>
          <a:p>
            <a:pPr marL="285750" indent="-285750" algn="l">
              <a:buFont typeface="Courier New" panose="02070309020205020404" pitchFamily="49" charset="0"/>
              <a:buChar char="o"/>
            </a:pPr>
            <a:r>
              <a:rPr lang="en-US" dirty="0" err="1"/>
              <a:t>Aamna</a:t>
            </a:r>
            <a:r>
              <a:rPr lang="en-US" dirty="0"/>
              <a:t> Arshad</a:t>
            </a:r>
          </a:p>
          <a:p>
            <a:pPr marL="285750" indent="-285750" algn="l">
              <a:buFont typeface="Courier New" panose="02070309020205020404" pitchFamily="49" charset="0"/>
              <a:buChar char="o"/>
            </a:pPr>
            <a:r>
              <a:rPr lang="en-US" dirty="0"/>
              <a:t>Malik Aqib Zahoor</a:t>
            </a:r>
            <a:endParaRPr lang="en-PK" dirty="0"/>
          </a:p>
          <a:p>
            <a:pPr marL="285750" indent="-285750" algn="l">
              <a:buFont typeface="Courier New" panose="02070309020205020404" pitchFamily="49" charset="0"/>
              <a:buChar char="o"/>
            </a:pPr>
            <a:r>
              <a:rPr lang="en-US" dirty="0"/>
              <a:t>Ali Haider Tahir</a:t>
            </a:r>
          </a:p>
          <a:p>
            <a:pPr marL="285750" indent="-285750">
              <a:buFont typeface="Courier New" panose="02070309020205020404" pitchFamily="49" charset="0"/>
              <a:buChar char="o"/>
            </a:pPr>
            <a:endParaRPr lang="en-PK" dirty="0"/>
          </a:p>
        </p:txBody>
      </p:sp>
      <p:sp>
        <p:nvSpPr>
          <p:cNvPr id="14" name="Title 5">
            <a:extLst>
              <a:ext uri="{FF2B5EF4-FFF2-40B4-BE49-F238E27FC236}">
                <a16:creationId xmlns:a16="http://schemas.microsoft.com/office/drawing/2014/main" id="{62102ACF-8573-4D89-9B13-AB3EB33F3E57}"/>
              </a:ext>
            </a:extLst>
          </p:cNvPr>
          <p:cNvSpPr txBox="1">
            <a:spLocks/>
          </p:cNvSpPr>
          <p:nvPr/>
        </p:nvSpPr>
        <p:spPr>
          <a:xfrm>
            <a:off x="1561707" y="1663559"/>
            <a:ext cx="9068586" cy="1409021"/>
          </a:xfrm>
          <a:prstGeom prst="rect">
            <a:avLst/>
          </a:prstGeom>
        </p:spPr>
        <p:txBody>
          <a:bodyPr vert="horz" lIns="91440" tIns="45720" rIns="91440" bIns="45720" rtlCol="0" anchor="ctr">
            <a:noAutofit/>
          </a:bodyPr>
          <a:lstStyle>
            <a:lvl1pPr algn="ctr" defTabSz="914400" rtl="0" eaLnBrk="1" latinLnBrk="0" hangingPunct="1">
              <a:lnSpc>
                <a:spcPct val="83000"/>
              </a:lnSpc>
              <a:spcBef>
                <a:spcPct val="0"/>
              </a:spcBef>
              <a:buNone/>
              <a:defRPr lang="en-US" sz="7200" b="0" kern="1200" cap="all" spc="-100" baseline="0" dirty="0">
                <a:solidFill>
                  <a:schemeClr val="tx1">
                    <a:lumMod val="85000"/>
                    <a:lumOff val="15000"/>
                  </a:schemeClr>
                </a:solidFill>
                <a:effectLst/>
                <a:latin typeface="+mj-lt"/>
                <a:ea typeface="+mn-ea"/>
                <a:cs typeface="+mn-cs"/>
              </a:defRPr>
            </a:lvl1pPr>
          </a:lstStyle>
          <a:p>
            <a:r>
              <a:rPr lang="en-US" sz="4800" dirty="0"/>
              <a:t>Ee-221: Digital logic design</a:t>
            </a:r>
          </a:p>
        </p:txBody>
      </p:sp>
      <p:sp>
        <p:nvSpPr>
          <p:cNvPr id="15" name="Title 5">
            <a:extLst>
              <a:ext uri="{FF2B5EF4-FFF2-40B4-BE49-F238E27FC236}">
                <a16:creationId xmlns:a16="http://schemas.microsoft.com/office/drawing/2014/main" id="{C55A90B5-0178-4081-8553-7E08432EBEDA}"/>
              </a:ext>
            </a:extLst>
          </p:cNvPr>
          <p:cNvSpPr txBox="1">
            <a:spLocks/>
          </p:cNvSpPr>
          <p:nvPr/>
        </p:nvSpPr>
        <p:spPr>
          <a:xfrm>
            <a:off x="1561707" y="1682122"/>
            <a:ext cx="9068586" cy="1409021"/>
          </a:xfrm>
          <a:prstGeom prst="rect">
            <a:avLst/>
          </a:prstGeom>
        </p:spPr>
        <p:txBody>
          <a:bodyPr vert="horz" lIns="91440" tIns="45720" rIns="91440" bIns="45720" rtlCol="0" anchor="ctr">
            <a:noAutofit/>
          </a:bodyPr>
          <a:lstStyle>
            <a:lvl1pPr algn="ctr" defTabSz="914400" rtl="0" eaLnBrk="1" latinLnBrk="0" hangingPunct="1">
              <a:lnSpc>
                <a:spcPct val="83000"/>
              </a:lnSpc>
              <a:spcBef>
                <a:spcPct val="0"/>
              </a:spcBef>
              <a:buNone/>
              <a:defRPr lang="en-US" sz="7200" b="0" kern="1200" cap="all" spc="-100" baseline="0" dirty="0">
                <a:solidFill>
                  <a:schemeClr val="tx1">
                    <a:lumMod val="85000"/>
                    <a:lumOff val="15000"/>
                  </a:schemeClr>
                </a:solidFill>
                <a:effectLst/>
                <a:latin typeface="+mj-lt"/>
                <a:ea typeface="+mn-ea"/>
                <a:cs typeface="+mn-cs"/>
              </a:defRPr>
            </a:lvl1pPr>
          </a:lstStyle>
          <a:p>
            <a:r>
              <a:rPr lang="en-US" sz="4800" u="sng" dirty="0"/>
              <a:t>Ee-221: Digital logic design</a:t>
            </a:r>
          </a:p>
        </p:txBody>
      </p:sp>
      <p:sp>
        <p:nvSpPr>
          <p:cNvPr id="17" name="Subtitle 6">
            <a:extLst>
              <a:ext uri="{FF2B5EF4-FFF2-40B4-BE49-F238E27FC236}">
                <a16:creationId xmlns:a16="http://schemas.microsoft.com/office/drawing/2014/main" id="{33C7C23D-1049-4507-8824-0CC3144CF792}"/>
              </a:ext>
            </a:extLst>
          </p:cNvPr>
          <p:cNvSpPr txBox="1">
            <a:spLocks/>
          </p:cNvSpPr>
          <p:nvPr/>
        </p:nvSpPr>
        <p:spPr>
          <a:xfrm>
            <a:off x="9503885" y="4897969"/>
            <a:ext cx="1126408" cy="408042"/>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lgn="l"/>
            <a:r>
              <a:rPr lang="en-US" dirty="0"/>
              <a:t>BEE-10A</a:t>
            </a:r>
            <a:endParaRPr lang="en-PK" dirty="0"/>
          </a:p>
        </p:txBody>
      </p:sp>
      <p:sp>
        <p:nvSpPr>
          <p:cNvPr id="2" name="Slide Number Placeholder 1">
            <a:extLst>
              <a:ext uri="{FF2B5EF4-FFF2-40B4-BE49-F238E27FC236}">
                <a16:creationId xmlns:a16="http://schemas.microsoft.com/office/drawing/2014/main" id="{B3530673-EA48-49ED-B600-46387EBD0A44}"/>
              </a:ext>
            </a:extLst>
          </p:cNvPr>
          <p:cNvSpPr>
            <a:spLocks noGrp="1"/>
          </p:cNvSpPr>
          <p:nvPr>
            <p:ph type="sldNum" sz="quarter" idx="12"/>
          </p:nvPr>
        </p:nvSpPr>
        <p:spPr/>
        <p:txBody>
          <a:bodyPr/>
          <a:lstStyle/>
          <a:p>
            <a:fld id="{0DA81F74-1F53-45A5-AAD3-3B77C13317DD}" type="slidenum">
              <a:rPr lang="en-PK" smtClean="0"/>
              <a:t>1</a:t>
            </a:fld>
            <a:endParaRPr lang="en-PK"/>
          </a:p>
        </p:txBody>
      </p:sp>
    </p:spTree>
    <p:extLst>
      <p:ext uri="{BB962C8B-B14F-4D97-AF65-F5344CB8AC3E}">
        <p14:creationId xmlns:p14="http://schemas.microsoft.com/office/powerpoint/2010/main" val="2919849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EB51-6D81-4B9D-8288-CE1C993DE25E}"/>
              </a:ext>
            </a:extLst>
          </p:cNvPr>
          <p:cNvSpPr>
            <a:spLocks noGrp="1"/>
          </p:cNvSpPr>
          <p:nvPr>
            <p:ph type="title"/>
          </p:nvPr>
        </p:nvSpPr>
        <p:spPr>
          <a:xfrm>
            <a:off x="1066800" y="249305"/>
            <a:ext cx="10058400" cy="1371600"/>
          </a:xfrm>
        </p:spPr>
        <p:txBody>
          <a:bodyPr/>
          <a:lstStyle/>
          <a:p>
            <a:pPr marL="685800" indent="-685800" algn="ctr">
              <a:buFont typeface="Wingdings" panose="05000000000000000000" pitchFamily="2" charset="2"/>
              <a:buChar char="q"/>
            </a:pPr>
            <a:r>
              <a:rPr lang="en-US" u="sng" dirty="0"/>
              <a:t>The Repeater:</a:t>
            </a:r>
            <a:endParaRPr lang="en-PK" u="sng" dirty="0"/>
          </a:p>
        </p:txBody>
      </p:sp>
      <p:sp>
        <p:nvSpPr>
          <p:cNvPr id="3" name="Content Placeholder 2">
            <a:extLst>
              <a:ext uri="{FF2B5EF4-FFF2-40B4-BE49-F238E27FC236}">
                <a16:creationId xmlns:a16="http://schemas.microsoft.com/office/drawing/2014/main" id="{87FFA1D9-462F-4459-806E-5ACCED5F044D}"/>
              </a:ext>
            </a:extLst>
          </p:cNvPr>
          <p:cNvSpPr>
            <a:spLocks noGrp="1"/>
          </p:cNvSpPr>
          <p:nvPr>
            <p:ph idx="1"/>
          </p:nvPr>
        </p:nvSpPr>
        <p:spPr>
          <a:xfrm>
            <a:off x="1066800" y="1532854"/>
            <a:ext cx="3416710" cy="4494319"/>
          </a:xfrm>
        </p:spPr>
        <p:txBody>
          <a:bodyPr>
            <a:normAutofit/>
          </a:bodyPr>
          <a:lstStyle/>
          <a:p>
            <a:r>
              <a:rPr lang="en-US" dirty="0"/>
              <a:t>The circuit in charge of controlling the repetition of certain steps.</a:t>
            </a:r>
          </a:p>
          <a:p>
            <a:r>
              <a:rPr lang="en-US" dirty="0"/>
              <a:t>A small combinational block would first take the state of the Final Stage FSM(4-bits) and convert it into a 2-bit code telling the succeeding FSM if and how many times a step is to be repeated. </a:t>
            </a:r>
          </a:p>
          <a:p>
            <a:r>
              <a:rPr lang="en-US" dirty="0"/>
              <a:t>The state diagram is shown here. Remaining work was same as before.</a:t>
            </a:r>
            <a:endParaRPr lang="en-PK" dirty="0"/>
          </a:p>
        </p:txBody>
      </p:sp>
      <p:sp>
        <p:nvSpPr>
          <p:cNvPr id="4" name="Slide Number Placeholder 3">
            <a:extLst>
              <a:ext uri="{FF2B5EF4-FFF2-40B4-BE49-F238E27FC236}">
                <a16:creationId xmlns:a16="http://schemas.microsoft.com/office/drawing/2014/main" id="{83734AF8-D1B8-43DB-9DF2-53893F8608E5}"/>
              </a:ext>
            </a:extLst>
          </p:cNvPr>
          <p:cNvSpPr>
            <a:spLocks noGrp="1"/>
          </p:cNvSpPr>
          <p:nvPr>
            <p:ph type="sldNum" sz="quarter" idx="12"/>
          </p:nvPr>
        </p:nvSpPr>
        <p:spPr/>
        <p:txBody>
          <a:bodyPr/>
          <a:lstStyle/>
          <a:p>
            <a:fld id="{0DA81F74-1F53-45A5-AAD3-3B77C13317DD}" type="slidenum">
              <a:rPr lang="en-PK" smtClean="0"/>
              <a:t>10</a:t>
            </a:fld>
            <a:endParaRPr lang="en-PK"/>
          </a:p>
        </p:txBody>
      </p:sp>
      <p:pic>
        <p:nvPicPr>
          <p:cNvPr id="5" name="Picture 4">
            <a:extLst>
              <a:ext uri="{FF2B5EF4-FFF2-40B4-BE49-F238E27FC236}">
                <a16:creationId xmlns:a16="http://schemas.microsoft.com/office/drawing/2014/main" id="{9E75D569-F301-49AB-9AE4-C451B4AE2060}"/>
              </a:ext>
            </a:extLst>
          </p:cNvPr>
          <p:cNvPicPr>
            <a:picLocks noChangeAspect="1"/>
          </p:cNvPicPr>
          <p:nvPr/>
        </p:nvPicPr>
        <p:blipFill>
          <a:blip r:embed="rId2"/>
          <a:stretch>
            <a:fillRect/>
          </a:stretch>
        </p:blipFill>
        <p:spPr>
          <a:xfrm>
            <a:off x="4601497" y="1253834"/>
            <a:ext cx="5569332" cy="5053838"/>
          </a:xfrm>
          <a:prstGeom prst="rect">
            <a:avLst/>
          </a:prstGeom>
        </p:spPr>
      </p:pic>
      <p:pic>
        <p:nvPicPr>
          <p:cNvPr id="10" name="Picture 9">
            <a:extLst>
              <a:ext uri="{FF2B5EF4-FFF2-40B4-BE49-F238E27FC236}">
                <a16:creationId xmlns:a16="http://schemas.microsoft.com/office/drawing/2014/main" id="{422C1497-2915-4556-8424-F6DDE62DB0F0}"/>
              </a:ext>
            </a:extLst>
          </p:cNvPr>
          <p:cNvPicPr>
            <a:picLocks noChangeAspect="1"/>
          </p:cNvPicPr>
          <p:nvPr/>
        </p:nvPicPr>
        <p:blipFill>
          <a:blip r:embed="rId3"/>
          <a:stretch>
            <a:fillRect/>
          </a:stretch>
        </p:blipFill>
        <p:spPr>
          <a:xfrm>
            <a:off x="10170829" y="1778221"/>
            <a:ext cx="1444800" cy="2897067"/>
          </a:xfrm>
          <a:prstGeom prst="rect">
            <a:avLst/>
          </a:prstGeom>
        </p:spPr>
      </p:pic>
    </p:spTree>
    <p:extLst>
      <p:ext uri="{BB962C8B-B14F-4D97-AF65-F5344CB8AC3E}">
        <p14:creationId xmlns:p14="http://schemas.microsoft.com/office/powerpoint/2010/main" val="68991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EB51-6D81-4B9D-8288-CE1C993DE25E}"/>
              </a:ext>
            </a:extLst>
          </p:cNvPr>
          <p:cNvSpPr>
            <a:spLocks noGrp="1"/>
          </p:cNvSpPr>
          <p:nvPr>
            <p:ph type="title"/>
          </p:nvPr>
        </p:nvSpPr>
        <p:spPr>
          <a:xfrm>
            <a:off x="1066800" y="249305"/>
            <a:ext cx="10058400" cy="1371600"/>
          </a:xfrm>
        </p:spPr>
        <p:txBody>
          <a:bodyPr/>
          <a:lstStyle/>
          <a:p>
            <a:pPr marL="685800" indent="-685800" algn="ctr">
              <a:buFont typeface="Wingdings" panose="05000000000000000000" pitchFamily="2" charset="2"/>
              <a:buChar char="q"/>
            </a:pPr>
            <a:r>
              <a:rPr lang="en-US" u="sng" dirty="0"/>
              <a:t>The Repeater- Simulation:</a:t>
            </a:r>
            <a:endParaRPr lang="en-PK" u="sng" dirty="0"/>
          </a:p>
        </p:txBody>
      </p:sp>
      <p:sp>
        <p:nvSpPr>
          <p:cNvPr id="3" name="Content Placeholder 2">
            <a:extLst>
              <a:ext uri="{FF2B5EF4-FFF2-40B4-BE49-F238E27FC236}">
                <a16:creationId xmlns:a16="http://schemas.microsoft.com/office/drawing/2014/main" id="{87FFA1D9-462F-4459-806E-5ACCED5F044D}"/>
              </a:ext>
            </a:extLst>
          </p:cNvPr>
          <p:cNvSpPr>
            <a:spLocks noGrp="1"/>
          </p:cNvSpPr>
          <p:nvPr>
            <p:ph idx="1"/>
          </p:nvPr>
        </p:nvSpPr>
        <p:spPr>
          <a:xfrm>
            <a:off x="1066799" y="1414865"/>
            <a:ext cx="4283137" cy="4789290"/>
          </a:xfrm>
        </p:spPr>
        <p:txBody>
          <a:bodyPr/>
          <a:lstStyle/>
          <a:p>
            <a:r>
              <a:rPr lang="en-US" dirty="0"/>
              <a:t>The repeater and its companion combinational circuit were both drawn on Proteus.</a:t>
            </a:r>
            <a:endParaRPr lang="en-PK" dirty="0"/>
          </a:p>
        </p:txBody>
      </p:sp>
      <p:sp>
        <p:nvSpPr>
          <p:cNvPr id="4" name="Slide Number Placeholder 3">
            <a:extLst>
              <a:ext uri="{FF2B5EF4-FFF2-40B4-BE49-F238E27FC236}">
                <a16:creationId xmlns:a16="http://schemas.microsoft.com/office/drawing/2014/main" id="{83734AF8-D1B8-43DB-9DF2-53893F8608E5}"/>
              </a:ext>
            </a:extLst>
          </p:cNvPr>
          <p:cNvSpPr>
            <a:spLocks noGrp="1"/>
          </p:cNvSpPr>
          <p:nvPr>
            <p:ph type="sldNum" sz="quarter" idx="12"/>
          </p:nvPr>
        </p:nvSpPr>
        <p:spPr/>
        <p:txBody>
          <a:bodyPr/>
          <a:lstStyle/>
          <a:p>
            <a:fld id="{0DA81F74-1F53-45A5-AAD3-3B77C13317DD}" type="slidenum">
              <a:rPr lang="en-PK" smtClean="0"/>
              <a:t>11</a:t>
            </a:fld>
            <a:endParaRPr lang="en-PK"/>
          </a:p>
        </p:txBody>
      </p:sp>
      <p:pic>
        <p:nvPicPr>
          <p:cNvPr id="5" name="Picture 4">
            <a:extLst>
              <a:ext uri="{FF2B5EF4-FFF2-40B4-BE49-F238E27FC236}">
                <a16:creationId xmlns:a16="http://schemas.microsoft.com/office/drawing/2014/main" id="{47FB9245-5B1B-494E-B6E4-360101E25F8B}"/>
              </a:ext>
            </a:extLst>
          </p:cNvPr>
          <p:cNvPicPr>
            <a:picLocks noChangeAspect="1"/>
          </p:cNvPicPr>
          <p:nvPr/>
        </p:nvPicPr>
        <p:blipFill>
          <a:blip r:embed="rId2"/>
          <a:stretch>
            <a:fillRect/>
          </a:stretch>
        </p:blipFill>
        <p:spPr>
          <a:xfrm>
            <a:off x="5919019" y="1758138"/>
            <a:ext cx="5775264" cy="4549534"/>
          </a:xfrm>
          <a:prstGeom prst="rect">
            <a:avLst/>
          </a:prstGeom>
          <a:ln>
            <a:solidFill>
              <a:schemeClr val="tx1"/>
            </a:solidFill>
          </a:ln>
        </p:spPr>
      </p:pic>
      <p:pic>
        <p:nvPicPr>
          <p:cNvPr id="6" name="Picture 5">
            <a:extLst>
              <a:ext uri="{FF2B5EF4-FFF2-40B4-BE49-F238E27FC236}">
                <a16:creationId xmlns:a16="http://schemas.microsoft.com/office/drawing/2014/main" id="{548CF893-20D2-40EF-BF93-4EDB786CA81E}"/>
              </a:ext>
            </a:extLst>
          </p:cNvPr>
          <p:cNvPicPr>
            <a:picLocks noChangeAspect="1"/>
          </p:cNvPicPr>
          <p:nvPr/>
        </p:nvPicPr>
        <p:blipFill>
          <a:blip r:embed="rId3"/>
          <a:stretch>
            <a:fillRect/>
          </a:stretch>
        </p:blipFill>
        <p:spPr>
          <a:xfrm>
            <a:off x="1066799" y="5040826"/>
            <a:ext cx="4526567" cy="1266846"/>
          </a:xfrm>
          <a:prstGeom prst="rect">
            <a:avLst/>
          </a:prstGeom>
          <a:ln>
            <a:solidFill>
              <a:schemeClr val="tx1"/>
            </a:solidFill>
          </a:ln>
        </p:spPr>
      </p:pic>
      <p:pic>
        <p:nvPicPr>
          <p:cNvPr id="7" name="Picture 6">
            <a:extLst>
              <a:ext uri="{FF2B5EF4-FFF2-40B4-BE49-F238E27FC236}">
                <a16:creationId xmlns:a16="http://schemas.microsoft.com/office/drawing/2014/main" id="{71904D23-9896-4B8C-9AB0-1CB349EEEDC4}"/>
              </a:ext>
            </a:extLst>
          </p:cNvPr>
          <p:cNvPicPr>
            <a:picLocks noChangeAspect="1"/>
          </p:cNvPicPr>
          <p:nvPr/>
        </p:nvPicPr>
        <p:blipFill>
          <a:blip r:embed="rId4"/>
          <a:stretch>
            <a:fillRect/>
          </a:stretch>
        </p:blipFill>
        <p:spPr>
          <a:xfrm>
            <a:off x="1066799" y="2571414"/>
            <a:ext cx="4526567" cy="2320414"/>
          </a:xfrm>
          <a:prstGeom prst="rect">
            <a:avLst/>
          </a:prstGeom>
          <a:ln>
            <a:solidFill>
              <a:schemeClr val="tx1"/>
            </a:solidFill>
          </a:ln>
        </p:spPr>
      </p:pic>
    </p:spTree>
    <p:extLst>
      <p:ext uri="{BB962C8B-B14F-4D97-AF65-F5344CB8AC3E}">
        <p14:creationId xmlns:p14="http://schemas.microsoft.com/office/powerpoint/2010/main" val="2917051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EB51-6D81-4B9D-8288-CE1C993DE25E}"/>
              </a:ext>
            </a:extLst>
          </p:cNvPr>
          <p:cNvSpPr>
            <a:spLocks noGrp="1"/>
          </p:cNvSpPr>
          <p:nvPr>
            <p:ph type="title"/>
          </p:nvPr>
        </p:nvSpPr>
        <p:spPr>
          <a:xfrm>
            <a:off x="1066800" y="249305"/>
            <a:ext cx="10058400" cy="1371600"/>
          </a:xfrm>
        </p:spPr>
        <p:txBody>
          <a:bodyPr/>
          <a:lstStyle/>
          <a:p>
            <a:pPr marL="685800" indent="-685800" algn="ctr">
              <a:buFont typeface="Wingdings" panose="05000000000000000000" pitchFamily="2" charset="2"/>
              <a:buChar char="q"/>
            </a:pPr>
            <a:r>
              <a:rPr lang="en-US" u="sng" dirty="0"/>
              <a:t>The Time Controller:</a:t>
            </a:r>
            <a:endParaRPr lang="en-PK" u="sng" dirty="0"/>
          </a:p>
        </p:txBody>
      </p:sp>
      <p:sp>
        <p:nvSpPr>
          <p:cNvPr id="3" name="Content Placeholder 2">
            <a:extLst>
              <a:ext uri="{FF2B5EF4-FFF2-40B4-BE49-F238E27FC236}">
                <a16:creationId xmlns:a16="http://schemas.microsoft.com/office/drawing/2014/main" id="{87FFA1D9-462F-4459-806E-5ACCED5F044D}"/>
              </a:ext>
            </a:extLst>
          </p:cNvPr>
          <p:cNvSpPr>
            <a:spLocks noGrp="1"/>
          </p:cNvSpPr>
          <p:nvPr>
            <p:ph idx="1"/>
          </p:nvPr>
        </p:nvSpPr>
        <p:spPr>
          <a:xfrm>
            <a:off x="1066800" y="1414868"/>
            <a:ext cx="10058400" cy="3931920"/>
          </a:xfrm>
        </p:spPr>
        <p:txBody>
          <a:bodyPr/>
          <a:lstStyle/>
          <a:p>
            <a:r>
              <a:rPr lang="en-US" dirty="0"/>
              <a:t>This circuit must signal if the time for the current step is up. </a:t>
            </a:r>
          </a:p>
          <a:p>
            <a:r>
              <a:rPr lang="en-US" dirty="0"/>
              <a:t>For this circuit, an attempt was made to employ creativity and move away from the redundant FSM approach by using an algorithmic and building-block approach. </a:t>
            </a:r>
          </a:p>
        </p:txBody>
      </p:sp>
      <p:sp>
        <p:nvSpPr>
          <p:cNvPr id="4" name="Slide Number Placeholder 3">
            <a:extLst>
              <a:ext uri="{FF2B5EF4-FFF2-40B4-BE49-F238E27FC236}">
                <a16:creationId xmlns:a16="http://schemas.microsoft.com/office/drawing/2014/main" id="{83734AF8-D1B8-43DB-9DF2-53893F8608E5}"/>
              </a:ext>
            </a:extLst>
          </p:cNvPr>
          <p:cNvSpPr>
            <a:spLocks noGrp="1"/>
          </p:cNvSpPr>
          <p:nvPr>
            <p:ph type="sldNum" sz="quarter" idx="12"/>
          </p:nvPr>
        </p:nvSpPr>
        <p:spPr/>
        <p:txBody>
          <a:bodyPr/>
          <a:lstStyle/>
          <a:p>
            <a:fld id="{0DA81F74-1F53-45A5-AAD3-3B77C13317DD}" type="slidenum">
              <a:rPr lang="en-PK" smtClean="0"/>
              <a:t>12</a:t>
            </a:fld>
            <a:endParaRPr lang="en-PK"/>
          </a:p>
        </p:txBody>
      </p:sp>
      <p:pic>
        <p:nvPicPr>
          <p:cNvPr id="5" name="Picture 4">
            <a:extLst>
              <a:ext uri="{FF2B5EF4-FFF2-40B4-BE49-F238E27FC236}">
                <a16:creationId xmlns:a16="http://schemas.microsoft.com/office/drawing/2014/main" id="{DEE7C878-FE76-4976-AB4E-451872073FD2}"/>
              </a:ext>
            </a:extLst>
          </p:cNvPr>
          <p:cNvPicPr>
            <a:picLocks noChangeAspect="1"/>
          </p:cNvPicPr>
          <p:nvPr/>
        </p:nvPicPr>
        <p:blipFill>
          <a:blip r:embed="rId2"/>
          <a:stretch>
            <a:fillRect/>
          </a:stretch>
        </p:blipFill>
        <p:spPr>
          <a:xfrm>
            <a:off x="2356888" y="2512912"/>
            <a:ext cx="7478223" cy="3931920"/>
          </a:xfrm>
          <a:prstGeom prst="rect">
            <a:avLst/>
          </a:prstGeom>
        </p:spPr>
      </p:pic>
    </p:spTree>
    <p:extLst>
      <p:ext uri="{BB962C8B-B14F-4D97-AF65-F5344CB8AC3E}">
        <p14:creationId xmlns:p14="http://schemas.microsoft.com/office/powerpoint/2010/main" val="709110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EB51-6D81-4B9D-8288-CE1C993DE25E}"/>
              </a:ext>
            </a:extLst>
          </p:cNvPr>
          <p:cNvSpPr>
            <a:spLocks noGrp="1"/>
          </p:cNvSpPr>
          <p:nvPr>
            <p:ph type="title"/>
          </p:nvPr>
        </p:nvSpPr>
        <p:spPr>
          <a:xfrm>
            <a:off x="1066800" y="249305"/>
            <a:ext cx="10058400" cy="1371600"/>
          </a:xfrm>
        </p:spPr>
        <p:txBody>
          <a:bodyPr/>
          <a:lstStyle/>
          <a:p>
            <a:pPr marL="685800" indent="-685800" algn="ctr">
              <a:buFont typeface="Wingdings" panose="05000000000000000000" pitchFamily="2" charset="2"/>
              <a:buChar char="q"/>
            </a:pPr>
            <a:r>
              <a:rPr lang="en-US" u="sng" dirty="0"/>
              <a:t>The Time Controller-Simulation:</a:t>
            </a:r>
            <a:endParaRPr lang="en-PK" u="sng" dirty="0"/>
          </a:p>
        </p:txBody>
      </p:sp>
      <p:sp>
        <p:nvSpPr>
          <p:cNvPr id="3" name="Content Placeholder 2">
            <a:extLst>
              <a:ext uri="{FF2B5EF4-FFF2-40B4-BE49-F238E27FC236}">
                <a16:creationId xmlns:a16="http://schemas.microsoft.com/office/drawing/2014/main" id="{87FFA1D9-462F-4459-806E-5ACCED5F044D}"/>
              </a:ext>
            </a:extLst>
          </p:cNvPr>
          <p:cNvSpPr>
            <a:spLocks noGrp="1"/>
          </p:cNvSpPr>
          <p:nvPr>
            <p:ph idx="1"/>
          </p:nvPr>
        </p:nvSpPr>
        <p:spPr>
          <a:xfrm>
            <a:off x="1066800" y="1464026"/>
            <a:ext cx="2748116" cy="3931920"/>
          </a:xfrm>
        </p:spPr>
        <p:txBody>
          <a:bodyPr/>
          <a:lstStyle/>
          <a:p>
            <a:r>
              <a:rPr lang="en-US" dirty="0"/>
              <a:t>The time controller was similarly drawn on proteus.</a:t>
            </a:r>
            <a:endParaRPr lang="en-PK" dirty="0"/>
          </a:p>
        </p:txBody>
      </p:sp>
      <p:sp>
        <p:nvSpPr>
          <p:cNvPr id="4" name="Slide Number Placeholder 3">
            <a:extLst>
              <a:ext uri="{FF2B5EF4-FFF2-40B4-BE49-F238E27FC236}">
                <a16:creationId xmlns:a16="http://schemas.microsoft.com/office/drawing/2014/main" id="{83734AF8-D1B8-43DB-9DF2-53893F8608E5}"/>
              </a:ext>
            </a:extLst>
          </p:cNvPr>
          <p:cNvSpPr>
            <a:spLocks noGrp="1"/>
          </p:cNvSpPr>
          <p:nvPr>
            <p:ph type="sldNum" sz="quarter" idx="12"/>
          </p:nvPr>
        </p:nvSpPr>
        <p:spPr/>
        <p:txBody>
          <a:bodyPr/>
          <a:lstStyle/>
          <a:p>
            <a:fld id="{0DA81F74-1F53-45A5-AAD3-3B77C13317DD}" type="slidenum">
              <a:rPr lang="en-PK" smtClean="0"/>
              <a:t>13</a:t>
            </a:fld>
            <a:endParaRPr lang="en-PK"/>
          </a:p>
        </p:txBody>
      </p:sp>
      <p:pic>
        <p:nvPicPr>
          <p:cNvPr id="5" name="Picture 4">
            <a:extLst>
              <a:ext uri="{FF2B5EF4-FFF2-40B4-BE49-F238E27FC236}">
                <a16:creationId xmlns:a16="http://schemas.microsoft.com/office/drawing/2014/main" id="{47FA12A9-C6B2-441D-B45D-3ED2886AD9CB}"/>
              </a:ext>
            </a:extLst>
          </p:cNvPr>
          <p:cNvPicPr>
            <a:picLocks noChangeAspect="1"/>
          </p:cNvPicPr>
          <p:nvPr/>
        </p:nvPicPr>
        <p:blipFill>
          <a:blip r:embed="rId2"/>
          <a:stretch>
            <a:fillRect/>
          </a:stretch>
        </p:blipFill>
        <p:spPr>
          <a:xfrm>
            <a:off x="5422152" y="3106013"/>
            <a:ext cx="6164825" cy="3076600"/>
          </a:xfrm>
          <a:prstGeom prst="rect">
            <a:avLst/>
          </a:prstGeom>
          <a:ln>
            <a:solidFill>
              <a:schemeClr val="tx1"/>
            </a:solidFill>
          </a:ln>
        </p:spPr>
      </p:pic>
      <p:pic>
        <p:nvPicPr>
          <p:cNvPr id="6" name="Picture 5">
            <a:extLst>
              <a:ext uri="{FF2B5EF4-FFF2-40B4-BE49-F238E27FC236}">
                <a16:creationId xmlns:a16="http://schemas.microsoft.com/office/drawing/2014/main" id="{5D329163-72A3-489D-8D21-4744FCAD8DAC}"/>
              </a:ext>
            </a:extLst>
          </p:cNvPr>
          <p:cNvPicPr>
            <a:picLocks noChangeAspect="1"/>
          </p:cNvPicPr>
          <p:nvPr/>
        </p:nvPicPr>
        <p:blipFill>
          <a:blip r:embed="rId3"/>
          <a:stretch>
            <a:fillRect/>
          </a:stretch>
        </p:blipFill>
        <p:spPr>
          <a:xfrm>
            <a:off x="5445254" y="1392798"/>
            <a:ext cx="6141723" cy="1588156"/>
          </a:xfrm>
          <a:prstGeom prst="rect">
            <a:avLst/>
          </a:prstGeom>
          <a:ln>
            <a:solidFill>
              <a:schemeClr val="tx1"/>
            </a:solidFill>
          </a:ln>
        </p:spPr>
      </p:pic>
      <p:pic>
        <p:nvPicPr>
          <p:cNvPr id="7" name="Picture 6">
            <a:extLst>
              <a:ext uri="{FF2B5EF4-FFF2-40B4-BE49-F238E27FC236}">
                <a16:creationId xmlns:a16="http://schemas.microsoft.com/office/drawing/2014/main" id="{037C0E75-5201-42D6-B867-F5276EF06B80}"/>
              </a:ext>
            </a:extLst>
          </p:cNvPr>
          <p:cNvPicPr>
            <a:picLocks noChangeAspect="1"/>
          </p:cNvPicPr>
          <p:nvPr/>
        </p:nvPicPr>
        <p:blipFill>
          <a:blip r:embed="rId4"/>
          <a:stretch>
            <a:fillRect/>
          </a:stretch>
        </p:blipFill>
        <p:spPr>
          <a:xfrm>
            <a:off x="1273367" y="2716765"/>
            <a:ext cx="3965320" cy="3465848"/>
          </a:xfrm>
          <a:prstGeom prst="rect">
            <a:avLst/>
          </a:prstGeom>
          <a:ln>
            <a:solidFill>
              <a:schemeClr val="tx1"/>
            </a:solidFill>
          </a:ln>
        </p:spPr>
      </p:pic>
    </p:spTree>
    <p:extLst>
      <p:ext uri="{BB962C8B-B14F-4D97-AF65-F5344CB8AC3E}">
        <p14:creationId xmlns:p14="http://schemas.microsoft.com/office/powerpoint/2010/main" val="364658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EB51-6D81-4B9D-8288-CE1C993DE25E}"/>
              </a:ext>
            </a:extLst>
          </p:cNvPr>
          <p:cNvSpPr>
            <a:spLocks noGrp="1"/>
          </p:cNvSpPr>
          <p:nvPr>
            <p:ph type="title"/>
          </p:nvPr>
        </p:nvSpPr>
        <p:spPr>
          <a:xfrm>
            <a:off x="1066800" y="249305"/>
            <a:ext cx="10058400" cy="1371600"/>
          </a:xfrm>
        </p:spPr>
        <p:txBody>
          <a:bodyPr/>
          <a:lstStyle/>
          <a:p>
            <a:pPr marL="685800" indent="-685800" algn="ctr">
              <a:buFont typeface="Wingdings" panose="05000000000000000000" pitchFamily="2" charset="2"/>
              <a:buChar char="q"/>
            </a:pPr>
            <a:r>
              <a:rPr lang="en-US" u="sng" dirty="0"/>
              <a:t>Clock Multipliers:</a:t>
            </a:r>
            <a:endParaRPr lang="en-PK" u="sng" dirty="0"/>
          </a:p>
        </p:txBody>
      </p:sp>
      <p:sp>
        <p:nvSpPr>
          <p:cNvPr id="3" name="Content Placeholder 2">
            <a:extLst>
              <a:ext uri="{FF2B5EF4-FFF2-40B4-BE49-F238E27FC236}">
                <a16:creationId xmlns:a16="http://schemas.microsoft.com/office/drawing/2014/main" id="{87FFA1D9-462F-4459-806E-5ACCED5F044D}"/>
              </a:ext>
            </a:extLst>
          </p:cNvPr>
          <p:cNvSpPr>
            <a:spLocks noGrp="1"/>
          </p:cNvSpPr>
          <p:nvPr>
            <p:ph idx="1"/>
          </p:nvPr>
        </p:nvSpPr>
        <p:spPr>
          <a:xfrm>
            <a:off x="1066799" y="1405034"/>
            <a:ext cx="4645743" cy="4902638"/>
          </a:xfrm>
        </p:spPr>
        <p:txBody>
          <a:bodyPr/>
          <a:lstStyle/>
          <a:p>
            <a:r>
              <a:rPr lang="en-US" dirty="0"/>
              <a:t>Two of these circuits are to be made – one for the speed control and one for the quantity control.  </a:t>
            </a:r>
          </a:p>
          <a:p>
            <a:r>
              <a:rPr lang="en-US" dirty="0"/>
              <a:t>The base clock period was decided to be 0.1s (10Hz). This circuit had to multiply that by 8, 10, or 15 (0.8s, 1s or 1.5s) based on user input.</a:t>
            </a:r>
          </a:p>
          <a:p>
            <a:r>
              <a:rPr lang="en-US" dirty="0"/>
              <a:t>This circuit was again perceived as an FSM.</a:t>
            </a:r>
            <a:endParaRPr lang="en-PK" dirty="0"/>
          </a:p>
        </p:txBody>
      </p:sp>
      <p:sp>
        <p:nvSpPr>
          <p:cNvPr id="4" name="Slide Number Placeholder 3">
            <a:extLst>
              <a:ext uri="{FF2B5EF4-FFF2-40B4-BE49-F238E27FC236}">
                <a16:creationId xmlns:a16="http://schemas.microsoft.com/office/drawing/2014/main" id="{83734AF8-D1B8-43DB-9DF2-53893F8608E5}"/>
              </a:ext>
            </a:extLst>
          </p:cNvPr>
          <p:cNvSpPr>
            <a:spLocks noGrp="1"/>
          </p:cNvSpPr>
          <p:nvPr>
            <p:ph type="sldNum" sz="quarter" idx="12"/>
          </p:nvPr>
        </p:nvSpPr>
        <p:spPr/>
        <p:txBody>
          <a:bodyPr/>
          <a:lstStyle/>
          <a:p>
            <a:fld id="{0DA81F74-1F53-45A5-AAD3-3B77C13317DD}" type="slidenum">
              <a:rPr lang="en-PK" smtClean="0"/>
              <a:t>14</a:t>
            </a:fld>
            <a:endParaRPr lang="en-PK"/>
          </a:p>
        </p:txBody>
      </p:sp>
      <p:pic>
        <p:nvPicPr>
          <p:cNvPr id="5" name="Picture 4">
            <a:extLst>
              <a:ext uri="{FF2B5EF4-FFF2-40B4-BE49-F238E27FC236}">
                <a16:creationId xmlns:a16="http://schemas.microsoft.com/office/drawing/2014/main" id="{96318061-DAFF-48DA-AA49-14F79B1D521F}"/>
              </a:ext>
            </a:extLst>
          </p:cNvPr>
          <p:cNvPicPr>
            <a:picLocks noChangeAspect="1"/>
          </p:cNvPicPr>
          <p:nvPr/>
        </p:nvPicPr>
        <p:blipFill>
          <a:blip r:embed="rId2"/>
          <a:stretch>
            <a:fillRect/>
          </a:stretch>
        </p:blipFill>
        <p:spPr>
          <a:xfrm>
            <a:off x="6407314" y="1387513"/>
            <a:ext cx="5234080" cy="5194479"/>
          </a:xfrm>
          <a:prstGeom prst="rect">
            <a:avLst/>
          </a:prstGeom>
        </p:spPr>
      </p:pic>
    </p:spTree>
    <p:extLst>
      <p:ext uri="{BB962C8B-B14F-4D97-AF65-F5344CB8AC3E}">
        <p14:creationId xmlns:p14="http://schemas.microsoft.com/office/powerpoint/2010/main" val="3101077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EB51-6D81-4B9D-8288-CE1C993DE25E}"/>
              </a:ext>
            </a:extLst>
          </p:cNvPr>
          <p:cNvSpPr>
            <a:spLocks noGrp="1"/>
          </p:cNvSpPr>
          <p:nvPr>
            <p:ph type="title"/>
          </p:nvPr>
        </p:nvSpPr>
        <p:spPr>
          <a:xfrm>
            <a:off x="1066800" y="249305"/>
            <a:ext cx="10058400" cy="1371600"/>
          </a:xfrm>
        </p:spPr>
        <p:txBody>
          <a:bodyPr/>
          <a:lstStyle/>
          <a:p>
            <a:pPr marL="685800" indent="-685800" algn="ctr">
              <a:buFont typeface="Wingdings" panose="05000000000000000000" pitchFamily="2" charset="2"/>
              <a:buChar char="q"/>
            </a:pPr>
            <a:r>
              <a:rPr lang="en-US" u="sng" dirty="0"/>
              <a:t>Clock Multiplier-Simulation:</a:t>
            </a:r>
            <a:endParaRPr lang="en-PK" u="sng" dirty="0"/>
          </a:p>
        </p:txBody>
      </p:sp>
      <p:sp>
        <p:nvSpPr>
          <p:cNvPr id="3" name="Content Placeholder 2">
            <a:extLst>
              <a:ext uri="{FF2B5EF4-FFF2-40B4-BE49-F238E27FC236}">
                <a16:creationId xmlns:a16="http://schemas.microsoft.com/office/drawing/2014/main" id="{87FFA1D9-462F-4459-806E-5ACCED5F044D}"/>
              </a:ext>
            </a:extLst>
          </p:cNvPr>
          <p:cNvSpPr>
            <a:spLocks noGrp="1"/>
          </p:cNvSpPr>
          <p:nvPr>
            <p:ph idx="1"/>
          </p:nvPr>
        </p:nvSpPr>
        <p:spPr>
          <a:xfrm>
            <a:off x="1066800" y="1503354"/>
            <a:ext cx="3259394" cy="3931920"/>
          </a:xfrm>
        </p:spPr>
        <p:txBody>
          <a:bodyPr/>
          <a:lstStyle/>
          <a:p>
            <a:r>
              <a:rPr lang="en-US" dirty="0"/>
              <a:t>The schematics as well as the timing diagrams are shown below:</a:t>
            </a:r>
            <a:endParaRPr lang="en-PK" dirty="0"/>
          </a:p>
        </p:txBody>
      </p:sp>
      <p:sp>
        <p:nvSpPr>
          <p:cNvPr id="4" name="Slide Number Placeholder 3">
            <a:extLst>
              <a:ext uri="{FF2B5EF4-FFF2-40B4-BE49-F238E27FC236}">
                <a16:creationId xmlns:a16="http://schemas.microsoft.com/office/drawing/2014/main" id="{83734AF8-D1B8-43DB-9DF2-53893F8608E5}"/>
              </a:ext>
            </a:extLst>
          </p:cNvPr>
          <p:cNvSpPr>
            <a:spLocks noGrp="1"/>
          </p:cNvSpPr>
          <p:nvPr>
            <p:ph type="sldNum" sz="quarter" idx="12"/>
          </p:nvPr>
        </p:nvSpPr>
        <p:spPr/>
        <p:txBody>
          <a:bodyPr/>
          <a:lstStyle/>
          <a:p>
            <a:fld id="{0DA81F74-1F53-45A5-AAD3-3B77C13317DD}" type="slidenum">
              <a:rPr lang="en-PK" smtClean="0"/>
              <a:t>15</a:t>
            </a:fld>
            <a:endParaRPr lang="en-PK"/>
          </a:p>
        </p:txBody>
      </p:sp>
      <p:pic>
        <p:nvPicPr>
          <p:cNvPr id="5" name="Picture 4">
            <a:extLst>
              <a:ext uri="{FF2B5EF4-FFF2-40B4-BE49-F238E27FC236}">
                <a16:creationId xmlns:a16="http://schemas.microsoft.com/office/drawing/2014/main" id="{9C0AE21F-0309-4B82-8225-61B4946EFE84}"/>
              </a:ext>
            </a:extLst>
          </p:cNvPr>
          <p:cNvPicPr>
            <a:picLocks noChangeAspect="1"/>
          </p:cNvPicPr>
          <p:nvPr/>
        </p:nvPicPr>
        <p:blipFill>
          <a:blip r:embed="rId2"/>
          <a:stretch>
            <a:fillRect/>
          </a:stretch>
        </p:blipFill>
        <p:spPr>
          <a:xfrm>
            <a:off x="5737223" y="1424695"/>
            <a:ext cx="5520712" cy="2832673"/>
          </a:xfrm>
          <a:prstGeom prst="rect">
            <a:avLst/>
          </a:prstGeom>
          <a:ln>
            <a:solidFill>
              <a:schemeClr val="tx1"/>
            </a:solidFill>
          </a:ln>
        </p:spPr>
      </p:pic>
      <p:pic>
        <p:nvPicPr>
          <p:cNvPr id="6" name="Picture 5">
            <a:extLst>
              <a:ext uri="{FF2B5EF4-FFF2-40B4-BE49-F238E27FC236}">
                <a16:creationId xmlns:a16="http://schemas.microsoft.com/office/drawing/2014/main" id="{2C45AD25-0EB0-484D-942F-5D7A53E5D997}"/>
              </a:ext>
            </a:extLst>
          </p:cNvPr>
          <p:cNvPicPr>
            <a:picLocks noChangeAspect="1"/>
          </p:cNvPicPr>
          <p:nvPr/>
        </p:nvPicPr>
        <p:blipFill>
          <a:blip r:embed="rId3"/>
          <a:stretch>
            <a:fillRect/>
          </a:stretch>
        </p:blipFill>
        <p:spPr>
          <a:xfrm>
            <a:off x="3852098" y="3004673"/>
            <a:ext cx="1665746" cy="1252695"/>
          </a:xfrm>
          <a:prstGeom prst="rect">
            <a:avLst/>
          </a:prstGeom>
          <a:ln>
            <a:solidFill>
              <a:schemeClr val="tx1"/>
            </a:solidFill>
          </a:ln>
        </p:spPr>
      </p:pic>
      <p:pic>
        <p:nvPicPr>
          <p:cNvPr id="7" name="Picture 6">
            <a:extLst>
              <a:ext uri="{FF2B5EF4-FFF2-40B4-BE49-F238E27FC236}">
                <a16:creationId xmlns:a16="http://schemas.microsoft.com/office/drawing/2014/main" id="{0275359D-9D87-4D86-8E22-7D6487A9974C}"/>
              </a:ext>
            </a:extLst>
          </p:cNvPr>
          <p:cNvPicPr>
            <a:picLocks noChangeAspect="1"/>
          </p:cNvPicPr>
          <p:nvPr/>
        </p:nvPicPr>
        <p:blipFill>
          <a:blip r:embed="rId4"/>
          <a:stretch>
            <a:fillRect/>
          </a:stretch>
        </p:blipFill>
        <p:spPr>
          <a:xfrm>
            <a:off x="708023" y="4492309"/>
            <a:ext cx="10549912" cy="1724673"/>
          </a:xfrm>
          <a:prstGeom prst="rect">
            <a:avLst/>
          </a:prstGeom>
          <a:ln>
            <a:solidFill>
              <a:schemeClr val="tx1"/>
            </a:solidFill>
          </a:ln>
        </p:spPr>
      </p:pic>
    </p:spTree>
    <p:extLst>
      <p:ext uri="{BB962C8B-B14F-4D97-AF65-F5344CB8AC3E}">
        <p14:creationId xmlns:p14="http://schemas.microsoft.com/office/powerpoint/2010/main" val="2672939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EB51-6D81-4B9D-8288-CE1C993DE25E}"/>
              </a:ext>
            </a:extLst>
          </p:cNvPr>
          <p:cNvSpPr>
            <a:spLocks noGrp="1"/>
          </p:cNvSpPr>
          <p:nvPr>
            <p:ph type="title"/>
          </p:nvPr>
        </p:nvSpPr>
        <p:spPr>
          <a:xfrm>
            <a:off x="1066800" y="249305"/>
            <a:ext cx="10058400" cy="1371600"/>
          </a:xfrm>
        </p:spPr>
        <p:txBody>
          <a:bodyPr/>
          <a:lstStyle/>
          <a:p>
            <a:pPr marL="685800" indent="-685800" algn="ctr">
              <a:buFont typeface="Wingdings" panose="05000000000000000000" pitchFamily="2" charset="2"/>
              <a:buChar char="q"/>
            </a:pPr>
            <a:r>
              <a:rPr lang="en-US" u="sng" dirty="0"/>
              <a:t>A Problem-User Input:</a:t>
            </a:r>
            <a:endParaRPr lang="en-PK" u="sng" dirty="0"/>
          </a:p>
        </p:txBody>
      </p:sp>
      <p:sp>
        <p:nvSpPr>
          <p:cNvPr id="3" name="Content Placeholder 2">
            <a:extLst>
              <a:ext uri="{FF2B5EF4-FFF2-40B4-BE49-F238E27FC236}">
                <a16:creationId xmlns:a16="http://schemas.microsoft.com/office/drawing/2014/main" id="{87FFA1D9-462F-4459-806E-5ACCED5F044D}"/>
              </a:ext>
            </a:extLst>
          </p:cNvPr>
          <p:cNvSpPr>
            <a:spLocks noGrp="1"/>
          </p:cNvSpPr>
          <p:nvPr>
            <p:ph idx="1"/>
          </p:nvPr>
        </p:nvSpPr>
        <p:spPr>
          <a:xfrm>
            <a:off x="1066800" y="1463040"/>
            <a:ext cx="10058400" cy="3931920"/>
          </a:xfrm>
        </p:spPr>
        <p:txBody>
          <a:bodyPr/>
          <a:lstStyle/>
          <a:p>
            <a:r>
              <a:rPr lang="en-US" dirty="0"/>
              <a:t>A problem arose when the back button feature was being tested. The button-press was being counted multiple times.</a:t>
            </a:r>
          </a:p>
          <a:p>
            <a:r>
              <a:rPr lang="en-US" dirty="0"/>
              <a:t>This is because the clock frequency is 10Hz, and even the quickest press of a button is guaranteed to last for more than 0.1s.</a:t>
            </a:r>
          </a:p>
          <a:p>
            <a:r>
              <a:rPr lang="en-US" dirty="0"/>
              <a:t>The solution was one last FSM, one that ensures that user input is processed only once:</a:t>
            </a:r>
            <a:endParaRPr lang="en-PK" dirty="0"/>
          </a:p>
        </p:txBody>
      </p:sp>
      <p:sp>
        <p:nvSpPr>
          <p:cNvPr id="4" name="Slide Number Placeholder 3">
            <a:extLst>
              <a:ext uri="{FF2B5EF4-FFF2-40B4-BE49-F238E27FC236}">
                <a16:creationId xmlns:a16="http://schemas.microsoft.com/office/drawing/2014/main" id="{83734AF8-D1B8-43DB-9DF2-53893F8608E5}"/>
              </a:ext>
            </a:extLst>
          </p:cNvPr>
          <p:cNvSpPr>
            <a:spLocks noGrp="1"/>
          </p:cNvSpPr>
          <p:nvPr>
            <p:ph type="sldNum" sz="quarter" idx="12"/>
          </p:nvPr>
        </p:nvSpPr>
        <p:spPr/>
        <p:txBody>
          <a:bodyPr/>
          <a:lstStyle/>
          <a:p>
            <a:fld id="{0DA81F74-1F53-45A5-AAD3-3B77C13317DD}" type="slidenum">
              <a:rPr lang="en-PK" smtClean="0"/>
              <a:t>16</a:t>
            </a:fld>
            <a:endParaRPr lang="en-PK"/>
          </a:p>
        </p:txBody>
      </p:sp>
      <p:pic>
        <p:nvPicPr>
          <p:cNvPr id="5" name="Picture 4">
            <a:extLst>
              <a:ext uri="{FF2B5EF4-FFF2-40B4-BE49-F238E27FC236}">
                <a16:creationId xmlns:a16="http://schemas.microsoft.com/office/drawing/2014/main" id="{8F9E3DB5-BAD5-4411-90B3-0D2A2E52ABEB}"/>
              </a:ext>
            </a:extLst>
          </p:cNvPr>
          <p:cNvPicPr>
            <a:picLocks noChangeAspect="1"/>
          </p:cNvPicPr>
          <p:nvPr/>
        </p:nvPicPr>
        <p:blipFill>
          <a:blip r:embed="rId2"/>
          <a:stretch>
            <a:fillRect/>
          </a:stretch>
        </p:blipFill>
        <p:spPr>
          <a:xfrm>
            <a:off x="5792588" y="3382846"/>
            <a:ext cx="5199024" cy="2851413"/>
          </a:xfrm>
          <a:prstGeom prst="rect">
            <a:avLst/>
          </a:prstGeom>
          <a:ln>
            <a:solidFill>
              <a:schemeClr val="tx1"/>
            </a:solidFill>
          </a:ln>
        </p:spPr>
      </p:pic>
      <p:pic>
        <p:nvPicPr>
          <p:cNvPr id="6" name="Picture 5">
            <a:extLst>
              <a:ext uri="{FF2B5EF4-FFF2-40B4-BE49-F238E27FC236}">
                <a16:creationId xmlns:a16="http://schemas.microsoft.com/office/drawing/2014/main" id="{9AB26F63-EB64-43AC-9E57-240E17E4CDFA}"/>
              </a:ext>
            </a:extLst>
          </p:cNvPr>
          <p:cNvPicPr>
            <a:picLocks noChangeAspect="1"/>
          </p:cNvPicPr>
          <p:nvPr/>
        </p:nvPicPr>
        <p:blipFill>
          <a:blip r:embed="rId3"/>
          <a:stretch>
            <a:fillRect/>
          </a:stretch>
        </p:blipFill>
        <p:spPr>
          <a:xfrm>
            <a:off x="1850655" y="3184537"/>
            <a:ext cx="3334651" cy="3248033"/>
          </a:xfrm>
          <a:prstGeom prst="rect">
            <a:avLst/>
          </a:prstGeom>
        </p:spPr>
      </p:pic>
    </p:spTree>
    <p:extLst>
      <p:ext uri="{BB962C8B-B14F-4D97-AF65-F5344CB8AC3E}">
        <p14:creationId xmlns:p14="http://schemas.microsoft.com/office/powerpoint/2010/main" val="602486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EB51-6D81-4B9D-8288-CE1C993DE25E}"/>
              </a:ext>
            </a:extLst>
          </p:cNvPr>
          <p:cNvSpPr>
            <a:spLocks noGrp="1"/>
          </p:cNvSpPr>
          <p:nvPr>
            <p:ph type="title"/>
          </p:nvPr>
        </p:nvSpPr>
        <p:spPr>
          <a:xfrm>
            <a:off x="1066800" y="249305"/>
            <a:ext cx="10058400" cy="1371600"/>
          </a:xfrm>
        </p:spPr>
        <p:txBody>
          <a:bodyPr/>
          <a:lstStyle/>
          <a:p>
            <a:pPr marL="685800" indent="-685800" algn="ctr">
              <a:buFont typeface="Wingdings" panose="05000000000000000000" pitchFamily="2" charset="2"/>
              <a:buChar char="q"/>
            </a:pPr>
            <a:r>
              <a:rPr lang="en-US" u="sng" dirty="0"/>
              <a:t>Everything Put Together:</a:t>
            </a:r>
            <a:endParaRPr lang="en-PK" u="sng" dirty="0"/>
          </a:p>
        </p:txBody>
      </p:sp>
      <p:sp>
        <p:nvSpPr>
          <p:cNvPr id="4" name="Slide Number Placeholder 3">
            <a:extLst>
              <a:ext uri="{FF2B5EF4-FFF2-40B4-BE49-F238E27FC236}">
                <a16:creationId xmlns:a16="http://schemas.microsoft.com/office/drawing/2014/main" id="{83734AF8-D1B8-43DB-9DF2-53893F8608E5}"/>
              </a:ext>
            </a:extLst>
          </p:cNvPr>
          <p:cNvSpPr>
            <a:spLocks noGrp="1"/>
          </p:cNvSpPr>
          <p:nvPr>
            <p:ph type="sldNum" sz="quarter" idx="12"/>
          </p:nvPr>
        </p:nvSpPr>
        <p:spPr/>
        <p:txBody>
          <a:bodyPr/>
          <a:lstStyle/>
          <a:p>
            <a:fld id="{0DA81F74-1F53-45A5-AAD3-3B77C13317DD}" type="slidenum">
              <a:rPr lang="en-PK" smtClean="0"/>
              <a:t>17</a:t>
            </a:fld>
            <a:endParaRPr lang="en-PK"/>
          </a:p>
        </p:txBody>
      </p:sp>
      <p:pic>
        <p:nvPicPr>
          <p:cNvPr id="5" name="Picture 4">
            <a:extLst>
              <a:ext uri="{FF2B5EF4-FFF2-40B4-BE49-F238E27FC236}">
                <a16:creationId xmlns:a16="http://schemas.microsoft.com/office/drawing/2014/main" id="{519DC684-A94B-4C95-BFE0-0A90F68BC174}"/>
              </a:ext>
            </a:extLst>
          </p:cNvPr>
          <p:cNvPicPr>
            <a:picLocks noChangeAspect="1"/>
          </p:cNvPicPr>
          <p:nvPr/>
        </p:nvPicPr>
        <p:blipFill>
          <a:blip r:embed="rId2"/>
          <a:stretch>
            <a:fillRect/>
          </a:stretch>
        </p:blipFill>
        <p:spPr>
          <a:xfrm>
            <a:off x="450496" y="1408884"/>
            <a:ext cx="11291008" cy="4800464"/>
          </a:xfrm>
          <a:prstGeom prst="rect">
            <a:avLst/>
          </a:prstGeom>
          <a:ln>
            <a:solidFill>
              <a:schemeClr val="tx1"/>
            </a:solidFill>
          </a:ln>
        </p:spPr>
      </p:pic>
    </p:spTree>
    <p:extLst>
      <p:ext uri="{BB962C8B-B14F-4D97-AF65-F5344CB8AC3E}">
        <p14:creationId xmlns:p14="http://schemas.microsoft.com/office/powerpoint/2010/main" val="2173324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EB51-6D81-4B9D-8288-CE1C993DE25E}"/>
              </a:ext>
            </a:extLst>
          </p:cNvPr>
          <p:cNvSpPr>
            <a:spLocks noGrp="1"/>
          </p:cNvSpPr>
          <p:nvPr>
            <p:ph type="title"/>
          </p:nvPr>
        </p:nvSpPr>
        <p:spPr>
          <a:xfrm>
            <a:off x="1066800" y="249305"/>
            <a:ext cx="10058400" cy="1371600"/>
          </a:xfrm>
        </p:spPr>
        <p:txBody>
          <a:bodyPr/>
          <a:lstStyle/>
          <a:p>
            <a:pPr marL="685800" indent="-685800" algn="ctr">
              <a:buFont typeface="Wingdings" panose="05000000000000000000" pitchFamily="2" charset="2"/>
              <a:buChar char="q"/>
            </a:pPr>
            <a:r>
              <a:rPr lang="en-US" u="sng" dirty="0"/>
              <a:t>Runs As Expected!</a:t>
            </a:r>
            <a:endParaRPr lang="en-PK" u="sng" dirty="0"/>
          </a:p>
        </p:txBody>
      </p:sp>
      <p:pic>
        <p:nvPicPr>
          <p:cNvPr id="5" name="Final Simulation - Proteus 8 Professional - Schematic Capture 2019-12-19 22-35-34_xvid">
            <a:hlinkClick r:id="" action="ppaction://media"/>
            <a:extLst>
              <a:ext uri="{FF2B5EF4-FFF2-40B4-BE49-F238E27FC236}">
                <a16:creationId xmlns:a16="http://schemas.microsoft.com/office/drawing/2014/main" id="{FACAA933-F3FD-4E80-9576-15F477398A03}"/>
              </a:ext>
            </a:extLst>
          </p:cNvPr>
          <p:cNvPicPr>
            <a:picLocks noGrp="1" noChangeAspect="1"/>
          </p:cNvPicPr>
          <p:nvPr>
            <p:ph idx="1"/>
            <a:videoFile r:link="rId2"/>
            <p:extLst>
              <p:ext uri="{DAA4B4D4-6D71-4841-9C94-3DE7FCFB9230}">
                <p14:media xmlns:p14="http://schemas.microsoft.com/office/powerpoint/2010/main" r:embed="rId1"/>
              </p:ext>
            </p:extLst>
          </p:nvPr>
        </p:nvPicPr>
        <p:blipFill rotWithShape="1">
          <a:blip r:embed="rId4"/>
          <a:srcRect t="11553" b="12203"/>
          <a:stretch/>
        </p:blipFill>
        <p:spPr>
          <a:xfrm>
            <a:off x="1384975" y="1453757"/>
            <a:ext cx="9084905" cy="4617187"/>
          </a:xfrm>
          <a:ln>
            <a:solidFill>
              <a:schemeClr val="tx1"/>
            </a:solidFill>
          </a:ln>
        </p:spPr>
      </p:pic>
      <p:sp>
        <p:nvSpPr>
          <p:cNvPr id="4" name="Slide Number Placeholder 3">
            <a:extLst>
              <a:ext uri="{FF2B5EF4-FFF2-40B4-BE49-F238E27FC236}">
                <a16:creationId xmlns:a16="http://schemas.microsoft.com/office/drawing/2014/main" id="{83734AF8-D1B8-43DB-9DF2-53893F8608E5}"/>
              </a:ext>
            </a:extLst>
          </p:cNvPr>
          <p:cNvSpPr>
            <a:spLocks noGrp="1"/>
          </p:cNvSpPr>
          <p:nvPr>
            <p:ph type="sldNum" sz="quarter" idx="12"/>
          </p:nvPr>
        </p:nvSpPr>
        <p:spPr/>
        <p:txBody>
          <a:bodyPr/>
          <a:lstStyle/>
          <a:p>
            <a:fld id="{0DA81F74-1F53-45A5-AAD3-3B77C13317DD}" type="slidenum">
              <a:rPr lang="en-PK" smtClean="0"/>
              <a:t>18</a:t>
            </a:fld>
            <a:endParaRPr lang="en-PK"/>
          </a:p>
        </p:txBody>
      </p:sp>
    </p:spTree>
    <p:extLst>
      <p:ext uri="{BB962C8B-B14F-4D97-AF65-F5344CB8AC3E}">
        <p14:creationId xmlns:p14="http://schemas.microsoft.com/office/powerpoint/2010/main" val="415217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6147"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EB51-6D81-4B9D-8288-CE1C993DE25E}"/>
              </a:ext>
            </a:extLst>
          </p:cNvPr>
          <p:cNvSpPr>
            <a:spLocks noGrp="1"/>
          </p:cNvSpPr>
          <p:nvPr>
            <p:ph type="title"/>
          </p:nvPr>
        </p:nvSpPr>
        <p:spPr>
          <a:xfrm>
            <a:off x="1066800" y="249305"/>
            <a:ext cx="10058400" cy="1371600"/>
          </a:xfrm>
        </p:spPr>
        <p:txBody>
          <a:bodyPr/>
          <a:lstStyle/>
          <a:p>
            <a:pPr marL="685800" indent="-685800" algn="ctr">
              <a:buFont typeface="Wingdings" panose="05000000000000000000" pitchFamily="2" charset="2"/>
              <a:buChar char="q"/>
            </a:pPr>
            <a:r>
              <a:rPr lang="en-US" u="sng" dirty="0"/>
              <a:t>Conclusions:</a:t>
            </a:r>
            <a:endParaRPr lang="en-PK" u="sng" dirty="0"/>
          </a:p>
        </p:txBody>
      </p:sp>
      <p:sp>
        <p:nvSpPr>
          <p:cNvPr id="3" name="Content Placeholder 2">
            <a:extLst>
              <a:ext uri="{FF2B5EF4-FFF2-40B4-BE49-F238E27FC236}">
                <a16:creationId xmlns:a16="http://schemas.microsoft.com/office/drawing/2014/main" id="{87FFA1D9-462F-4459-806E-5ACCED5F044D}"/>
              </a:ext>
            </a:extLst>
          </p:cNvPr>
          <p:cNvSpPr>
            <a:spLocks noGrp="1"/>
          </p:cNvSpPr>
          <p:nvPr>
            <p:ph idx="1"/>
          </p:nvPr>
        </p:nvSpPr>
        <p:spPr>
          <a:xfrm>
            <a:off x="1066800" y="1405035"/>
            <a:ext cx="10058400" cy="4808952"/>
          </a:xfrm>
        </p:spPr>
        <p:txBody>
          <a:bodyPr/>
          <a:lstStyle/>
          <a:p>
            <a:r>
              <a:rPr lang="en-US" dirty="0"/>
              <a:t>The design and simulation of the project was a very educational experience; a lot was learnt.</a:t>
            </a:r>
          </a:p>
          <a:p>
            <a:r>
              <a:rPr lang="en-US" dirty="0"/>
              <a:t>The final product matched the initial block diagram almost completely, thus we can declare our design a success.</a:t>
            </a:r>
          </a:p>
          <a:p>
            <a:r>
              <a:rPr lang="en-US" dirty="0"/>
              <a:t>However, the design as it stands now is not implementation friendly.</a:t>
            </a:r>
          </a:p>
          <a:p>
            <a:r>
              <a:rPr lang="en-US" dirty="0"/>
              <a:t>A multiplexer implementation would be easier in theory, but would still require micromanaging of at least hundreds of input lines.</a:t>
            </a:r>
          </a:p>
          <a:p>
            <a:r>
              <a:rPr lang="en-US" dirty="0"/>
              <a:t>A programmable-memory implementation is more feasible, so is an FPGA one. Both unfortunately, fall well out of scope at the moment.</a:t>
            </a:r>
          </a:p>
          <a:p>
            <a:r>
              <a:rPr lang="en-US" dirty="0"/>
              <a:t>We stand by our initial pitch; the device is a practical and useful one. Can be very useful if implemented in a suitable package.</a:t>
            </a:r>
          </a:p>
          <a:p>
            <a:r>
              <a:rPr lang="en-US" dirty="0"/>
              <a:t>The idea can be further expanded into one of a smart bathroom system, in which one can record macros based on their everyday usage. It is easy to imagine such systems in the smart homes of tomorrow.</a:t>
            </a:r>
          </a:p>
          <a:p>
            <a:endParaRPr lang="en-PK" dirty="0"/>
          </a:p>
          <a:p>
            <a:endParaRPr lang="en-US" dirty="0"/>
          </a:p>
          <a:p>
            <a:endParaRPr lang="en-PK" dirty="0"/>
          </a:p>
        </p:txBody>
      </p:sp>
      <p:sp>
        <p:nvSpPr>
          <p:cNvPr id="4" name="Slide Number Placeholder 3">
            <a:extLst>
              <a:ext uri="{FF2B5EF4-FFF2-40B4-BE49-F238E27FC236}">
                <a16:creationId xmlns:a16="http://schemas.microsoft.com/office/drawing/2014/main" id="{83734AF8-D1B8-43DB-9DF2-53893F8608E5}"/>
              </a:ext>
            </a:extLst>
          </p:cNvPr>
          <p:cNvSpPr>
            <a:spLocks noGrp="1"/>
          </p:cNvSpPr>
          <p:nvPr>
            <p:ph type="sldNum" sz="quarter" idx="12"/>
          </p:nvPr>
        </p:nvSpPr>
        <p:spPr/>
        <p:txBody>
          <a:bodyPr/>
          <a:lstStyle/>
          <a:p>
            <a:fld id="{0DA81F74-1F53-45A5-AAD3-3B77C13317DD}" type="slidenum">
              <a:rPr lang="en-PK" smtClean="0"/>
              <a:t>19</a:t>
            </a:fld>
            <a:endParaRPr lang="en-PK"/>
          </a:p>
        </p:txBody>
      </p:sp>
    </p:spTree>
    <p:extLst>
      <p:ext uri="{BB962C8B-B14F-4D97-AF65-F5344CB8AC3E}">
        <p14:creationId xmlns:p14="http://schemas.microsoft.com/office/powerpoint/2010/main" val="772426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87BC-40BD-4F31-AA50-C15CD7309863}"/>
              </a:ext>
            </a:extLst>
          </p:cNvPr>
          <p:cNvSpPr>
            <a:spLocks noGrp="1"/>
          </p:cNvSpPr>
          <p:nvPr>
            <p:ph type="title"/>
          </p:nvPr>
        </p:nvSpPr>
        <p:spPr>
          <a:xfrm>
            <a:off x="1066800" y="256344"/>
            <a:ext cx="10058400" cy="1371600"/>
          </a:xfrm>
        </p:spPr>
        <p:txBody>
          <a:bodyPr/>
          <a:lstStyle/>
          <a:p>
            <a:pPr marL="914400" indent="-914400" algn="ctr">
              <a:buFont typeface="Wingdings" panose="05000000000000000000" pitchFamily="2" charset="2"/>
              <a:buChar char="q"/>
            </a:pPr>
            <a:r>
              <a:rPr lang="en-US" u="sng" dirty="0"/>
              <a:t>Our Objectives</a:t>
            </a:r>
            <a:endParaRPr lang="en-PK" u="sng" dirty="0"/>
          </a:p>
        </p:txBody>
      </p:sp>
      <p:sp>
        <p:nvSpPr>
          <p:cNvPr id="3" name="Content Placeholder 2">
            <a:extLst>
              <a:ext uri="{FF2B5EF4-FFF2-40B4-BE49-F238E27FC236}">
                <a16:creationId xmlns:a16="http://schemas.microsoft.com/office/drawing/2014/main" id="{88B06961-084E-429B-916E-47B7AC944E8E}"/>
              </a:ext>
            </a:extLst>
          </p:cNvPr>
          <p:cNvSpPr>
            <a:spLocks noGrp="1"/>
          </p:cNvSpPr>
          <p:nvPr>
            <p:ph idx="1"/>
          </p:nvPr>
        </p:nvSpPr>
        <p:spPr>
          <a:xfrm>
            <a:off x="1066800" y="1699996"/>
            <a:ext cx="10058400" cy="4022377"/>
          </a:xfrm>
        </p:spPr>
        <p:txBody>
          <a:bodyPr/>
          <a:lstStyle/>
          <a:p>
            <a:r>
              <a:rPr lang="en-US" dirty="0"/>
              <a:t>Our proposal was an automated ablution helper.</a:t>
            </a:r>
          </a:p>
          <a:p>
            <a:r>
              <a:rPr lang="en-US" dirty="0"/>
              <a:t>It would ensure that user always perform the best possible ablution by helping the user perform all </a:t>
            </a:r>
            <a:r>
              <a:rPr lang="en-US" i="1" dirty="0" err="1"/>
              <a:t>mustahaab</a:t>
            </a:r>
            <a:r>
              <a:rPr lang="en-US" dirty="0"/>
              <a:t> steps completely and in the correct order.</a:t>
            </a:r>
          </a:p>
          <a:p>
            <a:r>
              <a:rPr lang="en-US" dirty="0"/>
              <a:t>Moreover, by turning the water off in between steps, for example when one is rubbing his or her face, we aimed to save water as well.</a:t>
            </a:r>
          </a:p>
          <a:p>
            <a:r>
              <a:rPr lang="en-US" dirty="0"/>
              <a:t>Finally, the machine had to have sufficient customizability to make it practical and usable for everyday use (for instance controllable speeds </a:t>
            </a:r>
            <a:r>
              <a:rPr lang="en-US" dirty="0" err="1"/>
              <a:t>etc</a:t>
            </a:r>
            <a:r>
              <a:rPr lang="en-US" dirty="0"/>
              <a:t>).</a:t>
            </a:r>
          </a:p>
          <a:p>
            <a:r>
              <a:rPr lang="en-US" dirty="0"/>
              <a:t>Thus, with the above aims, the project was taken up with the title ‘MODERN AQUA-SAVING ABLUTION HELPER (MASAH)’.</a:t>
            </a:r>
          </a:p>
        </p:txBody>
      </p:sp>
      <p:sp>
        <p:nvSpPr>
          <p:cNvPr id="4" name="Slide Number Placeholder 3">
            <a:extLst>
              <a:ext uri="{FF2B5EF4-FFF2-40B4-BE49-F238E27FC236}">
                <a16:creationId xmlns:a16="http://schemas.microsoft.com/office/drawing/2014/main" id="{4478EB3C-7525-4366-9C34-08C5E345402F}"/>
              </a:ext>
            </a:extLst>
          </p:cNvPr>
          <p:cNvSpPr>
            <a:spLocks noGrp="1"/>
          </p:cNvSpPr>
          <p:nvPr>
            <p:ph type="sldNum" sz="quarter" idx="12"/>
          </p:nvPr>
        </p:nvSpPr>
        <p:spPr/>
        <p:txBody>
          <a:bodyPr/>
          <a:lstStyle/>
          <a:p>
            <a:fld id="{0DA81F74-1F53-45A5-AAD3-3B77C13317DD}" type="slidenum">
              <a:rPr lang="en-PK" smtClean="0"/>
              <a:t>2</a:t>
            </a:fld>
            <a:endParaRPr lang="en-PK"/>
          </a:p>
        </p:txBody>
      </p:sp>
    </p:spTree>
    <p:extLst>
      <p:ext uri="{BB962C8B-B14F-4D97-AF65-F5344CB8AC3E}">
        <p14:creationId xmlns:p14="http://schemas.microsoft.com/office/powerpoint/2010/main" val="4264111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EB51-6D81-4B9D-8288-CE1C993DE25E}"/>
              </a:ext>
            </a:extLst>
          </p:cNvPr>
          <p:cNvSpPr>
            <a:spLocks noGrp="1"/>
          </p:cNvSpPr>
          <p:nvPr>
            <p:ph type="title"/>
          </p:nvPr>
        </p:nvSpPr>
        <p:spPr>
          <a:xfrm>
            <a:off x="693174" y="2500893"/>
            <a:ext cx="10058400" cy="1371600"/>
          </a:xfrm>
        </p:spPr>
        <p:txBody>
          <a:bodyPr/>
          <a:lstStyle/>
          <a:p>
            <a:pPr marL="685800" indent="-685800" algn="ctr">
              <a:buFont typeface="Wingdings" panose="05000000000000000000" pitchFamily="2" charset="2"/>
              <a:buChar char="q"/>
            </a:pPr>
            <a:r>
              <a:rPr lang="en-US" u="sng" dirty="0"/>
              <a:t>THANK YOU</a:t>
            </a:r>
            <a:endParaRPr lang="en-PK" u="sng" dirty="0"/>
          </a:p>
        </p:txBody>
      </p:sp>
      <p:sp>
        <p:nvSpPr>
          <p:cNvPr id="4" name="Slide Number Placeholder 3">
            <a:extLst>
              <a:ext uri="{FF2B5EF4-FFF2-40B4-BE49-F238E27FC236}">
                <a16:creationId xmlns:a16="http://schemas.microsoft.com/office/drawing/2014/main" id="{83734AF8-D1B8-43DB-9DF2-53893F8608E5}"/>
              </a:ext>
            </a:extLst>
          </p:cNvPr>
          <p:cNvSpPr>
            <a:spLocks noGrp="1"/>
          </p:cNvSpPr>
          <p:nvPr>
            <p:ph type="sldNum" sz="quarter" idx="12"/>
          </p:nvPr>
        </p:nvSpPr>
        <p:spPr/>
        <p:txBody>
          <a:bodyPr/>
          <a:lstStyle/>
          <a:p>
            <a:fld id="{0DA81F74-1F53-45A5-AAD3-3B77C13317DD}" type="slidenum">
              <a:rPr lang="en-PK" smtClean="0"/>
              <a:t>20</a:t>
            </a:fld>
            <a:endParaRPr lang="en-PK"/>
          </a:p>
        </p:txBody>
      </p:sp>
    </p:spTree>
    <p:extLst>
      <p:ext uri="{BB962C8B-B14F-4D97-AF65-F5344CB8AC3E}">
        <p14:creationId xmlns:p14="http://schemas.microsoft.com/office/powerpoint/2010/main" val="62685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EB51-6D81-4B9D-8288-CE1C993DE25E}"/>
              </a:ext>
            </a:extLst>
          </p:cNvPr>
          <p:cNvSpPr>
            <a:spLocks noGrp="1"/>
          </p:cNvSpPr>
          <p:nvPr>
            <p:ph type="title"/>
          </p:nvPr>
        </p:nvSpPr>
        <p:spPr>
          <a:xfrm>
            <a:off x="1066800" y="249304"/>
            <a:ext cx="10058400" cy="1371600"/>
          </a:xfrm>
        </p:spPr>
        <p:txBody>
          <a:bodyPr/>
          <a:lstStyle/>
          <a:p>
            <a:pPr marL="685800" indent="-685800" algn="ctr">
              <a:buFont typeface="Wingdings" panose="05000000000000000000" pitchFamily="2" charset="2"/>
              <a:buChar char="q"/>
            </a:pPr>
            <a:r>
              <a:rPr lang="en-US" u="sng" dirty="0"/>
              <a:t>The Design Process:</a:t>
            </a:r>
            <a:endParaRPr lang="en-PK" u="sng" dirty="0"/>
          </a:p>
        </p:txBody>
      </p:sp>
      <p:sp>
        <p:nvSpPr>
          <p:cNvPr id="3" name="Content Placeholder 2">
            <a:extLst>
              <a:ext uri="{FF2B5EF4-FFF2-40B4-BE49-F238E27FC236}">
                <a16:creationId xmlns:a16="http://schemas.microsoft.com/office/drawing/2014/main" id="{87FFA1D9-462F-4459-806E-5ACCED5F044D}"/>
              </a:ext>
            </a:extLst>
          </p:cNvPr>
          <p:cNvSpPr>
            <a:spLocks noGrp="1"/>
          </p:cNvSpPr>
          <p:nvPr>
            <p:ph idx="1"/>
          </p:nvPr>
        </p:nvSpPr>
        <p:spPr>
          <a:xfrm>
            <a:off x="1066800" y="1660665"/>
            <a:ext cx="10058400" cy="3931920"/>
          </a:xfrm>
        </p:spPr>
        <p:txBody>
          <a:bodyPr/>
          <a:lstStyle/>
          <a:p>
            <a:r>
              <a:rPr lang="en-US" dirty="0"/>
              <a:t>With the project conceived, we began the design and adopted the following sequence of steps:</a:t>
            </a:r>
          </a:p>
          <a:p>
            <a:pPr lvl="3">
              <a:buFont typeface="Arial" panose="020B0604020202020204" pitchFamily="34" charset="0"/>
              <a:buChar char="•"/>
            </a:pPr>
            <a:r>
              <a:rPr lang="en-US" dirty="0"/>
              <a:t>Step 1: Decide the features to include.</a:t>
            </a:r>
          </a:p>
          <a:p>
            <a:pPr lvl="3">
              <a:buFont typeface="Arial" panose="020B0604020202020204" pitchFamily="34" charset="0"/>
              <a:buChar char="•"/>
            </a:pPr>
            <a:r>
              <a:rPr lang="en-US" dirty="0"/>
              <a:t>Step 2: Draw a basic block diagram.</a:t>
            </a:r>
          </a:p>
          <a:p>
            <a:pPr lvl="3">
              <a:buFont typeface="Arial" panose="020B0604020202020204" pitchFamily="34" charset="0"/>
              <a:buChar char="•"/>
            </a:pPr>
            <a:r>
              <a:rPr lang="en-US" dirty="0"/>
              <a:t>Step 3: Tackle all blocks individually, making sub-blocks if needed.</a:t>
            </a:r>
          </a:p>
          <a:p>
            <a:pPr lvl="3">
              <a:buFont typeface="Arial" panose="020B0604020202020204" pitchFamily="34" charset="0"/>
              <a:buChar char="•"/>
            </a:pPr>
            <a:r>
              <a:rPr lang="en-US" dirty="0"/>
              <a:t>Step 4: Make the state diagrams for all sequential blocks/sub-blocks.</a:t>
            </a:r>
          </a:p>
          <a:p>
            <a:pPr lvl="3">
              <a:buFont typeface="Arial" panose="020B0604020202020204" pitchFamily="34" charset="0"/>
              <a:buChar char="•"/>
            </a:pPr>
            <a:r>
              <a:rPr lang="en-US" dirty="0"/>
              <a:t>Step 5: Make state/truth tables. </a:t>
            </a:r>
          </a:p>
          <a:p>
            <a:pPr lvl="3">
              <a:buFont typeface="Arial" panose="020B0604020202020204" pitchFamily="34" charset="0"/>
              <a:buChar char="•"/>
            </a:pPr>
            <a:r>
              <a:rPr lang="en-US" dirty="0"/>
              <a:t>Step 6: Obtain simplified Boolean expressions.</a:t>
            </a:r>
          </a:p>
          <a:p>
            <a:pPr lvl="3">
              <a:buFont typeface="Arial" panose="020B0604020202020204" pitchFamily="34" charset="0"/>
              <a:buChar char="•"/>
            </a:pPr>
            <a:r>
              <a:rPr lang="en-US" dirty="0"/>
              <a:t>Step 7: Draw the schematics.</a:t>
            </a:r>
          </a:p>
          <a:p>
            <a:pPr lvl="3">
              <a:buFont typeface="Arial" panose="020B0604020202020204" pitchFamily="34" charset="0"/>
              <a:buChar char="•"/>
            </a:pPr>
            <a:r>
              <a:rPr lang="en-US" dirty="0"/>
              <a:t>Step 8: Combine the schematics for all blocks together.</a:t>
            </a:r>
          </a:p>
          <a:p>
            <a:pPr lvl="3">
              <a:buFont typeface="Arial" panose="020B0604020202020204" pitchFamily="34" charset="0"/>
              <a:buChar char="•"/>
            </a:pPr>
            <a:r>
              <a:rPr lang="en-US" dirty="0"/>
              <a:t>Step 9: Test and debug.</a:t>
            </a:r>
            <a:endParaRPr lang="en-PK" dirty="0"/>
          </a:p>
        </p:txBody>
      </p:sp>
      <p:sp>
        <p:nvSpPr>
          <p:cNvPr id="4" name="Slide Number Placeholder 3">
            <a:extLst>
              <a:ext uri="{FF2B5EF4-FFF2-40B4-BE49-F238E27FC236}">
                <a16:creationId xmlns:a16="http://schemas.microsoft.com/office/drawing/2014/main" id="{93DD61AA-D918-43BD-B50D-B965651A8578}"/>
              </a:ext>
            </a:extLst>
          </p:cNvPr>
          <p:cNvSpPr>
            <a:spLocks noGrp="1"/>
          </p:cNvSpPr>
          <p:nvPr>
            <p:ph type="sldNum" sz="quarter" idx="12"/>
          </p:nvPr>
        </p:nvSpPr>
        <p:spPr/>
        <p:txBody>
          <a:bodyPr/>
          <a:lstStyle/>
          <a:p>
            <a:fld id="{0DA81F74-1F53-45A5-AAD3-3B77C13317DD}" type="slidenum">
              <a:rPr lang="en-PK" smtClean="0"/>
              <a:t>3</a:t>
            </a:fld>
            <a:endParaRPr lang="en-PK"/>
          </a:p>
        </p:txBody>
      </p:sp>
    </p:spTree>
    <p:extLst>
      <p:ext uri="{BB962C8B-B14F-4D97-AF65-F5344CB8AC3E}">
        <p14:creationId xmlns:p14="http://schemas.microsoft.com/office/powerpoint/2010/main" val="428096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EB51-6D81-4B9D-8288-CE1C993DE25E}"/>
              </a:ext>
            </a:extLst>
          </p:cNvPr>
          <p:cNvSpPr>
            <a:spLocks noGrp="1"/>
          </p:cNvSpPr>
          <p:nvPr>
            <p:ph type="title"/>
          </p:nvPr>
        </p:nvSpPr>
        <p:spPr>
          <a:xfrm>
            <a:off x="1066800" y="249305"/>
            <a:ext cx="10058400" cy="1371600"/>
          </a:xfrm>
        </p:spPr>
        <p:txBody>
          <a:bodyPr/>
          <a:lstStyle/>
          <a:p>
            <a:pPr marL="685800" indent="-685800" algn="ctr">
              <a:buFont typeface="Wingdings" panose="05000000000000000000" pitchFamily="2" charset="2"/>
              <a:buChar char="q"/>
            </a:pPr>
            <a:r>
              <a:rPr lang="en-US" u="sng" dirty="0"/>
              <a:t>Features:</a:t>
            </a:r>
            <a:endParaRPr lang="en-PK" u="sng" dirty="0"/>
          </a:p>
        </p:txBody>
      </p:sp>
      <p:sp>
        <p:nvSpPr>
          <p:cNvPr id="5" name="Text Placeholder 4">
            <a:extLst>
              <a:ext uri="{FF2B5EF4-FFF2-40B4-BE49-F238E27FC236}">
                <a16:creationId xmlns:a16="http://schemas.microsoft.com/office/drawing/2014/main" id="{3FA47F92-221B-46A8-8EBE-E664DB1C4DA8}"/>
              </a:ext>
            </a:extLst>
          </p:cNvPr>
          <p:cNvSpPr>
            <a:spLocks noGrp="1"/>
          </p:cNvSpPr>
          <p:nvPr>
            <p:ph type="body" idx="1"/>
          </p:nvPr>
        </p:nvSpPr>
        <p:spPr>
          <a:xfrm>
            <a:off x="1066800" y="2185271"/>
            <a:ext cx="4754880" cy="640080"/>
          </a:xfrm>
        </p:spPr>
        <p:txBody>
          <a:bodyPr/>
          <a:lstStyle/>
          <a:p>
            <a:r>
              <a:rPr lang="en-US" u="sng" dirty="0"/>
              <a:t>Features</a:t>
            </a:r>
            <a:endParaRPr lang="en-PK" u="sng" dirty="0"/>
          </a:p>
        </p:txBody>
      </p:sp>
      <p:sp>
        <p:nvSpPr>
          <p:cNvPr id="3" name="Content Placeholder 2">
            <a:extLst>
              <a:ext uri="{FF2B5EF4-FFF2-40B4-BE49-F238E27FC236}">
                <a16:creationId xmlns:a16="http://schemas.microsoft.com/office/drawing/2014/main" id="{87FFA1D9-462F-4459-806E-5ACCED5F044D}"/>
              </a:ext>
            </a:extLst>
          </p:cNvPr>
          <p:cNvSpPr>
            <a:spLocks noGrp="1"/>
          </p:cNvSpPr>
          <p:nvPr>
            <p:ph sz="half" idx="2"/>
          </p:nvPr>
        </p:nvSpPr>
        <p:spPr>
          <a:xfrm>
            <a:off x="1066800" y="2866835"/>
            <a:ext cx="4754880" cy="3200400"/>
          </a:xfrm>
          <a:ln>
            <a:solidFill>
              <a:schemeClr val="tx2"/>
            </a:solidFill>
          </a:ln>
        </p:spPr>
        <p:txBody>
          <a:bodyPr>
            <a:normAutofit/>
          </a:bodyPr>
          <a:lstStyle/>
          <a:p>
            <a:pPr>
              <a:buFont typeface="Arial" panose="020B0604020202020204" pitchFamily="34" charset="0"/>
              <a:buChar char="•"/>
            </a:pPr>
            <a:r>
              <a:rPr lang="en-US" sz="1400" dirty="0"/>
              <a:t>It would follow all the steps of ablution in order along with the repetitions where required.</a:t>
            </a:r>
          </a:p>
          <a:p>
            <a:pPr>
              <a:buFont typeface="Arial" panose="020B0604020202020204" pitchFamily="34" charset="0"/>
              <a:buChar char="•"/>
            </a:pPr>
            <a:r>
              <a:rPr lang="en-US" sz="1400" dirty="0"/>
              <a:t>The current step of ablution should be displayed.</a:t>
            </a:r>
          </a:p>
          <a:p>
            <a:pPr>
              <a:buFont typeface="Arial" panose="020B0604020202020204" pitchFamily="34" charset="0"/>
              <a:buChar char="•"/>
            </a:pPr>
            <a:r>
              <a:rPr lang="en-US" sz="1400" dirty="0"/>
              <a:t>The user should be able to go to the previous state in case of a mistake on his/her part.</a:t>
            </a:r>
          </a:p>
          <a:p>
            <a:pPr>
              <a:buFont typeface="Arial" panose="020B0604020202020204" pitchFamily="34" charset="0"/>
              <a:buChar char="•"/>
            </a:pPr>
            <a:r>
              <a:rPr lang="en-US" sz="1400" dirty="0"/>
              <a:t>A stop button in case the user needs to stop abruptly.</a:t>
            </a:r>
          </a:p>
          <a:p>
            <a:pPr>
              <a:buFont typeface="Arial" panose="020B0604020202020204" pitchFamily="34" charset="0"/>
              <a:buChar char="•"/>
            </a:pPr>
            <a:r>
              <a:rPr lang="en-US" sz="1400" dirty="0"/>
              <a:t>Option to vary speed of ablution as well as water quantity.</a:t>
            </a:r>
          </a:p>
          <a:p>
            <a:pPr>
              <a:buFont typeface="Arial" panose="020B0604020202020204" pitchFamily="34" charset="0"/>
              <a:buChar char="•"/>
            </a:pPr>
            <a:r>
              <a:rPr lang="en-US" sz="1400" dirty="0"/>
              <a:t>Option to skip the step of washing feet as many people do not use sink for this purpose.</a:t>
            </a:r>
          </a:p>
          <a:p>
            <a:endParaRPr lang="en-PK" sz="1400" dirty="0"/>
          </a:p>
        </p:txBody>
      </p:sp>
      <p:sp>
        <p:nvSpPr>
          <p:cNvPr id="6" name="Text Placeholder 5">
            <a:extLst>
              <a:ext uri="{FF2B5EF4-FFF2-40B4-BE49-F238E27FC236}">
                <a16:creationId xmlns:a16="http://schemas.microsoft.com/office/drawing/2014/main" id="{CEF7CED4-9014-429E-A749-278D98614ED5}"/>
              </a:ext>
            </a:extLst>
          </p:cNvPr>
          <p:cNvSpPr>
            <a:spLocks noGrp="1"/>
          </p:cNvSpPr>
          <p:nvPr>
            <p:ph type="body" sz="quarter" idx="3"/>
          </p:nvPr>
        </p:nvSpPr>
        <p:spPr>
          <a:xfrm>
            <a:off x="6370320" y="2185271"/>
            <a:ext cx="4754880" cy="640080"/>
          </a:xfrm>
        </p:spPr>
        <p:txBody>
          <a:bodyPr/>
          <a:lstStyle/>
          <a:p>
            <a:r>
              <a:rPr lang="en-US" u="sng" dirty="0"/>
              <a:t>Proposed Implementation </a:t>
            </a:r>
            <a:endParaRPr lang="en-PK" u="sng" dirty="0"/>
          </a:p>
        </p:txBody>
      </p:sp>
      <p:sp>
        <p:nvSpPr>
          <p:cNvPr id="7" name="Content Placeholder 6">
            <a:extLst>
              <a:ext uri="{FF2B5EF4-FFF2-40B4-BE49-F238E27FC236}">
                <a16:creationId xmlns:a16="http://schemas.microsoft.com/office/drawing/2014/main" id="{F11770C6-2496-4AF9-B57C-0D0CA35500C3}"/>
              </a:ext>
            </a:extLst>
          </p:cNvPr>
          <p:cNvSpPr>
            <a:spLocks noGrp="1"/>
          </p:cNvSpPr>
          <p:nvPr>
            <p:ph sz="quarter" idx="4"/>
          </p:nvPr>
        </p:nvSpPr>
        <p:spPr>
          <a:xfrm>
            <a:off x="6370320" y="2867518"/>
            <a:ext cx="4754880" cy="3200400"/>
          </a:xfrm>
          <a:ln>
            <a:solidFill>
              <a:schemeClr val="tx2"/>
            </a:solidFill>
          </a:ln>
        </p:spPr>
        <p:txBody>
          <a:bodyPr>
            <a:normAutofit/>
          </a:bodyPr>
          <a:lstStyle/>
          <a:p>
            <a:pPr>
              <a:buFont typeface="Arial" panose="020B0604020202020204" pitchFamily="34" charset="0"/>
              <a:buChar char="•"/>
            </a:pPr>
            <a:r>
              <a:rPr lang="en-US" sz="1400" dirty="0"/>
              <a:t>An FSM having the steps as its states and some logic that allows it to cycle through them.</a:t>
            </a:r>
          </a:p>
          <a:p>
            <a:pPr>
              <a:buFont typeface="Arial" panose="020B0604020202020204" pitchFamily="34" charset="0"/>
              <a:buChar char="•"/>
            </a:pPr>
            <a:r>
              <a:rPr lang="en-US" sz="1400" dirty="0"/>
              <a:t>An indicator panel with an LED for each step.</a:t>
            </a:r>
          </a:p>
          <a:p>
            <a:pPr>
              <a:buFont typeface="Arial" panose="020B0604020202020204" pitchFamily="34" charset="0"/>
              <a:buChar char="•"/>
            </a:pPr>
            <a:r>
              <a:rPr lang="en-US" sz="1400" dirty="0"/>
              <a:t>A back button as an input to the above FSM that moves it to the last step.</a:t>
            </a:r>
          </a:p>
          <a:p>
            <a:pPr>
              <a:buFont typeface="Arial" panose="020B0604020202020204" pitchFamily="34" charset="0"/>
              <a:buChar char="•"/>
            </a:pPr>
            <a:r>
              <a:rPr lang="en-US" sz="1400" dirty="0"/>
              <a:t>An asynchronous stop button that stops the machine and resets everything.</a:t>
            </a:r>
          </a:p>
          <a:p>
            <a:pPr>
              <a:buFont typeface="Arial" panose="020B0604020202020204" pitchFamily="34" charset="0"/>
              <a:buChar char="•"/>
            </a:pPr>
            <a:r>
              <a:rPr lang="en-US" sz="1400" dirty="0"/>
              <a:t>An FSM that provides different multiples of the time period of the global-clock.</a:t>
            </a:r>
          </a:p>
          <a:p>
            <a:pPr>
              <a:buFont typeface="Arial" panose="020B0604020202020204" pitchFamily="34" charset="0"/>
              <a:buChar char="•"/>
            </a:pPr>
            <a:r>
              <a:rPr lang="en-US" sz="1400" dirty="0"/>
              <a:t>Provide this option as a toggle that acts as an input to the FSM proposed above.</a:t>
            </a:r>
            <a:endParaRPr lang="en-PK" sz="1400" dirty="0"/>
          </a:p>
        </p:txBody>
      </p:sp>
      <p:sp>
        <p:nvSpPr>
          <p:cNvPr id="8" name="Content Placeholder 2">
            <a:extLst>
              <a:ext uri="{FF2B5EF4-FFF2-40B4-BE49-F238E27FC236}">
                <a16:creationId xmlns:a16="http://schemas.microsoft.com/office/drawing/2014/main" id="{BBD9F613-FCCF-4AF3-8A41-500B9CEF5D6C}"/>
              </a:ext>
            </a:extLst>
          </p:cNvPr>
          <p:cNvSpPr txBox="1">
            <a:spLocks/>
          </p:cNvSpPr>
          <p:nvPr/>
        </p:nvSpPr>
        <p:spPr>
          <a:xfrm>
            <a:off x="1065816" y="1551242"/>
            <a:ext cx="10609007" cy="786033"/>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The features that the final product should incorporate were decided. They are listed below along with our initial guess as to their implementation.</a:t>
            </a:r>
          </a:p>
          <a:p>
            <a:endParaRPr lang="en-PK" dirty="0"/>
          </a:p>
        </p:txBody>
      </p:sp>
      <p:cxnSp>
        <p:nvCxnSpPr>
          <p:cNvPr id="9" name="Straight Arrow Connector 8">
            <a:extLst>
              <a:ext uri="{FF2B5EF4-FFF2-40B4-BE49-F238E27FC236}">
                <a16:creationId xmlns:a16="http://schemas.microsoft.com/office/drawing/2014/main" id="{17583939-8539-4E49-8EFC-7DC57CC8FAC7}"/>
              </a:ext>
            </a:extLst>
          </p:cNvPr>
          <p:cNvCxnSpPr>
            <a:cxnSpLocks/>
          </p:cNvCxnSpPr>
          <p:nvPr/>
        </p:nvCxnSpPr>
        <p:spPr>
          <a:xfrm>
            <a:off x="5850193" y="3025877"/>
            <a:ext cx="491614"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69CAF6F-D066-4A3A-AB54-654E4F7F8E29}"/>
              </a:ext>
            </a:extLst>
          </p:cNvPr>
          <p:cNvCxnSpPr>
            <a:cxnSpLocks/>
          </p:cNvCxnSpPr>
          <p:nvPr/>
        </p:nvCxnSpPr>
        <p:spPr>
          <a:xfrm>
            <a:off x="5845278" y="3581396"/>
            <a:ext cx="491614"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393E064-9FE0-4B84-8C39-566CEDCC48C0}"/>
              </a:ext>
            </a:extLst>
          </p:cNvPr>
          <p:cNvCxnSpPr>
            <a:cxnSpLocks/>
          </p:cNvCxnSpPr>
          <p:nvPr/>
        </p:nvCxnSpPr>
        <p:spPr>
          <a:xfrm>
            <a:off x="5850195" y="3891112"/>
            <a:ext cx="491614"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B387A2F-C13E-4ECB-8F8F-47E5CDB0180C}"/>
              </a:ext>
            </a:extLst>
          </p:cNvPr>
          <p:cNvCxnSpPr>
            <a:cxnSpLocks/>
          </p:cNvCxnSpPr>
          <p:nvPr/>
        </p:nvCxnSpPr>
        <p:spPr>
          <a:xfrm>
            <a:off x="5845277" y="4436801"/>
            <a:ext cx="491614"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1DBDC09-BBF8-4A45-BD86-7168AE35C130}"/>
              </a:ext>
            </a:extLst>
          </p:cNvPr>
          <p:cNvCxnSpPr>
            <a:cxnSpLocks/>
          </p:cNvCxnSpPr>
          <p:nvPr/>
        </p:nvCxnSpPr>
        <p:spPr>
          <a:xfrm>
            <a:off x="5840360" y="4972661"/>
            <a:ext cx="491614"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7ED4F44-3733-4B8A-9D9C-8D9651A77CC5}"/>
              </a:ext>
            </a:extLst>
          </p:cNvPr>
          <p:cNvCxnSpPr>
            <a:cxnSpLocks/>
          </p:cNvCxnSpPr>
          <p:nvPr/>
        </p:nvCxnSpPr>
        <p:spPr>
          <a:xfrm>
            <a:off x="5845276" y="5518353"/>
            <a:ext cx="491614"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Slide Number Placeholder 17">
            <a:extLst>
              <a:ext uri="{FF2B5EF4-FFF2-40B4-BE49-F238E27FC236}">
                <a16:creationId xmlns:a16="http://schemas.microsoft.com/office/drawing/2014/main" id="{9123C6C1-0D81-4620-AE28-4FA7C17AE9F5}"/>
              </a:ext>
            </a:extLst>
          </p:cNvPr>
          <p:cNvSpPr>
            <a:spLocks noGrp="1"/>
          </p:cNvSpPr>
          <p:nvPr>
            <p:ph type="sldNum" sz="quarter" idx="12"/>
          </p:nvPr>
        </p:nvSpPr>
        <p:spPr>
          <a:xfrm>
            <a:off x="10469880" y="6307672"/>
            <a:ext cx="1463040" cy="274320"/>
          </a:xfrm>
        </p:spPr>
        <p:txBody>
          <a:bodyPr/>
          <a:lstStyle/>
          <a:p>
            <a:fld id="{0DA81F74-1F53-45A5-AAD3-3B77C13317DD}" type="slidenum">
              <a:rPr lang="en-PK" smtClean="0"/>
              <a:t>4</a:t>
            </a:fld>
            <a:endParaRPr lang="en-PK" dirty="0"/>
          </a:p>
        </p:txBody>
      </p:sp>
    </p:spTree>
    <p:extLst>
      <p:ext uri="{BB962C8B-B14F-4D97-AF65-F5344CB8AC3E}">
        <p14:creationId xmlns:p14="http://schemas.microsoft.com/office/powerpoint/2010/main" val="440831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EB51-6D81-4B9D-8288-CE1C993DE25E}"/>
              </a:ext>
            </a:extLst>
          </p:cNvPr>
          <p:cNvSpPr>
            <a:spLocks noGrp="1"/>
          </p:cNvSpPr>
          <p:nvPr>
            <p:ph type="title"/>
          </p:nvPr>
        </p:nvSpPr>
        <p:spPr>
          <a:xfrm>
            <a:off x="1066800" y="246893"/>
            <a:ext cx="10058400" cy="1371600"/>
          </a:xfrm>
        </p:spPr>
        <p:txBody>
          <a:bodyPr/>
          <a:lstStyle/>
          <a:p>
            <a:pPr marL="685800" indent="-685800" algn="ctr">
              <a:buFont typeface="Wingdings" panose="05000000000000000000" pitchFamily="2" charset="2"/>
              <a:buChar char="q"/>
            </a:pPr>
            <a:r>
              <a:rPr lang="en-US" u="sng" dirty="0"/>
              <a:t>Block Diagram:</a:t>
            </a:r>
            <a:endParaRPr lang="en-PK" u="sng" dirty="0"/>
          </a:p>
        </p:txBody>
      </p:sp>
      <p:pic>
        <p:nvPicPr>
          <p:cNvPr id="4" name="Picture 3">
            <a:extLst>
              <a:ext uri="{FF2B5EF4-FFF2-40B4-BE49-F238E27FC236}">
                <a16:creationId xmlns:a16="http://schemas.microsoft.com/office/drawing/2014/main" id="{29C17949-2DF4-4F6D-B0FF-5684A4F5B4CD}"/>
              </a:ext>
            </a:extLst>
          </p:cNvPr>
          <p:cNvPicPr>
            <a:picLocks noChangeAspect="1"/>
          </p:cNvPicPr>
          <p:nvPr/>
        </p:nvPicPr>
        <p:blipFill>
          <a:blip r:embed="rId2"/>
          <a:stretch>
            <a:fillRect/>
          </a:stretch>
        </p:blipFill>
        <p:spPr>
          <a:xfrm>
            <a:off x="6096000" y="1516313"/>
            <a:ext cx="5366218" cy="4928519"/>
          </a:xfrm>
          <a:prstGeom prst="rect">
            <a:avLst/>
          </a:prstGeom>
        </p:spPr>
      </p:pic>
      <p:sp>
        <p:nvSpPr>
          <p:cNvPr id="10" name="Slide Number Placeholder 9">
            <a:extLst>
              <a:ext uri="{FF2B5EF4-FFF2-40B4-BE49-F238E27FC236}">
                <a16:creationId xmlns:a16="http://schemas.microsoft.com/office/drawing/2014/main" id="{C0A0DE64-86D8-4C6E-9D22-FCEA07372EE9}"/>
              </a:ext>
            </a:extLst>
          </p:cNvPr>
          <p:cNvSpPr>
            <a:spLocks noGrp="1"/>
          </p:cNvSpPr>
          <p:nvPr>
            <p:ph type="sldNum" sz="quarter" idx="12"/>
          </p:nvPr>
        </p:nvSpPr>
        <p:spPr/>
        <p:txBody>
          <a:bodyPr/>
          <a:lstStyle/>
          <a:p>
            <a:fld id="{0DA81F74-1F53-45A5-AAD3-3B77C13317DD}" type="slidenum">
              <a:rPr lang="en-PK" smtClean="0"/>
              <a:t>5</a:t>
            </a:fld>
            <a:endParaRPr lang="en-PK"/>
          </a:p>
        </p:txBody>
      </p:sp>
      <p:sp>
        <p:nvSpPr>
          <p:cNvPr id="11" name="Content Placeholder 2">
            <a:extLst>
              <a:ext uri="{FF2B5EF4-FFF2-40B4-BE49-F238E27FC236}">
                <a16:creationId xmlns:a16="http://schemas.microsoft.com/office/drawing/2014/main" id="{5DC22FFB-9375-4222-B2E5-A9609FA0ABBB}"/>
              </a:ext>
            </a:extLst>
          </p:cNvPr>
          <p:cNvSpPr>
            <a:spLocks noGrp="1"/>
          </p:cNvSpPr>
          <p:nvPr>
            <p:ph idx="1"/>
          </p:nvPr>
        </p:nvSpPr>
        <p:spPr>
          <a:xfrm>
            <a:off x="798707" y="1463040"/>
            <a:ext cx="4267200" cy="3931920"/>
          </a:xfrm>
        </p:spPr>
        <p:txBody>
          <a:bodyPr/>
          <a:lstStyle/>
          <a:p>
            <a:r>
              <a:rPr lang="en-US" dirty="0"/>
              <a:t>Based on the features decided, the basic block diagram was finalized.</a:t>
            </a:r>
          </a:p>
          <a:p>
            <a:r>
              <a:rPr lang="en-US" dirty="0"/>
              <a:t>A normally-open solenoid valve was decided upon, so that the user can use their water tap normally when the device is off.</a:t>
            </a:r>
          </a:p>
          <a:p>
            <a:r>
              <a:rPr lang="en-US" dirty="0"/>
              <a:t>These blocks were then broken down, one by one.</a:t>
            </a:r>
          </a:p>
        </p:txBody>
      </p:sp>
    </p:spTree>
    <p:extLst>
      <p:ext uri="{BB962C8B-B14F-4D97-AF65-F5344CB8AC3E}">
        <p14:creationId xmlns:p14="http://schemas.microsoft.com/office/powerpoint/2010/main" val="42084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EB51-6D81-4B9D-8288-CE1C993DE25E}"/>
              </a:ext>
            </a:extLst>
          </p:cNvPr>
          <p:cNvSpPr>
            <a:spLocks noGrp="1"/>
          </p:cNvSpPr>
          <p:nvPr>
            <p:ph type="title"/>
          </p:nvPr>
        </p:nvSpPr>
        <p:spPr>
          <a:xfrm>
            <a:off x="1066800" y="249306"/>
            <a:ext cx="10058400" cy="1371600"/>
          </a:xfrm>
        </p:spPr>
        <p:txBody>
          <a:bodyPr/>
          <a:lstStyle/>
          <a:p>
            <a:pPr marL="685800" indent="-685800" algn="ctr">
              <a:buFont typeface="Wingdings" panose="05000000000000000000" pitchFamily="2" charset="2"/>
              <a:buChar char="q"/>
            </a:pPr>
            <a:r>
              <a:rPr lang="en-US" u="sng" dirty="0"/>
              <a:t>The Control Circuit: </a:t>
            </a:r>
            <a:endParaRPr lang="en-PK" u="sng" dirty="0"/>
          </a:p>
        </p:txBody>
      </p:sp>
      <p:sp>
        <p:nvSpPr>
          <p:cNvPr id="3" name="Content Placeholder 2">
            <a:extLst>
              <a:ext uri="{FF2B5EF4-FFF2-40B4-BE49-F238E27FC236}">
                <a16:creationId xmlns:a16="http://schemas.microsoft.com/office/drawing/2014/main" id="{87FFA1D9-462F-4459-806E-5ACCED5F044D}"/>
              </a:ext>
            </a:extLst>
          </p:cNvPr>
          <p:cNvSpPr>
            <a:spLocks noGrp="1"/>
          </p:cNvSpPr>
          <p:nvPr>
            <p:ph idx="1"/>
          </p:nvPr>
        </p:nvSpPr>
        <p:spPr>
          <a:xfrm>
            <a:off x="1066800" y="1405032"/>
            <a:ext cx="10058400" cy="3931920"/>
          </a:xfrm>
        </p:spPr>
        <p:txBody>
          <a:bodyPr/>
          <a:lstStyle/>
          <a:p>
            <a:r>
              <a:rPr lang="en-US" dirty="0"/>
              <a:t>A first estimate on the Control FSM gave the number of states to be at least 60.</a:t>
            </a:r>
          </a:p>
          <a:p>
            <a:r>
              <a:rPr lang="en-US" dirty="0"/>
              <a:t>Thus, the idea of </a:t>
            </a:r>
            <a:r>
              <a:rPr lang="en-US" b="1" dirty="0"/>
              <a:t>factoring of FSMs</a:t>
            </a:r>
            <a:r>
              <a:rPr lang="en-US" dirty="0"/>
              <a:t> was employed and the jobs of counting and repeating steps were delegated to other FSMs. </a:t>
            </a:r>
          </a:p>
          <a:p>
            <a:r>
              <a:rPr lang="en-US" dirty="0"/>
              <a:t>Thus our central block was now divided into further sub-blocks:</a:t>
            </a:r>
            <a:endParaRPr lang="en-PK" dirty="0"/>
          </a:p>
        </p:txBody>
      </p:sp>
      <p:sp>
        <p:nvSpPr>
          <p:cNvPr id="4" name="Slide Number Placeholder 3">
            <a:extLst>
              <a:ext uri="{FF2B5EF4-FFF2-40B4-BE49-F238E27FC236}">
                <a16:creationId xmlns:a16="http://schemas.microsoft.com/office/drawing/2014/main" id="{BC3AA108-F886-46C1-8D03-F69FBABDA512}"/>
              </a:ext>
            </a:extLst>
          </p:cNvPr>
          <p:cNvSpPr>
            <a:spLocks noGrp="1"/>
          </p:cNvSpPr>
          <p:nvPr>
            <p:ph type="sldNum" sz="quarter" idx="12"/>
          </p:nvPr>
        </p:nvSpPr>
        <p:spPr/>
        <p:txBody>
          <a:bodyPr/>
          <a:lstStyle/>
          <a:p>
            <a:fld id="{0DA81F74-1F53-45A5-AAD3-3B77C13317DD}" type="slidenum">
              <a:rPr lang="en-PK" smtClean="0"/>
              <a:t>6</a:t>
            </a:fld>
            <a:endParaRPr lang="en-PK"/>
          </a:p>
        </p:txBody>
      </p:sp>
      <p:pic>
        <p:nvPicPr>
          <p:cNvPr id="6" name="Picture 5">
            <a:extLst>
              <a:ext uri="{FF2B5EF4-FFF2-40B4-BE49-F238E27FC236}">
                <a16:creationId xmlns:a16="http://schemas.microsoft.com/office/drawing/2014/main" id="{2FC999CB-EE11-4D42-974D-5E2C3E31CCB7}"/>
              </a:ext>
            </a:extLst>
          </p:cNvPr>
          <p:cNvPicPr>
            <a:picLocks noChangeAspect="1"/>
          </p:cNvPicPr>
          <p:nvPr/>
        </p:nvPicPr>
        <p:blipFill>
          <a:blip r:embed="rId2"/>
          <a:stretch>
            <a:fillRect/>
          </a:stretch>
        </p:blipFill>
        <p:spPr>
          <a:xfrm>
            <a:off x="2472799" y="2871240"/>
            <a:ext cx="7240161" cy="3737454"/>
          </a:xfrm>
          <a:prstGeom prst="rect">
            <a:avLst/>
          </a:prstGeom>
        </p:spPr>
      </p:pic>
    </p:spTree>
    <p:extLst>
      <p:ext uri="{BB962C8B-B14F-4D97-AF65-F5344CB8AC3E}">
        <p14:creationId xmlns:p14="http://schemas.microsoft.com/office/powerpoint/2010/main" val="2912772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EB51-6D81-4B9D-8288-CE1C993DE25E}"/>
              </a:ext>
            </a:extLst>
          </p:cNvPr>
          <p:cNvSpPr>
            <a:spLocks noGrp="1"/>
          </p:cNvSpPr>
          <p:nvPr>
            <p:ph type="title"/>
          </p:nvPr>
        </p:nvSpPr>
        <p:spPr>
          <a:xfrm>
            <a:off x="1066800" y="256514"/>
            <a:ext cx="10058400" cy="1371600"/>
          </a:xfrm>
        </p:spPr>
        <p:txBody>
          <a:bodyPr/>
          <a:lstStyle/>
          <a:p>
            <a:pPr marL="685800" indent="-685800" algn="ctr">
              <a:buFont typeface="Wingdings" panose="05000000000000000000" pitchFamily="2" charset="2"/>
              <a:buChar char="q"/>
            </a:pPr>
            <a:r>
              <a:rPr lang="en-US" u="sng" dirty="0"/>
              <a:t>Final Stage FSM:</a:t>
            </a:r>
            <a:endParaRPr lang="en-PK" u="sng" dirty="0"/>
          </a:p>
        </p:txBody>
      </p:sp>
      <p:sp>
        <p:nvSpPr>
          <p:cNvPr id="3" name="Content Placeholder 2">
            <a:extLst>
              <a:ext uri="{FF2B5EF4-FFF2-40B4-BE49-F238E27FC236}">
                <a16:creationId xmlns:a16="http://schemas.microsoft.com/office/drawing/2014/main" id="{87FFA1D9-462F-4459-806E-5ACCED5F044D}"/>
              </a:ext>
            </a:extLst>
          </p:cNvPr>
          <p:cNvSpPr>
            <a:spLocks noGrp="1"/>
          </p:cNvSpPr>
          <p:nvPr>
            <p:ph idx="1"/>
          </p:nvPr>
        </p:nvSpPr>
        <p:spPr>
          <a:xfrm>
            <a:off x="1066800" y="1320800"/>
            <a:ext cx="10058400" cy="3931920"/>
          </a:xfrm>
        </p:spPr>
        <p:txBody>
          <a:bodyPr/>
          <a:lstStyle/>
          <a:p>
            <a:r>
              <a:rPr lang="en-US" dirty="0"/>
              <a:t>This was to be an FSM whose states were to be the steps of ablution. It should be able to cycle through them based on the instructions from the control encoder. Moreover, the start button and the foot control were also to be catered here. We thus have:</a:t>
            </a:r>
            <a:endParaRPr lang="en-PK" dirty="0"/>
          </a:p>
        </p:txBody>
      </p:sp>
      <p:sp>
        <p:nvSpPr>
          <p:cNvPr id="4" name="Slide Number Placeholder 3">
            <a:extLst>
              <a:ext uri="{FF2B5EF4-FFF2-40B4-BE49-F238E27FC236}">
                <a16:creationId xmlns:a16="http://schemas.microsoft.com/office/drawing/2014/main" id="{902FC954-A092-475E-992F-DBDA452A42A4}"/>
              </a:ext>
            </a:extLst>
          </p:cNvPr>
          <p:cNvSpPr>
            <a:spLocks noGrp="1"/>
          </p:cNvSpPr>
          <p:nvPr>
            <p:ph type="sldNum" sz="quarter" idx="12"/>
          </p:nvPr>
        </p:nvSpPr>
        <p:spPr/>
        <p:txBody>
          <a:bodyPr/>
          <a:lstStyle/>
          <a:p>
            <a:fld id="{0DA81F74-1F53-45A5-AAD3-3B77C13317DD}" type="slidenum">
              <a:rPr lang="en-PK" smtClean="0"/>
              <a:t>7</a:t>
            </a:fld>
            <a:endParaRPr lang="en-PK"/>
          </a:p>
        </p:txBody>
      </p:sp>
      <p:pic>
        <p:nvPicPr>
          <p:cNvPr id="6" name="Picture 5">
            <a:extLst>
              <a:ext uri="{FF2B5EF4-FFF2-40B4-BE49-F238E27FC236}">
                <a16:creationId xmlns:a16="http://schemas.microsoft.com/office/drawing/2014/main" id="{2BA46C78-65AF-4519-911E-8079CE5B1F6E}"/>
              </a:ext>
            </a:extLst>
          </p:cNvPr>
          <p:cNvPicPr>
            <a:picLocks noChangeAspect="1"/>
          </p:cNvPicPr>
          <p:nvPr/>
        </p:nvPicPr>
        <p:blipFill>
          <a:blip r:embed="rId2"/>
          <a:stretch>
            <a:fillRect/>
          </a:stretch>
        </p:blipFill>
        <p:spPr>
          <a:xfrm>
            <a:off x="3407248" y="2245360"/>
            <a:ext cx="5214944" cy="4336632"/>
          </a:xfrm>
          <a:prstGeom prst="rect">
            <a:avLst/>
          </a:prstGeom>
        </p:spPr>
      </p:pic>
    </p:spTree>
    <p:extLst>
      <p:ext uri="{BB962C8B-B14F-4D97-AF65-F5344CB8AC3E}">
        <p14:creationId xmlns:p14="http://schemas.microsoft.com/office/powerpoint/2010/main" val="695659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EB51-6D81-4B9D-8288-CE1C993DE25E}"/>
              </a:ext>
            </a:extLst>
          </p:cNvPr>
          <p:cNvSpPr>
            <a:spLocks noGrp="1"/>
          </p:cNvSpPr>
          <p:nvPr>
            <p:ph type="title"/>
          </p:nvPr>
        </p:nvSpPr>
        <p:spPr>
          <a:xfrm>
            <a:off x="1066800" y="255688"/>
            <a:ext cx="10058400" cy="1371600"/>
          </a:xfrm>
        </p:spPr>
        <p:txBody>
          <a:bodyPr/>
          <a:lstStyle/>
          <a:p>
            <a:pPr marL="685800" indent="-685800" algn="ctr">
              <a:buFont typeface="Wingdings" panose="05000000000000000000" pitchFamily="2" charset="2"/>
              <a:buChar char="q"/>
            </a:pPr>
            <a:r>
              <a:rPr lang="en-US" u="sng" dirty="0"/>
              <a:t>Tables and Simplification:</a:t>
            </a:r>
            <a:endParaRPr lang="en-PK" u="sng" dirty="0"/>
          </a:p>
        </p:txBody>
      </p:sp>
      <p:sp>
        <p:nvSpPr>
          <p:cNvPr id="3" name="Content Placeholder 2">
            <a:extLst>
              <a:ext uri="{FF2B5EF4-FFF2-40B4-BE49-F238E27FC236}">
                <a16:creationId xmlns:a16="http://schemas.microsoft.com/office/drawing/2014/main" id="{87FFA1D9-462F-4459-806E-5ACCED5F044D}"/>
              </a:ext>
            </a:extLst>
          </p:cNvPr>
          <p:cNvSpPr>
            <a:spLocks noGrp="1"/>
          </p:cNvSpPr>
          <p:nvPr>
            <p:ph idx="1"/>
          </p:nvPr>
        </p:nvSpPr>
        <p:spPr>
          <a:xfrm>
            <a:off x="985520" y="1463040"/>
            <a:ext cx="4267200" cy="3931920"/>
          </a:xfrm>
        </p:spPr>
        <p:txBody>
          <a:bodyPr/>
          <a:lstStyle/>
          <a:p>
            <a:r>
              <a:rPr lang="en-US" dirty="0"/>
              <a:t>Before moving forward, a note on the method used for Boolean simplification:</a:t>
            </a:r>
          </a:p>
          <a:p>
            <a:pPr lvl="3">
              <a:buFont typeface="Arial" panose="020B0604020202020204" pitchFamily="34" charset="0"/>
              <a:buChar char="•"/>
            </a:pPr>
            <a:r>
              <a:rPr lang="en-US" dirty="0"/>
              <a:t>MS-Excel for Tables.</a:t>
            </a:r>
          </a:p>
          <a:p>
            <a:pPr lvl="3">
              <a:buFont typeface="Arial" panose="020B0604020202020204" pitchFamily="34" charset="0"/>
              <a:buChar char="•"/>
            </a:pPr>
            <a:r>
              <a:rPr lang="en-US" dirty="0"/>
              <a:t>Columns copied to txt files.</a:t>
            </a:r>
          </a:p>
          <a:p>
            <a:pPr lvl="3">
              <a:buFont typeface="Arial" panose="020B0604020202020204" pitchFamily="34" charset="0"/>
              <a:buChar char="•"/>
            </a:pPr>
            <a:r>
              <a:rPr lang="en-US" dirty="0"/>
              <a:t>A python script to remove spaces.</a:t>
            </a:r>
          </a:p>
          <a:p>
            <a:pPr lvl="3">
              <a:buFont typeface="Arial" panose="020B0604020202020204" pitchFamily="34" charset="0"/>
              <a:buChar char="•"/>
            </a:pPr>
            <a:r>
              <a:rPr lang="en-US" dirty="0"/>
              <a:t>A MATLAB function for simplification.</a:t>
            </a:r>
          </a:p>
          <a:p>
            <a:pPr lvl="3">
              <a:buFont typeface="Arial" panose="020B0604020202020204" pitchFamily="34" charset="0"/>
              <a:buChar char="•"/>
            </a:pPr>
            <a:r>
              <a:rPr lang="en-US" dirty="0"/>
              <a:t>Rewriting the equations in terms of our variables.</a:t>
            </a:r>
            <a:endParaRPr lang="en-PK" dirty="0"/>
          </a:p>
        </p:txBody>
      </p:sp>
      <p:sp>
        <p:nvSpPr>
          <p:cNvPr id="4" name="Slide Number Placeholder 3">
            <a:extLst>
              <a:ext uri="{FF2B5EF4-FFF2-40B4-BE49-F238E27FC236}">
                <a16:creationId xmlns:a16="http://schemas.microsoft.com/office/drawing/2014/main" id="{B91BC976-F71C-4BDF-9192-1796B5E947F4}"/>
              </a:ext>
            </a:extLst>
          </p:cNvPr>
          <p:cNvSpPr>
            <a:spLocks noGrp="1"/>
          </p:cNvSpPr>
          <p:nvPr>
            <p:ph type="sldNum" sz="quarter" idx="12"/>
          </p:nvPr>
        </p:nvSpPr>
        <p:spPr/>
        <p:txBody>
          <a:bodyPr/>
          <a:lstStyle/>
          <a:p>
            <a:fld id="{0DA81F74-1F53-45A5-AAD3-3B77C13317DD}" type="slidenum">
              <a:rPr lang="en-PK" smtClean="0"/>
              <a:t>8</a:t>
            </a:fld>
            <a:endParaRPr lang="en-PK"/>
          </a:p>
        </p:txBody>
      </p:sp>
      <p:pic>
        <p:nvPicPr>
          <p:cNvPr id="6" name="Picture 5">
            <a:extLst>
              <a:ext uri="{FF2B5EF4-FFF2-40B4-BE49-F238E27FC236}">
                <a16:creationId xmlns:a16="http://schemas.microsoft.com/office/drawing/2014/main" id="{DC076D2F-8893-4CF4-BFC5-F26F72D45F65}"/>
              </a:ext>
            </a:extLst>
          </p:cNvPr>
          <p:cNvPicPr>
            <a:picLocks noChangeAspect="1"/>
          </p:cNvPicPr>
          <p:nvPr/>
        </p:nvPicPr>
        <p:blipFill>
          <a:blip r:embed="rId2"/>
          <a:stretch>
            <a:fillRect/>
          </a:stretch>
        </p:blipFill>
        <p:spPr>
          <a:xfrm>
            <a:off x="6939282" y="1463040"/>
            <a:ext cx="4897118" cy="1826722"/>
          </a:xfrm>
          <a:prstGeom prst="rect">
            <a:avLst/>
          </a:prstGeom>
          <a:ln>
            <a:solidFill>
              <a:schemeClr val="tx1"/>
            </a:solidFill>
          </a:ln>
        </p:spPr>
      </p:pic>
      <p:pic>
        <p:nvPicPr>
          <p:cNvPr id="7" name="Picture 6">
            <a:extLst>
              <a:ext uri="{FF2B5EF4-FFF2-40B4-BE49-F238E27FC236}">
                <a16:creationId xmlns:a16="http://schemas.microsoft.com/office/drawing/2014/main" id="{EE09F29A-7341-46B6-BCDC-86153A69D8D2}"/>
              </a:ext>
            </a:extLst>
          </p:cNvPr>
          <p:cNvPicPr>
            <a:picLocks noChangeAspect="1"/>
          </p:cNvPicPr>
          <p:nvPr/>
        </p:nvPicPr>
        <p:blipFill>
          <a:blip r:embed="rId3"/>
          <a:stretch>
            <a:fillRect/>
          </a:stretch>
        </p:blipFill>
        <p:spPr>
          <a:xfrm>
            <a:off x="10811944" y="3568238"/>
            <a:ext cx="1024456" cy="2620449"/>
          </a:xfrm>
          <a:prstGeom prst="rect">
            <a:avLst/>
          </a:prstGeom>
          <a:ln>
            <a:solidFill>
              <a:schemeClr val="tx1"/>
            </a:solidFill>
          </a:ln>
        </p:spPr>
      </p:pic>
      <p:pic>
        <p:nvPicPr>
          <p:cNvPr id="8" name="Picture 7">
            <a:extLst>
              <a:ext uri="{FF2B5EF4-FFF2-40B4-BE49-F238E27FC236}">
                <a16:creationId xmlns:a16="http://schemas.microsoft.com/office/drawing/2014/main" id="{E4498A4A-CAD1-459B-B6D2-6F90A17FE1FE}"/>
              </a:ext>
            </a:extLst>
          </p:cNvPr>
          <p:cNvPicPr>
            <a:picLocks noChangeAspect="1"/>
          </p:cNvPicPr>
          <p:nvPr/>
        </p:nvPicPr>
        <p:blipFill>
          <a:blip r:embed="rId4"/>
          <a:stretch>
            <a:fillRect/>
          </a:stretch>
        </p:blipFill>
        <p:spPr>
          <a:xfrm>
            <a:off x="6939282" y="5265924"/>
            <a:ext cx="3530597" cy="922764"/>
          </a:xfrm>
          <a:prstGeom prst="rect">
            <a:avLst/>
          </a:prstGeom>
          <a:ln>
            <a:solidFill>
              <a:schemeClr val="tx1"/>
            </a:solidFill>
          </a:ln>
        </p:spPr>
      </p:pic>
      <p:pic>
        <p:nvPicPr>
          <p:cNvPr id="9" name="Picture 8">
            <a:extLst>
              <a:ext uri="{FF2B5EF4-FFF2-40B4-BE49-F238E27FC236}">
                <a16:creationId xmlns:a16="http://schemas.microsoft.com/office/drawing/2014/main" id="{F77C5CFE-33F9-463E-BB0C-83DF188F9385}"/>
              </a:ext>
            </a:extLst>
          </p:cNvPr>
          <p:cNvPicPr>
            <a:picLocks noChangeAspect="1"/>
          </p:cNvPicPr>
          <p:nvPr/>
        </p:nvPicPr>
        <p:blipFill>
          <a:blip r:embed="rId5"/>
          <a:stretch>
            <a:fillRect/>
          </a:stretch>
        </p:blipFill>
        <p:spPr>
          <a:xfrm>
            <a:off x="6949207" y="3568239"/>
            <a:ext cx="3510514" cy="1305759"/>
          </a:xfrm>
          <a:prstGeom prst="rect">
            <a:avLst/>
          </a:prstGeom>
          <a:ln>
            <a:solidFill>
              <a:schemeClr val="tx1"/>
            </a:solidFill>
          </a:ln>
        </p:spPr>
      </p:pic>
      <p:pic>
        <p:nvPicPr>
          <p:cNvPr id="10" name="Picture 9">
            <a:extLst>
              <a:ext uri="{FF2B5EF4-FFF2-40B4-BE49-F238E27FC236}">
                <a16:creationId xmlns:a16="http://schemas.microsoft.com/office/drawing/2014/main" id="{2C985881-536A-4B21-B4AE-6F68B1C87E26}"/>
              </a:ext>
            </a:extLst>
          </p:cNvPr>
          <p:cNvPicPr>
            <a:picLocks noChangeAspect="1"/>
          </p:cNvPicPr>
          <p:nvPr/>
        </p:nvPicPr>
        <p:blipFill>
          <a:blip r:embed="rId6"/>
          <a:stretch>
            <a:fillRect/>
          </a:stretch>
        </p:blipFill>
        <p:spPr>
          <a:xfrm>
            <a:off x="2404413" y="5265924"/>
            <a:ext cx="3510514" cy="1127761"/>
          </a:xfrm>
          <a:prstGeom prst="rect">
            <a:avLst/>
          </a:prstGeom>
          <a:ln>
            <a:solidFill>
              <a:schemeClr val="tx1"/>
            </a:solidFill>
          </a:ln>
        </p:spPr>
      </p:pic>
      <p:cxnSp>
        <p:nvCxnSpPr>
          <p:cNvPr id="12" name="Straight Arrow Connector 11">
            <a:extLst>
              <a:ext uri="{FF2B5EF4-FFF2-40B4-BE49-F238E27FC236}">
                <a16:creationId xmlns:a16="http://schemas.microsoft.com/office/drawing/2014/main" id="{CE7B84B9-EF98-46C9-807E-01E57EED8FA9}"/>
              </a:ext>
            </a:extLst>
          </p:cNvPr>
          <p:cNvCxnSpPr>
            <a:cxnSpLocks/>
            <a:endCxn id="7" idx="0"/>
          </p:cNvCxnSpPr>
          <p:nvPr/>
        </p:nvCxnSpPr>
        <p:spPr>
          <a:xfrm>
            <a:off x="11324172" y="3289762"/>
            <a:ext cx="0" cy="2784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3E1C73B-CE2D-4E1D-8AA9-9393A068EE1D}"/>
              </a:ext>
            </a:extLst>
          </p:cNvPr>
          <p:cNvCxnSpPr>
            <a:cxnSpLocks/>
            <a:endCxn id="9" idx="3"/>
          </p:cNvCxnSpPr>
          <p:nvPr/>
        </p:nvCxnSpPr>
        <p:spPr>
          <a:xfrm flipH="1">
            <a:off x="10459721" y="4221119"/>
            <a:ext cx="34206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65BB998-CFA5-4D0A-B093-585909532E11}"/>
              </a:ext>
            </a:extLst>
          </p:cNvPr>
          <p:cNvCxnSpPr>
            <a:cxnSpLocks/>
            <a:stCxn id="9" idx="2"/>
            <a:endCxn id="8" idx="0"/>
          </p:cNvCxnSpPr>
          <p:nvPr/>
        </p:nvCxnSpPr>
        <p:spPr>
          <a:xfrm>
            <a:off x="8704464" y="4873998"/>
            <a:ext cx="117" cy="3919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ED0A660-EB6D-4A6F-8F42-0205A1385923}"/>
              </a:ext>
            </a:extLst>
          </p:cNvPr>
          <p:cNvCxnSpPr>
            <a:cxnSpLocks/>
            <a:stCxn id="8" idx="1"/>
          </p:cNvCxnSpPr>
          <p:nvPr/>
        </p:nvCxnSpPr>
        <p:spPr>
          <a:xfrm flipH="1" flipV="1">
            <a:off x="5914927" y="5723968"/>
            <a:ext cx="1024355" cy="33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A006F41B-0C4D-46BF-AF9B-BB0BB0E5A109}"/>
              </a:ext>
            </a:extLst>
          </p:cNvPr>
          <p:cNvPicPr>
            <a:picLocks noChangeAspect="1"/>
          </p:cNvPicPr>
          <p:nvPr/>
        </p:nvPicPr>
        <p:blipFill>
          <a:blip r:embed="rId7"/>
          <a:stretch>
            <a:fillRect/>
          </a:stretch>
        </p:blipFill>
        <p:spPr>
          <a:xfrm>
            <a:off x="2405349" y="4540634"/>
            <a:ext cx="3509578" cy="422787"/>
          </a:xfrm>
          <a:prstGeom prst="rect">
            <a:avLst/>
          </a:prstGeom>
          <a:ln>
            <a:solidFill>
              <a:schemeClr val="tx1"/>
            </a:solidFill>
          </a:ln>
        </p:spPr>
      </p:pic>
      <p:cxnSp>
        <p:nvCxnSpPr>
          <p:cNvPr id="25" name="Straight Arrow Connector 24">
            <a:extLst>
              <a:ext uri="{FF2B5EF4-FFF2-40B4-BE49-F238E27FC236}">
                <a16:creationId xmlns:a16="http://schemas.microsoft.com/office/drawing/2014/main" id="{0641D875-0280-4832-8959-06A526F5D4A1}"/>
              </a:ext>
            </a:extLst>
          </p:cNvPr>
          <p:cNvCxnSpPr>
            <a:cxnSpLocks/>
            <a:stCxn id="10" idx="0"/>
            <a:endCxn id="24" idx="2"/>
          </p:cNvCxnSpPr>
          <p:nvPr/>
        </p:nvCxnSpPr>
        <p:spPr>
          <a:xfrm flipV="1">
            <a:off x="4159670" y="4963421"/>
            <a:ext cx="468" cy="302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71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EB51-6D81-4B9D-8288-CE1C993DE25E}"/>
              </a:ext>
            </a:extLst>
          </p:cNvPr>
          <p:cNvSpPr>
            <a:spLocks noGrp="1"/>
          </p:cNvSpPr>
          <p:nvPr>
            <p:ph type="title"/>
          </p:nvPr>
        </p:nvSpPr>
        <p:spPr>
          <a:xfrm>
            <a:off x="1066800" y="249305"/>
            <a:ext cx="10058400" cy="1371600"/>
          </a:xfrm>
        </p:spPr>
        <p:txBody>
          <a:bodyPr/>
          <a:lstStyle/>
          <a:p>
            <a:pPr marL="685800" indent="-685800" algn="ctr">
              <a:buFont typeface="Wingdings" panose="05000000000000000000" pitchFamily="2" charset="2"/>
              <a:buChar char="q"/>
            </a:pPr>
            <a:r>
              <a:rPr lang="en-US" u="sng" dirty="0"/>
              <a:t>Final Stage FSM-Simulation:</a:t>
            </a:r>
            <a:endParaRPr lang="en-PK" u="sng" dirty="0"/>
          </a:p>
        </p:txBody>
      </p:sp>
      <p:sp>
        <p:nvSpPr>
          <p:cNvPr id="4" name="Slide Number Placeholder 3">
            <a:extLst>
              <a:ext uri="{FF2B5EF4-FFF2-40B4-BE49-F238E27FC236}">
                <a16:creationId xmlns:a16="http://schemas.microsoft.com/office/drawing/2014/main" id="{83734AF8-D1B8-43DB-9DF2-53893F8608E5}"/>
              </a:ext>
            </a:extLst>
          </p:cNvPr>
          <p:cNvSpPr>
            <a:spLocks noGrp="1"/>
          </p:cNvSpPr>
          <p:nvPr>
            <p:ph type="sldNum" sz="quarter" idx="12"/>
          </p:nvPr>
        </p:nvSpPr>
        <p:spPr/>
        <p:txBody>
          <a:bodyPr/>
          <a:lstStyle/>
          <a:p>
            <a:fld id="{0DA81F74-1F53-45A5-AAD3-3B77C13317DD}" type="slidenum">
              <a:rPr lang="en-PK" smtClean="0"/>
              <a:t>9</a:t>
            </a:fld>
            <a:endParaRPr lang="en-PK"/>
          </a:p>
        </p:txBody>
      </p:sp>
      <p:pic>
        <p:nvPicPr>
          <p:cNvPr id="5" name="Picture 4">
            <a:extLst>
              <a:ext uri="{FF2B5EF4-FFF2-40B4-BE49-F238E27FC236}">
                <a16:creationId xmlns:a16="http://schemas.microsoft.com/office/drawing/2014/main" id="{1AEEE15E-E4E5-4768-B805-C5631CB27E1B}"/>
              </a:ext>
            </a:extLst>
          </p:cNvPr>
          <p:cNvPicPr>
            <a:picLocks noChangeAspect="1"/>
          </p:cNvPicPr>
          <p:nvPr/>
        </p:nvPicPr>
        <p:blipFill>
          <a:blip r:embed="rId2"/>
          <a:stretch>
            <a:fillRect/>
          </a:stretch>
        </p:blipFill>
        <p:spPr>
          <a:xfrm>
            <a:off x="5755373" y="1366981"/>
            <a:ext cx="5813691" cy="5077851"/>
          </a:xfrm>
          <a:prstGeom prst="rect">
            <a:avLst/>
          </a:prstGeom>
          <a:ln>
            <a:solidFill>
              <a:schemeClr val="tx1"/>
            </a:solidFill>
          </a:ln>
        </p:spPr>
      </p:pic>
      <p:sp>
        <p:nvSpPr>
          <p:cNvPr id="6" name="Content Placeholder 2">
            <a:extLst>
              <a:ext uri="{FF2B5EF4-FFF2-40B4-BE49-F238E27FC236}">
                <a16:creationId xmlns:a16="http://schemas.microsoft.com/office/drawing/2014/main" id="{7D05256D-9DE7-49C8-A0CC-00A7E7E82A08}"/>
              </a:ext>
            </a:extLst>
          </p:cNvPr>
          <p:cNvSpPr>
            <a:spLocks noGrp="1"/>
          </p:cNvSpPr>
          <p:nvPr>
            <p:ph idx="1"/>
          </p:nvPr>
        </p:nvSpPr>
        <p:spPr>
          <a:xfrm>
            <a:off x="985520" y="1463040"/>
            <a:ext cx="4267200" cy="3931920"/>
          </a:xfrm>
        </p:spPr>
        <p:txBody>
          <a:bodyPr/>
          <a:lstStyle/>
          <a:p>
            <a:r>
              <a:rPr lang="en-US" dirty="0"/>
              <a:t>A schematic was drawn up on Proteus.</a:t>
            </a:r>
          </a:p>
          <a:p>
            <a:r>
              <a:rPr lang="en-US" dirty="0"/>
              <a:t>The circuit proved to be a large one, as could be expected from the 256-row state table.</a:t>
            </a:r>
          </a:p>
          <a:p>
            <a:r>
              <a:rPr lang="en-US" dirty="0"/>
              <a:t>The small output circuit is the signal going to the solenoid valve.</a:t>
            </a:r>
          </a:p>
          <a:p>
            <a:r>
              <a:rPr lang="en-US" dirty="0"/>
              <a:t>The circuit was enclosed in a sub-circuit block.</a:t>
            </a:r>
          </a:p>
        </p:txBody>
      </p:sp>
      <p:pic>
        <p:nvPicPr>
          <p:cNvPr id="7" name="Picture 6">
            <a:extLst>
              <a:ext uri="{FF2B5EF4-FFF2-40B4-BE49-F238E27FC236}">
                <a16:creationId xmlns:a16="http://schemas.microsoft.com/office/drawing/2014/main" id="{FA9CB522-7CEF-4777-BD71-52E6BD67378F}"/>
              </a:ext>
            </a:extLst>
          </p:cNvPr>
          <p:cNvPicPr>
            <a:picLocks noChangeAspect="1"/>
          </p:cNvPicPr>
          <p:nvPr/>
        </p:nvPicPr>
        <p:blipFill>
          <a:blip r:embed="rId3"/>
          <a:stretch>
            <a:fillRect/>
          </a:stretch>
        </p:blipFill>
        <p:spPr>
          <a:xfrm>
            <a:off x="2120474" y="4549066"/>
            <a:ext cx="2255715" cy="1691787"/>
          </a:xfrm>
          <a:prstGeom prst="rect">
            <a:avLst/>
          </a:prstGeom>
          <a:ln>
            <a:solidFill>
              <a:schemeClr val="tx1"/>
            </a:solidFill>
          </a:ln>
        </p:spPr>
      </p:pic>
    </p:spTree>
    <p:extLst>
      <p:ext uri="{BB962C8B-B14F-4D97-AF65-F5344CB8AC3E}">
        <p14:creationId xmlns:p14="http://schemas.microsoft.com/office/powerpoint/2010/main" val="1318181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404</TotalTime>
  <Words>1220</Words>
  <Application>Microsoft Office PowerPoint</Application>
  <PresentationFormat>Widescreen</PresentationFormat>
  <Paragraphs>116</Paragraphs>
  <Slides>20</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Courier New</vt:lpstr>
      <vt:lpstr>Garamond</vt:lpstr>
      <vt:lpstr>Wingdings</vt:lpstr>
      <vt:lpstr>Savon</vt:lpstr>
      <vt:lpstr>Design completion presentation</vt:lpstr>
      <vt:lpstr>Our Objectives</vt:lpstr>
      <vt:lpstr>The Design Process:</vt:lpstr>
      <vt:lpstr>Features:</vt:lpstr>
      <vt:lpstr>Block Diagram:</vt:lpstr>
      <vt:lpstr>The Control Circuit: </vt:lpstr>
      <vt:lpstr>Final Stage FSM:</vt:lpstr>
      <vt:lpstr>Tables and Simplification:</vt:lpstr>
      <vt:lpstr>Final Stage FSM-Simulation:</vt:lpstr>
      <vt:lpstr>The Repeater:</vt:lpstr>
      <vt:lpstr>The Repeater- Simulation:</vt:lpstr>
      <vt:lpstr>The Time Controller:</vt:lpstr>
      <vt:lpstr>The Time Controller-Simulation:</vt:lpstr>
      <vt:lpstr>Clock Multipliers:</vt:lpstr>
      <vt:lpstr>Clock Multiplier-Simulation:</vt:lpstr>
      <vt:lpstr>A Problem-User Input:</vt:lpstr>
      <vt:lpstr>Everything Put Together:</vt:lpstr>
      <vt:lpstr>Runs As Expected!</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Mansoor</dc:creator>
  <cp:lastModifiedBy>Muhammad Mansoor</cp:lastModifiedBy>
  <cp:revision>50</cp:revision>
  <dcterms:created xsi:type="dcterms:W3CDTF">2019-12-19T07:15:45Z</dcterms:created>
  <dcterms:modified xsi:type="dcterms:W3CDTF">2019-12-19T19:37:08Z</dcterms:modified>
</cp:coreProperties>
</file>