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</p:sldIdLst>
  <p:sldSz cy="5143500" cx="9144000"/>
  <p:notesSz cx="6858000" cy="9144000"/>
  <p:embeddedFontLst>
    <p:embeddedFont>
      <p:font typeface="Roboto"/>
      <p:regular r:id="rId79"/>
      <p:bold r:id="rId80"/>
      <p:italic r:id="rId81"/>
      <p:boldItalic r:id="rId82"/>
    </p:embeddedFont>
    <p:embeddedFont>
      <p:font typeface="Caveat"/>
      <p:regular r:id="rId83"/>
      <p:bold r:id="rId84"/>
    </p:embeddedFont>
    <p:embeddedFont>
      <p:font typeface="Nunito"/>
      <p:regular r:id="rId85"/>
      <p:bold r:id="rId86"/>
      <p:italic r:id="rId87"/>
      <p:boldItalic r:id="rId88"/>
    </p:embeddedFont>
    <p:embeddedFont>
      <p:font typeface="Lato"/>
      <p:regular r:id="rId89"/>
      <p:bold r:id="rId90"/>
      <p:italic r:id="rId91"/>
      <p:boldItalic r:id="rId92"/>
    </p:embeddedFont>
    <p:embeddedFont>
      <p:font typeface="Maven Pro"/>
      <p:regular r:id="rId93"/>
      <p:bold r:id="rId9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Caveat-bold.fntdata"/><Relationship Id="rId83" Type="http://schemas.openxmlformats.org/officeDocument/2006/relationships/font" Target="fonts/Caveat-regular.fntdata"/><Relationship Id="rId42" Type="http://schemas.openxmlformats.org/officeDocument/2006/relationships/slide" Target="slides/slide37.xml"/><Relationship Id="rId86" Type="http://schemas.openxmlformats.org/officeDocument/2006/relationships/font" Target="fonts/Nunito-bold.fntdata"/><Relationship Id="rId41" Type="http://schemas.openxmlformats.org/officeDocument/2006/relationships/slide" Target="slides/slide36.xml"/><Relationship Id="rId85" Type="http://schemas.openxmlformats.org/officeDocument/2006/relationships/font" Target="fonts/Nunito-regular.fntdata"/><Relationship Id="rId44" Type="http://schemas.openxmlformats.org/officeDocument/2006/relationships/slide" Target="slides/slide39.xml"/><Relationship Id="rId88" Type="http://schemas.openxmlformats.org/officeDocument/2006/relationships/font" Target="fonts/Nunito-boldItalic.fntdata"/><Relationship Id="rId43" Type="http://schemas.openxmlformats.org/officeDocument/2006/relationships/slide" Target="slides/slide38.xml"/><Relationship Id="rId87" Type="http://schemas.openxmlformats.org/officeDocument/2006/relationships/font" Target="fonts/Nunito-italic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Lato-regular.fntdata"/><Relationship Id="rId80" Type="http://schemas.openxmlformats.org/officeDocument/2006/relationships/font" Target="fonts/Roboto-bold.fntdata"/><Relationship Id="rId82" Type="http://schemas.openxmlformats.org/officeDocument/2006/relationships/font" Target="fonts/Roboto-boldItalic.fntdata"/><Relationship Id="rId81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font" Target="fonts/Roboto-regular.fntdata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94" Type="http://schemas.openxmlformats.org/officeDocument/2006/relationships/font" Target="fonts/MavenPro-bold.fntdata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font" Target="fonts/Lato-italic.fntdata"/><Relationship Id="rId90" Type="http://schemas.openxmlformats.org/officeDocument/2006/relationships/font" Target="fonts/Lato-bold.fntdata"/><Relationship Id="rId93" Type="http://schemas.openxmlformats.org/officeDocument/2006/relationships/font" Target="fonts/MavenPro-regular.fntdata"/><Relationship Id="rId92" Type="http://schemas.openxmlformats.org/officeDocument/2006/relationships/font" Target="fonts/Lato-boldItalic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f92a0b3a9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f92a0b3a9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62148735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62148735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f92a0b3a9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f92a0b3a9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2148735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62148735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f92a0b3a9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f92a0b3a9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f92a0b3a9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f92a0b3a9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fa6879646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fa6879646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fa687964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fa687964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f92a0b3a9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f92a0b3a9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f92a0b3a9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f92a0b3a9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2148735c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2148735c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fa6879646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fa6879646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fa6879646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fa6879646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fa6879646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fa6879646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fa6879646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fa6879646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fa6879646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fa6879646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fa6879646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ffa6879646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fa6879646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ffa6879646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fa6879646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fa6879646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fa6879646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ffa6879646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fa6879646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ffa6879646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62148735c8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62148735c8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https://www.credly.com/badges/c3e0f7e9-4c13-4393-91a8-42e9901e2e04/linked_in_profile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https://graduation.udacity.com/confirm/4epk27st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https://www.credly.com/badges/7f8f27e0-1dad-4011-8565-f648cb709829/linked_in_profile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fa6879646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ffa6879646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fa6879646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fa6879646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fa6879646_0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ffa6879646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fa6879646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ffa6879646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fa6879646_0_1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ffa6879646_0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ffa6879646_0_1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ffa6879646_0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ffa6879646_0_1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ffa6879646_0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fa6879646_0_1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ffa6879646_0_1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fa6879646_0_1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ffa6879646_0_1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ff92a0b3a9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ff92a0b3a9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f92a0b3a9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f92a0b3a9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fa687964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ffa687964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62148735c8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62148735c8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f92a0b3a9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ff92a0b3a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62148735c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62148735c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6b7d0f6baf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6b7d0f6baf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ff92a0b3a9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ff92a0b3a9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62148735c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62148735c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ff92a0b3a9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ff92a0b3a9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62148735c8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62148735c8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ff92a0b3a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ff92a0b3a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fa687964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fa687964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62148735c8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62148735c8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ff92a0b3a9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ff92a0b3a9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62148735c8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62148735c8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6b7d0f6baf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6b7d0f6baf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6b7d0f6baf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6b7d0f6baf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ff92a0b3a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ff92a0b3a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62148735c8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62148735c8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6b7d0f6baf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6b7d0f6baf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ff92a0b3a9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ff92a0b3a9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62148735c8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62148735c8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fa687964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fa687964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6b7d0f6baf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6b7d0f6baf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ff92a0b3a9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ff92a0b3a9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6b7d0f6baf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6b7d0f6baf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6b7d0f6baf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6b7d0f6baf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ff92a0b3a9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ff92a0b3a9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6b7d0f6baf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6b7d0f6baf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6b7d0f6baf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6b7d0f6baf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6b7d0f6baf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6b7d0f6baf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6b7d0f6baf_2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6b7d0f6baf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6b7d0f6baf_2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6b7d0f6baf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fa687964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fa687964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= 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Functional </a:t>
            </a:r>
            <a:r>
              <a:rPr lang="en">
                <a:solidFill>
                  <a:schemeClr val="dk1"/>
                </a:solidFill>
              </a:rPr>
              <a:t>Programming</a:t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6b7d0f6baf_2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6b7d0f6baf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6b7d0f6baf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6b7d0f6baf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6b7d0f6baf_2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6b7d0f6baf_2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6b7d0f6baf_2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6b7d0f6baf_2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fa68796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fa68796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f92a0b3a9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f92a0b3a9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967150" y="1767875"/>
            <a:ext cx="82428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For Absolute Beginners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855297" y="2693925"/>
            <a:ext cx="17685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(Daniyal Nagori)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 LOG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 LOG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console.log()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method writes (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logs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) a message to the console.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console.log()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method is useful for testing purposes.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Write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Write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document.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write()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method writes directly to an open (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HTML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)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document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stream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document.write()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method deletes all existing HTML when used on a loaded document.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Variable means anything that can vary.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 JavaScript variable is simply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 name of storage location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.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 variable must have a unique name.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Variables</a:t>
            </a:r>
            <a:endParaRPr sz="2400"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Variables are values in your code that can represent different values each time the code runs.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first time you create a variable, you declare it. And you need a special word for that: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or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firstname = "Ali";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commonly used naming conventions used for 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variables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are camel-case.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firstName = "Ali";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Variables Scope</a:t>
            </a:r>
            <a:endParaRPr sz="2400"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2559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Variables declared within a JavaScript function, become LOCAL to the function.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GLOBAL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variable declared outside a function, becomes GLOBAL.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Names Legal &amp; Illegal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Names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﻿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variable name can't contain any spaces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﻿﻿﻿A variable name can contain only letters, numbers, dollar signs, and underscores.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first character must be a letter, or an underscore (-), or a dollar sign ($).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﻿﻿﻿Subsequent characters may be letters, digits, underscores, or dollar signs.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Numbers are not allowed as the first character of variable.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262375" y="548150"/>
            <a:ext cx="4986900" cy="16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JavaScript</a:t>
            </a:r>
            <a:endParaRPr b="1" sz="4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2" name="Google Shape;92;p14"/>
          <p:cNvSpPr txBox="1"/>
          <p:nvPr/>
        </p:nvSpPr>
        <p:spPr>
          <a:xfrm rot="1497">
            <a:off x="514350" y="1828725"/>
            <a:ext cx="48216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501" y="3024687"/>
            <a:ext cx="372562" cy="372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9195" y="2969789"/>
            <a:ext cx="395174" cy="393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7201" y="4078852"/>
            <a:ext cx="395174" cy="39514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262363" y="3389813"/>
            <a:ext cx="28722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fb.com/daniyalnagori1237</a:t>
            </a:r>
            <a:endParaRPr b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262375" y="4432320"/>
            <a:ext cx="2872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github.com/daniyalnagori</a:t>
            </a:r>
            <a:endParaRPr b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3629950" y="3389825"/>
            <a:ext cx="30378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linkedin.com/in/daniyalnagori</a:t>
            </a:r>
            <a:endParaRPr b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3660700" y="4436500"/>
            <a:ext cx="3154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twitter.com/daniyalnagori1</a:t>
            </a:r>
            <a:endParaRPr b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7687" y="4015925"/>
            <a:ext cx="478200" cy="4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57225" y="457851"/>
            <a:ext cx="2257926" cy="225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2" name="Google Shape;102;p14"/>
          <p:cNvSpPr txBox="1"/>
          <p:nvPr/>
        </p:nvSpPr>
        <p:spPr>
          <a:xfrm>
            <a:off x="2718300" y="3656125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Comments</a:t>
            </a:r>
            <a:endParaRPr sz="2400"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Single line Javascript comments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start with two forward slashes (//)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All text after the two forward slashes until the end of a line makes up a comment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Even when there are forward slashes in the commented text.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Multi-line Comments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Multi-line comments start with /* and end with */.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Any text between /* and */ will be ignored by JavaScript.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Statements</a:t>
            </a:r>
            <a:endParaRPr sz="2400"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 computer program is a list of "instructions" to be "executed" by a computer.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In a programming language, these programming instructions are called statements.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 JavaScript program is a list of programming statements.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JavaScript applications consist of statements with an appropriate syntax. A single statement may span multiple lines. Multiple statements may occur on a single line if each statement is separated by a semicolon.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Data types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Primitive data types</a:t>
            </a:r>
            <a:endParaRPr sz="2400"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311700" y="1001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string is used to store a text value.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firstName = "Ali";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Number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number is used to store a numeric value.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score = 25;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Boolean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boolean is used to store a value that is either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or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isMarried = false;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Undefined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 undefined type is either when it has not been defined or it has not been assigned a value.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unassigned;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Null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null is a special value for saying that a variable is empty or has an unknown value.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empty = null;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Literals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Template Literals</a:t>
            </a:r>
            <a:endParaRPr sz="2400"/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311700" y="1001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new and fast way to deal with strings is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Template Literals or Template String.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8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we were dealing with strings before ?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myName = </a:t>
            </a:r>
            <a:r>
              <a:rPr lang="en" sz="15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"daniyal"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;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hello = </a:t>
            </a:r>
            <a:r>
              <a:rPr lang="en" sz="15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"Hello "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myName ;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console.log(hello); </a:t>
            </a:r>
            <a:r>
              <a:rPr lang="en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//Hello daniyal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Template Literals</a:t>
            </a:r>
            <a:endParaRPr sz="2400"/>
          </a:p>
        </p:txBody>
      </p:sp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311700" y="1001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100"/>
              <a:buFont typeface="Arial"/>
              <a:buNone/>
            </a:pPr>
            <a:r>
              <a:rPr b="1" lang="en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Template literals ?</a:t>
            </a:r>
            <a:endParaRPr b="1" sz="1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we mentioned before , it’s a way to deal with strings and specially dynamic strings ; so you don’t need to think more about what’s the next quote to use  single or double.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8000"/>
              </a:lnSpc>
              <a:spcBef>
                <a:spcPts val="2900"/>
              </a:spcBef>
              <a:spcAft>
                <a:spcPts val="0"/>
              </a:spcAft>
              <a:buClr>
                <a:srgbClr val="4285F4"/>
              </a:buClr>
              <a:buSzPts val="1100"/>
              <a:buFont typeface="Arial"/>
              <a:buNone/>
            </a:pPr>
            <a:r>
              <a:rPr b="1" lang="en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use Template literals </a:t>
            </a:r>
            <a:endParaRPr b="1" sz="1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uses a `backticks` to write string within it.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typeof Operator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Instructor</a:t>
            </a:r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217" y="1017800"/>
            <a:ext cx="2540783" cy="1947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9212" y="1017800"/>
            <a:ext cx="2527051" cy="194793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0" name="Google Shape;11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4063" y="3095800"/>
            <a:ext cx="4015874" cy="1947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Analyzing and modifying data types </a:t>
            </a:r>
            <a:endParaRPr sz="2400"/>
          </a:p>
        </p:txBody>
      </p:sp>
      <p:sp>
        <p:nvSpPr>
          <p:cNvPr id="260" name="Google Shape;260;p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 can check the type of a variable by entering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 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let testVariable = 1; 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console.log(typeof testVariable);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variables in JavaScript can change types. Sometimes JavaScript does this automatically.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 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let v1 = 2; 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let v2 = “2”; 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console.log(v1 * v2); // 4 ← Type Number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console.log(v1 + v2); // “22” ← Type String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Analyzing and modifying data types </a:t>
            </a:r>
            <a:endParaRPr sz="2400"/>
          </a:p>
        </p:txBody>
      </p:sp>
      <p:sp>
        <p:nvSpPr>
          <p:cNvPr id="266" name="Google Shape;266;p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ato"/>
              <a:buChar char="●"/>
            </a:pP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There are three conversion methods: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ato"/>
              <a:buChar char="○"/>
            </a:pP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String() ← converts to string type</a:t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○"/>
            </a:pP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Number() ← converts to number type</a:t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○"/>
            </a:pP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Boolean() ← converts to boolean type</a:t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Operators</a:t>
            </a:r>
            <a:endParaRPr sz="2400"/>
          </a:p>
        </p:txBody>
      </p:sp>
      <p:sp>
        <p:nvSpPr>
          <p:cNvPr id="277" name="Google Shape;277;p4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Arithmetic operators: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Addition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n1 = 1;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n2 = 2;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console.log(n1 + n2); // 3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Char char="■"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str1 = “1”;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str2 = “2”;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console.log(str1 + str2); // “12”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Operators</a:t>
            </a:r>
            <a:endParaRPr sz="2400"/>
          </a:p>
        </p:txBody>
      </p:sp>
      <p:sp>
        <p:nvSpPr>
          <p:cNvPr id="283" name="Google Shape;283;p4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Arithmetic operators: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Subtraction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n1 = 5;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n2 = 2;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console.log(n1 - n2); // 3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Multiplication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n1 = 5;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n2 = 2;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console.log(n1 * n2); // 10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Operators</a:t>
            </a:r>
            <a:endParaRPr sz="2400"/>
          </a:p>
        </p:txBody>
      </p:sp>
      <p:sp>
        <p:nvSpPr>
          <p:cNvPr id="289" name="Google Shape;289;p4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Arithmetic operators: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Division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n1 = 4;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n2 = 2;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console.log(n1 / n2); // 2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Exponentiation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n1 = 2;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n2 = 2;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console.log(n1 ** n2); // 4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Operators</a:t>
            </a:r>
            <a:endParaRPr sz="2400"/>
          </a:p>
        </p:txBody>
      </p:sp>
      <p:sp>
        <p:nvSpPr>
          <p:cNvPr id="295" name="Google Shape;295;p4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Arithmetic operators: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Modulus</a:t>
            </a:r>
            <a:b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</a:pP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let n1 = 10;</a:t>
            </a:r>
            <a:b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let n2 = 3;</a:t>
            </a:r>
            <a:b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console.log(n1 % n2); // 1</a:t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Operators</a:t>
            </a:r>
            <a:endParaRPr sz="2400"/>
          </a:p>
        </p:txBody>
      </p:sp>
      <p:sp>
        <p:nvSpPr>
          <p:cNvPr id="301" name="Google Shape;301;p4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Assignment operators: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Assignment operator are used to assigning values to variables.</a:t>
            </a:r>
            <a:b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</a:pP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let n = 5;</a:t>
            </a:r>
            <a:b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console.log(n); // 5</a:t>
            </a:r>
            <a:b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 += 5;</a:t>
            </a:r>
            <a:b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console.log(n); // 10</a:t>
            </a:r>
            <a:b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 -= 5;</a:t>
            </a:r>
            <a:b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console.log(n); // 5</a:t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Operators</a:t>
            </a:r>
            <a:endParaRPr sz="2400"/>
          </a:p>
        </p:txBody>
      </p:sp>
      <p:sp>
        <p:nvSpPr>
          <p:cNvPr id="307" name="Google Shape;307;p5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Comparison operators: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Comparison operator are used to compare values of variables.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n = 5;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console.log(n == 5); // true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console.log(n === 5); // true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console.log(n != 5); // false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console.log(n &gt; 8); // false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console.log(n &lt; 8); // true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console.log(n &gt;= 8); // false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console.log(n &lt;= 8); // true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Expressions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Familiar Operators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Integrated  Development Environment</a:t>
            </a:r>
            <a:endParaRPr sz="2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Expressions</a:t>
            </a:r>
            <a:endParaRPr/>
          </a:p>
        </p:txBody>
      </p:sp>
      <p:sp>
        <p:nvSpPr>
          <p:cNvPr id="318" name="Google Shape;318;p52"/>
          <p:cNvSpPr txBox="1"/>
          <p:nvPr>
            <p:ph idx="1" type="body"/>
          </p:nvPr>
        </p:nvSpPr>
        <p:spPr>
          <a:xfrm>
            <a:off x="311700" y="1017800"/>
            <a:ext cx="8520600" cy="24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An Expression is a combination of values, variables,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function call and operators, which computes to a value.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The computation is called an evaluation.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“Daniyal” + “Nagori”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3"/>
          <p:cNvSpPr txBox="1"/>
          <p:nvPr>
            <p:ph idx="1" type="body"/>
          </p:nvPr>
        </p:nvSpPr>
        <p:spPr>
          <a:xfrm>
            <a:off x="311700" y="1229875"/>
            <a:ext cx="8520600" cy="36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Wherever you can use a number, you can use a math expression.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“+”, “-”, “*”, “/”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and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“%”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are commonly used operators.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“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%” (Modulus)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operator works similar to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“/”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but instead of the result, It gives you the remainder when the division is executed.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Examples: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dk1"/>
                </a:solidFill>
              </a:rPr>
              <a:t>let add = 2 + 3;  // 5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dk1"/>
                </a:solidFill>
              </a:rPr>
              <a:t>let subtraction = 8 - 4;  // 4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dk1"/>
                </a:solidFill>
              </a:rPr>
              <a:t>let multiplication = 2 * 2;  // 4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dk1"/>
                </a:solidFill>
              </a:rPr>
              <a:t>let division = 4 / 2;  // 2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dk1"/>
                </a:solidFill>
              </a:rPr>
              <a:t>let modulus = 9 % 3;  // 0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4" name="Google Shape;324;p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Expressions Familiar Operators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Expressions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UnFamiliar Operators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Expressions UnFamiliar Operators</a:t>
            </a:r>
            <a:endParaRPr/>
          </a:p>
        </p:txBody>
      </p:sp>
      <p:sp>
        <p:nvSpPr>
          <p:cNvPr id="335" name="Google Shape;335;p55"/>
          <p:cNvSpPr txBox="1"/>
          <p:nvPr>
            <p:ph idx="1" type="body"/>
          </p:nvPr>
        </p:nvSpPr>
        <p:spPr>
          <a:xfrm>
            <a:off x="311700" y="1229875"/>
            <a:ext cx="8520600" cy="27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There are several specialized math expressions such as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“++”, “--”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and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“**”.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“++” :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It increments the variable by 1. 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“--” :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It decrements the variable by 1.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“**” :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Exponentiation is one of the newer operators in JavaScript, and it allows us to calculate the power of a number by its exponent.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Expressions UnFamiliar Operators</a:t>
            </a:r>
            <a:endParaRPr/>
          </a:p>
        </p:txBody>
      </p:sp>
      <p:sp>
        <p:nvSpPr>
          <p:cNvPr id="341" name="Google Shape;341;p5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Post Increment vs Pre Increment</a:t>
            </a:r>
            <a:endParaRPr b="1" sz="20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Post Increment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3847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○"/>
            </a:pPr>
            <a:r>
              <a:rPr lang="en" sz="1529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The operator increases the variable var1 by 1 but returns the value before incrementing.</a:t>
            </a:r>
            <a:endParaRPr sz="1529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3847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○"/>
            </a:pPr>
            <a:r>
              <a:rPr lang="en" sz="1529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Example: </a:t>
            </a:r>
            <a:endParaRPr sz="1529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3847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■"/>
            </a:pPr>
            <a:r>
              <a:rPr lang="en" sz="1529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 i = 1;</a:t>
            </a:r>
            <a:br>
              <a:rPr lang="en" sz="1529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 sz="1529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 num = i++  //  1</a:t>
            </a:r>
            <a:endParaRPr sz="1529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Pre Increment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3847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6997"/>
              <a:buFont typeface="Lato"/>
              <a:buChar char="○"/>
            </a:pPr>
            <a:r>
              <a:rPr lang="en" sz="1429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operator increases the variable var1 by 1 but returns the value after incrementing.</a:t>
            </a:r>
            <a:endParaRPr sz="1429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576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Example: 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576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 i = 1;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 num = ++i  //  2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Same rule for the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Decrement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7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Expressions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Eliminating Ambiguity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Expressions </a:t>
            </a:r>
            <a:r>
              <a:rPr lang="en"/>
              <a:t>Eliminating Ambiguity</a:t>
            </a:r>
            <a:endParaRPr/>
          </a:p>
        </p:txBody>
      </p:sp>
      <p:sp>
        <p:nvSpPr>
          <p:cNvPr id="352" name="Google Shape;352;p58"/>
          <p:cNvSpPr txBox="1"/>
          <p:nvPr>
            <p:ph idx="1" type="body"/>
          </p:nvPr>
        </p:nvSpPr>
        <p:spPr>
          <a:xfrm>
            <a:off x="311700" y="1229875"/>
            <a:ext cx="8520600" cy="29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Complex arithmetic expressions can pose a problem, one that you may remember from high school algebra.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Examples: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rebuchet MS"/>
              <a:buChar char="○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var totalVal = (5 + 2)  *  3 + 6;  // 27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rebuchet MS"/>
              <a:buChar char="○"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var 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totalVal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= (2 * 4) * 4 + 2; // 34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Concatenating Text String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Concatenating Text Strings</a:t>
            </a:r>
            <a:endParaRPr/>
          </a:p>
        </p:txBody>
      </p:sp>
      <p:sp>
        <p:nvSpPr>
          <p:cNvPr id="363" name="Google Shape;363;p6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concat()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method joins two or more strings.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concat()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method does not change the existing strings.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concat()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method returns a new string.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You can also use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“+”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operator to concatenate multiple strings.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Examples: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 userName  = Daniyal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console.log("Thanks, " + userName + "!")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Setting up your environment</a:t>
            </a:r>
            <a:endParaRPr sz="2400"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There are many ways in which you can set up a JavaScript coding environment. Such as: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Integrated Development Environment (IDE). Example: VS Code, Sublime Text, Atom, etc.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Web browser. Example: Chrome, Firefox, etc.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Online editor (optional). Example: StackBlitz, Replit, etc.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Prompts</a:t>
            </a:r>
            <a:endParaRPr/>
          </a:p>
        </p:txBody>
      </p:sp>
      <p:sp>
        <p:nvSpPr>
          <p:cNvPr id="374" name="Google Shape;374;p6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prompt()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method displays a dialog box that prompts the user for input.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prompt()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method returns the input value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(String)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if the user clicks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"OK"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, otherwise it returns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null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When a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prompt box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pops up, the user will have to click either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"OK"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or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"Cancel"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to proceed.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Do not overuse this method. It prevents the user from accessing other parts of the page until the box is closed.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If, </a:t>
            </a:r>
            <a:r>
              <a:rPr lang="en"/>
              <a:t>Else, Else If Statements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If, Else and Else If Statements</a:t>
            </a:r>
            <a:endParaRPr/>
          </a:p>
        </p:txBody>
      </p:sp>
      <p:sp>
        <p:nvSpPr>
          <p:cNvPr id="385" name="Google Shape;385;p64"/>
          <p:cNvSpPr txBox="1"/>
          <p:nvPr>
            <p:ph idx="1" type="body"/>
          </p:nvPr>
        </p:nvSpPr>
        <p:spPr>
          <a:xfrm>
            <a:off x="311700" y="1229875"/>
            <a:ext cx="8520600" cy="26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Use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if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to specify a block of code to be executed, if a specified condition is true.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Use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else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to specify a block of code to be executed, if the same condition is false.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Use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else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to specify a new condition to test, if the first condition is false.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If, Else and Else If Statements - Examples</a:t>
            </a:r>
            <a:endParaRPr/>
          </a:p>
        </p:txBody>
      </p:sp>
      <p:sp>
        <p:nvSpPr>
          <p:cNvPr id="391" name="Google Shape;391;p65"/>
          <p:cNvSpPr txBox="1"/>
          <p:nvPr>
            <p:ph idx="1" type="body"/>
          </p:nvPr>
        </p:nvSpPr>
        <p:spPr>
          <a:xfrm>
            <a:off x="311700" y="1229875"/>
            <a:ext cx="8520600" cy="37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If Example: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x = prompt("Where does the Pope live?"); 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 correctAnswer = "Pakistan"; 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if (x ==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correctAnswer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) { 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	alert("Correct!"); 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}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else - Example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 x = prompt("Where does the Pope live?"); 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 correctAnswer = "Pakistan"; 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if (x == correctAnswer ) { 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	alert("Correct!"); 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} else {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	alert("Wrong!");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}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If, Else and Else If Statements - Examples</a:t>
            </a:r>
            <a:endParaRPr/>
          </a:p>
        </p:txBody>
      </p:sp>
      <p:sp>
        <p:nvSpPr>
          <p:cNvPr id="397" name="Google Shape;397;p6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lse if - Example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 x = prompt("Where does the Pope live?"); 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 correctAnswer = "Pakistan"; 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if (x == correctAnswer ) { 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	alert("Correct!"); 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} else if (x=="Pakista") {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	alert("Close!");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} else {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	alert("Wrong!");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}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7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Operators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Operators</a:t>
            </a:r>
            <a:endParaRPr/>
          </a:p>
        </p:txBody>
      </p:sp>
      <p:sp>
        <p:nvSpPr>
          <p:cNvPr id="408" name="Google Shape;408;p6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Comparison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and Logical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operators are used to test for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or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Comparison operators are used in logical statements to determine equality or difference between variables or values.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“==”, “===”, “!=”, “!==”, “&gt;”, “&lt;”, “&gt;=”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and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“&lt;=”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are some of the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comparison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operators.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Operators - Examples</a:t>
            </a:r>
            <a:endParaRPr/>
          </a:p>
        </p:txBody>
      </p:sp>
      <p:sp>
        <p:nvSpPr>
          <p:cNvPr id="414" name="Google Shape;414;p69"/>
          <p:cNvSpPr txBox="1"/>
          <p:nvPr>
            <p:ph idx="1" type="body"/>
          </p:nvPr>
        </p:nvSpPr>
        <p:spPr>
          <a:xfrm>
            <a:off x="311700" y="1229875"/>
            <a:ext cx="8520600" cy="22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et a = 2 + 2 == "4" //  true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 b = 2 + 2 === "4" //  false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 c = 2 + 2 &gt; 4  //  false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 d = 2 + 2 &gt;=  4  //  true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 e = 2 + 3 !==  5  //  false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0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Sets Of Conditions</a:t>
            </a:r>
            <a:br>
              <a:rPr lang="en"/>
            </a:br>
            <a:r>
              <a:rPr lang="en"/>
              <a:t>(Logical Operators)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Sets Of Conditions (Logical Operators)</a:t>
            </a:r>
            <a:endParaRPr/>
          </a:p>
        </p:txBody>
      </p:sp>
      <p:sp>
        <p:nvSpPr>
          <p:cNvPr id="425" name="Google Shape;425;p71"/>
          <p:cNvSpPr txBox="1"/>
          <p:nvPr>
            <p:ph idx="1" type="body"/>
          </p:nvPr>
        </p:nvSpPr>
        <p:spPr>
          <a:xfrm>
            <a:off x="311700" y="1151900"/>
            <a:ext cx="8520600" cy="34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Logical operators are used to determine the logic between variables or values.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Given that </a:t>
            </a:r>
            <a:r>
              <a:rPr b="1" lang="en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x = 6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b="1" lang="en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y = 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the table below explains the logical operators: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6" name="Google Shape;42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151" y="2951100"/>
            <a:ext cx="61692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Adding Javascript to a Web Page</a:t>
            </a:r>
            <a:endParaRPr sz="2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2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Testing Sets Of Conditions (Logical Operators) - Examples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/>
          </a:p>
        </p:txBody>
      </p:sp>
      <p:sp>
        <p:nvSpPr>
          <p:cNvPr id="432" name="Google Shape;432;p72"/>
          <p:cNvSpPr txBox="1"/>
          <p:nvPr>
            <p:ph idx="1" type="body"/>
          </p:nvPr>
        </p:nvSpPr>
        <p:spPr>
          <a:xfrm>
            <a:off x="311700" y="1229875"/>
            <a:ext cx="8520600" cy="32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et x = 6</a:t>
            </a:r>
            <a:b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 y = 10</a:t>
            </a:r>
            <a:b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b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et a1 = 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&lt; y &amp;&amp; x === 6 // true</a:t>
            </a:r>
            <a:b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 a2 = x &lt; y &amp;&amp; x !== 6  // false</a:t>
            </a:r>
            <a:b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 a3 = x === y || y === 10 // true </a:t>
            </a:r>
            <a:b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 a4 = (x===6 &amp;&amp; y===4) || x &lt; y  // true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 Nested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4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If Statement Nested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/>
          </a:p>
        </p:txBody>
      </p:sp>
      <p:sp>
        <p:nvSpPr>
          <p:cNvPr id="443" name="Google Shape;443;p74"/>
          <p:cNvSpPr txBox="1"/>
          <p:nvPr>
            <p:ph idx="1" type="body"/>
          </p:nvPr>
        </p:nvSpPr>
        <p:spPr>
          <a:xfrm>
            <a:off x="311700" y="1229875"/>
            <a:ext cx="8520600" cy="11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allows us to nest if statements within if statements. i.e, we can place an if statement inside another if statement.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5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If Statement Nested - Example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/>
          </a:p>
        </p:txBody>
      </p:sp>
      <p:sp>
        <p:nvSpPr>
          <p:cNvPr id="449" name="Google Shape;449;p75"/>
          <p:cNvSpPr txBox="1"/>
          <p:nvPr>
            <p:ph idx="1" type="body"/>
          </p:nvPr>
        </p:nvSpPr>
        <p:spPr>
          <a:xfrm>
            <a:off x="311700" y="1141400"/>
            <a:ext cx="8449200" cy="3702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23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" sz="5523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Ticketing</a:t>
            </a:r>
            <a:r>
              <a:rPr lang="en" sz="5523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system</a:t>
            </a:r>
            <a:endParaRPr sz="5523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23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5523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5523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5523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"Where do you live?"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5523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23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Number() function is used to convert the string to number</a:t>
            </a:r>
            <a:endParaRPr sz="5523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23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5523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5523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5523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5523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"What's your age?"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5523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23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23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5523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lang="en" sz="5523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"pakistan"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5523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5523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5523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&gt;= </a:t>
            </a:r>
            <a:r>
              <a:rPr lang="en" sz="5523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5523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5523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5523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5523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"Here is your ticket"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5523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en" sz="5523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5523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5523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5523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5523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"Age restriction"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5523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5523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5523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5523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5523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5523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5523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"Invalid country"</a:t>
            </a: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5523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23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5523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7"/>
          <p:cNvSpPr txBox="1"/>
          <p:nvPr>
            <p:ph idx="1" type="body"/>
          </p:nvPr>
        </p:nvSpPr>
        <p:spPr>
          <a:xfrm>
            <a:off x="311700" y="1229875"/>
            <a:ext cx="8520600" cy="35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Problem: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Suppose you have five fruits and you want to store them in the variable, But you have to create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five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variables to store the fruits which is not an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efficient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approach,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what if you have thousands of fruits?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fruit1 = </a:t>
            </a:r>
            <a:r>
              <a:rPr lang="en" sz="12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"apple"</a:t>
            </a:r>
            <a:b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let fruit2 = "banana"</a:t>
            </a:r>
            <a:b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let fruit3 = "grapes"</a:t>
            </a:r>
            <a:b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let fruit4 = "strawberry"</a:t>
            </a:r>
            <a:b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let fruit5 = "orange"</a:t>
            </a:r>
            <a:b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Solution: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the array comes into play which helps  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store multiple data in a single variable.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fruits = [</a:t>
            </a:r>
            <a: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apple</a:t>
            </a:r>
            <a: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","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banana</a:t>
            </a:r>
            <a: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", 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orange</a:t>
            </a:r>
            <a: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", 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grapes</a:t>
            </a:r>
            <a: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", 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strawberry</a:t>
            </a:r>
            <a: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77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Array</a:t>
            </a:r>
            <a:endParaRPr sz="28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8"/>
          <p:cNvSpPr txBox="1"/>
          <p:nvPr>
            <p:ph idx="1" type="body"/>
          </p:nvPr>
        </p:nvSpPr>
        <p:spPr>
          <a:xfrm>
            <a:off x="311700" y="1229875"/>
            <a:ext cx="8520600" cy="35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array is a special variable, which can hold more than one value.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array can hold many values under a single name, and you can access the values by referring to an index number.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JavaScript, arrays always use numbered indexes.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indexes start with 0.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fruits = [</a:t>
            </a:r>
            <a: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apple</a:t>
            </a:r>
            <a: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","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banana</a:t>
            </a:r>
            <a: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", 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orange</a:t>
            </a:r>
            <a: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", 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grapes</a:t>
            </a:r>
            <a: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", 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strawberry</a:t>
            </a:r>
            <a: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fruits[0] // apple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fruits[3] // grapes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x = [1, 2, </a:t>
            </a:r>
            <a: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daniyal</a:t>
            </a:r>
            <a: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// Arrays can store multiple types of data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78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Array - More About Array</a:t>
            </a:r>
            <a:endParaRPr sz="28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9"/>
          <p:cNvSpPr txBox="1"/>
          <p:nvPr>
            <p:ph type="ctrTitle"/>
          </p:nvPr>
        </p:nvSpPr>
        <p:spPr>
          <a:xfrm>
            <a:off x="598100" y="1775227"/>
            <a:ext cx="8222100" cy="13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Arrays: Adding and removing elements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0"/>
          <p:cNvSpPr txBox="1"/>
          <p:nvPr>
            <p:ph idx="1" type="body"/>
          </p:nvPr>
        </p:nvSpPr>
        <p:spPr>
          <a:xfrm>
            <a:off x="311700" y="1229875"/>
            <a:ext cx="8520600" cy="35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 work with arrays, it is easy to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elements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new elements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This is what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popping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pushing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 removes the last element from an array: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 returns the value that was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"popped out"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 adds a new element to an array (at the end).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 returns the new array length.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80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Arrays: Adding and removing elements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1"/>
          <p:cNvSpPr txBox="1"/>
          <p:nvPr>
            <p:ph idx="1" type="body"/>
          </p:nvPr>
        </p:nvSpPr>
        <p:spPr>
          <a:xfrm>
            <a:off x="311700" y="1229875"/>
            <a:ext cx="8520600" cy="24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pets = [];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pets[0] = "dog"; // adds “dog” to an array at 0 index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pets[1] = "cat"; //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adds “cat” to an array at index 1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pets.pop(); // removes the last element of an array which is cat in our case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pets.push(</a:t>
            </a:r>
            <a: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parrot</a:t>
            </a:r>
            <a: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 // adds a new element to an array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81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Arrays: Adding and removing elements - Examples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Adding JavaScript to a web page </a:t>
            </a:r>
            <a:endParaRPr sz="2400"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There are two ways to link JavaScript to a web page.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first way is to type the JavaScript directly in the HTML between two &lt;script&gt; tags.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&lt;script type="text/javascript"&gt;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alert("Hello World!");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&lt;/script&gt;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second way is to create a file with extension of .js and link it to our web page.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&lt;script type="text/javascript" src="hello_world.js"&gt;&lt;/script&gt;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2"/>
          <p:cNvSpPr txBox="1"/>
          <p:nvPr>
            <p:ph type="ctrTitle"/>
          </p:nvPr>
        </p:nvSpPr>
        <p:spPr>
          <a:xfrm>
            <a:off x="598100" y="1775227"/>
            <a:ext cx="8222100" cy="13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Arrays: Removing, inserting, and extracting elements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3"/>
          <p:cNvSpPr txBox="1"/>
          <p:nvPr>
            <p:ph idx="1" type="body"/>
          </p:nvPr>
        </p:nvSpPr>
        <p:spPr>
          <a:xfrm>
            <a:off x="311700" y="1229875"/>
            <a:ext cx="8520600" cy="35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Shifting is equivalent to popping, but working on the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element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instead of the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 removes the first array element and "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all other elements to a lower index.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 returns the value that was "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shifted out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unshift()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 adds a new element to an array 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 the beginning), and "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unshifts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older elements: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unshift()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 returns the new array length.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83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Arrays: Removing, inserting, and extracting elements</a:t>
            </a:r>
            <a:endParaRPr sz="28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4"/>
          <p:cNvSpPr txBox="1"/>
          <p:nvPr>
            <p:ph idx="1" type="body"/>
          </p:nvPr>
        </p:nvSpPr>
        <p:spPr>
          <a:xfrm>
            <a:off x="311700" y="1229875"/>
            <a:ext cx="8520600" cy="26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pets = [];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pets[0] = "dog"; // adds “dog” to an array at 0 index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pets[1] = "cat"; // adds “cat” to an array at index 1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pets.shift(); // removes the first element of an array which is cat in our case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pets.unshift(</a:t>
            </a:r>
            <a: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parrot</a:t>
            </a:r>
            <a:r>
              <a:rPr lang="en" sz="1300">
                <a:solidFill>
                  <a:srgbClr val="2A399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"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 // adds a new element to an array (at the beginning)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84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Arrays: Removing, inserting, and extracting elements - Example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5"/>
          <p:cNvSpPr txBox="1"/>
          <p:nvPr>
            <p:ph idx="1" type="body"/>
          </p:nvPr>
        </p:nvSpPr>
        <p:spPr>
          <a:xfrm>
            <a:off x="311700" y="1229875"/>
            <a:ext cx="8520600" cy="3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Splicing and Slicing Arrays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splice()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 adds new items to an array.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 fruits = ["Banana", "Orange", "Apple", "Mango"];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fruits.splice(2, 0, "Lemon", "Kiwi"); 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adds elements to an array at 2nd index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deleted 0 elements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slice()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 slices out a piece of an array.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 fruits = ["Banana", "Orange", "Lemon", "Apple", "Mango"];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 citrus = fruits.slice(1); // [Orange,Lemon,Apple,Mango]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Notes: </a:t>
            </a:r>
            <a:b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slice()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 creates a new array.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85"/>
          <p:cNvSpPr txBox="1"/>
          <p:nvPr>
            <p:ph type="title"/>
          </p:nvPr>
        </p:nvSpPr>
        <p:spPr>
          <a:xfrm>
            <a:off x="311700" y="410000"/>
            <a:ext cx="864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Arrays: Removing, inserting, and extracting elements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ALERT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alert() method displays an alert box with a message and an OK button.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alert() method is used when you want information to come through to the user.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The alert box takes the focus away from the current window, and forces the user to read the message.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Do not overuse this method. It prevents the user from accessing other parts of the page until the box is closed.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