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2f4b2f14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2f4b2f14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3c194546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3c194546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3d26307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63d26307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3d26307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3d26307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3c19454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3c19454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3c19454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3c19454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3d26307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3d26307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3d263078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3d263078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188475" y="196800"/>
            <a:ext cx="5324100" cy="96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What Is Metaverse</a:t>
            </a:r>
            <a:endParaRPr/>
          </a:p>
        </p:txBody>
      </p:sp>
      <p:sp>
        <p:nvSpPr>
          <p:cNvPr id="129" name="Google Shape;129;p13"/>
          <p:cNvSpPr txBox="1"/>
          <p:nvPr>
            <p:ph idx="1" type="subTitle"/>
          </p:nvPr>
        </p:nvSpPr>
        <p:spPr>
          <a:xfrm>
            <a:off x="312650" y="1265875"/>
            <a:ext cx="8319900" cy="35649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GB">
                <a:solidFill>
                  <a:srgbClr val="000000"/>
                </a:solidFill>
                <a:highlight>
                  <a:srgbClr val="FFFFFF"/>
                </a:highlight>
                <a:latin typeface="Arial"/>
                <a:ea typeface="Arial"/>
                <a:cs typeface="Arial"/>
                <a:sym typeface="Arial"/>
              </a:rPr>
              <a:t>The word “metaverse” was actually coined by author Neal Stephenson in his 1992 sci-fi novel </a:t>
            </a:r>
            <a:r>
              <a:rPr i="1" lang="en-GB">
                <a:solidFill>
                  <a:srgbClr val="000000"/>
                </a:solidFill>
                <a:highlight>
                  <a:srgbClr val="FFFFFF"/>
                </a:highlight>
                <a:latin typeface="Arial"/>
                <a:ea typeface="Arial"/>
                <a:cs typeface="Arial"/>
                <a:sym typeface="Arial"/>
              </a:rPr>
              <a:t>Snow Crash</a:t>
            </a:r>
            <a:r>
              <a:rPr lang="en-GB">
                <a:solidFill>
                  <a:srgbClr val="000000"/>
                </a:solidFill>
                <a:highlight>
                  <a:srgbClr val="FFFFFF"/>
                </a:highlight>
                <a:latin typeface="Arial"/>
                <a:ea typeface="Arial"/>
                <a:cs typeface="Arial"/>
                <a:sym typeface="Arial"/>
              </a:rPr>
              <a:t>. In his book, Stephenson referred to the metaverse as an all-encompassing digital world that exists parallel to the real world.</a:t>
            </a:r>
            <a:endParaRPr>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br>
              <a:rPr lang="en-GB" sz="1500">
                <a:solidFill>
                  <a:srgbClr val="000000"/>
                </a:solidFill>
                <a:highlight>
                  <a:srgbClr val="FFFFFF"/>
                </a:highlight>
                <a:latin typeface="Arial"/>
                <a:ea typeface="Arial"/>
                <a:cs typeface="Arial"/>
                <a:sym typeface="Arial"/>
              </a:rPr>
            </a:br>
            <a:r>
              <a:rPr lang="en-GB" sz="1500">
                <a:solidFill>
                  <a:srgbClr val="000000"/>
                </a:solidFill>
                <a:highlight>
                  <a:srgbClr val="FFFFFF"/>
                </a:highlight>
                <a:latin typeface="Arial"/>
                <a:ea typeface="Arial"/>
                <a:cs typeface="Arial"/>
                <a:sym typeface="Arial"/>
              </a:rPr>
              <a:t>“The </a:t>
            </a:r>
            <a:r>
              <a:rPr b="1" lang="en-GB" sz="1500">
                <a:solidFill>
                  <a:srgbClr val="000000"/>
                </a:solidFill>
                <a:highlight>
                  <a:srgbClr val="FFFFFF"/>
                </a:highlight>
                <a:latin typeface="Arial"/>
                <a:ea typeface="Arial"/>
                <a:cs typeface="Arial"/>
                <a:sym typeface="Arial"/>
              </a:rPr>
              <a:t>Metaverse </a:t>
            </a:r>
            <a:r>
              <a:rPr lang="en-GB" sz="1500">
                <a:solidFill>
                  <a:srgbClr val="000000"/>
                </a:solidFill>
                <a:highlight>
                  <a:srgbClr val="FFFFFF"/>
                </a:highlight>
                <a:latin typeface="Arial"/>
                <a:ea typeface="Arial"/>
                <a:cs typeface="Arial"/>
                <a:sym typeface="Arial"/>
              </a:rPr>
              <a:t>is a 3D version of the Internet and computing at large,”</a:t>
            </a:r>
            <a:br>
              <a:rPr lang="en-GB" sz="1500">
                <a:solidFill>
                  <a:srgbClr val="000000"/>
                </a:solidFill>
                <a:highlight>
                  <a:srgbClr val="FFFFFF"/>
                </a:highlight>
                <a:latin typeface="Arial"/>
                <a:ea typeface="Arial"/>
                <a:cs typeface="Arial"/>
                <a:sym typeface="Arial"/>
              </a:rPr>
            </a:br>
            <a:r>
              <a:rPr lang="en-GB" sz="1500">
                <a:solidFill>
                  <a:srgbClr val="000000"/>
                </a:solidFill>
                <a:highlight>
                  <a:srgbClr val="FFFFFF"/>
                </a:highlight>
                <a:latin typeface="Arial"/>
                <a:ea typeface="Arial"/>
                <a:cs typeface="Arial"/>
                <a:sym typeface="Arial"/>
              </a:rPr>
              <a:t>                                             									</a:t>
            </a:r>
            <a:r>
              <a:rPr b="1" lang="en-GB" sz="1500">
                <a:solidFill>
                  <a:srgbClr val="000000"/>
                </a:solidFill>
                <a:highlight>
                  <a:srgbClr val="FFFFFF"/>
                </a:highlight>
                <a:latin typeface="Arial"/>
                <a:ea typeface="Arial"/>
                <a:cs typeface="Arial"/>
                <a:sym typeface="Arial"/>
              </a:rPr>
              <a:t> Mathew Ball, </a:t>
            </a:r>
            <a:endParaRPr b="1" sz="15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1" sz="135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262275" y="440775"/>
            <a:ext cx="8538900" cy="45309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1500">
                <a:solidFill>
                  <a:srgbClr val="000000"/>
                </a:solidFill>
                <a:highlight>
                  <a:srgbClr val="FFFFFF"/>
                </a:highlight>
                <a:latin typeface="Arial"/>
                <a:ea typeface="Arial"/>
                <a:cs typeface="Arial"/>
                <a:sym typeface="Arial"/>
              </a:rPr>
              <a:t>It will take many forms, including gaming, online communities and business meetings where people collaborate via a digital facsimile or avatar of themselves. </a:t>
            </a:r>
            <a:endParaRPr sz="150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br>
              <a:rPr lang="en-GB" sz="1500">
                <a:solidFill>
                  <a:srgbClr val="000000"/>
                </a:solidFill>
                <a:highlight>
                  <a:srgbClr val="FFFFFF"/>
                </a:highlight>
                <a:latin typeface="Arial"/>
                <a:ea typeface="Arial"/>
                <a:cs typeface="Arial"/>
                <a:sym typeface="Arial"/>
              </a:rPr>
            </a:br>
            <a:br>
              <a:rPr lang="en-GB" sz="1500">
                <a:solidFill>
                  <a:srgbClr val="000000"/>
                </a:solidFill>
                <a:highlight>
                  <a:srgbClr val="FFFFFF"/>
                </a:highlight>
                <a:latin typeface="Arial"/>
                <a:ea typeface="Arial"/>
                <a:cs typeface="Arial"/>
                <a:sym typeface="Arial"/>
              </a:rPr>
            </a:br>
            <a:r>
              <a:rPr lang="en-GB" sz="1500">
                <a:solidFill>
                  <a:srgbClr val="000000"/>
                </a:solidFill>
                <a:latin typeface="Arial"/>
                <a:ea typeface="Arial"/>
                <a:cs typeface="Arial"/>
                <a:sym typeface="Arial"/>
              </a:rPr>
              <a:t>The Metaverse offers refuge and opportunity to millions.</a:t>
            </a:r>
            <a:endParaRPr sz="15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GB" sz="1500">
                <a:solidFill>
                  <a:srgbClr val="000000"/>
                </a:solidFill>
                <a:latin typeface="Arial"/>
                <a:ea typeface="Arial"/>
                <a:cs typeface="Arial"/>
                <a:sym typeface="Arial"/>
              </a:rPr>
              <a:t> It was a virtual place where a pizza deliverer in the “real world”</a:t>
            </a:r>
            <a:endParaRPr sz="15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GB" sz="1500">
                <a:solidFill>
                  <a:srgbClr val="000000"/>
                </a:solidFill>
                <a:latin typeface="Arial"/>
                <a:ea typeface="Arial"/>
                <a:cs typeface="Arial"/>
                <a:sym typeface="Arial"/>
              </a:rPr>
              <a:t> could be a talented swords man with inside access to the hottest clubs.</a:t>
            </a:r>
            <a:endParaRPr sz="15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t/>
            </a:r>
            <a:endParaRPr b="1" sz="1400">
              <a:solidFill>
                <a:srgbClr val="000000"/>
              </a:solidFill>
            </a:endParaRPr>
          </a:p>
          <a:p>
            <a:pPr indent="0" lvl="0" marL="0" rtl="0" algn="ctr">
              <a:lnSpc>
                <a:spcPct val="115000"/>
              </a:lnSpc>
              <a:spcBef>
                <a:spcPts val="0"/>
              </a:spcBef>
              <a:spcAft>
                <a:spcPts val="0"/>
              </a:spcAft>
              <a:buNone/>
            </a:pPr>
            <a:r>
              <a:t/>
            </a:r>
            <a:endParaRPr sz="1350">
              <a:solidFill>
                <a:srgbClr val="666666"/>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ctrTitle"/>
          </p:nvPr>
        </p:nvSpPr>
        <p:spPr>
          <a:xfrm>
            <a:off x="265200" y="300675"/>
            <a:ext cx="8286900" cy="37245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highlight>
                  <a:schemeClr val="dk1"/>
                </a:highlight>
                <a:latin typeface="Arial"/>
                <a:ea typeface="Arial"/>
                <a:cs typeface="Arial"/>
                <a:sym typeface="Arial"/>
              </a:rPr>
              <a:t>In the metaverse, people use avatars to represent themselves, communicate with each other and virtually build out the community. In the metaverse, digital currency is used to buy clothes or weapons and shielding in the case of video games,</a:t>
            </a:r>
            <a:br>
              <a:rPr lang="en-GB" sz="1500">
                <a:solidFill>
                  <a:srgbClr val="000000"/>
                </a:solidFill>
                <a:highlight>
                  <a:schemeClr val="dk1"/>
                </a:highlight>
                <a:latin typeface="Arial"/>
                <a:ea typeface="Arial"/>
                <a:cs typeface="Arial"/>
                <a:sym typeface="Arial"/>
              </a:rPr>
            </a:br>
            <a:r>
              <a:rPr lang="en-GB" sz="1500">
                <a:solidFill>
                  <a:srgbClr val="000000"/>
                </a:solidFill>
                <a:highlight>
                  <a:schemeClr val="dk1"/>
                </a:highlight>
                <a:latin typeface="Arial"/>
                <a:ea typeface="Arial"/>
                <a:cs typeface="Arial"/>
                <a:sym typeface="Arial"/>
              </a:rPr>
              <a:t>and many other items. Users can also virtually travel through the metaverse for fun with no goal in mind using a virtual reality headset and controllers.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ctrTitle"/>
          </p:nvPr>
        </p:nvSpPr>
        <p:spPr>
          <a:xfrm>
            <a:off x="1029725" y="758752"/>
            <a:ext cx="7229400" cy="4014900"/>
          </a:xfrm>
          <a:prstGeom prst="rect">
            <a:avLst/>
          </a:prstGeom>
        </p:spPr>
        <p:txBody>
          <a:bodyPr anchorCtr="0" anchor="ctr" bIns="91425" lIns="91425" spcFirstLastPara="1" rIns="91425" wrap="square" tIns="91425">
            <a:normAutofit/>
          </a:bodyPr>
          <a:lstStyle/>
          <a:p>
            <a:pPr indent="0" lvl="0" marL="0" rtl="0" algn="ctr">
              <a:lnSpc>
                <a:spcPct val="167000"/>
              </a:lnSpc>
              <a:spcBef>
                <a:spcPts val="2000"/>
              </a:spcBef>
              <a:spcAft>
                <a:spcPts val="0"/>
              </a:spcAft>
              <a:buNone/>
            </a:pPr>
            <a:r>
              <a:rPr lang="en-GB" sz="1500">
                <a:solidFill>
                  <a:srgbClr val="000000"/>
                </a:solidFill>
                <a:highlight>
                  <a:srgbClr val="FFFFFF"/>
                </a:highlight>
                <a:latin typeface="Arial"/>
                <a:ea typeface="Arial"/>
                <a:cs typeface="Arial"/>
                <a:sym typeface="Arial"/>
              </a:rPr>
              <a:t>Imagine a virtual world in which people live, work, shop and interact with others -- all from the comfort of their couch in the physical world. This is known as the metaverse.</a:t>
            </a:r>
            <a:endParaRPr sz="1500">
              <a:solidFill>
                <a:srgbClr val="000000"/>
              </a:solidFill>
              <a:highlight>
                <a:srgbClr val="FFFFFF"/>
              </a:highlight>
              <a:latin typeface="Arial"/>
              <a:ea typeface="Arial"/>
              <a:cs typeface="Arial"/>
              <a:sym typeface="Arial"/>
            </a:endParaRPr>
          </a:p>
          <a:p>
            <a:pPr indent="0" lvl="0" marL="0" rtl="0" algn="ctr">
              <a:lnSpc>
                <a:spcPct val="167000"/>
              </a:lnSpc>
              <a:spcBef>
                <a:spcPts val="2000"/>
              </a:spcBef>
              <a:spcAft>
                <a:spcPts val="0"/>
              </a:spcAft>
              <a:buNone/>
            </a:pPr>
            <a:r>
              <a:rPr lang="en-GB" sz="1500">
                <a:solidFill>
                  <a:srgbClr val="000000"/>
                </a:solidFill>
                <a:highlight>
                  <a:srgbClr val="FFFFFF"/>
                </a:highlight>
                <a:latin typeface="Arial"/>
                <a:ea typeface="Arial"/>
                <a:cs typeface="Arial"/>
                <a:sym typeface="Arial"/>
              </a:rPr>
              <a:t>"Metaverse" didn't become a household term until Facebook changed its corporate name to Meta in October 2021. At that time, the company announced plans to spend $10 billion over the next year on technologies to build out its vision of the metaverse.</a:t>
            </a:r>
            <a:endParaRPr sz="1500">
              <a:solidFill>
                <a:srgbClr val="000000"/>
              </a:solidFill>
              <a:highlight>
                <a:srgbClr val="FFFFFF"/>
              </a:highlight>
              <a:latin typeface="Arial"/>
              <a:ea typeface="Arial"/>
              <a:cs typeface="Arial"/>
              <a:sym typeface="Arial"/>
            </a:endParaRPr>
          </a:p>
          <a:p>
            <a:pPr indent="0" lvl="0" marL="0" rtl="0" algn="l">
              <a:spcBef>
                <a:spcPts val="2000"/>
              </a:spcBef>
              <a:spcAft>
                <a:spcPts val="0"/>
              </a:spcAft>
              <a:buNone/>
            </a:pPr>
            <a:r>
              <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2052000" y="239476"/>
            <a:ext cx="5040000" cy="127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820"/>
              <a:t>CONFUSION AND UNCERTAINTY</a:t>
            </a:r>
            <a:endParaRPr sz="2820"/>
          </a:p>
          <a:p>
            <a:pPr indent="0" lvl="0" marL="0" rtl="0" algn="ctr">
              <a:spcBef>
                <a:spcPts val="0"/>
              </a:spcBef>
              <a:spcAft>
                <a:spcPts val="0"/>
              </a:spcAft>
              <a:buSzPts val="990"/>
              <a:buNone/>
            </a:pPr>
            <a:r>
              <a:t/>
            </a:r>
            <a:endParaRPr sz="2820"/>
          </a:p>
        </p:txBody>
      </p:sp>
      <p:sp>
        <p:nvSpPr>
          <p:cNvPr id="150" name="Google Shape;150;p17"/>
          <p:cNvSpPr txBox="1"/>
          <p:nvPr>
            <p:ph idx="1" type="subTitle"/>
          </p:nvPr>
        </p:nvSpPr>
        <p:spPr>
          <a:xfrm>
            <a:off x="805200" y="1060500"/>
            <a:ext cx="7945800" cy="35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rgbClr val="000000"/>
                </a:solidFill>
                <a:latin typeface="Arial"/>
                <a:ea typeface="Arial"/>
                <a:cs typeface="Arial"/>
                <a:sym typeface="Arial"/>
              </a:rPr>
              <a:t>FOR ALL THE FASCINATION WITH THE METAVERSE, the term</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n-GB" sz="1500">
                <a:solidFill>
                  <a:srgbClr val="000000"/>
                </a:solidFill>
                <a:latin typeface="Arial"/>
                <a:ea typeface="Arial"/>
                <a:cs typeface="Arial"/>
                <a:sym typeface="Arial"/>
              </a:rPr>
              <a:t>has no consensus definition or consistent description. Most industry</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n-GB" sz="1500">
                <a:solidFill>
                  <a:srgbClr val="000000"/>
                </a:solidFill>
                <a:latin typeface="Arial"/>
                <a:ea typeface="Arial"/>
                <a:cs typeface="Arial"/>
                <a:sym typeface="Arial"/>
              </a:rPr>
              <a:t>leaders define it in the manner that fits their own worldviews and/or</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n-GB" sz="1500">
                <a:solidFill>
                  <a:srgbClr val="000000"/>
                </a:solidFill>
                <a:latin typeface="Arial"/>
                <a:ea typeface="Arial"/>
                <a:cs typeface="Arial"/>
                <a:sym typeface="Arial"/>
              </a:rPr>
              <a:t>the capabilities of their companies</a:t>
            </a:r>
            <a:br>
              <a:rPr lang="en-GB" sz="1500">
                <a:solidFill>
                  <a:srgbClr val="000000"/>
                </a:solidFill>
                <a:latin typeface="Arial"/>
                <a:ea typeface="Arial"/>
                <a:cs typeface="Arial"/>
                <a:sym typeface="Arial"/>
              </a:rPr>
            </a:br>
            <a:endParaRPr sz="1500">
              <a:solidFill>
                <a:srgbClr val="000000"/>
              </a:solidFill>
              <a:latin typeface="Arial"/>
              <a:ea typeface="Arial"/>
              <a:cs typeface="Arial"/>
              <a:sym typeface="Arial"/>
            </a:endParaRPr>
          </a:p>
          <a:p>
            <a:pPr indent="0" lvl="0" marL="0" rtl="0" algn="ctr">
              <a:spcBef>
                <a:spcPts val="0"/>
              </a:spcBef>
              <a:spcAft>
                <a:spcPts val="0"/>
              </a:spcAft>
              <a:buNone/>
            </a:pPr>
            <a:r>
              <a:rPr lang="en-GB" sz="1500">
                <a:solidFill>
                  <a:srgbClr val="000000"/>
                </a:solidFill>
                <a:latin typeface="Arial"/>
                <a:ea typeface="Arial"/>
                <a:cs typeface="Arial"/>
                <a:sym typeface="Arial"/>
              </a:rPr>
              <a:t>For Example:</a:t>
            </a:r>
            <a:br>
              <a:rPr lang="en-GB" sz="1500">
                <a:solidFill>
                  <a:srgbClr val="000000"/>
                </a:solidFill>
                <a:latin typeface="Arial"/>
                <a:ea typeface="Arial"/>
                <a:cs typeface="Arial"/>
                <a:sym typeface="Arial"/>
              </a:rPr>
            </a:br>
            <a:br>
              <a:rPr lang="en-GB" sz="1500">
                <a:solidFill>
                  <a:srgbClr val="000000"/>
                </a:solidFill>
                <a:latin typeface="Arial"/>
                <a:ea typeface="Arial"/>
                <a:cs typeface="Arial"/>
                <a:sym typeface="Arial"/>
              </a:rPr>
            </a:br>
            <a:r>
              <a:rPr lang="en-GB" sz="1500">
                <a:solidFill>
                  <a:srgbClr val="000000"/>
                </a:solidFill>
                <a:latin typeface="Arial"/>
                <a:ea typeface="Arial"/>
                <a:cs typeface="Arial"/>
                <a:sym typeface="Arial"/>
              </a:rPr>
              <a:t>For example, Microsoft’s CEO Satya Nadella has described the</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n-GB" sz="1500">
                <a:solidFill>
                  <a:srgbClr val="000000"/>
                </a:solidFill>
                <a:latin typeface="Arial"/>
                <a:ea typeface="Arial"/>
                <a:cs typeface="Arial"/>
                <a:sym typeface="Arial"/>
              </a:rPr>
              <a:t>Metaverse as a platform that turns the “entire world into an app</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n-GB" sz="1500">
                <a:solidFill>
                  <a:srgbClr val="000000"/>
                </a:solidFill>
                <a:latin typeface="Arial"/>
                <a:ea typeface="Arial"/>
                <a:cs typeface="Arial"/>
                <a:sym typeface="Arial"/>
              </a:rPr>
              <a:t>canvas”1 which could be augmented by cloud software and machine</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n-GB" sz="1500">
                <a:solidFill>
                  <a:srgbClr val="000000"/>
                </a:solidFill>
                <a:latin typeface="Arial"/>
                <a:ea typeface="Arial"/>
                <a:cs typeface="Arial"/>
                <a:sym typeface="Arial"/>
              </a:rPr>
              <a:t>learning. No surprise, Microsoft already had a “technology stack”2</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n-GB" sz="1500">
                <a:solidFill>
                  <a:srgbClr val="000000"/>
                </a:solidFill>
                <a:latin typeface="Arial"/>
                <a:ea typeface="Arial"/>
                <a:cs typeface="Arial"/>
                <a:sym typeface="Arial"/>
              </a:rPr>
              <a:t>which was a “natural fit” for the not-quite-here Metaverse and</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n-GB" sz="1500">
                <a:solidFill>
                  <a:srgbClr val="000000"/>
                </a:solidFill>
                <a:latin typeface="Arial"/>
                <a:ea typeface="Arial"/>
                <a:cs typeface="Arial"/>
                <a:sym typeface="Arial"/>
              </a:rPr>
              <a:t>spanned the company’s operating system Windows, cloud</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n-GB" sz="1500">
                <a:solidFill>
                  <a:srgbClr val="000000"/>
                </a:solidFill>
                <a:latin typeface="Arial"/>
                <a:ea typeface="Arial"/>
                <a:cs typeface="Arial"/>
                <a:sym typeface="Arial"/>
              </a:rPr>
              <a:t>computing offering Azure,</a:t>
            </a:r>
            <a:endParaRPr sz="1500">
              <a:solidFill>
                <a:srgbClr val="000000"/>
              </a:solidFill>
              <a:latin typeface="Arial"/>
              <a:ea typeface="Arial"/>
              <a:cs typeface="Arial"/>
              <a:sym typeface="Arial"/>
            </a:endParaRPr>
          </a:p>
          <a:p>
            <a:pPr indent="0" lvl="0" marL="0" rtl="0" algn="ctr">
              <a:spcBef>
                <a:spcPts val="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idx="1" type="subTitle"/>
          </p:nvPr>
        </p:nvSpPr>
        <p:spPr>
          <a:xfrm>
            <a:off x="450150" y="1060449"/>
            <a:ext cx="8099100" cy="4020900"/>
          </a:xfrm>
          <a:prstGeom prst="rect">
            <a:avLst/>
          </a:prstGeom>
        </p:spPr>
        <p:txBody>
          <a:bodyPr anchorCtr="0" anchor="t" bIns="91425" lIns="91425" spcFirstLastPara="1" rIns="91425" wrap="square" tIns="91425">
            <a:normAutofit/>
          </a:bodyPr>
          <a:lstStyle/>
          <a:p>
            <a:pPr indent="0" lvl="0" marL="0" rtl="0" algn="ctr">
              <a:lnSpc>
                <a:spcPct val="167000"/>
              </a:lnSpc>
              <a:spcBef>
                <a:spcPts val="0"/>
              </a:spcBef>
              <a:spcAft>
                <a:spcPts val="0"/>
              </a:spcAft>
              <a:buNone/>
            </a:pPr>
            <a:r>
              <a:rPr b="1" lang="en-GB" sz="1500">
                <a:solidFill>
                  <a:srgbClr val="000000"/>
                </a:solidFill>
                <a:highlight>
                  <a:srgbClr val="FFFFFF"/>
                </a:highlight>
                <a:latin typeface="Arial"/>
                <a:ea typeface="Arial"/>
                <a:cs typeface="Arial"/>
                <a:sym typeface="Arial"/>
              </a:rPr>
              <a:t>Facebook CEO Mark Zuckerberg</a:t>
            </a:r>
            <a:r>
              <a:rPr lang="en-GB" sz="1500">
                <a:solidFill>
                  <a:srgbClr val="000000"/>
                </a:solidFill>
                <a:highlight>
                  <a:srgbClr val="FFFFFF"/>
                </a:highlight>
                <a:latin typeface="Arial"/>
                <a:ea typeface="Arial"/>
                <a:cs typeface="Arial"/>
                <a:sym typeface="Arial"/>
              </a:rPr>
              <a:t> said his company's metaverse investment represented a fundamental change and was part of a new vision for the social media giant designed to "bring the metaverse to life."</a:t>
            </a:r>
            <a:endParaRPr sz="1500">
              <a:solidFill>
                <a:srgbClr val="000000"/>
              </a:solidFill>
              <a:highlight>
                <a:srgbClr val="FFFFFF"/>
              </a:highlight>
              <a:latin typeface="Arial"/>
              <a:ea typeface="Arial"/>
              <a:cs typeface="Arial"/>
              <a:sym typeface="Arial"/>
            </a:endParaRPr>
          </a:p>
          <a:p>
            <a:pPr indent="0" lvl="0" marL="0" rtl="0" algn="ctr">
              <a:lnSpc>
                <a:spcPct val="167000"/>
              </a:lnSpc>
              <a:spcBef>
                <a:spcPts val="2000"/>
              </a:spcBef>
              <a:spcAft>
                <a:spcPts val="0"/>
              </a:spcAft>
              <a:buNone/>
            </a:pPr>
            <a:r>
              <a:rPr lang="en-GB" sz="1500">
                <a:solidFill>
                  <a:srgbClr val="000000"/>
                </a:solidFill>
                <a:highlight>
                  <a:srgbClr val="FFFFFF"/>
                </a:highlight>
                <a:latin typeface="Arial"/>
                <a:ea typeface="Arial"/>
                <a:cs typeface="Arial"/>
                <a:sym typeface="Arial"/>
              </a:rPr>
              <a:t>He also said that Facebook is a metaverse-first, not Facebook-first, company. That's an important change because it means users eventually won't need a Facebook account to use other services in the metaverse. Among other non-Facebook products, Facebook has already sold millions of its Oculus VR headgear units for navigating the metaverse.</a:t>
            </a:r>
            <a:endParaRPr sz="1500">
              <a:solidFill>
                <a:srgbClr val="000000"/>
              </a:solidFill>
              <a:highlight>
                <a:srgbClr val="FFFFFF"/>
              </a:highlight>
              <a:latin typeface="Arial"/>
              <a:ea typeface="Arial"/>
              <a:cs typeface="Arial"/>
              <a:sym typeface="Arial"/>
            </a:endParaRPr>
          </a:p>
          <a:p>
            <a:pPr indent="0" lvl="0" marL="0" rtl="0" algn="ctr">
              <a:spcBef>
                <a:spcPts val="200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ctrTitle"/>
          </p:nvPr>
        </p:nvSpPr>
        <p:spPr>
          <a:xfrm>
            <a:off x="2367300" y="206449"/>
            <a:ext cx="5361300" cy="1586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400"/>
              <a:t>Real-Time Rendered</a:t>
            </a:r>
            <a:endParaRPr sz="2400"/>
          </a:p>
        </p:txBody>
      </p:sp>
      <p:sp>
        <p:nvSpPr>
          <p:cNvPr id="161" name="Google Shape;161;p19"/>
          <p:cNvSpPr txBox="1"/>
          <p:nvPr>
            <p:ph idx="1" type="subTitle"/>
          </p:nvPr>
        </p:nvSpPr>
        <p:spPr>
          <a:xfrm>
            <a:off x="786000" y="1300377"/>
            <a:ext cx="7561800" cy="318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Rendering is the process of generating a 2D or 3D object or</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environment using a computer program. The goal of this program is</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to “solve” an equation made up of many different inputs, data, and</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rules that determine what should be rendered (that is, visualized)</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and when, and by using various computing resources, such as a</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graphics processing unit (or GPU) and central processing unit</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(CPU).</a:t>
            </a:r>
            <a:endParaRPr sz="15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ctrTitle"/>
          </p:nvPr>
        </p:nvSpPr>
        <p:spPr>
          <a:xfrm>
            <a:off x="2405675" y="407948"/>
            <a:ext cx="4176300" cy="99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The Next Internet</a:t>
            </a:r>
            <a:endParaRPr/>
          </a:p>
        </p:txBody>
      </p:sp>
      <p:sp>
        <p:nvSpPr>
          <p:cNvPr id="167" name="Google Shape;167;p20"/>
          <p:cNvSpPr txBox="1"/>
          <p:nvPr>
            <p:ph idx="1" type="subTitle"/>
          </p:nvPr>
        </p:nvSpPr>
        <p:spPr>
          <a:xfrm>
            <a:off x="862775" y="1166027"/>
            <a:ext cx="7581000" cy="3406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Understanding the Metaverse as the “next-generation internet”</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helps explain much more than its potential for disruption. Consider,</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once again, that there is no plural form of the term “internet.” There</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is no “Facebook internet” or “Google internet.” Instead, Facebook</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and Google operate platforms, services, and hardware that in turn</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operate on the internet—a literally defined “network of networks”†</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operating independently, with different technical stacks, but sharing</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common standards and protocols. There were no strict technical</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lang="en-GB" sz="1500">
                <a:solidFill>
                  <a:srgbClr val="000000"/>
                </a:solidFill>
                <a:latin typeface="Arial"/>
                <a:ea typeface="Arial"/>
                <a:cs typeface="Arial"/>
                <a:sym typeface="Arial"/>
              </a:rPr>
              <a:t>       obstacles to a single company developing,</a:t>
            </a:r>
            <a:endParaRPr sz="15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