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Lst>
  <p:sldSz cy="5143500" cx="9144000"/>
  <p:notesSz cx="6858000" cy="9144000"/>
  <p:embeddedFontLst>
    <p:embeddedFont>
      <p:font typeface="Roboto"/>
      <p:regular r:id="rId73"/>
      <p:bold r:id="rId74"/>
      <p:italic r:id="rId75"/>
      <p:boldItalic r:id="rId76"/>
    </p:embeddedFont>
    <p:embeddedFont>
      <p:font typeface="Lato"/>
      <p:regular r:id="rId77"/>
      <p:bold r:id="rId78"/>
      <p:italic r:id="rId79"/>
      <p:boldItalic r:id="rId80"/>
    </p:embeddedFont>
    <p:embeddedFont>
      <p:font typeface="Caveat Medium"/>
      <p:regular r:id="rId81"/>
      <p:bold r:id="rId8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Lato-boldItalic.fntdata"/><Relationship Id="rId82" Type="http://schemas.openxmlformats.org/officeDocument/2006/relationships/font" Target="fonts/CaveatMedium-bold.fntdata"/><Relationship Id="rId81" Type="http://schemas.openxmlformats.org/officeDocument/2006/relationships/font" Target="fonts/CaveatMedium-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Roboto-regular.fntdata"/><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font" Target="fonts/Roboto-italic.fntdata"/><Relationship Id="rId30" Type="http://schemas.openxmlformats.org/officeDocument/2006/relationships/slide" Target="slides/slide25.xml"/><Relationship Id="rId74" Type="http://schemas.openxmlformats.org/officeDocument/2006/relationships/font" Target="fonts/Roboto-bold.fntdata"/><Relationship Id="rId33" Type="http://schemas.openxmlformats.org/officeDocument/2006/relationships/slide" Target="slides/slide28.xml"/><Relationship Id="rId77" Type="http://schemas.openxmlformats.org/officeDocument/2006/relationships/font" Target="fonts/Lato-regular.fntdata"/><Relationship Id="rId32" Type="http://schemas.openxmlformats.org/officeDocument/2006/relationships/slide" Target="slides/slide27.xml"/><Relationship Id="rId76" Type="http://schemas.openxmlformats.org/officeDocument/2006/relationships/font" Target="fonts/Roboto-boldItalic.fntdata"/><Relationship Id="rId35" Type="http://schemas.openxmlformats.org/officeDocument/2006/relationships/slide" Target="slides/slide30.xml"/><Relationship Id="rId79" Type="http://schemas.openxmlformats.org/officeDocument/2006/relationships/font" Target="fonts/Lato-italic.fntdata"/><Relationship Id="rId34" Type="http://schemas.openxmlformats.org/officeDocument/2006/relationships/slide" Target="slides/slide29.xml"/><Relationship Id="rId78" Type="http://schemas.openxmlformats.org/officeDocument/2006/relationships/font" Target="fonts/Lato-bold.fntdata"/><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5a453e6c68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5a453e6c68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5a453e6c6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5a453e6c6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5a453e6c68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5a453e6c6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5a453e6c68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5a453e6c68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5a453e6c68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5a453e6c68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5a453e6c68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5a453e6c68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5a453e6c68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5a453e6c68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5a453e6c68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5a453e6c6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5a453e6c68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5a453e6c68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5a453e6c68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5a453e6c68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5a453e6c68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5a453e6c68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5a453e6c68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5a453e6c68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5a453e6c68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5a453e6c68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5a453e6c68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5a453e6c68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5a453e6c68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5a453e6c68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5a453e6c68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5a453e6c68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5a453e6c68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5a453e6c68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5a453e6c68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5a453e6c68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5a453e6c68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5a453e6c68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5a453e6c68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5a453e6c68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5a453e6c68_0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5a453e6c68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5a453e6c68_0_7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5a453e6c68_0_7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https://www.credly.com/badges/c3e0f7e9-4c13-4393-91a8-42e9901e2e04/linked_in_profile</a:t>
            </a:r>
            <a:endParaRPr/>
          </a:p>
          <a:p>
            <a:pPr indent="0" lvl="0" marL="0" rtl="0" algn="l">
              <a:spcBef>
                <a:spcPts val="0"/>
              </a:spcBef>
              <a:spcAft>
                <a:spcPts val="0"/>
              </a:spcAft>
              <a:buNone/>
            </a:pPr>
            <a:r>
              <a:rPr lang="en"/>
              <a:t>https://graduation.udacity.com/confirm/4epk27st</a:t>
            </a:r>
            <a:endParaRPr/>
          </a:p>
          <a:p>
            <a:pPr indent="0" lvl="0" marL="0" rtl="0" algn="l">
              <a:spcBef>
                <a:spcPts val="0"/>
              </a:spcBef>
              <a:spcAft>
                <a:spcPts val="0"/>
              </a:spcAft>
              <a:buNone/>
            </a:pPr>
            <a:r>
              <a:rPr lang="en"/>
              <a:t>https://www.credly.com/badges/7f8f27e0-1dad-4011-8565-f648cb709829/linked_in_profile</a:t>
            </a:r>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5a453e6c68_0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5a453e6c68_0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5a453e6c68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5a453e6c68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5a453e6c68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5a453e6c68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5a453e6c68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5a453e6c68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5a453e6c68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5a453e6c68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5a453e6c68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5a453e6c68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5a453e6c68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5a453e6c68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5a453e6c68_0_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5a453e6c68_0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5a453e6c68_0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5a453e6c68_0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5a453e6c68_0_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5a453e6c68_0_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5a453e6c68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5a453e6c68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5a453e6c68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5a453e6c68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5a453e6c68_0_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5a453e6c68_0_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5a453e6c68_0_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5a453e6c68_0_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5a453e6c68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5a453e6c68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5a453e6c68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5a453e6c68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5a453e6c68_0_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5a453e6c68_0_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5e89bf54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5e89bf54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5e89bf54e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5e89bf54e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5e89bf54e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5e89bf54e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5e89bf54e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15e89bf54e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5a453e6c68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5a453e6c68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5e89bf54e9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5e89bf54e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5e89bf54e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15e89bf54e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5a453e6c68_0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15a453e6c68_0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15a453e6c68_0_6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15a453e6c68_0_6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5e89bf54e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15e89bf54e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5e89bf54e9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15e89bf54e9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15a453e6c68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15a453e6c68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15a453e6c68_0_6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15a453e6c68_0_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15a453e6c68_0_6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15a453e6c68_0_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15a453e6c68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15a453e6c68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15a453e6c68_0_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15a453e6c68_0_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5a453e6c68_0_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15a453e6c68_0_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15a453e6c68_0_6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15a453e6c68_0_6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15a453e6c68_0_6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15a453e6c68_0_6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15a453e6c68_0_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15a453e6c68_0_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15a453e6c68_0_6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15a453e6c68_0_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15a453e6c68_0_6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15a453e6c68_0_6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15a453e6c68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15a453e6c68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5a453e6c6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5a453e6c6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5a453e6c6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5a453e6c6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5a453e6c6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5a453e6c6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5000"/>
              <a:t>Introduction</a:t>
            </a:r>
            <a:r>
              <a:rPr lang="en" sz="5000"/>
              <a:t> to </a:t>
            </a:r>
            <a:r>
              <a:rPr lang="en" sz="5000"/>
              <a:t>Javascript</a:t>
            </a:r>
            <a:endParaRPr sz="5000"/>
          </a:p>
        </p:txBody>
      </p:sp>
      <p:sp>
        <p:nvSpPr>
          <p:cNvPr id="86" name="Google Shape;86;p13"/>
          <p:cNvSpPr txBox="1"/>
          <p:nvPr>
            <p:ph idx="1" type="subTitle"/>
          </p:nvPr>
        </p:nvSpPr>
        <p:spPr>
          <a:xfrm>
            <a:off x="6765350" y="2658375"/>
            <a:ext cx="1474200" cy="77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latin typeface="Caveat Medium"/>
                <a:ea typeface="Caveat Medium"/>
                <a:cs typeface="Caveat Medium"/>
                <a:sym typeface="Caveat Medium"/>
              </a:rPr>
              <a:t>Daniyal Nagori</a:t>
            </a:r>
            <a:br>
              <a:rPr lang="en" sz="1600">
                <a:latin typeface="Caveat Medium"/>
                <a:ea typeface="Caveat Medium"/>
                <a:cs typeface="Caveat Medium"/>
                <a:sym typeface="Caveat Medium"/>
              </a:rPr>
            </a:br>
            <a:endParaRPr sz="1200">
              <a:latin typeface="Caveat Medium"/>
              <a:ea typeface="Caveat Medium"/>
              <a:cs typeface="Caveat Medium"/>
              <a:sym typeface="Cave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Adoption At Microsoft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idx="4294967295" type="title"/>
          </p:nvPr>
        </p:nvSpPr>
        <p:spPr>
          <a:xfrm>
            <a:off x="535775" y="712150"/>
            <a:ext cx="51972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3600"/>
              <a:t>Adoption by Microsoft</a:t>
            </a:r>
            <a:endParaRPr sz="2400"/>
          </a:p>
        </p:txBody>
      </p:sp>
      <p:sp>
        <p:nvSpPr>
          <p:cNvPr id="149" name="Google Shape;149;p23"/>
          <p:cNvSpPr txBox="1"/>
          <p:nvPr>
            <p:ph idx="4294967295" type="title"/>
          </p:nvPr>
        </p:nvSpPr>
        <p:spPr>
          <a:xfrm>
            <a:off x="535775" y="1480150"/>
            <a:ext cx="6901500" cy="30675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600"/>
              </a:spcAft>
              <a:buNone/>
            </a:pPr>
            <a:r>
              <a:rPr b="0" lang="en" sz="1800">
                <a:latin typeface="Lato"/>
                <a:ea typeface="Lato"/>
                <a:cs typeface="Lato"/>
                <a:sym typeface="Lato"/>
              </a:rPr>
              <a:t>Microsoft debuted Internet Explorer in 1995, leading to a browser war with Netscape. On the JavaScript front, Microsoft reverse-engineered the Navigator interpreter to create its own, called JScript.</a:t>
            </a:r>
            <a:endParaRPr sz="1700">
              <a:latin typeface="Lato"/>
              <a:ea typeface="Lato"/>
              <a:cs typeface="Lato"/>
              <a:sym typeface="Lato"/>
            </a:endParaRPr>
          </a:p>
        </p:txBody>
      </p:sp>
      <p:pic>
        <p:nvPicPr>
          <p:cNvPr id="150" name="Google Shape;150;p23"/>
          <p:cNvPicPr preferRelativeResize="0"/>
          <p:nvPr/>
        </p:nvPicPr>
        <p:blipFill>
          <a:blip r:embed="rId3">
            <a:alphaModFix/>
          </a:blip>
          <a:stretch>
            <a:fillRect/>
          </a:stretch>
        </p:blipFill>
        <p:spPr>
          <a:xfrm>
            <a:off x="7891400" y="3901425"/>
            <a:ext cx="1011349" cy="10113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idx="4294967295" type="title"/>
          </p:nvPr>
        </p:nvSpPr>
        <p:spPr>
          <a:xfrm>
            <a:off x="535775" y="712150"/>
            <a:ext cx="51972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3600"/>
              <a:t>Adoption by Microsoft</a:t>
            </a:r>
            <a:endParaRPr sz="2400"/>
          </a:p>
        </p:txBody>
      </p:sp>
      <p:sp>
        <p:nvSpPr>
          <p:cNvPr id="156" name="Google Shape;156;p24"/>
          <p:cNvSpPr txBox="1"/>
          <p:nvPr>
            <p:ph idx="4294967295" type="title"/>
          </p:nvPr>
        </p:nvSpPr>
        <p:spPr>
          <a:xfrm>
            <a:off x="535775" y="1480150"/>
            <a:ext cx="6901500" cy="30675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600"/>
              </a:spcAft>
              <a:buClr>
                <a:schemeClr val="dk2"/>
              </a:buClr>
              <a:buSzPts val="1100"/>
              <a:buFont typeface="Arial"/>
              <a:buNone/>
            </a:pPr>
            <a:r>
              <a:rPr b="0" lang="en" sz="1800">
                <a:latin typeface="Lato"/>
                <a:ea typeface="Lato"/>
                <a:cs typeface="Lato"/>
                <a:sym typeface="Lato"/>
              </a:rPr>
              <a:t>JScript was first released in 1996, alongside initial support for CSS and extensions to HTML. Each of these implementations was noticeably different from their counterparts in Navigator. These differences made it difficult for developers to make their websites work well in both browsers, leading to widespread use of "best viewed in Netscape" and "best viewed in Internet Explorer" logos for several years</a:t>
            </a:r>
            <a:endParaRPr sz="1700">
              <a:latin typeface="Lato"/>
              <a:ea typeface="Lato"/>
              <a:cs typeface="Lato"/>
              <a:sym typeface="Lato"/>
            </a:endParaRPr>
          </a:p>
        </p:txBody>
      </p:sp>
      <p:pic>
        <p:nvPicPr>
          <p:cNvPr id="157" name="Google Shape;157;p24"/>
          <p:cNvPicPr preferRelativeResize="0"/>
          <p:nvPr/>
        </p:nvPicPr>
        <p:blipFill>
          <a:blip r:embed="rId3">
            <a:alphaModFix/>
          </a:blip>
          <a:stretch>
            <a:fillRect/>
          </a:stretch>
        </p:blipFill>
        <p:spPr>
          <a:xfrm>
            <a:off x="7891400" y="3901425"/>
            <a:ext cx="1011349" cy="10113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The Rise of JScript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idx="4294967295" type="title"/>
          </p:nvPr>
        </p:nvSpPr>
        <p:spPr>
          <a:xfrm>
            <a:off x="535775" y="712150"/>
            <a:ext cx="51972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3600"/>
              <a:t>The rise of JScript</a:t>
            </a:r>
            <a:endParaRPr sz="2400"/>
          </a:p>
        </p:txBody>
      </p:sp>
      <p:sp>
        <p:nvSpPr>
          <p:cNvPr id="168" name="Google Shape;168;p26"/>
          <p:cNvSpPr txBox="1"/>
          <p:nvPr>
            <p:ph idx="4294967295" type="title"/>
          </p:nvPr>
        </p:nvSpPr>
        <p:spPr>
          <a:xfrm>
            <a:off x="535775" y="1480150"/>
            <a:ext cx="6901500" cy="30675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600"/>
              </a:spcAft>
              <a:buNone/>
            </a:pPr>
            <a:r>
              <a:rPr b="0" lang="en" sz="1800">
                <a:latin typeface="Lato"/>
                <a:ea typeface="Lato"/>
                <a:cs typeface="Lato"/>
                <a:sym typeface="Lato"/>
              </a:rPr>
              <a:t>In November 1996, Netscape submitted JavaScript to Ecma International, as the starting point for a standard specification that all browser vendors could conform to. This led to the official release of the first ECMAScript language specification in June 1997.</a:t>
            </a:r>
            <a:br>
              <a:rPr b="0" lang="en" sz="1800">
                <a:latin typeface="Lato"/>
                <a:ea typeface="Lato"/>
                <a:cs typeface="Lato"/>
                <a:sym typeface="Lato"/>
              </a:rPr>
            </a:br>
            <a:br>
              <a:rPr b="0" lang="en" sz="1800">
                <a:latin typeface="Lato"/>
                <a:ea typeface="Lato"/>
                <a:cs typeface="Lato"/>
                <a:sym typeface="Lato"/>
              </a:rPr>
            </a:br>
            <a:r>
              <a:rPr b="0" lang="en" sz="1800">
                <a:latin typeface="Lato"/>
                <a:ea typeface="Lato"/>
                <a:cs typeface="Lato"/>
                <a:sym typeface="Lato"/>
              </a:rPr>
              <a:t>The standards process continued for a few years, with the release of ECMAScript 2 in June 1998 and ECMAScript 3 in December 1999. Work on ECMAScript 4 began in 2000.</a:t>
            </a:r>
            <a:endParaRPr sz="1700">
              <a:latin typeface="Lato"/>
              <a:ea typeface="Lato"/>
              <a:cs typeface="Lato"/>
              <a:sym typeface="Lato"/>
            </a:endParaRPr>
          </a:p>
        </p:txBody>
      </p:sp>
      <p:pic>
        <p:nvPicPr>
          <p:cNvPr id="169" name="Google Shape;169;p26"/>
          <p:cNvPicPr preferRelativeResize="0"/>
          <p:nvPr/>
        </p:nvPicPr>
        <p:blipFill>
          <a:blip r:embed="rId3">
            <a:alphaModFix/>
          </a:blip>
          <a:stretch>
            <a:fillRect/>
          </a:stretch>
        </p:blipFill>
        <p:spPr>
          <a:xfrm>
            <a:off x="7891400" y="3901425"/>
            <a:ext cx="1011349" cy="10113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idx="4294967295" type="title"/>
          </p:nvPr>
        </p:nvSpPr>
        <p:spPr>
          <a:xfrm>
            <a:off x="535775" y="712150"/>
            <a:ext cx="51972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3600"/>
              <a:t>The rise of JScript</a:t>
            </a:r>
            <a:endParaRPr sz="2400"/>
          </a:p>
        </p:txBody>
      </p:sp>
      <p:sp>
        <p:nvSpPr>
          <p:cNvPr id="175" name="Google Shape;175;p27"/>
          <p:cNvSpPr txBox="1"/>
          <p:nvPr>
            <p:ph idx="4294967295" type="title"/>
          </p:nvPr>
        </p:nvSpPr>
        <p:spPr>
          <a:xfrm>
            <a:off x="535775" y="1480150"/>
            <a:ext cx="6901500" cy="30675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0" lang="en" sz="1800">
                <a:latin typeface="Lato"/>
                <a:ea typeface="Lato"/>
                <a:cs typeface="Lato"/>
                <a:sym typeface="Lato"/>
              </a:rPr>
              <a:t>Meanwhile, Microsoft gained an increasingly dominant position in the browser market. By the early 2000s, Internet Explorer's market share reached 95%. This meant that JScript became the de facto standard for client-side scripting on the Web.</a:t>
            </a:r>
            <a:endParaRPr b="0" sz="1800">
              <a:latin typeface="Lato"/>
              <a:ea typeface="Lato"/>
              <a:cs typeface="Lato"/>
              <a:sym typeface="Lato"/>
            </a:endParaRPr>
          </a:p>
          <a:p>
            <a:pPr indent="0" lvl="0" marL="0" rtl="0" algn="l">
              <a:lnSpc>
                <a:spcPct val="115000"/>
              </a:lnSpc>
              <a:spcBef>
                <a:spcPts val="1600"/>
              </a:spcBef>
              <a:spcAft>
                <a:spcPts val="1600"/>
              </a:spcAft>
              <a:buNone/>
            </a:pPr>
            <a:r>
              <a:rPr b="0" lang="en" sz="1800">
                <a:latin typeface="Lato"/>
                <a:ea typeface="Lato"/>
                <a:cs typeface="Lato"/>
                <a:sym typeface="Lato"/>
              </a:rPr>
              <a:t>Microsoft initially participated in the standards process and implemented some proposals in its JScript language, but eventually it stopped collaborating on Ecma work. Thus ECMAScript 4 was mothballed.</a:t>
            </a:r>
            <a:endParaRPr sz="1700">
              <a:latin typeface="Lato"/>
              <a:ea typeface="Lato"/>
              <a:cs typeface="Lato"/>
              <a:sym typeface="Lato"/>
            </a:endParaRPr>
          </a:p>
        </p:txBody>
      </p:sp>
      <p:pic>
        <p:nvPicPr>
          <p:cNvPr id="176" name="Google Shape;176;p27"/>
          <p:cNvPicPr preferRelativeResize="0"/>
          <p:nvPr/>
        </p:nvPicPr>
        <p:blipFill>
          <a:blip r:embed="rId3">
            <a:alphaModFix/>
          </a:blip>
          <a:stretch>
            <a:fillRect/>
          </a:stretch>
        </p:blipFill>
        <p:spPr>
          <a:xfrm>
            <a:off x="7891400" y="3901425"/>
            <a:ext cx="1011349" cy="10113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Growth and standardization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9"/>
          <p:cNvSpPr txBox="1"/>
          <p:nvPr>
            <p:ph idx="4294967295" type="title"/>
          </p:nvPr>
        </p:nvSpPr>
        <p:spPr>
          <a:xfrm>
            <a:off x="535775" y="712150"/>
            <a:ext cx="69015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3600"/>
              <a:t>Growth and standardization</a:t>
            </a:r>
            <a:endParaRPr sz="2400"/>
          </a:p>
        </p:txBody>
      </p:sp>
      <p:sp>
        <p:nvSpPr>
          <p:cNvPr id="187" name="Google Shape;187;p29"/>
          <p:cNvSpPr txBox="1"/>
          <p:nvPr>
            <p:ph idx="4294967295" type="title"/>
          </p:nvPr>
        </p:nvSpPr>
        <p:spPr>
          <a:xfrm>
            <a:off x="535775" y="1480150"/>
            <a:ext cx="6901500" cy="30675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600"/>
              </a:spcAft>
              <a:buNone/>
            </a:pPr>
            <a:r>
              <a:rPr b="0" lang="en" sz="1800">
                <a:latin typeface="Lato"/>
                <a:ea typeface="Lato"/>
                <a:cs typeface="Lato"/>
                <a:sym typeface="Lato"/>
              </a:rPr>
              <a:t>During the period of Internet Explorer dominance in the early 2000s, client-side scripting was stagnant. This started to change in 2004, when the successor of Netscape, Mozilla, released the Firefox browser. Firefox was well received by many, taking significant market share from Internet Explorer.</a:t>
            </a:r>
            <a:endParaRPr sz="1700">
              <a:latin typeface="Lato"/>
              <a:ea typeface="Lato"/>
              <a:cs typeface="Lato"/>
              <a:sym typeface="Lato"/>
            </a:endParaRPr>
          </a:p>
        </p:txBody>
      </p:sp>
      <p:pic>
        <p:nvPicPr>
          <p:cNvPr id="188" name="Google Shape;188;p29"/>
          <p:cNvPicPr preferRelativeResize="0"/>
          <p:nvPr/>
        </p:nvPicPr>
        <p:blipFill>
          <a:blip r:embed="rId3">
            <a:alphaModFix/>
          </a:blip>
          <a:stretch>
            <a:fillRect/>
          </a:stretch>
        </p:blipFill>
        <p:spPr>
          <a:xfrm>
            <a:off x="7891400" y="3901425"/>
            <a:ext cx="1011349" cy="10113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0"/>
          <p:cNvSpPr txBox="1"/>
          <p:nvPr>
            <p:ph idx="4294967295" type="title"/>
          </p:nvPr>
        </p:nvSpPr>
        <p:spPr>
          <a:xfrm>
            <a:off x="535775" y="712150"/>
            <a:ext cx="69015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3600"/>
              <a:t>Growth and standardization</a:t>
            </a:r>
            <a:endParaRPr sz="2400"/>
          </a:p>
        </p:txBody>
      </p:sp>
      <p:sp>
        <p:nvSpPr>
          <p:cNvPr id="194" name="Google Shape;194;p30"/>
          <p:cNvSpPr txBox="1"/>
          <p:nvPr>
            <p:ph idx="4294967295" type="title"/>
          </p:nvPr>
        </p:nvSpPr>
        <p:spPr>
          <a:xfrm>
            <a:off x="535775" y="1480150"/>
            <a:ext cx="6901500" cy="30675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600"/>
              </a:spcAft>
              <a:buNone/>
            </a:pPr>
            <a:r>
              <a:rPr b="0" lang="en" sz="1800">
                <a:latin typeface="Lato"/>
                <a:ea typeface="Lato"/>
                <a:cs typeface="Lato"/>
                <a:sym typeface="Lato"/>
              </a:rPr>
              <a:t>In 2005, Mozilla joined ECMA International, and work started on the ECMAScript for XML (E4X) standard. This led to Mozilla working jointly with Macromedia (later acquired by Adobe Systems), who were implementing E4X in their ActionScript 3 language, which was based on an ECMAScript 4 draft. The goal became standardizing ActionScript 3 as the new ECMAScript 4. To this end, Adobe Systems released the Tamarin implementation as an open source project. However, Tamarin and ActionScript 3 were too different from established client-side scripting, and without cooperation from Microsoft, ECMAScript 4 never reached fruition.</a:t>
            </a:r>
            <a:endParaRPr sz="1700">
              <a:latin typeface="Lato"/>
              <a:ea typeface="Lato"/>
              <a:cs typeface="Lato"/>
              <a:sym typeface="Lato"/>
            </a:endParaRPr>
          </a:p>
        </p:txBody>
      </p:sp>
      <p:pic>
        <p:nvPicPr>
          <p:cNvPr id="195" name="Google Shape;195;p30"/>
          <p:cNvPicPr preferRelativeResize="0"/>
          <p:nvPr/>
        </p:nvPicPr>
        <p:blipFill>
          <a:blip r:embed="rId3">
            <a:alphaModFix/>
          </a:blip>
          <a:stretch>
            <a:fillRect/>
          </a:stretch>
        </p:blipFill>
        <p:spPr>
          <a:xfrm>
            <a:off x="7891400" y="3901425"/>
            <a:ext cx="1011349" cy="10113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1"/>
          <p:cNvSpPr txBox="1"/>
          <p:nvPr>
            <p:ph idx="4294967295" type="title"/>
          </p:nvPr>
        </p:nvSpPr>
        <p:spPr>
          <a:xfrm>
            <a:off x="535775" y="712150"/>
            <a:ext cx="69015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3600"/>
              <a:t>Growth and standardization</a:t>
            </a:r>
            <a:endParaRPr sz="2400"/>
          </a:p>
        </p:txBody>
      </p:sp>
      <p:sp>
        <p:nvSpPr>
          <p:cNvPr id="201" name="Google Shape;201;p31"/>
          <p:cNvSpPr txBox="1"/>
          <p:nvPr>
            <p:ph idx="4294967295" type="title"/>
          </p:nvPr>
        </p:nvSpPr>
        <p:spPr>
          <a:xfrm>
            <a:off x="535775" y="1480150"/>
            <a:ext cx="6901500" cy="30675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600"/>
              </a:spcAft>
              <a:buNone/>
            </a:pPr>
            <a:r>
              <a:rPr b="0" lang="en" sz="1800">
                <a:latin typeface="Lato"/>
                <a:ea typeface="Lato"/>
                <a:cs typeface="Lato"/>
                <a:sym typeface="Lato"/>
              </a:rPr>
              <a:t>Meanwhile, very important developments were occurring in open-source communities not affiliated with ECMA work. In 2005, Jesse James Garrett released a white paper in which he coined the term Ajax and described a set of technologies, of which JavaScript was the backbone, to create web applications where data can be loaded in the background, avoiding the need for full page reloads. This sparked a renaissance period of JavaScript, spearheaded by open-source libraries and the communities that formed around them. Many new libraries were created, including jQuery, Prototype, Dojo Toolkit, and MooTools.</a:t>
            </a:r>
            <a:endParaRPr sz="1700">
              <a:latin typeface="Lato"/>
              <a:ea typeface="Lato"/>
              <a:cs typeface="Lato"/>
              <a:sym typeface="Lato"/>
            </a:endParaRPr>
          </a:p>
        </p:txBody>
      </p:sp>
      <p:pic>
        <p:nvPicPr>
          <p:cNvPr id="202" name="Google Shape;202;p31"/>
          <p:cNvPicPr preferRelativeResize="0"/>
          <p:nvPr/>
        </p:nvPicPr>
        <p:blipFill>
          <a:blip r:embed="rId3">
            <a:alphaModFix/>
          </a:blip>
          <a:stretch>
            <a:fillRect/>
          </a:stretch>
        </p:blipFill>
        <p:spPr>
          <a:xfrm>
            <a:off x="7891400" y="3901425"/>
            <a:ext cx="1011349" cy="10113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Instructor</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Chief</a:t>
            </a:r>
            <a:r>
              <a:rPr lang="en"/>
              <a:t> Executive Officer - PIAIC</a:t>
            </a:r>
            <a:endParaRPr/>
          </a:p>
          <a:p>
            <a:pPr indent="-342900" lvl="0" marL="457200" rtl="0" algn="l">
              <a:spcBef>
                <a:spcPts val="0"/>
              </a:spcBef>
              <a:spcAft>
                <a:spcPts val="0"/>
              </a:spcAft>
              <a:buSzPts val="1800"/>
              <a:buChar char="-"/>
            </a:pPr>
            <a:r>
              <a:rPr lang="en"/>
              <a:t>Director at Panacloud</a:t>
            </a:r>
            <a:endParaRPr/>
          </a:p>
          <a:p>
            <a:pPr indent="-342900" lvl="0" marL="457200" rtl="0" algn="l">
              <a:spcBef>
                <a:spcPts val="0"/>
              </a:spcBef>
              <a:spcAft>
                <a:spcPts val="0"/>
              </a:spcAft>
              <a:buSzPts val="1800"/>
              <a:buChar char="-"/>
            </a:pPr>
            <a:r>
              <a:rPr lang="en"/>
              <a:t>Chief Technical Officer - TravelclubIQ</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2"/>
          <p:cNvSpPr txBox="1"/>
          <p:nvPr>
            <p:ph idx="4294967295" type="title"/>
          </p:nvPr>
        </p:nvSpPr>
        <p:spPr>
          <a:xfrm>
            <a:off x="535775" y="712150"/>
            <a:ext cx="69015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3600"/>
              <a:t>Growth and standardization</a:t>
            </a:r>
            <a:endParaRPr sz="2400"/>
          </a:p>
        </p:txBody>
      </p:sp>
      <p:sp>
        <p:nvSpPr>
          <p:cNvPr id="208" name="Google Shape;208;p32"/>
          <p:cNvSpPr txBox="1"/>
          <p:nvPr>
            <p:ph idx="4294967295" type="title"/>
          </p:nvPr>
        </p:nvSpPr>
        <p:spPr>
          <a:xfrm>
            <a:off x="535775" y="1480150"/>
            <a:ext cx="6901500" cy="30675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0" lang="en" sz="1800">
                <a:latin typeface="Lato"/>
                <a:ea typeface="Lato"/>
                <a:cs typeface="Lato"/>
                <a:sym typeface="Lato"/>
              </a:rPr>
              <a:t>Google debuted its Chrome browser in 2008, with the V8 JavaScript engine that was faster than its competition. The key innovation was just-in-time compilation (JIT), so other browser vendors needed to overhaul their engines for JIT.</a:t>
            </a:r>
            <a:endParaRPr b="0" sz="1800">
              <a:latin typeface="Lato"/>
              <a:ea typeface="Lato"/>
              <a:cs typeface="Lato"/>
              <a:sym typeface="Lato"/>
            </a:endParaRPr>
          </a:p>
          <a:p>
            <a:pPr indent="0" lvl="0" marL="0" rtl="0" algn="l">
              <a:lnSpc>
                <a:spcPct val="115000"/>
              </a:lnSpc>
              <a:spcBef>
                <a:spcPts val="1600"/>
              </a:spcBef>
              <a:spcAft>
                <a:spcPts val="1600"/>
              </a:spcAft>
              <a:buNone/>
            </a:pPr>
            <a:r>
              <a:rPr b="0" lang="en" sz="1800">
                <a:latin typeface="Lato"/>
                <a:ea typeface="Lato"/>
                <a:cs typeface="Lato"/>
                <a:sym typeface="Lato"/>
              </a:rPr>
              <a:t>In July 2008, these disparate parties came together for a conference in Oslo. This led to the eventual agreement in early 2009 to combine all relevant work and drive the language forward. The result was the ECMAScript 5 standard, released in December 2009.</a:t>
            </a:r>
            <a:endParaRPr b="0" sz="1800">
              <a:latin typeface="Lato"/>
              <a:ea typeface="Lato"/>
              <a:cs typeface="Lato"/>
              <a:sym typeface="Lato"/>
            </a:endParaRPr>
          </a:p>
        </p:txBody>
      </p:sp>
      <p:pic>
        <p:nvPicPr>
          <p:cNvPr id="209" name="Google Shape;209;p32"/>
          <p:cNvPicPr preferRelativeResize="0"/>
          <p:nvPr/>
        </p:nvPicPr>
        <p:blipFill>
          <a:blip r:embed="rId3">
            <a:alphaModFix/>
          </a:blip>
          <a:stretch>
            <a:fillRect/>
          </a:stretch>
        </p:blipFill>
        <p:spPr>
          <a:xfrm>
            <a:off x="7891400" y="3901425"/>
            <a:ext cx="1011349" cy="10113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3"/>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Reaching maturity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4"/>
          <p:cNvSpPr txBox="1"/>
          <p:nvPr>
            <p:ph idx="4294967295" type="title"/>
          </p:nvPr>
        </p:nvSpPr>
        <p:spPr>
          <a:xfrm>
            <a:off x="535775" y="712150"/>
            <a:ext cx="69015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3600"/>
              <a:t>Reaching maturity</a:t>
            </a:r>
            <a:endParaRPr sz="2400"/>
          </a:p>
        </p:txBody>
      </p:sp>
      <p:sp>
        <p:nvSpPr>
          <p:cNvPr id="220" name="Google Shape;220;p34"/>
          <p:cNvSpPr txBox="1"/>
          <p:nvPr>
            <p:ph idx="4294967295" type="title"/>
          </p:nvPr>
        </p:nvSpPr>
        <p:spPr>
          <a:xfrm>
            <a:off x="535775" y="1480150"/>
            <a:ext cx="6901500" cy="30675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0" lang="en" sz="1800">
                <a:latin typeface="Lato"/>
                <a:ea typeface="Lato"/>
                <a:cs typeface="Lato"/>
                <a:sym typeface="Lato"/>
              </a:rPr>
              <a:t>Ambitious work on the language continued for several years, culminating in an extensive collection of additions and refinements being formalized with the publication of ECMAScript 6 in 2015.</a:t>
            </a:r>
            <a:endParaRPr b="0" sz="1800">
              <a:latin typeface="Lato"/>
              <a:ea typeface="Lato"/>
              <a:cs typeface="Lato"/>
              <a:sym typeface="Lato"/>
            </a:endParaRPr>
          </a:p>
          <a:p>
            <a:pPr indent="0" lvl="0" marL="0" rtl="0" algn="l">
              <a:lnSpc>
                <a:spcPct val="115000"/>
              </a:lnSpc>
              <a:spcBef>
                <a:spcPts val="1600"/>
              </a:spcBef>
              <a:spcAft>
                <a:spcPts val="1600"/>
              </a:spcAft>
              <a:buNone/>
            </a:pPr>
            <a:r>
              <a:rPr b="0" lang="en" sz="1800">
                <a:latin typeface="Lato"/>
                <a:ea typeface="Lato"/>
                <a:cs typeface="Lato"/>
                <a:sym typeface="Lato"/>
              </a:rPr>
              <a:t>The creation of Node.js in 2009 by Ryan Dahl sparked a significant increase in the usage of JavaScript outside of web browsers. Node combines the V8 engine, an event loop, and I/O APIs, thereby providing a stand-alone JavaScript runtime system. As of 2018, Node had been used by millions of developers, and npm had the most modules of any package manager in the world.</a:t>
            </a:r>
            <a:endParaRPr b="0" sz="1800">
              <a:latin typeface="Lato"/>
              <a:ea typeface="Lato"/>
              <a:cs typeface="Lato"/>
              <a:sym typeface="Lato"/>
            </a:endParaRPr>
          </a:p>
        </p:txBody>
      </p:sp>
      <p:pic>
        <p:nvPicPr>
          <p:cNvPr id="221" name="Google Shape;221;p34"/>
          <p:cNvPicPr preferRelativeResize="0"/>
          <p:nvPr/>
        </p:nvPicPr>
        <p:blipFill>
          <a:blip r:embed="rId3">
            <a:alphaModFix/>
          </a:blip>
          <a:stretch>
            <a:fillRect/>
          </a:stretch>
        </p:blipFill>
        <p:spPr>
          <a:xfrm>
            <a:off x="7891400" y="3901425"/>
            <a:ext cx="1011349" cy="101134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5"/>
          <p:cNvSpPr txBox="1"/>
          <p:nvPr>
            <p:ph idx="4294967295" type="title"/>
          </p:nvPr>
        </p:nvSpPr>
        <p:spPr>
          <a:xfrm>
            <a:off x="535775" y="712150"/>
            <a:ext cx="69015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3600"/>
              <a:t>Reaching maturity</a:t>
            </a:r>
            <a:endParaRPr sz="2400"/>
          </a:p>
        </p:txBody>
      </p:sp>
      <p:sp>
        <p:nvSpPr>
          <p:cNvPr id="227" name="Google Shape;227;p35"/>
          <p:cNvSpPr txBox="1"/>
          <p:nvPr>
            <p:ph idx="4294967295" type="title"/>
          </p:nvPr>
        </p:nvSpPr>
        <p:spPr>
          <a:xfrm>
            <a:off x="535775" y="1480150"/>
            <a:ext cx="6901500" cy="30675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600"/>
              </a:spcAft>
              <a:buNone/>
            </a:pPr>
            <a:r>
              <a:rPr b="0" lang="en" sz="1800">
                <a:latin typeface="Lato"/>
                <a:ea typeface="Lato"/>
                <a:cs typeface="Lato"/>
                <a:sym typeface="Lato"/>
              </a:rPr>
              <a:t>The ECMAScript draft specification is currently maintained openly on GitHub, and editions are produced via regular annual snapshots. Potential revisions to the language are vetted through a comprehensive proposal process. Now, instead of edition numbers, developers check the status of upcoming features individually.</a:t>
            </a:r>
            <a:endParaRPr b="0" sz="1800">
              <a:latin typeface="Lato"/>
              <a:ea typeface="Lato"/>
              <a:cs typeface="Lato"/>
              <a:sym typeface="Lato"/>
            </a:endParaRPr>
          </a:p>
        </p:txBody>
      </p:sp>
      <p:pic>
        <p:nvPicPr>
          <p:cNvPr id="228" name="Google Shape;228;p35"/>
          <p:cNvPicPr preferRelativeResize="0"/>
          <p:nvPr/>
        </p:nvPicPr>
        <p:blipFill>
          <a:blip r:embed="rId3">
            <a:alphaModFix/>
          </a:blip>
          <a:stretch>
            <a:fillRect/>
          </a:stretch>
        </p:blipFill>
        <p:spPr>
          <a:xfrm>
            <a:off x="7891400" y="3901425"/>
            <a:ext cx="1011349" cy="101134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6"/>
          <p:cNvSpPr txBox="1"/>
          <p:nvPr>
            <p:ph idx="4294967295" type="title"/>
          </p:nvPr>
        </p:nvSpPr>
        <p:spPr>
          <a:xfrm>
            <a:off x="535775" y="712150"/>
            <a:ext cx="69015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3600"/>
              <a:t>Reaching maturity</a:t>
            </a:r>
            <a:endParaRPr sz="2400"/>
          </a:p>
        </p:txBody>
      </p:sp>
      <p:sp>
        <p:nvSpPr>
          <p:cNvPr id="234" name="Google Shape;234;p36"/>
          <p:cNvSpPr txBox="1"/>
          <p:nvPr>
            <p:ph idx="4294967295" type="title"/>
          </p:nvPr>
        </p:nvSpPr>
        <p:spPr>
          <a:xfrm>
            <a:off x="535775" y="1480150"/>
            <a:ext cx="6901500" cy="30675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600"/>
              </a:spcAft>
              <a:buNone/>
            </a:pPr>
            <a:r>
              <a:rPr b="0" lang="en" sz="1800">
                <a:latin typeface="Lato"/>
                <a:ea typeface="Lato"/>
                <a:cs typeface="Lato"/>
                <a:sym typeface="Lato"/>
              </a:rPr>
              <a:t>The current JavaScript ecosystem has many libraries and frameworks, established programming practices, and substantial usage of JavaScript outside of web browsers. Plus, with the rise of single-page applications and other JavaScript-heavy websites, several transpilers have been created to aid the development process.</a:t>
            </a:r>
            <a:endParaRPr b="0" sz="1800">
              <a:latin typeface="Lato"/>
              <a:ea typeface="Lato"/>
              <a:cs typeface="Lato"/>
              <a:sym typeface="Lato"/>
            </a:endParaRPr>
          </a:p>
        </p:txBody>
      </p:sp>
      <p:pic>
        <p:nvPicPr>
          <p:cNvPr id="235" name="Google Shape;235;p36"/>
          <p:cNvPicPr preferRelativeResize="0"/>
          <p:nvPr/>
        </p:nvPicPr>
        <p:blipFill>
          <a:blip r:embed="rId3">
            <a:alphaModFix/>
          </a:blip>
          <a:stretch>
            <a:fillRect/>
          </a:stretch>
        </p:blipFill>
        <p:spPr>
          <a:xfrm>
            <a:off x="7891400" y="3901425"/>
            <a:ext cx="1011349" cy="101134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9" name="Shape 239"/>
        <p:cNvGrpSpPr/>
        <p:nvPr/>
      </p:nvGrpSpPr>
      <p:grpSpPr>
        <a:xfrm>
          <a:off x="0" y="0"/>
          <a:ext cx="0" cy="0"/>
          <a:chOff x="0" y="0"/>
          <a:chExt cx="0" cy="0"/>
        </a:xfrm>
      </p:grpSpPr>
      <p:sp>
        <p:nvSpPr>
          <p:cNvPr id="240" name="Google Shape;240;p37"/>
          <p:cNvSpPr txBox="1"/>
          <p:nvPr>
            <p:ph type="title"/>
          </p:nvPr>
        </p:nvSpPr>
        <p:spPr>
          <a:xfrm>
            <a:off x="296825" y="1495350"/>
            <a:ext cx="4045200" cy="21528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3300"/>
              <a:t>Reference Book:</a:t>
            </a:r>
            <a:endParaRPr sz="3300"/>
          </a:p>
          <a:p>
            <a:pPr indent="0" lvl="0" marL="0" rtl="0" algn="ctr">
              <a:spcBef>
                <a:spcPts val="0"/>
              </a:spcBef>
              <a:spcAft>
                <a:spcPts val="0"/>
              </a:spcAft>
              <a:buNone/>
            </a:pPr>
            <a:r>
              <a:rPr lang="en" sz="3300"/>
              <a:t>“JavaScript from Beginner to Professional”</a:t>
            </a:r>
            <a:endParaRPr sz="3300"/>
          </a:p>
        </p:txBody>
      </p:sp>
      <p:pic>
        <p:nvPicPr>
          <p:cNvPr id="241" name="Google Shape;241;p37"/>
          <p:cNvPicPr preferRelativeResize="0"/>
          <p:nvPr/>
        </p:nvPicPr>
        <p:blipFill>
          <a:blip r:embed="rId3">
            <a:alphaModFix/>
          </a:blip>
          <a:stretch>
            <a:fillRect/>
          </a:stretch>
        </p:blipFill>
        <p:spPr>
          <a:xfrm>
            <a:off x="5581900" y="742922"/>
            <a:ext cx="2719201" cy="345195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8"/>
          <p:cNvSpPr txBox="1"/>
          <p:nvPr>
            <p:ph type="title"/>
          </p:nvPr>
        </p:nvSpPr>
        <p:spPr>
          <a:xfrm>
            <a:off x="311700" y="837675"/>
            <a:ext cx="8520600" cy="1996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000"/>
              <a:t>Getting Started with JavaScript</a:t>
            </a:r>
            <a:endParaRPr sz="3000"/>
          </a:p>
        </p:txBody>
      </p:sp>
      <p:sp>
        <p:nvSpPr>
          <p:cNvPr id="247" name="Google Shape;247;p38"/>
          <p:cNvSpPr txBox="1"/>
          <p:nvPr/>
        </p:nvSpPr>
        <p:spPr>
          <a:xfrm>
            <a:off x="3961350" y="2834475"/>
            <a:ext cx="1221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latin typeface="Roboto"/>
                <a:ea typeface="Roboto"/>
                <a:cs typeface="Roboto"/>
                <a:sym typeface="Roboto"/>
              </a:rPr>
              <a:t>Chapter 1</a:t>
            </a:r>
            <a:endParaRPr b="1">
              <a:solidFill>
                <a:schemeClr val="lt1"/>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9"/>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Why should you learn JavaScript?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Why should you learn JavaScript? </a:t>
            </a:r>
            <a:endParaRPr sz="2400"/>
          </a:p>
        </p:txBody>
      </p:sp>
      <p:sp>
        <p:nvSpPr>
          <p:cNvPr id="258" name="Google Shape;258;p4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JavaScript originates from 1995, and is often considered the most widely used programming language.</a:t>
            </a:r>
            <a:endParaRPr>
              <a:solidFill>
                <a:schemeClr val="dk1"/>
              </a:solidFill>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JavaScript is the language that web browsers support and understand.</a:t>
            </a:r>
            <a:endParaRPr>
              <a:solidFill>
                <a:schemeClr val="dk1"/>
              </a:solidFill>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You have everything you need to interpret it already installed on your computer if you have a web browser and text editor.</a:t>
            </a:r>
            <a:endParaRPr>
              <a:solidFill>
                <a:schemeClr val="dk1"/>
              </a:solidFill>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JavaScript is a great programming language for beginners</a:t>
            </a:r>
            <a:endParaRPr>
              <a:solidFill>
                <a:schemeClr val="dk1"/>
              </a:solidFill>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Most advanced software developers will know at least some JavaScript because they will have run into it at some point.</a:t>
            </a:r>
            <a:endParaRPr>
              <a:solidFill>
                <a:schemeClr val="dk1"/>
              </a:solidFill>
              <a:latin typeface="Lato"/>
              <a:ea typeface="Lato"/>
              <a:cs typeface="Lato"/>
              <a:sym typeface="Lato"/>
            </a:endParaRPr>
          </a:p>
          <a:p>
            <a:pPr indent="0" lvl="0" marL="457200" rtl="0" algn="l">
              <a:spcBef>
                <a:spcPts val="1600"/>
              </a:spcBef>
              <a:spcAft>
                <a:spcPts val="1600"/>
              </a:spcAft>
              <a:buNone/>
            </a:pPr>
            <a:r>
              <a:t/>
            </a:r>
            <a:endParaRPr>
              <a:solidFill>
                <a:schemeClr val="dk1"/>
              </a:solidFill>
              <a:latin typeface="Lato"/>
              <a:ea typeface="Lato"/>
              <a:cs typeface="Lato"/>
              <a:sym typeface="La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Why should you learn JavaScript? </a:t>
            </a:r>
            <a:endParaRPr sz="2400"/>
          </a:p>
        </p:txBody>
      </p:sp>
      <p:sp>
        <p:nvSpPr>
          <p:cNvPr id="264" name="Google Shape;264;p4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You can start building really cool apps using JavaScript sooner than you could imagine.</a:t>
            </a:r>
            <a:endParaRPr>
              <a:solidFill>
                <a:schemeClr val="dk1"/>
              </a:solidFill>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JavaScript can be used for programming for the web browser, but also the logic layer of code that we cannot see (such as communication with the database) of an application can be programmed in JavaScript, along with games, automation scripts, and a plethora of other purposes.</a:t>
            </a:r>
            <a:endParaRPr>
              <a:solidFill>
                <a:schemeClr val="dk1"/>
              </a:solidFill>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JavaScript can also be used for different programming styles, by which we mean ways to structure and write code unlike other languages which restrict </a:t>
            </a:r>
            <a:r>
              <a:rPr lang="en">
                <a:solidFill>
                  <a:schemeClr val="dk1"/>
                </a:solidFill>
                <a:latin typeface="Lato"/>
                <a:ea typeface="Lato"/>
                <a:cs typeface="Lato"/>
                <a:sym typeface="Lato"/>
              </a:rPr>
              <a:t>t</a:t>
            </a:r>
            <a:r>
              <a:rPr lang="en">
                <a:solidFill>
                  <a:schemeClr val="dk1"/>
                </a:solidFill>
                <a:latin typeface="Lato"/>
                <a:ea typeface="Lato"/>
                <a:cs typeface="Lato"/>
                <a:sym typeface="Lato"/>
              </a:rPr>
              <a:t>he programming paradigm such as </a:t>
            </a:r>
            <a:r>
              <a:rPr b="1" lang="en">
                <a:solidFill>
                  <a:schemeClr val="dk1"/>
                </a:solidFill>
                <a:latin typeface="Lato"/>
                <a:ea typeface="Lato"/>
                <a:cs typeface="Lato"/>
                <a:sym typeface="Lato"/>
              </a:rPr>
              <a:t>OOP </a:t>
            </a:r>
            <a:r>
              <a:rPr lang="en">
                <a:solidFill>
                  <a:schemeClr val="dk1"/>
                </a:solidFill>
                <a:latin typeface="Lato"/>
                <a:ea typeface="Lato"/>
                <a:cs typeface="Lato"/>
                <a:sym typeface="Lato"/>
              </a:rPr>
              <a:t>or </a:t>
            </a:r>
            <a:r>
              <a:rPr b="1" lang="en">
                <a:solidFill>
                  <a:schemeClr val="dk1"/>
                </a:solidFill>
                <a:latin typeface="Lato"/>
                <a:ea typeface="Lato"/>
                <a:cs typeface="Lato"/>
                <a:sym typeface="Lato"/>
              </a:rPr>
              <a:t>FP</a:t>
            </a:r>
            <a:endParaRPr b="1">
              <a:solidFill>
                <a:schemeClr val="dk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idx="4294967295"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Instructor</a:t>
            </a:r>
            <a:endParaRPr/>
          </a:p>
        </p:txBody>
      </p:sp>
      <p:pic>
        <p:nvPicPr>
          <p:cNvPr id="98" name="Google Shape;98;p15"/>
          <p:cNvPicPr preferRelativeResize="0"/>
          <p:nvPr/>
        </p:nvPicPr>
        <p:blipFill>
          <a:blip r:embed="rId3">
            <a:alphaModFix/>
          </a:blip>
          <a:stretch>
            <a:fillRect/>
          </a:stretch>
        </p:blipFill>
        <p:spPr>
          <a:xfrm>
            <a:off x="4737217" y="1017800"/>
            <a:ext cx="2540783" cy="1947925"/>
          </a:xfrm>
          <a:prstGeom prst="rect">
            <a:avLst/>
          </a:prstGeom>
          <a:noFill/>
          <a:ln>
            <a:noFill/>
          </a:ln>
          <a:effectLst>
            <a:outerShdw blurRad="57150" rotWithShape="0" algn="bl" dir="5400000" dist="19050">
              <a:srgbClr val="000000">
                <a:alpha val="50000"/>
              </a:srgbClr>
            </a:outerShdw>
          </a:effectLst>
        </p:spPr>
      </p:pic>
      <p:pic>
        <p:nvPicPr>
          <p:cNvPr id="99" name="Google Shape;99;p15"/>
          <p:cNvPicPr preferRelativeResize="0"/>
          <p:nvPr/>
        </p:nvPicPr>
        <p:blipFill>
          <a:blip r:embed="rId4">
            <a:alphaModFix/>
          </a:blip>
          <a:stretch>
            <a:fillRect/>
          </a:stretch>
        </p:blipFill>
        <p:spPr>
          <a:xfrm>
            <a:off x="1899212" y="1017800"/>
            <a:ext cx="2527051" cy="1947935"/>
          </a:xfrm>
          <a:prstGeom prst="rect">
            <a:avLst/>
          </a:prstGeom>
          <a:noFill/>
          <a:ln>
            <a:noFill/>
          </a:ln>
          <a:effectLst>
            <a:outerShdw blurRad="57150" rotWithShape="0" algn="bl" dir="5400000" dist="19050">
              <a:srgbClr val="000000">
                <a:alpha val="50000"/>
              </a:srgbClr>
            </a:outerShdw>
          </a:effectLst>
        </p:spPr>
      </p:pic>
      <p:pic>
        <p:nvPicPr>
          <p:cNvPr id="100" name="Google Shape;100;p15"/>
          <p:cNvPicPr preferRelativeResize="0"/>
          <p:nvPr/>
        </p:nvPicPr>
        <p:blipFill>
          <a:blip r:embed="rId5">
            <a:alphaModFix/>
          </a:blip>
          <a:stretch>
            <a:fillRect/>
          </a:stretch>
        </p:blipFill>
        <p:spPr>
          <a:xfrm>
            <a:off x="2716463" y="3095800"/>
            <a:ext cx="4015874" cy="1947925"/>
          </a:xfrm>
          <a:prstGeom prst="rect">
            <a:avLst/>
          </a:prstGeom>
          <a:noFill/>
          <a:ln>
            <a:noFill/>
          </a:ln>
          <a:effectLst>
            <a:outerShdw blurRad="57150" rotWithShape="0" algn="bl" dir="5400000" dist="19050">
              <a:srgbClr val="000000">
                <a:alpha val="5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par>
                                <p:cTn fill="hold" nodeType="with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Why should you learn JavaScript? </a:t>
            </a:r>
            <a:endParaRPr sz="2400"/>
          </a:p>
        </p:txBody>
      </p:sp>
      <p:sp>
        <p:nvSpPr>
          <p:cNvPr id="270" name="Google Shape;270;p4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There are a ton of libraries and frameworks you can use once you get the basics of JavaScript down.</a:t>
            </a:r>
            <a:endParaRPr>
              <a:solidFill>
                <a:schemeClr val="dk1"/>
              </a:solidFill>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These libraries and frameworks will really enhance your software life and make it a lot easier and possible to get more done in less time.</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Examples of these great libraries and frameworks include React, Vue.js, jQuery, Angular, and Node.js.</a:t>
            </a:r>
            <a:endParaRPr>
              <a:solidFill>
                <a:schemeClr val="dk1"/>
              </a:solidFill>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There won't be a problem for which you cannot find a solution on the internet.</a:t>
            </a:r>
            <a:endParaRPr>
              <a:solidFill>
                <a:schemeClr val="dk1"/>
              </a:solidFill>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3"/>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Setting up your environment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Setting up your environment</a:t>
            </a:r>
            <a:endParaRPr sz="2400"/>
          </a:p>
        </p:txBody>
      </p:sp>
      <p:sp>
        <p:nvSpPr>
          <p:cNvPr id="281" name="Google Shape;281;p4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There are many ways in which you can set up a JavaScript coding environment. Such as:</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Integrated Development Environment (IDE). Example: VS Code, Sublime Text, Atom, etc.</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Web browser. </a:t>
            </a:r>
            <a:r>
              <a:rPr lang="en">
                <a:solidFill>
                  <a:schemeClr val="dk1"/>
                </a:solidFill>
                <a:latin typeface="Lato"/>
                <a:ea typeface="Lato"/>
                <a:cs typeface="Lato"/>
                <a:sym typeface="Lato"/>
              </a:rPr>
              <a:t>Example: Chrome, Firefox, etc.</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Online editor (optional). Example: StackBlitz, Replit, etc.</a:t>
            </a:r>
            <a:endParaRPr>
              <a:solidFill>
                <a:schemeClr val="dk1"/>
              </a:solidFill>
              <a:latin typeface="Lato"/>
              <a:ea typeface="Lato"/>
              <a:cs typeface="Lato"/>
              <a:sym typeface="La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5"/>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How does the browser understand JavaScript?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6"/>
          <p:cNvSpPr txBox="1"/>
          <p:nvPr>
            <p:ph type="title"/>
          </p:nvPr>
        </p:nvSpPr>
        <p:spPr>
          <a:xfrm>
            <a:off x="311700" y="410000"/>
            <a:ext cx="87852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How does the browser understand JavaScript?</a:t>
            </a:r>
            <a:endParaRPr sz="2400"/>
          </a:p>
        </p:txBody>
      </p:sp>
      <p:sp>
        <p:nvSpPr>
          <p:cNvPr id="292" name="Google Shape;292;p4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JavaScript is an interpreted language, which means that the computer understands it while running it. Some languages get processed before running, this is called compiling, but not JavaScript. The computer can just interpret JavaScript on the fly. The "engine" that understands JavaScript will be called the interpreter here.</a:t>
            </a:r>
            <a:endParaRPr>
              <a:solidFill>
                <a:schemeClr val="dk1"/>
              </a:solidFill>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Browsers use </a:t>
            </a:r>
            <a:r>
              <a:rPr b="1" lang="en">
                <a:solidFill>
                  <a:schemeClr val="dk1"/>
                </a:solidFill>
                <a:latin typeface="Lato"/>
                <a:ea typeface="Lato"/>
                <a:cs typeface="Lato"/>
                <a:sym typeface="Lato"/>
              </a:rPr>
              <a:t>ECMAScript </a:t>
            </a:r>
            <a:r>
              <a:rPr lang="en">
                <a:solidFill>
                  <a:schemeClr val="dk1"/>
                </a:solidFill>
                <a:latin typeface="Lato"/>
                <a:ea typeface="Lato"/>
                <a:cs typeface="Lato"/>
                <a:sym typeface="Lato"/>
              </a:rPr>
              <a:t>to support JavaScript (in addition to some other topics such as </a:t>
            </a:r>
            <a:r>
              <a:rPr b="1" lang="en">
                <a:solidFill>
                  <a:schemeClr val="dk1"/>
                </a:solidFill>
                <a:latin typeface="Lato"/>
                <a:ea typeface="Lato"/>
                <a:cs typeface="Lato"/>
                <a:sym typeface="Lato"/>
              </a:rPr>
              <a:t>Document Object Model (DOM)</a:t>
            </a:r>
            <a:r>
              <a:rPr lang="en">
                <a:solidFill>
                  <a:schemeClr val="dk1"/>
                </a:solidFill>
                <a:latin typeface="Lato"/>
                <a:ea typeface="Lato"/>
                <a:cs typeface="Lato"/>
                <a:sym typeface="Lato"/>
              </a:rPr>
              <a:t>.</a:t>
            </a:r>
            <a:endParaRPr>
              <a:solidFill>
                <a:schemeClr val="dk1"/>
              </a:solidFill>
              <a:latin typeface="Lato"/>
              <a:ea typeface="Lato"/>
              <a:cs typeface="Lato"/>
              <a:sym typeface="La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7"/>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Using the browser console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Using the browser console</a:t>
            </a:r>
            <a:endParaRPr sz="2400"/>
          </a:p>
        </p:txBody>
      </p:sp>
      <p:sp>
        <p:nvSpPr>
          <p:cNvPr id="303" name="Google Shape;303;p48"/>
          <p:cNvSpPr txBox="1"/>
          <p:nvPr>
            <p:ph idx="1" type="body"/>
          </p:nvPr>
        </p:nvSpPr>
        <p:spPr>
          <a:xfrm>
            <a:off x="311700" y="1229875"/>
            <a:ext cx="43857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If you hit F12 on a Windows computer while you are in the web browser, or you right-click and select Inspect on macOS systems, you will see a screen appear, similar to the one in the following screenshot.</a:t>
            </a:r>
            <a:endParaRPr>
              <a:solidFill>
                <a:schemeClr val="dk1"/>
              </a:solidFill>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There are multiple tabs in this panel for inspecting the page.</a:t>
            </a:r>
            <a:endParaRPr>
              <a:solidFill>
                <a:schemeClr val="dk1"/>
              </a:solidFill>
              <a:latin typeface="Lato"/>
              <a:ea typeface="Lato"/>
              <a:cs typeface="Lato"/>
              <a:sym typeface="Lato"/>
            </a:endParaRPr>
          </a:p>
        </p:txBody>
      </p:sp>
      <p:pic>
        <p:nvPicPr>
          <p:cNvPr id="304" name="Google Shape;304;p48"/>
          <p:cNvPicPr preferRelativeResize="0"/>
          <p:nvPr/>
        </p:nvPicPr>
        <p:blipFill>
          <a:blip r:embed="rId3">
            <a:alphaModFix/>
          </a:blip>
          <a:stretch>
            <a:fillRect/>
          </a:stretch>
        </p:blipFill>
        <p:spPr>
          <a:xfrm>
            <a:off x="5041725" y="1103278"/>
            <a:ext cx="3790575" cy="3641676"/>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Using the browser console</a:t>
            </a:r>
            <a:endParaRPr sz="2400"/>
          </a:p>
        </p:txBody>
      </p:sp>
      <p:sp>
        <p:nvSpPr>
          <p:cNvPr id="310" name="Google Shape;310;p49"/>
          <p:cNvSpPr txBox="1"/>
          <p:nvPr>
            <p:ph idx="1" type="body"/>
          </p:nvPr>
        </p:nvSpPr>
        <p:spPr>
          <a:xfrm>
            <a:off x="311700" y="1229875"/>
            <a:ext cx="40410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The console is used by developers to log what is going on and do any debugging.</a:t>
            </a:r>
            <a:endParaRPr>
              <a:solidFill>
                <a:schemeClr val="dk1"/>
              </a:solidFill>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Click on the </a:t>
            </a:r>
            <a:r>
              <a:rPr b="1" lang="en">
                <a:solidFill>
                  <a:schemeClr val="dk1"/>
                </a:solidFill>
                <a:latin typeface="Lato"/>
                <a:ea typeface="Lato"/>
                <a:cs typeface="Lato"/>
                <a:sym typeface="Lato"/>
              </a:rPr>
              <a:t>console </a:t>
            </a:r>
            <a:r>
              <a:rPr lang="en">
                <a:solidFill>
                  <a:schemeClr val="dk1"/>
                </a:solidFill>
                <a:latin typeface="Lato"/>
                <a:ea typeface="Lato"/>
                <a:cs typeface="Lato"/>
                <a:sym typeface="Lato"/>
              </a:rPr>
              <a:t>tab and type </a:t>
            </a:r>
            <a:r>
              <a:rPr b="1" lang="en" sz="1300">
                <a:solidFill>
                  <a:schemeClr val="dk1"/>
                </a:solidFill>
                <a:latin typeface="Courier New"/>
                <a:ea typeface="Courier New"/>
                <a:cs typeface="Courier New"/>
                <a:sym typeface="Courier New"/>
              </a:rPr>
              <a:t>console.log("Hello world!");</a:t>
            </a:r>
            <a:r>
              <a:rPr lang="en">
                <a:solidFill>
                  <a:schemeClr val="dk1"/>
                </a:solidFill>
                <a:latin typeface="Lato"/>
                <a:ea typeface="Lato"/>
                <a:cs typeface="Lato"/>
                <a:sym typeface="Lato"/>
              </a:rPr>
              <a:t> And press Enter key.</a:t>
            </a:r>
            <a:endParaRPr>
              <a:solidFill>
                <a:schemeClr val="dk1"/>
              </a:solidFill>
              <a:latin typeface="Lato"/>
              <a:ea typeface="Lato"/>
              <a:cs typeface="Lato"/>
              <a:sym typeface="Lato"/>
            </a:endParaRPr>
          </a:p>
        </p:txBody>
      </p:sp>
      <p:pic>
        <p:nvPicPr>
          <p:cNvPr id="311" name="Google Shape;311;p49"/>
          <p:cNvPicPr preferRelativeResize="0"/>
          <p:nvPr/>
        </p:nvPicPr>
        <p:blipFill>
          <a:blip r:embed="rId3">
            <a:alphaModFix/>
          </a:blip>
          <a:stretch>
            <a:fillRect/>
          </a:stretch>
        </p:blipFill>
        <p:spPr>
          <a:xfrm>
            <a:off x="4615854" y="1229875"/>
            <a:ext cx="4216449" cy="3181326"/>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0"/>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Adding JavaScript to a web page</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Adding JavaScript to a web page </a:t>
            </a:r>
            <a:endParaRPr sz="2400"/>
          </a:p>
        </p:txBody>
      </p:sp>
      <p:sp>
        <p:nvSpPr>
          <p:cNvPr id="322" name="Google Shape;322;p5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There are two ways to link JavaScript to a web page</a:t>
            </a:r>
            <a:r>
              <a:rPr lang="en">
                <a:solidFill>
                  <a:schemeClr val="dk1"/>
                </a:solidFill>
                <a:latin typeface="Lato"/>
                <a:ea typeface="Lato"/>
                <a:cs typeface="Lato"/>
                <a:sym typeface="Lato"/>
              </a:rPr>
              <a:t>. </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The first way is to type the JavaScript directly in the HTML between two &lt;script&gt; tags.</a:t>
            </a:r>
            <a:br>
              <a:rPr lang="en">
                <a:solidFill>
                  <a:schemeClr val="dk1"/>
                </a:solidFill>
                <a:latin typeface="Lato"/>
                <a:ea typeface="Lato"/>
                <a:cs typeface="Lato"/>
                <a:sym typeface="Lato"/>
              </a:rPr>
            </a:br>
            <a:r>
              <a:rPr b="1" lang="en" sz="1300">
                <a:solidFill>
                  <a:schemeClr val="dk1"/>
                </a:solidFill>
                <a:latin typeface="Courier New"/>
                <a:ea typeface="Courier New"/>
                <a:cs typeface="Courier New"/>
                <a:sym typeface="Courier New"/>
              </a:rPr>
              <a:t>&lt;html&gt;</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	&lt;script type="text/javascript"&gt;</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		alert("Hello World!");</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	&lt;/script&gt;</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&lt;/html&gt;</a:t>
            </a:r>
            <a:endParaRPr b="1" sz="1300">
              <a:solidFill>
                <a:schemeClr val="dk1"/>
              </a:solidFill>
              <a:latin typeface="Courier New"/>
              <a:ea typeface="Courier New"/>
              <a:cs typeface="Courier New"/>
              <a:sym typeface="Courier New"/>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The second way is to create a file with </a:t>
            </a:r>
            <a:r>
              <a:rPr lang="en">
                <a:solidFill>
                  <a:schemeClr val="dk1"/>
                </a:solidFill>
                <a:latin typeface="Lato"/>
                <a:ea typeface="Lato"/>
                <a:cs typeface="Lato"/>
                <a:sym typeface="Lato"/>
              </a:rPr>
              <a:t>extension of</a:t>
            </a:r>
            <a:r>
              <a:rPr lang="en">
                <a:solidFill>
                  <a:schemeClr val="dk1"/>
                </a:solidFill>
                <a:latin typeface="Lato"/>
                <a:ea typeface="Lato"/>
                <a:cs typeface="Lato"/>
                <a:sym typeface="Lato"/>
              </a:rPr>
              <a:t> .js and link it to our web page.</a:t>
            </a:r>
            <a:br>
              <a:rPr lang="en">
                <a:solidFill>
                  <a:schemeClr val="dk1"/>
                </a:solidFill>
                <a:latin typeface="Lato"/>
                <a:ea typeface="Lato"/>
                <a:cs typeface="Lato"/>
                <a:sym typeface="Lato"/>
              </a:rPr>
            </a:br>
            <a:r>
              <a:rPr b="1" lang="en" sz="1300">
                <a:solidFill>
                  <a:schemeClr val="dk1"/>
                </a:solidFill>
                <a:latin typeface="Courier New"/>
                <a:ea typeface="Courier New"/>
                <a:cs typeface="Courier New"/>
                <a:sym typeface="Courier New"/>
              </a:rPr>
              <a:t>&lt;html&gt;</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	&lt;script type="text/javascript" src="hello_world.js"&gt;&lt;/script&gt;</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&lt;/html&gt;</a:t>
            </a:r>
            <a:endParaRPr b="1" sz="1300">
              <a:solidFill>
                <a:schemeClr val="dk1"/>
              </a:solidFill>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311700" y="837675"/>
            <a:ext cx="8520600" cy="1996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000"/>
              <a:t>History of Javascript</a:t>
            </a:r>
            <a:endParaRPr sz="30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2"/>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Writing JavaScript code</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Writing JavaScript code</a:t>
            </a:r>
            <a:endParaRPr sz="2400"/>
          </a:p>
        </p:txBody>
      </p:sp>
      <p:sp>
        <p:nvSpPr>
          <p:cNvPr id="333" name="Google Shape;333;p5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Formatting code:</a:t>
            </a:r>
            <a:r>
              <a:rPr lang="en">
                <a:solidFill>
                  <a:schemeClr val="dk1"/>
                </a:solidFill>
                <a:latin typeface="Lato"/>
                <a:ea typeface="Lato"/>
                <a:cs typeface="Lato"/>
                <a:sym typeface="Lato"/>
              </a:rPr>
              <a:t> </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Code needs to be formatted well. If you have a long file with many lines of code and you didn't stick to a few basic formatting rules, it is going to be hard to understand what you've written.</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The two most important rules for formatting the code are indentations and semicolons. </a:t>
            </a:r>
            <a:endParaRPr>
              <a:solidFill>
                <a:schemeClr val="dk1"/>
              </a:solidFill>
              <a:latin typeface="Lato"/>
              <a:ea typeface="Lato"/>
              <a:cs typeface="Lato"/>
              <a:sym typeface="Lato"/>
            </a:endParaRPr>
          </a:p>
        </p:txBody>
      </p:sp>
      <p:pic>
        <p:nvPicPr>
          <p:cNvPr id="334" name="Google Shape;334;p53"/>
          <p:cNvPicPr preferRelativeResize="0"/>
          <p:nvPr/>
        </p:nvPicPr>
        <p:blipFill>
          <a:blip r:embed="rId3">
            <a:alphaModFix/>
          </a:blip>
          <a:stretch>
            <a:fillRect/>
          </a:stretch>
        </p:blipFill>
        <p:spPr>
          <a:xfrm>
            <a:off x="304800" y="2463126"/>
            <a:ext cx="8520601" cy="1906559"/>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Writing JavaScript code</a:t>
            </a:r>
            <a:endParaRPr sz="2400"/>
          </a:p>
        </p:txBody>
      </p:sp>
      <p:sp>
        <p:nvSpPr>
          <p:cNvPr id="340" name="Google Shape;340;p5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Code comments:</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With comments, you can tell the interpreter to ignore some lines of the file. They won't get executed if they are comments.</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Adding comments to specific parts of the code to explain what is happening or why a certain choice has been made. </a:t>
            </a:r>
            <a:endParaRPr>
              <a:solidFill>
                <a:schemeClr val="dk1"/>
              </a:solidFill>
              <a:latin typeface="Lato"/>
              <a:ea typeface="Lato"/>
              <a:cs typeface="Lato"/>
              <a:sym typeface="Lato"/>
            </a:endParaRPr>
          </a:p>
        </p:txBody>
      </p:sp>
      <p:pic>
        <p:nvPicPr>
          <p:cNvPr id="341" name="Google Shape;341;p54"/>
          <p:cNvPicPr preferRelativeResize="0"/>
          <p:nvPr/>
        </p:nvPicPr>
        <p:blipFill>
          <a:blip r:embed="rId3">
            <a:alphaModFix/>
          </a:blip>
          <a:stretch>
            <a:fillRect/>
          </a:stretch>
        </p:blipFill>
        <p:spPr>
          <a:xfrm>
            <a:off x="1330072" y="2749250"/>
            <a:ext cx="5680700" cy="12277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5"/>
          <p:cNvSpPr txBox="1"/>
          <p:nvPr>
            <p:ph type="title"/>
          </p:nvPr>
        </p:nvSpPr>
        <p:spPr>
          <a:xfrm>
            <a:off x="311700" y="837675"/>
            <a:ext cx="8520600" cy="1996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000"/>
              <a:t>JavaScript Essentials</a:t>
            </a:r>
            <a:endParaRPr sz="3000"/>
          </a:p>
        </p:txBody>
      </p:sp>
      <p:sp>
        <p:nvSpPr>
          <p:cNvPr id="347" name="Google Shape;347;p55"/>
          <p:cNvSpPr txBox="1"/>
          <p:nvPr/>
        </p:nvSpPr>
        <p:spPr>
          <a:xfrm>
            <a:off x="3961350" y="2834475"/>
            <a:ext cx="1221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latin typeface="Roboto"/>
                <a:ea typeface="Roboto"/>
                <a:cs typeface="Roboto"/>
                <a:sym typeface="Roboto"/>
              </a:rPr>
              <a:t>Chapter 2</a:t>
            </a:r>
            <a:endParaRPr b="1">
              <a:solidFill>
                <a:schemeClr val="lt1"/>
              </a:solidFill>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6"/>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Variables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Variables</a:t>
            </a:r>
            <a:endParaRPr sz="2400"/>
          </a:p>
        </p:txBody>
      </p:sp>
      <p:sp>
        <p:nvSpPr>
          <p:cNvPr id="358" name="Google Shape;358;p5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457200" rtl="0" algn="l">
              <a:lnSpc>
                <a:spcPct val="150000"/>
              </a:lnSpc>
              <a:spcBef>
                <a:spcPts val="0"/>
              </a:spcBef>
              <a:spcAft>
                <a:spcPts val="0"/>
              </a:spcAft>
              <a:buNone/>
            </a:pPr>
            <a:r>
              <a:t/>
            </a:r>
            <a:endParaRPr>
              <a:solidFill>
                <a:schemeClr val="dk1"/>
              </a:solidFill>
              <a:highlight>
                <a:srgbClr val="FFFFFF"/>
              </a:highlight>
              <a:latin typeface="Verdana"/>
              <a:ea typeface="Verdana"/>
              <a:cs typeface="Verdana"/>
              <a:sym typeface="Verdana"/>
            </a:endParaRPr>
          </a:p>
          <a:p>
            <a:pPr indent="-342900" lvl="0" marL="457200" rtl="0" algn="l">
              <a:lnSpc>
                <a:spcPct val="150000"/>
              </a:lnSpc>
              <a:spcBef>
                <a:spcPts val="1600"/>
              </a:spcBef>
              <a:spcAft>
                <a:spcPts val="0"/>
              </a:spcAft>
              <a:buClr>
                <a:schemeClr val="dk1"/>
              </a:buClr>
              <a:buSzPts val="1800"/>
              <a:buFont typeface="Lato"/>
              <a:buChar char="●"/>
            </a:pPr>
            <a:r>
              <a:rPr lang="en">
                <a:solidFill>
                  <a:schemeClr val="dk1"/>
                </a:solidFill>
                <a:highlight>
                  <a:srgbClr val="FFFFFF"/>
                </a:highlight>
                <a:latin typeface="Verdana"/>
                <a:ea typeface="Verdana"/>
                <a:cs typeface="Verdana"/>
                <a:sym typeface="Verdana"/>
              </a:rPr>
              <a:t>Variable means anything that can vary.</a:t>
            </a:r>
            <a:endParaRPr>
              <a:solidFill>
                <a:schemeClr val="dk1"/>
              </a:solidFill>
              <a:highlight>
                <a:srgbClr val="FFFFFF"/>
              </a:highlight>
              <a:latin typeface="Verdana"/>
              <a:ea typeface="Verdana"/>
              <a:cs typeface="Verdana"/>
              <a:sym typeface="Verdana"/>
            </a:endParaRPr>
          </a:p>
          <a:p>
            <a:pPr indent="-342900" lvl="0" marL="457200" rtl="0" algn="l">
              <a:lnSpc>
                <a:spcPct val="150000"/>
              </a:lnSpc>
              <a:spcBef>
                <a:spcPts val="0"/>
              </a:spcBef>
              <a:spcAft>
                <a:spcPts val="0"/>
              </a:spcAft>
              <a:buClr>
                <a:schemeClr val="dk1"/>
              </a:buClr>
              <a:buSzPts val="1800"/>
              <a:buFont typeface="Lato"/>
              <a:buChar char="●"/>
            </a:pPr>
            <a:r>
              <a:rPr lang="en">
                <a:solidFill>
                  <a:schemeClr val="dk1"/>
                </a:solidFill>
                <a:highlight>
                  <a:srgbClr val="FFFFFF"/>
                </a:highlight>
                <a:latin typeface="Arial"/>
                <a:ea typeface="Arial"/>
                <a:cs typeface="Arial"/>
                <a:sym typeface="Arial"/>
              </a:rPr>
              <a:t>A JavaScript variable is simply </a:t>
            </a:r>
            <a:r>
              <a:rPr b="1" lang="en">
                <a:solidFill>
                  <a:schemeClr val="dk1"/>
                </a:solidFill>
                <a:highlight>
                  <a:srgbClr val="FFFFFF"/>
                </a:highlight>
                <a:latin typeface="Arial"/>
                <a:ea typeface="Arial"/>
                <a:cs typeface="Arial"/>
                <a:sym typeface="Arial"/>
              </a:rPr>
              <a:t>a name of storage location</a:t>
            </a:r>
            <a:r>
              <a:rPr lang="en" sz="1200">
                <a:solidFill>
                  <a:srgbClr val="202124"/>
                </a:solidFill>
                <a:highlight>
                  <a:srgbClr val="FFFFFF"/>
                </a:highlight>
                <a:latin typeface="Arial"/>
                <a:ea typeface="Arial"/>
                <a:cs typeface="Arial"/>
                <a:sym typeface="Arial"/>
              </a:rPr>
              <a:t>.</a:t>
            </a:r>
            <a:r>
              <a:rPr lang="en">
                <a:solidFill>
                  <a:schemeClr val="dk1"/>
                </a:solidFill>
                <a:highlight>
                  <a:srgbClr val="FFFFFF"/>
                </a:highlight>
                <a:latin typeface="Arial"/>
                <a:ea typeface="Arial"/>
                <a:cs typeface="Arial"/>
                <a:sym typeface="Arial"/>
              </a:rPr>
              <a:t> </a:t>
            </a:r>
            <a:endParaRPr>
              <a:solidFill>
                <a:schemeClr val="dk1"/>
              </a:solidFill>
              <a:highlight>
                <a:srgbClr val="FFFFFF"/>
              </a:highlight>
              <a:latin typeface="Arial"/>
              <a:ea typeface="Arial"/>
              <a:cs typeface="Arial"/>
              <a:sym typeface="Arial"/>
            </a:endParaRPr>
          </a:p>
          <a:p>
            <a:pPr indent="-342900" lvl="0" marL="457200" rtl="0" algn="l">
              <a:lnSpc>
                <a:spcPct val="150000"/>
              </a:lnSpc>
              <a:spcBef>
                <a:spcPts val="0"/>
              </a:spcBef>
              <a:spcAft>
                <a:spcPts val="0"/>
              </a:spcAft>
              <a:buClr>
                <a:schemeClr val="dk1"/>
              </a:buClr>
              <a:buSzPts val="1800"/>
              <a:buFont typeface="Lato"/>
              <a:buChar char="●"/>
            </a:pPr>
            <a:r>
              <a:rPr lang="en">
                <a:solidFill>
                  <a:schemeClr val="dk1"/>
                </a:solidFill>
                <a:highlight>
                  <a:srgbClr val="FFFFFF"/>
                </a:highlight>
                <a:latin typeface="Verdana"/>
                <a:ea typeface="Verdana"/>
                <a:cs typeface="Verdana"/>
                <a:sym typeface="Verdana"/>
              </a:rPr>
              <a:t>A variable must have a unique name. </a:t>
            </a:r>
            <a:endParaRPr b="1">
              <a:solidFill>
                <a:schemeClr val="dk1"/>
              </a:solidFill>
              <a:latin typeface="Courier New"/>
              <a:ea typeface="Courier New"/>
              <a:cs typeface="Courier New"/>
              <a:sym typeface="Courier New"/>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Variables</a:t>
            </a:r>
            <a:endParaRPr sz="2400"/>
          </a:p>
        </p:txBody>
      </p:sp>
      <p:sp>
        <p:nvSpPr>
          <p:cNvPr id="364" name="Google Shape;364;p5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Variables are values in your code that can represent different values each time the code runs.</a:t>
            </a:r>
            <a:endParaRPr>
              <a:solidFill>
                <a:schemeClr val="dk1"/>
              </a:solidFill>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The first time you create a variable, you declare it. And you need a special word for that: </a:t>
            </a:r>
            <a:r>
              <a:rPr b="1" lang="en" sz="1300">
                <a:solidFill>
                  <a:schemeClr val="dk1"/>
                </a:solidFill>
                <a:latin typeface="Courier New"/>
                <a:ea typeface="Courier New"/>
                <a:cs typeface="Courier New"/>
                <a:sym typeface="Courier New"/>
              </a:rPr>
              <a:t>let </a:t>
            </a:r>
            <a:r>
              <a:rPr lang="en">
                <a:solidFill>
                  <a:schemeClr val="dk1"/>
                </a:solidFill>
                <a:latin typeface="Lato"/>
                <a:ea typeface="Lato"/>
                <a:cs typeface="Lato"/>
                <a:sym typeface="Lato"/>
              </a:rPr>
              <a:t>, </a:t>
            </a:r>
            <a:r>
              <a:rPr b="1" lang="en" sz="1300">
                <a:solidFill>
                  <a:schemeClr val="dk1"/>
                </a:solidFill>
                <a:latin typeface="Courier New"/>
                <a:ea typeface="Courier New"/>
                <a:cs typeface="Courier New"/>
                <a:sym typeface="Courier New"/>
              </a:rPr>
              <a:t>var </a:t>
            </a:r>
            <a:r>
              <a:rPr lang="en">
                <a:solidFill>
                  <a:schemeClr val="dk1"/>
                </a:solidFill>
                <a:latin typeface="Lato"/>
                <a:ea typeface="Lato"/>
                <a:cs typeface="Lato"/>
                <a:sym typeface="Lato"/>
              </a:rPr>
              <a:t>, or </a:t>
            </a:r>
            <a:r>
              <a:rPr b="1" lang="en" sz="1300">
                <a:solidFill>
                  <a:schemeClr val="dk1"/>
                </a:solidFill>
                <a:latin typeface="Courier New"/>
                <a:ea typeface="Courier New"/>
                <a:cs typeface="Courier New"/>
                <a:sym typeface="Courier New"/>
              </a:rPr>
              <a:t>const </a:t>
            </a:r>
            <a:r>
              <a:rPr lang="en">
                <a:solidFill>
                  <a:schemeClr val="dk1"/>
                </a:solidFill>
                <a:latin typeface="Lato"/>
                <a:ea typeface="Lato"/>
                <a:cs typeface="Lato"/>
                <a:sym typeface="Lato"/>
              </a:rPr>
              <a:t>.</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 </a:t>
            </a:r>
            <a:r>
              <a:rPr b="1" lang="en" sz="1300">
                <a:solidFill>
                  <a:schemeClr val="dk1"/>
                </a:solidFill>
                <a:latin typeface="Courier New"/>
                <a:ea typeface="Courier New"/>
                <a:cs typeface="Courier New"/>
                <a:sym typeface="Courier New"/>
              </a:rPr>
              <a:t>let firstname = "Ali";</a:t>
            </a:r>
            <a:endParaRPr>
              <a:solidFill>
                <a:schemeClr val="dk1"/>
              </a:solidFill>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The commonly used naming conventions used for </a:t>
            </a:r>
            <a:r>
              <a:rPr b="1" lang="en">
                <a:solidFill>
                  <a:schemeClr val="dk1"/>
                </a:solidFill>
                <a:latin typeface="Lato"/>
                <a:ea typeface="Lato"/>
                <a:cs typeface="Lato"/>
                <a:sym typeface="Lato"/>
              </a:rPr>
              <a:t>variables</a:t>
            </a:r>
            <a:r>
              <a:rPr lang="en">
                <a:solidFill>
                  <a:schemeClr val="dk1"/>
                </a:solidFill>
                <a:latin typeface="Lato"/>
                <a:ea typeface="Lato"/>
                <a:cs typeface="Lato"/>
                <a:sym typeface="Lato"/>
              </a:rPr>
              <a:t> are camel-case.</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 </a:t>
            </a:r>
            <a:r>
              <a:rPr b="1" lang="en" sz="1300">
                <a:solidFill>
                  <a:schemeClr val="dk1"/>
                </a:solidFill>
                <a:latin typeface="Courier New"/>
                <a:ea typeface="Courier New"/>
                <a:cs typeface="Courier New"/>
                <a:sym typeface="Courier New"/>
              </a:rPr>
              <a:t>let firstName = "Ali";</a:t>
            </a:r>
            <a:endParaRPr b="1" sz="1300">
              <a:solidFill>
                <a:schemeClr val="dk1"/>
              </a:solidFill>
              <a:latin typeface="Courier New"/>
              <a:ea typeface="Courier New"/>
              <a:cs typeface="Courier New"/>
              <a:sym typeface="Courier New"/>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5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Variables Scope</a:t>
            </a:r>
            <a:endParaRPr sz="2400"/>
          </a:p>
        </p:txBody>
      </p:sp>
      <p:sp>
        <p:nvSpPr>
          <p:cNvPr id="370" name="Google Shape;370;p59"/>
          <p:cNvSpPr txBox="1"/>
          <p:nvPr>
            <p:ph idx="1" type="body"/>
          </p:nvPr>
        </p:nvSpPr>
        <p:spPr>
          <a:xfrm>
            <a:off x="311700" y="1255900"/>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b="1" lang="en">
                <a:solidFill>
                  <a:schemeClr val="dk1"/>
                </a:solidFill>
                <a:latin typeface="Courier New"/>
                <a:ea typeface="Courier New"/>
                <a:cs typeface="Courier New"/>
                <a:sym typeface="Courier New"/>
              </a:rPr>
              <a:t>LOCAL</a:t>
            </a:r>
            <a:endParaRPr b="1">
              <a:solidFill>
                <a:schemeClr val="dk1"/>
              </a:solidFill>
              <a:latin typeface="Courier New"/>
              <a:ea typeface="Courier New"/>
              <a:cs typeface="Courier New"/>
              <a:sym typeface="Courier New"/>
            </a:endParaRPr>
          </a:p>
          <a:p>
            <a:pPr indent="0" lvl="0" marL="457200" rtl="0" algn="l">
              <a:spcBef>
                <a:spcPts val="1600"/>
              </a:spcBef>
              <a:spcAft>
                <a:spcPts val="0"/>
              </a:spcAft>
              <a:buNone/>
            </a:pPr>
            <a:r>
              <a:t/>
            </a:r>
            <a:endParaRPr b="1">
              <a:solidFill>
                <a:schemeClr val="dk1"/>
              </a:solidFill>
              <a:latin typeface="Courier New"/>
              <a:ea typeface="Courier New"/>
              <a:cs typeface="Courier New"/>
              <a:sym typeface="Courier New"/>
            </a:endParaRPr>
          </a:p>
          <a:p>
            <a:pPr indent="-342900" lvl="0" marL="457200" rtl="0" algn="l">
              <a:spcBef>
                <a:spcPts val="1600"/>
              </a:spcBef>
              <a:spcAft>
                <a:spcPts val="0"/>
              </a:spcAft>
              <a:buClr>
                <a:schemeClr val="dk1"/>
              </a:buClr>
              <a:buSzPts val="1800"/>
              <a:buFont typeface="Courier New"/>
              <a:buChar char="●"/>
            </a:pPr>
            <a:r>
              <a:rPr b="1" lang="en">
                <a:solidFill>
                  <a:schemeClr val="dk1"/>
                </a:solidFill>
                <a:latin typeface="Courier New"/>
                <a:ea typeface="Courier New"/>
                <a:cs typeface="Courier New"/>
                <a:sym typeface="Courier New"/>
              </a:rPr>
              <a:t>GLOBAL</a:t>
            </a:r>
            <a:endParaRPr b="1">
              <a:solidFill>
                <a:schemeClr val="dk1"/>
              </a:solidFill>
              <a:latin typeface="Courier New"/>
              <a:ea typeface="Courier New"/>
              <a:cs typeface="Courier New"/>
              <a:sym typeface="Courier New"/>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6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Variables Names</a:t>
            </a:r>
            <a:endParaRPr sz="2400"/>
          </a:p>
        </p:txBody>
      </p:sp>
      <p:sp>
        <p:nvSpPr>
          <p:cNvPr id="376" name="Google Shape;376;p6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﻿A variable name can't contain any spaces</a:t>
            </a:r>
            <a:endParaRPr>
              <a:solidFill>
                <a:schemeClr val="dk1"/>
              </a:solidFill>
              <a:latin typeface="Lato"/>
              <a:ea typeface="Lato"/>
              <a:cs typeface="Lato"/>
              <a:sym typeface="Lato"/>
            </a:endParaRPr>
          </a:p>
          <a:p>
            <a:pPr indent="-342900" lvl="0" marL="457200" rtl="0" algn="l">
              <a:lnSpc>
                <a:spcPct val="150000"/>
              </a:lnSpc>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﻿﻿﻿A variable name can contain only letters, numbers, dollar signs, and underscores.</a:t>
            </a:r>
            <a:endParaRPr>
              <a:solidFill>
                <a:schemeClr val="dk1"/>
              </a:solidFill>
              <a:latin typeface="Lato"/>
              <a:ea typeface="Lato"/>
              <a:cs typeface="Lato"/>
              <a:sym typeface="Lato"/>
            </a:endParaRPr>
          </a:p>
          <a:p>
            <a:pPr indent="-342900" lvl="0" marL="457200" rtl="0" algn="l">
              <a:lnSpc>
                <a:spcPct val="150000"/>
              </a:lnSpc>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The first character must be a letter, or an underscore (-), or a dollar sign ($).</a:t>
            </a:r>
            <a:endParaRPr>
              <a:solidFill>
                <a:schemeClr val="dk1"/>
              </a:solidFill>
              <a:latin typeface="Lato"/>
              <a:ea typeface="Lato"/>
              <a:cs typeface="Lato"/>
              <a:sym typeface="Lato"/>
            </a:endParaRPr>
          </a:p>
          <a:p>
            <a:pPr indent="-342900" lvl="0" marL="457200" rtl="0" algn="l">
              <a:lnSpc>
                <a:spcPct val="150000"/>
              </a:lnSpc>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﻿﻿﻿Subsequent characters may be letters, digits, underscores, or dollar signs.</a:t>
            </a:r>
            <a:endParaRPr>
              <a:solidFill>
                <a:schemeClr val="dk1"/>
              </a:solidFill>
              <a:latin typeface="Lato"/>
              <a:ea typeface="Lato"/>
              <a:cs typeface="Lato"/>
              <a:sym typeface="Lato"/>
            </a:endParaRPr>
          </a:p>
          <a:p>
            <a:pPr indent="-342900" lvl="0" marL="457200" rtl="0" algn="l">
              <a:lnSpc>
                <a:spcPct val="150000"/>
              </a:lnSpc>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Numbers are not allowed as the first character of variable.</a:t>
            </a:r>
            <a:endParaRPr>
              <a:solidFill>
                <a:schemeClr val="dk1"/>
              </a:solidFill>
              <a:latin typeface="Lato"/>
              <a:ea typeface="Lato"/>
              <a:cs typeface="Lato"/>
              <a:sym typeface="Lato"/>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6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Comments</a:t>
            </a:r>
            <a:endParaRPr sz="2400"/>
          </a:p>
        </p:txBody>
      </p:sp>
      <p:sp>
        <p:nvSpPr>
          <p:cNvPr id="382" name="Google Shape;382;p6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highlight>
                  <a:srgbClr val="FFFFFF"/>
                </a:highlight>
                <a:latin typeface="Lato"/>
                <a:ea typeface="Lato"/>
                <a:cs typeface="Lato"/>
                <a:sym typeface="Lato"/>
              </a:rPr>
              <a:t>Single line Javascript comments </a:t>
            </a:r>
            <a:r>
              <a:rPr b="1" lang="en">
                <a:solidFill>
                  <a:schemeClr val="dk1"/>
                </a:solidFill>
                <a:highlight>
                  <a:srgbClr val="FFFFFF"/>
                </a:highlight>
                <a:latin typeface="Lato"/>
                <a:ea typeface="Lato"/>
                <a:cs typeface="Lato"/>
                <a:sym typeface="Lato"/>
              </a:rPr>
              <a:t>start with two forward slashes (//)</a:t>
            </a:r>
            <a:r>
              <a:rPr lang="en">
                <a:solidFill>
                  <a:schemeClr val="dk1"/>
                </a:solidFill>
                <a:highlight>
                  <a:srgbClr val="FFFFFF"/>
                </a:highlight>
                <a:latin typeface="Lato"/>
                <a:ea typeface="Lato"/>
                <a:cs typeface="Lato"/>
                <a:sym typeface="Lato"/>
              </a:rPr>
              <a:t>.</a:t>
            </a:r>
            <a:endParaRPr>
              <a:solidFill>
                <a:schemeClr val="dk1"/>
              </a:solidFill>
              <a:highlight>
                <a:srgbClr val="FFFFFF"/>
              </a:highlight>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a:solidFill>
                  <a:schemeClr val="dk1"/>
                </a:solidFill>
                <a:highlight>
                  <a:srgbClr val="FFFFFF"/>
                </a:highlight>
                <a:latin typeface="Lato"/>
                <a:ea typeface="Lato"/>
                <a:cs typeface="Lato"/>
                <a:sym typeface="Lato"/>
              </a:rPr>
              <a:t>All text after the two forward slashes until the end of a line makes up a comment</a:t>
            </a:r>
            <a:endParaRPr>
              <a:solidFill>
                <a:schemeClr val="dk1"/>
              </a:solidFill>
              <a:highlight>
                <a:srgbClr val="FFFFFF"/>
              </a:highlight>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a:solidFill>
                  <a:schemeClr val="dk1"/>
                </a:solidFill>
                <a:highlight>
                  <a:srgbClr val="FFFFFF"/>
                </a:highlight>
                <a:latin typeface="Lato"/>
                <a:ea typeface="Lato"/>
                <a:cs typeface="Lato"/>
                <a:sym typeface="Lato"/>
              </a:rPr>
              <a:t>Even when there are forward slashes in the commented text.</a:t>
            </a:r>
            <a:endParaRPr>
              <a:solidFill>
                <a:schemeClr val="dk1"/>
              </a:solidFill>
              <a:highlight>
                <a:srgbClr val="FFFFFF"/>
              </a:highlight>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a:solidFill>
                  <a:schemeClr val="dk1"/>
                </a:solidFill>
                <a:highlight>
                  <a:srgbClr val="FFFFFF"/>
                </a:highlight>
                <a:latin typeface="Lato"/>
                <a:ea typeface="Lato"/>
                <a:cs typeface="Lato"/>
                <a:sym typeface="Lato"/>
              </a:rPr>
              <a:t>Multi-line Comments</a:t>
            </a:r>
            <a:endParaRPr>
              <a:solidFill>
                <a:schemeClr val="dk1"/>
              </a:solidFill>
              <a:highlight>
                <a:srgbClr val="FFFFFF"/>
              </a:highlight>
              <a:latin typeface="Lato"/>
              <a:ea typeface="Lato"/>
              <a:cs typeface="Lato"/>
              <a:sym typeface="Lato"/>
            </a:endParaRPr>
          </a:p>
          <a:p>
            <a:pPr indent="-342900" lvl="0" marL="457200" rtl="0" algn="l">
              <a:spcBef>
                <a:spcPts val="0"/>
              </a:spcBef>
              <a:spcAft>
                <a:spcPts val="0"/>
              </a:spcAft>
              <a:buClr>
                <a:schemeClr val="dk1"/>
              </a:buClr>
              <a:buSzPts val="1800"/>
              <a:buFont typeface="Arial"/>
              <a:buChar char="●"/>
            </a:pPr>
            <a:r>
              <a:rPr lang="en">
                <a:solidFill>
                  <a:schemeClr val="dk1"/>
                </a:solidFill>
                <a:highlight>
                  <a:srgbClr val="FFFFFF"/>
                </a:highlight>
                <a:latin typeface="Lato"/>
                <a:ea typeface="Lato"/>
                <a:cs typeface="Lato"/>
                <a:sym typeface="Lato"/>
              </a:rPr>
              <a:t>Multi-line comments start with /* and end with */.</a:t>
            </a:r>
            <a:endParaRPr>
              <a:solidFill>
                <a:schemeClr val="dk1"/>
              </a:solidFill>
              <a:highlight>
                <a:srgbClr val="FFFFFF"/>
              </a:highlight>
              <a:latin typeface="Lato"/>
              <a:ea typeface="Lato"/>
              <a:cs typeface="Lato"/>
              <a:sym typeface="Lato"/>
            </a:endParaRPr>
          </a:p>
          <a:p>
            <a:pPr indent="-342900" lvl="0" marL="457200" rtl="0" algn="l">
              <a:spcBef>
                <a:spcPts val="0"/>
              </a:spcBef>
              <a:spcAft>
                <a:spcPts val="0"/>
              </a:spcAft>
              <a:buClr>
                <a:schemeClr val="dk1"/>
              </a:buClr>
              <a:buSzPts val="1800"/>
              <a:buFont typeface="Arial"/>
              <a:buChar char="●"/>
            </a:pPr>
            <a:r>
              <a:rPr lang="en">
                <a:solidFill>
                  <a:schemeClr val="dk1"/>
                </a:solidFill>
                <a:highlight>
                  <a:srgbClr val="FFFFFF"/>
                </a:highlight>
                <a:latin typeface="Lato"/>
                <a:ea typeface="Lato"/>
                <a:cs typeface="Lato"/>
                <a:sym typeface="Lato"/>
              </a:rPr>
              <a:t>Any text between /* and */ will be ignored by JavaScript.</a:t>
            </a:r>
            <a:endParaRPr>
              <a:solidFill>
                <a:schemeClr val="dk1"/>
              </a:solidFill>
              <a:highlight>
                <a:srgbClr val="FFFFFF"/>
              </a:highlight>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Creation At Netscape</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6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Statements</a:t>
            </a:r>
            <a:endParaRPr sz="2400"/>
          </a:p>
        </p:txBody>
      </p:sp>
      <p:sp>
        <p:nvSpPr>
          <p:cNvPr id="388" name="Google Shape;388;p6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1400"/>
              </a:spcBef>
              <a:spcAft>
                <a:spcPts val="0"/>
              </a:spcAft>
              <a:buClr>
                <a:schemeClr val="dk1"/>
              </a:buClr>
              <a:buSzPts val="1800"/>
              <a:buFont typeface="Lato"/>
              <a:buChar char="●"/>
            </a:pPr>
            <a:r>
              <a:rPr lang="en">
                <a:solidFill>
                  <a:schemeClr val="dk1"/>
                </a:solidFill>
                <a:highlight>
                  <a:schemeClr val="lt1"/>
                </a:highlight>
                <a:latin typeface="Lato"/>
                <a:ea typeface="Lato"/>
                <a:cs typeface="Lato"/>
                <a:sym typeface="Lato"/>
              </a:rPr>
              <a:t>A computer program is a list of "instructions" to be "executed" by a computer.</a:t>
            </a:r>
            <a:endParaRPr>
              <a:solidFill>
                <a:schemeClr val="dk1"/>
              </a:solidFill>
              <a:highlight>
                <a:schemeClr val="lt1"/>
              </a:highlight>
              <a:latin typeface="Lato"/>
              <a:ea typeface="Lato"/>
              <a:cs typeface="Lato"/>
              <a:sym typeface="Lato"/>
            </a:endParaRPr>
          </a:p>
          <a:p>
            <a:pPr indent="-342900" lvl="0" marL="457200" rtl="0" algn="l">
              <a:lnSpc>
                <a:spcPct val="150000"/>
              </a:lnSpc>
              <a:spcBef>
                <a:spcPts val="0"/>
              </a:spcBef>
              <a:spcAft>
                <a:spcPts val="0"/>
              </a:spcAft>
              <a:buClr>
                <a:schemeClr val="dk1"/>
              </a:buClr>
              <a:buSzPts val="1800"/>
              <a:buFont typeface="Lato"/>
              <a:buChar char="●"/>
            </a:pPr>
            <a:r>
              <a:rPr lang="en">
                <a:solidFill>
                  <a:schemeClr val="dk1"/>
                </a:solidFill>
                <a:highlight>
                  <a:schemeClr val="lt1"/>
                </a:highlight>
                <a:latin typeface="Lato"/>
                <a:ea typeface="Lato"/>
                <a:cs typeface="Lato"/>
                <a:sym typeface="Lato"/>
              </a:rPr>
              <a:t>In a programming language, these programming instructions are called statements.</a:t>
            </a:r>
            <a:endParaRPr>
              <a:solidFill>
                <a:schemeClr val="dk1"/>
              </a:solidFill>
              <a:highlight>
                <a:schemeClr val="lt1"/>
              </a:highlight>
              <a:latin typeface="Lato"/>
              <a:ea typeface="Lato"/>
              <a:cs typeface="Lato"/>
              <a:sym typeface="Lato"/>
            </a:endParaRPr>
          </a:p>
          <a:p>
            <a:pPr indent="-342900" lvl="0" marL="457200" rtl="0" algn="l">
              <a:lnSpc>
                <a:spcPct val="150000"/>
              </a:lnSpc>
              <a:spcBef>
                <a:spcPts val="0"/>
              </a:spcBef>
              <a:spcAft>
                <a:spcPts val="0"/>
              </a:spcAft>
              <a:buClr>
                <a:schemeClr val="dk1"/>
              </a:buClr>
              <a:buSzPts val="1800"/>
              <a:buFont typeface="Lato"/>
              <a:buChar char="●"/>
            </a:pPr>
            <a:r>
              <a:rPr lang="en">
                <a:solidFill>
                  <a:schemeClr val="dk1"/>
                </a:solidFill>
                <a:highlight>
                  <a:schemeClr val="lt1"/>
                </a:highlight>
                <a:latin typeface="Lato"/>
                <a:ea typeface="Lato"/>
                <a:cs typeface="Lato"/>
                <a:sym typeface="Lato"/>
              </a:rPr>
              <a:t>A JavaScript program is a list of programming statements.</a:t>
            </a:r>
            <a:endParaRPr>
              <a:solidFill>
                <a:schemeClr val="dk1"/>
              </a:solidFill>
              <a:highlight>
                <a:schemeClr val="lt1"/>
              </a:highlight>
              <a:latin typeface="Lato"/>
              <a:ea typeface="Lato"/>
              <a:cs typeface="Lato"/>
              <a:sym typeface="Lato"/>
            </a:endParaRPr>
          </a:p>
          <a:p>
            <a:pPr indent="-342900" lvl="0" marL="457200" rtl="0" algn="l">
              <a:lnSpc>
                <a:spcPct val="150000"/>
              </a:lnSpc>
              <a:spcBef>
                <a:spcPts val="0"/>
              </a:spcBef>
              <a:spcAft>
                <a:spcPts val="0"/>
              </a:spcAft>
              <a:buClr>
                <a:schemeClr val="dk1"/>
              </a:buClr>
              <a:buSzPts val="1800"/>
              <a:buFont typeface="Lato"/>
              <a:buChar char="●"/>
            </a:pPr>
            <a:r>
              <a:rPr lang="en">
                <a:solidFill>
                  <a:schemeClr val="dk1"/>
                </a:solidFill>
                <a:highlight>
                  <a:schemeClr val="lt1"/>
                </a:highlight>
                <a:latin typeface="Lato"/>
                <a:ea typeface="Lato"/>
                <a:cs typeface="Lato"/>
                <a:sym typeface="Lato"/>
              </a:rPr>
              <a:t>JavaScript applications consist of statements with an appropriate syntax. A single statement may span multiple lines. Multiple statements may occur on a single line if each statement is separated by a semicolon.</a:t>
            </a:r>
            <a:endParaRPr b="1">
              <a:solidFill>
                <a:schemeClr val="dk1"/>
              </a:solidFill>
              <a:highlight>
                <a:schemeClr val="lt1"/>
              </a:highlight>
              <a:latin typeface="Lato"/>
              <a:ea typeface="Lato"/>
              <a:cs typeface="Lato"/>
              <a:sym typeface="Lato"/>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6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Let, Var, Const</a:t>
            </a:r>
            <a:endParaRPr sz="2400"/>
          </a:p>
        </p:txBody>
      </p:sp>
      <p:sp>
        <p:nvSpPr>
          <p:cNvPr id="394" name="Google Shape;394;p6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457200" rtl="0" algn="l">
              <a:spcBef>
                <a:spcPts val="700"/>
              </a:spcBef>
              <a:spcAft>
                <a:spcPts val="0"/>
              </a:spcAft>
              <a:buNone/>
            </a:pPr>
            <a:r>
              <a:rPr b="1" lang="en">
                <a:solidFill>
                  <a:schemeClr val="dk1"/>
                </a:solidFill>
                <a:highlight>
                  <a:srgbClr val="FFFFFF"/>
                </a:highlight>
                <a:latin typeface="Lato"/>
                <a:ea typeface="Lato"/>
                <a:cs typeface="Lato"/>
                <a:sym typeface="Lato"/>
              </a:rPr>
              <a:t>Hoisting of var</a:t>
            </a:r>
            <a:endParaRPr b="1">
              <a:solidFill>
                <a:schemeClr val="dk1"/>
              </a:solidFill>
              <a:highlight>
                <a:srgbClr val="FFFFFF"/>
              </a:highlight>
              <a:latin typeface="Lato"/>
              <a:ea typeface="Lato"/>
              <a:cs typeface="Lato"/>
              <a:sym typeface="Lato"/>
            </a:endParaRPr>
          </a:p>
          <a:p>
            <a:pPr indent="0" lvl="0" marL="457200" rtl="0" algn="l">
              <a:spcBef>
                <a:spcPts val="300"/>
              </a:spcBef>
              <a:spcAft>
                <a:spcPts val="0"/>
              </a:spcAft>
              <a:buNone/>
            </a:pPr>
            <a:r>
              <a:rPr lang="en">
                <a:solidFill>
                  <a:schemeClr val="dk1"/>
                </a:solidFill>
                <a:highlight>
                  <a:srgbClr val="FFFFFF"/>
                </a:highlight>
                <a:latin typeface="Lato"/>
                <a:ea typeface="Lato"/>
                <a:cs typeface="Lato"/>
                <a:sym typeface="Lato"/>
              </a:rPr>
              <a:t>Hoisting is a JavaScript mechanism where variables and function declarations are moved to the top of their scope before code execution. </a:t>
            </a:r>
            <a:endParaRPr b="1">
              <a:solidFill>
                <a:schemeClr val="dk1"/>
              </a:solidFill>
              <a:latin typeface="Lato"/>
              <a:ea typeface="Lato"/>
              <a:cs typeface="Lato"/>
              <a:sym typeface="Lato"/>
            </a:endParaRPr>
          </a:p>
          <a:p>
            <a:pPr indent="0" lvl="0" marL="457200" rtl="0" algn="l">
              <a:spcBef>
                <a:spcPts val="2500"/>
              </a:spcBef>
              <a:spcAft>
                <a:spcPts val="0"/>
              </a:spcAft>
              <a:buNone/>
            </a:pPr>
            <a:r>
              <a:rPr b="1" lang="en">
                <a:solidFill>
                  <a:schemeClr val="dk1"/>
                </a:solidFill>
                <a:highlight>
                  <a:srgbClr val="FFFFFF"/>
                </a:highlight>
                <a:latin typeface="Lato"/>
                <a:ea typeface="Lato"/>
                <a:cs typeface="Lato"/>
                <a:sym typeface="Lato"/>
              </a:rPr>
              <a:t>Hoisting of let</a:t>
            </a:r>
            <a:endParaRPr b="1">
              <a:solidFill>
                <a:schemeClr val="dk1"/>
              </a:solidFill>
              <a:highlight>
                <a:srgbClr val="FFFFFF"/>
              </a:highlight>
              <a:latin typeface="Lato"/>
              <a:ea typeface="Lato"/>
              <a:cs typeface="Lato"/>
              <a:sym typeface="Lato"/>
            </a:endParaRPr>
          </a:p>
          <a:p>
            <a:pPr indent="0" lvl="0" marL="457200" rtl="0" algn="l">
              <a:spcBef>
                <a:spcPts val="300"/>
              </a:spcBef>
              <a:spcAft>
                <a:spcPts val="0"/>
              </a:spcAft>
              <a:buNone/>
            </a:pPr>
            <a:r>
              <a:rPr lang="en">
                <a:solidFill>
                  <a:schemeClr val="dk1"/>
                </a:solidFill>
                <a:highlight>
                  <a:srgbClr val="FFFFFF"/>
                </a:highlight>
                <a:latin typeface="Lato"/>
                <a:ea typeface="Lato"/>
                <a:cs typeface="Lato"/>
                <a:sym typeface="Lato"/>
              </a:rPr>
              <a:t>Just like  var, let declarations are hoisted to the top. Unlike var which is initialized as undefined, the let keyword is not initialized. So if you try to use a let variable before declaration, you'll get a Reference Error.</a:t>
            </a:r>
            <a:endParaRPr>
              <a:solidFill>
                <a:schemeClr val="dk1"/>
              </a:solidFill>
              <a:highlight>
                <a:srgbClr val="FFFFFF"/>
              </a:highlight>
              <a:latin typeface="Lato"/>
              <a:ea typeface="Lato"/>
              <a:cs typeface="Lato"/>
              <a:sym typeface="Lato"/>
            </a:endParaRPr>
          </a:p>
          <a:p>
            <a:pPr indent="0" lvl="0" marL="457200" rtl="0" algn="l">
              <a:spcBef>
                <a:spcPts val="2500"/>
              </a:spcBef>
              <a:spcAft>
                <a:spcPts val="1600"/>
              </a:spcAft>
              <a:buNone/>
            </a:pPr>
            <a:r>
              <a:t/>
            </a:r>
            <a:endParaRPr b="1">
              <a:solidFill>
                <a:schemeClr val="dk1"/>
              </a:solidFill>
              <a:latin typeface="Lato"/>
              <a:ea typeface="Lato"/>
              <a:cs typeface="Lato"/>
              <a:sym typeface="Lato"/>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64"/>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Primitive data types</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6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Primitive data types</a:t>
            </a:r>
            <a:endParaRPr sz="2400"/>
          </a:p>
        </p:txBody>
      </p:sp>
      <p:sp>
        <p:nvSpPr>
          <p:cNvPr id="405" name="Google Shape;405;p65"/>
          <p:cNvSpPr txBox="1"/>
          <p:nvPr>
            <p:ph idx="1" type="body"/>
          </p:nvPr>
        </p:nvSpPr>
        <p:spPr>
          <a:xfrm>
            <a:off x="311700" y="1001275"/>
            <a:ext cx="8520600" cy="33390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String</a:t>
            </a:r>
            <a:endParaRPr>
              <a:solidFill>
                <a:schemeClr val="dk1"/>
              </a:solidFill>
              <a:latin typeface="Lato"/>
              <a:ea typeface="Lato"/>
              <a:cs typeface="Lato"/>
              <a:sym typeface="Lato"/>
            </a:endParaRPr>
          </a:p>
          <a:p>
            <a:pPr indent="-310832" lvl="1" marL="9144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A string is used to store a text value.</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 </a:t>
            </a:r>
            <a:r>
              <a:rPr b="1" lang="en" sz="1300">
                <a:solidFill>
                  <a:schemeClr val="dk1"/>
                </a:solidFill>
                <a:latin typeface="Courier New"/>
                <a:ea typeface="Courier New"/>
                <a:cs typeface="Courier New"/>
                <a:sym typeface="Courier New"/>
              </a:rPr>
              <a:t>let firstName = "Ali";</a:t>
            </a:r>
            <a:r>
              <a:rPr lang="en">
                <a:solidFill>
                  <a:schemeClr val="dk1"/>
                </a:solidFill>
                <a:latin typeface="Lato"/>
                <a:ea typeface="Lato"/>
                <a:cs typeface="Lato"/>
                <a:sym typeface="Lato"/>
              </a:rPr>
              <a:t> </a:t>
            </a:r>
            <a:endParaRPr>
              <a:solidFill>
                <a:schemeClr val="dk1"/>
              </a:solidFill>
              <a:latin typeface="Lato"/>
              <a:ea typeface="Lato"/>
              <a:cs typeface="Lato"/>
              <a:sym typeface="Lato"/>
            </a:endParaRPr>
          </a:p>
          <a:p>
            <a:pPr indent="-334327" lvl="0" marL="4572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Number</a:t>
            </a:r>
            <a:endParaRPr>
              <a:solidFill>
                <a:schemeClr val="dk1"/>
              </a:solidFill>
              <a:latin typeface="Lato"/>
              <a:ea typeface="Lato"/>
              <a:cs typeface="Lato"/>
              <a:sym typeface="Lato"/>
            </a:endParaRPr>
          </a:p>
          <a:p>
            <a:pPr indent="-310832" lvl="1" marL="9144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A number is used to store a numeric value.</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 </a:t>
            </a:r>
            <a:r>
              <a:rPr b="1" lang="en" sz="1300">
                <a:solidFill>
                  <a:schemeClr val="dk1"/>
                </a:solidFill>
                <a:latin typeface="Courier New"/>
                <a:ea typeface="Courier New"/>
                <a:cs typeface="Courier New"/>
                <a:sym typeface="Courier New"/>
              </a:rPr>
              <a:t>let score = 25;</a:t>
            </a:r>
            <a:r>
              <a:rPr lang="en">
                <a:solidFill>
                  <a:schemeClr val="dk1"/>
                </a:solidFill>
                <a:latin typeface="Lato"/>
                <a:ea typeface="Lato"/>
                <a:cs typeface="Lato"/>
                <a:sym typeface="Lato"/>
              </a:rPr>
              <a:t> </a:t>
            </a:r>
            <a:endParaRPr>
              <a:solidFill>
                <a:schemeClr val="dk1"/>
              </a:solidFill>
              <a:latin typeface="Lato"/>
              <a:ea typeface="Lato"/>
              <a:cs typeface="Lato"/>
              <a:sym typeface="Lato"/>
            </a:endParaRPr>
          </a:p>
          <a:p>
            <a:pPr indent="-334327" lvl="0" marL="4572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Boolean</a:t>
            </a:r>
            <a:endParaRPr>
              <a:solidFill>
                <a:schemeClr val="dk1"/>
              </a:solidFill>
              <a:latin typeface="Lato"/>
              <a:ea typeface="Lato"/>
              <a:cs typeface="Lato"/>
              <a:sym typeface="Lato"/>
            </a:endParaRPr>
          </a:p>
          <a:p>
            <a:pPr indent="-310832" lvl="1" marL="9144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A boolean is used to store a value that is either </a:t>
            </a:r>
            <a:r>
              <a:rPr b="1" lang="en" sz="1300">
                <a:solidFill>
                  <a:schemeClr val="dk1"/>
                </a:solidFill>
                <a:latin typeface="Courier New"/>
                <a:ea typeface="Courier New"/>
                <a:cs typeface="Courier New"/>
                <a:sym typeface="Courier New"/>
              </a:rPr>
              <a:t>true</a:t>
            </a:r>
            <a:r>
              <a:rPr lang="en">
                <a:solidFill>
                  <a:schemeClr val="dk1"/>
                </a:solidFill>
                <a:latin typeface="Lato"/>
                <a:ea typeface="Lato"/>
                <a:cs typeface="Lato"/>
                <a:sym typeface="Lato"/>
              </a:rPr>
              <a:t> or </a:t>
            </a:r>
            <a:r>
              <a:rPr b="1" lang="en" sz="1300">
                <a:solidFill>
                  <a:schemeClr val="dk1"/>
                </a:solidFill>
                <a:latin typeface="Courier New"/>
                <a:ea typeface="Courier New"/>
                <a:cs typeface="Courier New"/>
                <a:sym typeface="Courier New"/>
              </a:rPr>
              <a:t>false</a:t>
            </a:r>
            <a:r>
              <a:rPr lang="en">
                <a:solidFill>
                  <a:schemeClr val="dk1"/>
                </a:solidFill>
                <a:latin typeface="Lato"/>
                <a:ea typeface="Lato"/>
                <a:cs typeface="Lato"/>
                <a:sym typeface="Lato"/>
              </a:rPr>
              <a:t>.</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 </a:t>
            </a:r>
            <a:r>
              <a:rPr b="1" lang="en" sz="1300">
                <a:solidFill>
                  <a:schemeClr val="dk1"/>
                </a:solidFill>
                <a:latin typeface="Courier New"/>
                <a:ea typeface="Courier New"/>
                <a:cs typeface="Courier New"/>
                <a:sym typeface="Courier New"/>
              </a:rPr>
              <a:t>let isMarried = false;</a:t>
            </a:r>
            <a:r>
              <a:rPr lang="en">
                <a:solidFill>
                  <a:schemeClr val="dk1"/>
                </a:solidFill>
                <a:latin typeface="Lato"/>
                <a:ea typeface="Lato"/>
                <a:cs typeface="Lato"/>
                <a:sym typeface="Lato"/>
              </a:rPr>
              <a:t> </a:t>
            </a:r>
            <a:endParaRPr>
              <a:solidFill>
                <a:schemeClr val="dk1"/>
              </a:solidFill>
              <a:latin typeface="Lato"/>
              <a:ea typeface="Lato"/>
              <a:cs typeface="Lato"/>
              <a:sym typeface="Lato"/>
            </a:endParaRPr>
          </a:p>
          <a:p>
            <a:pPr indent="-334327" lvl="0" marL="4572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Undefined</a:t>
            </a:r>
            <a:endParaRPr>
              <a:solidFill>
                <a:schemeClr val="dk1"/>
              </a:solidFill>
              <a:latin typeface="Lato"/>
              <a:ea typeface="Lato"/>
              <a:cs typeface="Lato"/>
              <a:sym typeface="Lato"/>
            </a:endParaRPr>
          </a:p>
          <a:p>
            <a:pPr indent="-310832" lvl="1" marL="9144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An undefined type is either when it has not been defined or it has not been assigned a value.</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 </a:t>
            </a:r>
            <a:r>
              <a:rPr b="1" lang="en" sz="1300">
                <a:solidFill>
                  <a:schemeClr val="dk1"/>
                </a:solidFill>
                <a:latin typeface="Courier New"/>
                <a:ea typeface="Courier New"/>
                <a:cs typeface="Courier New"/>
                <a:sym typeface="Courier New"/>
              </a:rPr>
              <a:t>let unassigned;</a:t>
            </a:r>
            <a:endParaRPr>
              <a:solidFill>
                <a:schemeClr val="dk1"/>
              </a:solidFill>
              <a:latin typeface="Lato"/>
              <a:ea typeface="Lato"/>
              <a:cs typeface="Lato"/>
              <a:sym typeface="Lato"/>
            </a:endParaRPr>
          </a:p>
          <a:p>
            <a:pPr indent="-334327" lvl="0" marL="4572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Null</a:t>
            </a:r>
            <a:endParaRPr>
              <a:solidFill>
                <a:schemeClr val="dk1"/>
              </a:solidFill>
              <a:latin typeface="Lato"/>
              <a:ea typeface="Lato"/>
              <a:cs typeface="Lato"/>
              <a:sym typeface="Lato"/>
            </a:endParaRPr>
          </a:p>
          <a:p>
            <a:pPr indent="-310832" lvl="1" marL="9144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null is a special value for saying that a variable is empty or has an unknown value.</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 </a:t>
            </a:r>
            <a:r>
              <a:rPr b="1" lang="en" sz="1300">
                <a:solidFill>
                  <a:schemeClr val="dk1"/>
                </a:solidFill>
                <a:latin typeface="Courier New"/>
                <a:ea typeface="Courier New"/>
                <a:cs typeface="Courier New"/>
                <a:sym typeface="Courier New"/>
              </a:rPr>
              <a:t>let empty = null;</a:t>
            </a:r>
            <a:r>
              <a:rPr lang="en">
                <a:solidFill>
                  <a:schemeClr val="dk1"/>
                </a:solidFill>
                <a:latin typeface="Lato"/>
                <a:ea typeface="Lato"/>
                <a:cs typeface="Lato"/>
                <a:sym typeface="Lato"/>
              </a:rPr>
              <a:t> </a:t>
            </a:r>
            <a:endParaRPr>
              <a:solidFill>
                <a:schemeClr val="dk1"/>
              </a:solidFill>
              <a:latin typeface="Lato"/>
              <a:ea typeface="Lato"/>
              <a:cs typeface="Lato"/>
              <a:sym typeface="Lato"/>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6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Template Literals</a:t>
            </a:r>
            <a:endParaRPr sz="2400"/>
          </a:p>
        </p:txBody>
      </p:sp>
      <p:sp>
        <p:nvSpPr>
          <p:cNvPr id="411" name="Google Shape;411;p66"/>
          <p:cNvSpPr txBox="1"/>
          <p:nvPr>
            <p:ph idx="1" type="body"/>
          </p:nvPr>
        </p:nvSpPr>
        <p:spPr>
          <a:xfrm>
            <a:off x="311700" y="1001275"/>
            <a:ext cx="8520600" cy="33390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1500">
              <a:solidFill>
                <a:srgbClr val="000000"/>
              </a:solidFill>
              <a:latin typeface="Arial"/>
              <a:ea typeface="Arial"/>
              <a:cs typeface="Arial"/>
              <a:sym typeface="Arial"/>
            </a:endParaRPr>
          </a:p>
          <a:p>
            <a:pPr indent="0" lvl="0" marL="457200" rtl="0" algn="l">
              <a:spcBef>
                <a:spcPts val="1600"/>
              </a:spcBef>
              <a:spcAft>
                <a:spcPts val="0"/>
              </a:spcAft>
              <a:buNone/>
            </a:pPr>
            <a:r>
              <a:rPr lang="en" sz="1500">
                <a:solidFill>
                  <a:srgbClr val="000000"/>
                </a:solidFill>
                <a:latin typeface="Arial"/>
                <a:ea typeface="Arial"/>
                <a:cs typeface="Arial"/>
                <a:sym typeface="Arial"/>
              </a:rPr>
              <a:t>A new and fast way to deal with strings is </a:t>
            </a:r>
            <a:r>
              <a:rPr b="1" lang="en" sz="1500">
                <a:solidFill>
                  <a:srgbClr val="000000"/>
                </a:solidFill>
                <a:latin typeface="Arial"/>
                <a:ea typeface="Arial"/>
                <a:cs typeface="Arial"/>
                <a:sym typeface="Arial"/>
              </a:rPr>
              <a:t>Template Literals or Template String.</a:t>
            </a:r>
            <a:endParaRPr b="1" sz="1500">
              <a:solidFill>
                <a:srgbClr val="000000"/>
              </a:solidFill>
              <a:latin typeface="Arial"/>
              <a:ea typeface="Arial"/>
              <a:cs typeface="Arial"/>
              <a:sym typeface="Arial"/>
            </a:endParaRPr>
          </a:p>
          <a:p>
            <a:pPr indent="0" lvl="0" marL="457200" rtl="0" algn="l">
              <a:lnSpc>
                <a:spcPct val="118000"/>
              </a:lnSpc>
              <a:spcBef>
                <a:spcPts val="2900"/>
              </a:spcBef>
              <a:spcAft>
                <a:spcPts val="0"/>
              </a:spcAft>
              <a:buNone/>
            </a:pPr>
            <a:r>
              <a:rPr b="1" lang="en" sz="1500">
                <a:solidFill>
                  <a:srgbClr val="000000"/>
                </a:solidFill>
                <a:latin typeface="Arial"/>
                <a:ea typeface="Arial"/>
                <a:cs typeface="Arial"/>
                <a:sym typeface="Arial"/>
              </a:rPr>
              <a:t>How we were dealing with strings before ?</a:t>
            </a:r>
            <a:endParaRPr b="1" sz="1500">
              <a:solidFill>
                <a:srgbClr val="000000"/>
              </a:solidFill>
              <a:latin typeface="Arial"/>
              <a:ea typeface="Arial"/>
              <a:cs typeface="Arial"/>
              <a:sym typeface="Arial"/>
            </a:endParaRPr>
          </a:p>
          <a:p>
            <a:pPr indent="0" lvl="0" marL="457200" rtl="0" algn="l">
              <a:lnSpc>
                <a:spcPct val="135714"/>
              </a:lnSpc>
              <a:spcBef>
                <a:spcPts val="0"/>
              </a:spcBef>
              <a:spcAft>
                <a:spcPts val="0"/>
              </a:spcAft>
              <a:buNone/>
            </a:pPr>
            <a:r>
              <a:rPr lang="en" sz="1500">
                <a:solidFill>
                  <a:srgbClr val="000000"/>
                </a:solidFill>
                <a:latin typeface="Arial"/>
                <a:ea typeface="Arial"/>
                <a:cs typeface="Arial"/>
                <a:sym typeface="Arial"/>
              </a:rPr>
              <a:t> </a:t>
            </a:r>
            <a:r>
              <a:rPr lang="en" sz="1500">
                <a:solidFill>
                  <a:srgbClr val="0000FF"/>
                </a:solidFill>
                <a:latin typeface="Arial"/>
                <a:ea typeface="Arial"/>
                <a:cs typeface="Arial"/>
                <a:sym typeface="Arial"/>
              </a:rPr>
              <a:t>var</a:t>
            </a:r>
            <a:r>
              <a:rPr lang="en" sz="1500">
                <a:solidFill>
                  <a:srgbClr val="000000"/>
                </a:solidFill>
                <a:latin typeface="Arial"/>
                <a:ea typeface="Arial"/>
                <a:cs typeface="Arial"/>
                <a:sym typeface="Arial"/>
              </a:rPr>
              <a:t> myName = </a:t>
            </a:r>
            <a:r>
              <a:rPr lang="en" sz="1500">
                <a:solidFill>
                  <a:srgbClr val="A31515"/>
                </a:solidFill>
                <a:latin typeface="Arial"/>
                <a:ea typeface="Arial"/>
                <a:cs typeface="Arial"/>
                <a:sym typeface="Arial"/>
              </a:rPr>
              <a:t>"daniyal"</a:t>
            </a:r>
            <a:r>
              <a:rPr lang="en" sz="1500">
                <a:solidFill>
                  <a:srgbClr val="000000"/>
                </a:solidFill>
                <a:latin typeface="Arial"/>
                <a:ea typeface="Arial"/>
                <a:cs typeface="Arial"/>
                <a:sym typeface="Arial"/>
              </a:rPr>
              <a:t> ;</a:t>
            </a:r>
            <a:endParaRPr sz="1500">
              <a:solidFill>
                <a:srgbClr val="000000"/>
              </a:solidFill>
              <a:latin typeface="Arial"/>
              <a:ea typeface="Arial"/>
              <a:cs typeface="Arial"/>
              <a:sym typeface="Arial"/>
            </a:endParaRPr>
          </a:p>
          <a:p>
            <a:pPr indent="0" lvl="0" marL="457200" rtl="0" algn="l">
              <a:lnSpc>
                <a:spcPct val="135714"/>
              </a:lnSpc>
              <a:spcBef>
                <a:spcPts val="0"/>
              </a:spcBef>
              <a:spcAft>
                <a:spcPts val="0"/>
              </a:spcAft>
              <a:buNone/>
            </a:pPr>
            <a:r>
              <a:rPr lang="en" sz="1500">
                <a:solidFill>
                  <a:srgbClr val="000000"/>
                </a:solidFill>
                <a:latin typeface="Arial"/>
                <a:ea typeface="Arial"/>
                <a:cs typeface="Arial"/>
                <a:sym typeface="Arial"/>
              </a:rPr>
              <a:t> </a:t>
            </a:r>
            <a:r>
              <a:rPr lang="en" sz="1500">
                <a:solidFill>
                  <a:srgbClr val="0000FF"/>
                </a:solidFill>
                <a:latin typeface="Arial"/>
                <a:ea typeface="Arial"/>
                <a:cs typeface="Arial"/>
                <a:sym typeface="Arial"/>
              </a:rPr>
              <a:t>var</a:t>
            </a:r>
            <a:r>
              <a:rPr lang="en" sz="1500">
                <a:solidFill>
                  <a:srgbClr val="000000"/>
                </a:solidFill>
                <a:latin typeface="Arial"/>
                <a:ea typeface="Arial"/>
                <a:cs typeface="Arial"/>
                <a:sym typeface="Arial"/>
              </a:rPr>
              <a:t> hello = </a:t>
            </a:r>
            <a:r>
              <a:rPr lang="en" sz="1500">
                <a:solidFill>
                  <a:srgbClr val="A31515"/>
                </a:solidFill>
                <a:latin typeface="Arial"/>
                <a:ea typeface="Arial"/>
                <a:cs typeface="Arial"/>
                <a:sym typeface="Arial"/>
              </a:rPr>
              <a:t>"Hello "</a:t>
            </a:r>
            <a:r>
              <a:rPr lang="en" sz="1500">
                <a:solidFill>
                  <a:srgbClr val="000000"/>
                </a:solidFill>
                <a:latin typeface="Arial"/>
                <a:ea typeface="Arial"/>
                <a:cs typeface="Arial"/>
                <a:sym typeface="Arial"/>
              </a:rPr>
              <a:t>+ myName ;</a:t>
            </a:r>
            <a:endParaRPr sz="1500">
              <a:solidFill>
                <a:srgbClr val="000000"/>
              </a:solidFill>
              <a:latin typeface="Arial"/>
              <a:ea typeface="Arial"/>
              <a:cs typeface="Arial"/>
              <a:sym typeface="Arial"/>
            </a:endParaRPr>
          </a:p>
          <a:p>
            <a:pPr indent="0" lvl="0" marL="457200" rtl="0" algn="l">
              <a:lnSpc>
                <a:spcPct val="135714"/>
              </a:lnSpc>
              <a:spcBef>
                <a:spcPts val="0"/>
              </a:spcBef>
              <a:spcAft>
                <a:spcPts val="0"/>
              </a:spcAft>
              <a:buNone/>
            </a:pPr>
            <a:r>
              <a:rPr lang="en" sz="1500">
                <a:solidFill>
                  <a:srgbClr val="000000"/>
                </a:solidFill>
                <a:latin typeface="Arial"/>
                <a:ea typeface="Arial"/>
                <a:cs typeface="Arial"/>
                <a:sym typeface="Arial"/>
              </a:rPr>
              <a:t> console.log(hello); </a:t>
            </a:r>
            <a:r>
              <a:rPr lang="en" sz="1500">
                <a:solidFill>
                  <a:srgbClr val="008000"/>
                </a:solidFill>
                <a:latin typeface="Arial"/>
                <a:ea typeface="Arial"/>
                <a:cs typeface="Arial"/>
                <a:sym typeface="Arial"/>
              </a:rPr>
              <a:t>//Hello daniyal</a:t>
            </a:r>
            <a:endParaRPr>
              <a:solidFill>
                <a:schemeClr val="dk1"/>
              </a:solidFill>
              <a:latin typeface="Lato"/>
              <a:ea typeface="Lato"/>
              <a:cs typeface="Lato"/>
              <a:sym typeface="Lato"/>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6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Template Literals</a:t>
            </a:r>
            <a:endParaRPr sz="2400"/>
          </a:p>
        </p:txBody>
      </p:sp>
      <p:sp>
        <p:nvSpPr>
          <p:cNvPr id="417" name="Google Shape;417;p67"/>
          <p:cNvSpPr txBox="1"/>
          <p:nvPr>
            <p:ph idx="1" type="body"/>
          </p:nvPr>
        </p:nvSpPr>
        <p:spPr>
          <a:xfrm>
            <a:off x="311700" y="1001275"/>
            <a:ext cx="8520600" cy="3339000"/>
          </a:xfrm>
          <a:prstGeom prst="rect">
            <a:avLst/>
          </a:prstGeom>
        </p:spPr>
        <p:txBody>
          <a:bodyPr anchorCtr="0" anchor="t" bIns="91425" lIns="91425" spcFirstLastPara="1" rIns="91425" wrap="square" tIns="91425">
            <a:normAutofit/>
          </a:bodyPr>
          <a:lstStyle/>
          <a:p>
            <a:pPr indent="0" lvl="0" marL="0" rtl="0" algn="l">
              <a:lnSpc>
                <a:spcPct val="118000"/>
              </a:lnSpc>
              <a:spcBef>
                <a:spcPts val="0"/>
              </a:spcBef>
              <a:spcAft>
                <a:spcPts val="0"/>
              </a:spcAft>
              <a:buNone/>
            </a:pPr>
            <a:r>
              <a:t/>
            </a:r>
            <a:endParaRPr b="1" sz="1950">
              <a:solidFill>
                <a:srgbClr val="000000"/>
              </a:solidFill>
              <a:latin typeface="Arial"/>
              <a:ea typeface="Arial"/>
              <a:cs typeface="Arial"/>
              <a:sym typeface="Arial"/>
            </a:endParaRPr>
          </a:p>
          <a:p>
            <a:pPr indent="0" lvl="0" marL="0" rtl="0" algn="l">
              <a:lnSpc>
                <a:spcPct val="118000"/>
              </a:lnSpc>
              <a:spcBef>
                <a:spcPts val="0"/>
              </a:spcBef>
              <a:spcAft>
                <a:spcPts val="0"/>
              </a:spcAft>
              <a:buNone/>
            </a:pPr>
            <a:r>
              <a:t/>
            </a:r>
            <a:endParaRPr b="1" sz="1950">
              <a:solidFill>
                <a:srgbClr val="000000"/>
              </a:solidFill>
              <a:latin typeface="Arial"/>
              <a:ea typeface="Arial"/>
              <a:cs typeface="Arial"/>
              <a:sym typeface="Arial"/>
            </a:endParaRPr>
          </a:p>
          <a:p>
            <a:pPr indent="0" lvl="0" marL="457200" rtl="0" algn="l">
              <a:lnSpc>
                <a:spcPct val="118000"/>
              </a:lnSpc>
              <a:spcBef>
                <a:spcPts val="0"/>
              </a:spcBef>
              <a:spcAft>
                <a:spcPts val="0"/>
              </a:spcAft>
              <a:buClr>
                <a:srgbClr val="4285F4"/>
              </a:buClr>
              <a:buSzPts val="1100"/>
              <a:buFont typeface="Arial"/>
              <a:buNone/>
            </a:pPr>
            <a:r>
              <a:rPr b="1" lang="en" sz="1950">
                <a:solidFill>
                  <a:srgbClr val="000000"/>
                </a:solidFill>
                <a:latin typeface="Arial"/>
                <a:ea typeface="Arial"/>
                <a:cs typeface="Arial"/>
                <a:sym typeface="Arial"/>
              </a:rPr>
              <a:t>What is Template literals ?</a:t>
            </a:r>
            <a:endParaRPr b="1" sz="1950">
              <a:solidFill>
                <a:srgbClr val="000000"/>
              </a:solidFill>
              <a:latin typeface="Arial"/>
              <a:ea typeface="Arial"/>
              <a:cs typeface="Arial"/>
              <a:sym typeface="Arial"/>
            </a:endParaRPr>
          </a:p>
          <a:p>
            <a:pPr indent="0" lvl="0" marL="457200" rtl="0" algn="l">
              <a:spcBef>
                <a:spcPts val="0"/>
              </a:spcBef>
              <a:spcAft>
                <a:spcPts val="0"/>
              </a:spcAft>
              <a:buNone/>
            </a:pPr>
            <a:r>
              <a:rPr lang="en" sz="1600">
                <a:solidFill>
                  <a:srgbClr val="000000"/>
                </a:solidFill>
                <a:latin typeface="Arial"/>
                <a:ea typeface="Arial"/>
                <a:cs typeface="Arial"/>
                <a:sym typeface="Arial"/>
              </a:rPr>
              <a:t>As we mentioned before , it’s a way to deal with strings and specially dynamic strings ; so you don’t need to think more about what’s the next quote to use  single or double.</a:t>
            </a:r>
            <a:endParaRPr sz="1600">
              <a:solidFill>
                <a:srgbClr val="000000"/>
              </a:solidFill>
              <a:latin typeface="Arial"/>
              <a:ea typeface="Arial"/>
              <a:cs typeface="Arial"/>
              <a:sym typeface="Arial"/>
            </a:endParaRPr>
          </a:p>
          <a:p>
            <a:pPr indent="0" lvl="0" marL="457200" rtl="0" algn="l">
              <a:lnSpc>
                <a:spcPct val="118000"/>
              </a:lnSpc>
              <a:spcBef>
                <a:spcPts val="2900"/>
              </a:spcBef>
              <a:spcAft>
                <a:spcPts val="0"/>
              </a:spcAft>
              <a:buClr>
                <a:srgbClr val="4285F4"/>
              </a:buClr>
              <a:buSzPts val="1100"/>
              <a:buFont typeface="Arial"/>
              <a:buNone/>
            </a:pPr>
            <a:r>
              <a:rPr b="1" lang="en" sz="1950">
                <a:solidFill>
                  <a:srgbClr val="000000"/>
                </a:solidFill>
                <a:latin typeface="Arial"/>
                <a:ea typeface="Arial"/>
                <a:cs typeface="Arial"/>
                <a:sym typeface="Arial"/>
              </a:rPr>
              <a:t>How to use Template literals </a:t>
            </a:r>
            <a:endParaRPr b="1" sz="1950">
              <a:solidFill>
                <a:srgbClr val="000000"/>
              </a:solidFill>
              <a:latin typeface="Arial"/>
              <a:ea typeface="Arial"/>
              <a:cs typeface="Arial"/>
              <a:sym typeface="Arial"/>
            </a:endParaRPr>
          </a:p>
          <a:p>
            <a:pPr indent="0" lvl="0" marL="457200" rtl="0" algn="l">
              <a:spcBef>
                <a:spcPts val="0"/>
              </a:spcBef>
              <a:spcAft>
                <a:spcPts val="1600"/>
              </a:spcAft>
              <a:buNone/>
            </a:pPr>
            <a:r>
              <a:rPr lang="en" sz="1400">
                <a:solidFill>
                  <a:srgbClr val="000000"/>
                </a:solidFill>
                <a:latin typeface="Arial"/>
                <a:ea typeface="Arial"/>
                <a:cs typeface="Arial"/>
                <a:sym typeface="Arial"/>
              </a:rPr>
              <a:t>It uses a `backticks` to write string within it.</a:t>
            </a:r>
            <a:endParaRPr sz="1500">
              <a:solidFill>
                <a:srgbClr val="000000"/>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6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Analyzing and modifying data types</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6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Analyzing and modifying data types </a:t>
            </a:r>
            <a:endParaRPr sz="2400"/>
          </a:p>
        </p:txBody>
      </p:sp>
      <p:sp>
        <p:nvSpPr>
          <p:cNvPr id="428" name="Google Shape;428;p6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You can check the type of a variable by entering </a:t>
            </a:r>
            <a:r>
              <a:rPr b="1" lang="en">
                <a:solidFill>
                  <a:schemeClr val="dk1"/>
                </a:solidFill>
                <a:latin typeface="Courier New"/>
                <a:ea typeface="Courier New"/>
                <a:cs typeface="Courier New"/>
                <a:sym typeface="Courier New"/>
              </a:rPr>
              <a:t>typeof</a:t>
            </a:r>
            <a:r>
              <a:rPr lang="en">
                <a:solidFill>
                  <a:schemeClr val="dk1"/>
                </a:solidFill>
                <a:latin typeface="Lato"/>
                <a:ea typeface="Lato"/>
                <a:cs typeface="Lato"/>
                <a:sym typeface="Lato"/>
              </a:rPr>
              <a:t>.</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 </a:t>
            </a:r>
            <a:br>
              <a:rPr b="1" lang="en">
                <a:solidFill>
                  <a:schemeClr val="dk1"/>
                </a:solidFill>
                <a:latin typeface="Courier New"/>
                <a:ea typeface="Courier New"/>
                <a:cs typeface="Courier New"/>
                <a:sym typeface="Courier New"/>
              </a:rPr>
            </a:br>
            <a:r>
              <a:rPr b="1" lang="en">
                <a:solidFill>
                  <a:schemeClr val="dk1"/>
                </a:solidFill>
                <a:latin typeface="Courier New"/>
                <a:ea typeface="Courier New"/>
                <a:cs typeface="Courier New"/>
                <a:sym typeface="Courier New"/>
              </a:rPr>
              <a:t>	let testVariable = 1; </a:t>
            </a:r>
            <a:br>
              <a:rPr b="1" lang="en">
                <a:solidFill>
                  <a:schemeClr val="dk1"/>
                </a:solidFill>
                <a:latin typeface="Courier New"/>
                <a:ea typeface="Courier New"/>
                <a:cs typeface="Courier New"/>
                <a:sym typeface="Courier New"/>
              </a:rPr>
            </a:br>
            <a:r>
              <a:rPr b="1" lang="en">
                <a:solidFill>
                  <a:schemeClr val="dk1"/>
                </a:solidFill>
                <a:latin typeface="Courier New"/>
                <a:ea typeface="Courier New"/>
                <a:cs typeface="Courier New"/>
                <a:sym typeface="Courier New"/>
              </a:rPr>
              <a:t>	console.log(typeof testVariable);</a:t>
            </a:r>
            <a:endParaRPr b="1">
              <a:solidFill>
                <a:schemeClr val="dk1"/>
              </a:solidFill>
              <a:latin typeface="Courier New"/>
              <a:ea typeface="Courier New"/>
              <a:cs typeface="Courier New"/>
              <a:sym typeface="Courier New"/>
            </a:endParaRPr>
          </a:p>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The variables in JavaScript can change types. Sometimes JavaScript does this automatically.</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 </a:t>
            </a:r>
            <a:br>
              <a:rPr b="1" lang="en">
                <a:solidFill>
                  <a:schemeClr val="dk1"/>
                </a:solidFill>
                <a:latin typeface="Courier New"/>
                <a:ea typeface="Courier New"/>
                <a:cs typeface="Courier New"/>
                <a:sym typeface="Courier New"/>
              </a:rPr>
            </a:br>
            <a:r>
              <a:rPr b="1" lang="en">
                <a:solidFill>
                  <a:schemeClr val="dk1"/>
                </a:solidFill>
                <a:latin typeface="Courier New"/>
                <a:ea typeface="Courier New"/>
                <a:cs typeface="Courier New"/>
                <a:sym typeface="Courier New"/>
              </a:rPr>
              <a:t>	let v1 = 2; </a:t>
            </a:r>
            <a:br>
              <a:rPr b="1" lang="en">
                <a:solidFill>
                  <a:schemeClr val="dk1"/>
                </a:solidFill>
                <a:latin typeface="Courier New"/>
                <a:ea typeface="Courier New"/>
                <a:cs typeface="Courier New"/>
                <a:sym typeface="Courier New"/>
              </a:rPr>
            </a:br>
            <a:r>
              <a:rPr b="1" lang="en">
                <a:solidFill>
                  <a:schemeClr val="dk1"/>
                </a:solidFill>
                <a:latin typeface="Courier New"/>
                <a:ea typeface="Courier New"/>
                <a:cs typeface="Courier New"/>
                <a:sym typeface="Courier New"/>
              </a:rPr>
              <a:t>	let v2 = “2”; </a:t>
            </a:r>
            <a:br>
              <a:rPr b="1" lang="en">
                <a:solidFill>
                  <a:schemeClr val="dk1"/>
                </a:solidFill>
                <a:latin typeface="Courier New"/>
                <a:ea typeface="Courier New"/>
                <a:cs typeface="Courier New"/>
                <a:sym typeface="Courier New"/>
              </a:rPr>
            </a:br>
            <a:r>
              <a:rPr b="1" lang="en">
                <a:solidFill>
                  <a:schemeClr val="dk1"/>
                </a:solidFill>
                <a:latin typeface="Courier New"/>
                <a:ea typeface="Courier New"/>
                <a:cs typeface="Courier New"/>
                <a:sym typeface="Courier New"/>
              </a:rPr>
              <a:t>	console.log(v1 * v2); // 4 ← Type Number</a:t>
            </a:r>
            <a:br>
              <a:rPr b="1" lang="en">
                <a:solidFill>
                  <a:schemeClr val="dk1"/>
                </a:solidFill>
                <a:latin typeface="Courier New"/>
                <a:ea typeface="Courier New"/>
                <a:cs typeface="Courier New"/>
                <a:sym typeface="Courier New"/>
              </a:rPr>
            </a:br>
            <a:r>
              <a:rPr b="1" lang="en">
                <a:solidFill>
                  <a:schemeClr val="dk1"/>
                </a:solidFill>
                <a:latin typeface="Courier New"/>
                <a:ea typeface="Courier New"/>
                <a:cs typeface="Courier New"/>
                <a:sym typeface="Courier New"/>
              </a:rPr>
              <a:t>	console.log(v1 + v2); // “22” ← Type String</a:t>
            </a:r>
            <a:endParaRPr>
              <a:solidFill>
                <a:schemeClr val="dk1"/>
              </a:solidFill>
              <a:latin typeface="Lato"/>
              <a:ea typeface="Lato"/>
              <a:cs typeface="Lato"/>
              <a:sym typeface="Lato"/>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7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Analyzing and modifying data types </a:t>
            </a:r>
            <a:endParaRPr sz="2400"/>
          </a:p>
        </p:txBody>
      </p:sp>
      <p:sp>
        <p:nvSpPr>
          <p:cNvPr id="434" name="Google Shape;434;p7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Clr>
                <a:schemeClr val="dk1"/>
              </a:buClr>
              <a:buSzPts val="2200"/>
              <a:buFont typeface="Lato"/>
              <a:buChar char="●"/>
            </a:pPr>
            <a:r>
              <a:rPr lang="en" sz="2200">
                <a:solidFill>
                  <a:schemeClr val="dk1"/>
                </a:solidFill>
                <a:latin typeface="Lato"/>
                <a:ea typeface="Lato"/>
                <a:cs typeface="Lato"/>
                <a:sym typeface="Lato"/>
              </a:rPr>
              <a:t>There are three conversion methods:</a:t>
            </a:r>
            <a:r>
              <a:rPr b="1" lang="en" sz="2200">
                <a:solidFill>
                  <a:schemeClr val="dk1"/>
                </a:solidFill>
                <a:latin typeface="Courier New"/>
                <a:ea typeface="Courier New"/>
                <a:cs typeface="Courier New"/>
                <a:sym typeface="Courier New"/>
              </a:rPr>
              <a:t> </a:t>
            </a:r>
            <a:endParaRPr b="1" sz="2200">
              <a:solidFill>
                <a:schemeClr val="dk1"/>
              </a:solidFill>
              <a:latin typeface="Courier New"/>
              <a:ea typeface="Courier New"/>
              <a:cs typeface="Courier New"/>
              <a:sym typeface="Courier New"/>
            </a:endParaRPr>
          </a:p>
          <a:p>
            <a:pPr indent="-368300" lvl="1" marL="914400" rtl="0" algn="l">
              <a:spcBef>
                <a:spcPts val="0"/>
              </a:spcBef>
              <a:spcAft>
                <a:spcPts val="0"/>
              </a:spcAft>
              <a:buClr>
                <a:schemeClr val="dk1"/>
              </a:buClr>
              <a:buSzPts val="2200"/>
              <a:buFont typeface="Lato"/>
              <a:buChar char="○"/>
            </a:pPr>
            <a:r>
              <a:rPr b="1" lang="en" sz="2200">
                <a:solidFill>
                  <a:schemeClr val="dk1"/>
                </a:solidFill>
                <a:latin typeface="Courier New"/>
                <a:ea typeface="Courier New"/>
                <a:cs typeface="Courier New"/>
                <a:sym typeface="Courier New"/>
              </a:rPr>
              <a:t>String() ← converts to string type</a:t>
            </a:r>
            <a:endParaRPr b="1" sz="2200">
              <a:solidFill>
                <a:schemeClr val="dk1"/>
              </a:solidFill>
              <a:latin typeface="Courier New"/>
              <a:ea typeface="Courier New"/>
              <a:cs typeface="Courier New"/>
              <a:sym typeface="Courier New"/>
            </a:endParaRPr>
          </a:p>
          <a:p>
            <a:pPr indent="-368300" lvl="1" marL="914400" rtl="0" algn="l">
              <a:spcBef>
                <a:spcPts val="0"/>
              </a:spcBef>
              <a:spcAft>
                <a:spcPts val="0"/>
              </a:spcAft>
              <a:buClr>
                <a:schemeClr val="dk1"/>
              </a:buClr>
              <a:buSzPts val="2200"/>
              <a:buFont typeface="Courier New"/>
              <a:buChar char="○"/>
            </a:pPr>
            <a:r>
              <a:rPr b="1" lang="en" sz="2200">
                <a:solidFill>
                  <a:schemeClr val="dk1"/>
                </a:solidFill>
                <a:latin typeface="Courier New"/>
                <a:ea typeface="Courier New"/>
                <a:cs typeface="Courier New"/>
                <a:sym typeface="Courier New"/>
              </a:rPr>
              <a:t>Number()</a:t>
            </a:r>
            <a:r>
              <a:rPr b="1" lang="en" sz="2200">
                <a:solidFill>
                  <a:schemeClr val="dk1"/>
                </a:solidFill>
                <a:latin typeface="Courier New"/>
                <a:ea typeface="Courier New"/>
                <a:cs typeface="Courier New"/>
                <a:sym typeface="Courier New"/>
              </a:rPr>
              <a:t> ← converts to number type</a:t>
            </a:r>
            <a:endParaRPr b="1" sz="2200">
              <a:solidFill>
                <a:schemeClr val="dk1"/>
              </a:solidFill>
              <a:latin typeface="Courier New"/>
              <a:ea typeface="Courier New"/>
              <a:cs typeface="Courier New"/>
              <a:sym typeface="Courier New"/>
            </a:endParaRPr>
          </a:p>
          <a:p>
            <a:pPr indent="-368300" lvl="1" marL="914400" rtl="0" algn="l">
              <a:spcBef>
                <a:spcPts val="0"/>
              </a:spcBef>
              <a:spcAft>
                <a:spcPts val="0"/>
              </a:spcAft>
              <a:buClr>
                <a:schemeClr val="dk1"/>
              </a:buClr>
              <a:buSzPts val="2200"/>
              <a:buFont typeface="Courier New"/>
              <a:buChar char="○"/>
            </a:pPr>
            <a:r>
              <a:rPr b="1" lang="en" sz="2200">
                <a:solidFill>
                  <a:schemeClr val="dk1"/>
                </a:solidFill>
                <a:latin typeface="Courier New"/>
                <a:ea typeface="Courier New"/>
                <a:cs typeface="Courier New"/>
                <a:sym typeface="Courier New"/>
              </a:rPr>
              <a:t>Boolean()</a:t>
            </a:r>
            <a:r>
              <a:rPr b="1" lang="en" sz="2200">
                <a:solidFill>
                  <a:schemeClr val="dk1"/>
                </a:solidFill>
                <a:latin typeface="Courier New"/>
                <a:ea typeface="Courier New"/>
                <a:cs typeface="Courier New"/>
                <a:sym typeface="Courier New"/>
              </a:rPr>
              <a:t> ← converts to boolean type</a:t>
            </a:r>
            <a:endParaRPr b="1" sz="2200">
              <a:solidFill>
                <a:schemeClr val="dk1"/>
              </a:solidFill>
              <a:latin typeface="Courier New"/>
              <a:ea typeface="Courier New"/>
              <a:cs typeface="Courier New"/>
              <a:sym typeface="Courier New"/>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71"/>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Operators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idx="4294967295" type="title"/>
          </p:nvPr>
        </p:nvSpPr>
        <p:spPr>
          <a:xfrm>
            <a:off x="535775" y="712150"/>
            <a:ext cx="51972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3600"/>
              <a:t>Creation at Netscape</a:t>
            </a:r>
            <a:endParaRPr sz="2400"/>
          </a:p>
        </p:txBody>
      </p:sp>
      <p:sp>
        <p:nvSpPr>
          <p:cNvPr id="116" name="Google Shape;116;p18"/>
          <p:cNvSpPr txBox="1"/>
          <p:nvPr>
            <p:ph idx="4294967295" type="title"/>
          </p:nvPr>
        </p:nvSpPr>
        <p:spPr>
          <a:xfrm>
            <a:off x="535775" y="1480150"/>
            <a:ext cx="6901500" cy="30675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600"/>
              </a:spcAft>
              <a:buNone/>
            </a:pPr>
            <a:r>
              <a:rPr b="0" lang="en" sz="1800">
                <a:latin typeface="Lato"/>
                <a:ea typeface="Lato"/>
                <a:cs typeface="Lato"/>
                <a:sym typeface="Lato"/>
              </a:rPr>
              <a:t>The first web browser with a graphical user interface, Mosaic, was released in 1993.</a:t>
            </a:r>
            <a:r>
              <a:rPr b="0" lang="en" sz="1800">
                <a:latin typeface="Lato"/>
                <a:ea typeface="Lato"/>
                <a:cs typeface="Lato"/>
                <a:sym typeface="Lato"/>
              </a:rPr>
              <a:t> </a:t>
            </a:r>
            <a:r>
              <a:rPr b="0" lang="en" sz="1800">
                <a:latin typeface="Lato"/>
                <a:ea typeface="Lato"/>
                <a:cs typeface="Lato"/>
                <a:sym typeface="Lato"/>
              </a:rPr>
              <a:t>Accessible to non-technical people, it played a prominent role in the rapid growth of the nascent World Wide Web. The lead developers of Mosaic then founded the Netscape corporation, which released a more polished browser, Netscape Navigator, in 1994. This quickly became the most-used.</a:t>
            </a:r>
            <a:endParaRPr sz="1700">
              <a:latin typeface="Lato"/>
              <a:ea typeface="Lato"/>
              <a:cs typeface="Lato"/>
              <a:sym typeface="Lato"/>
            </a:endParaRPr>
          </a:p>
        </p:txBody>
      </p:sp>
      <p:pic>
        <p:nvPicPr>
          <p:cNvPr id="117" name="Google Shape;117;p18"/>
          <p:cNvPicPr preferRelativeResize="0"/>
          <p:nvPr/>
        </p:nvPicPr>
        <p:blipFill>
          <a:blip r:embed="rId3">
            <a:alphaModFix/>
          </a:blip>
          <a:stretch>
            <a:fillRect/>
          </a:stretch>
        </p:blipFill>
        <p:spPr>
          <a:xfrm>
            <a:off x="7891400" y="3901425"/>
            <a:ext cx="1011349" cy="1011349"/>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7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Operators</a:t>
            </a:r>
            <a:endParaRPr sz="2400"/>
          </a:p>
        </p:txBody>
      </p:sp>
      <p:sp>
        <p:nvSpPr>
          <p:cNvPr id="445" name="Google Shape;445;p7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Arithmetic operators:</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Addition</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a:t>
            </a:r>
            <a:endParaRPr>
              <a:solidFill>
                <a:schemeClr val="dk1"/>
              </a:solidFill>
              <a:latin typeface="Lato"/>
              <a:ea typeface="Lato"/>
              <a:cs typeface="Lato"/>
              <a:sym typeface="Lato"/>
            </a:endParaRPr>
          </a:p>
          <a:p>
            <a:pPr indent="-317500" lvl="2" marL="1371600" rtl="0" algn="l">
              <a:spcBef>
                <a:spcPts val="0"/>
              </a:spcBef>
              <a:spcAft>
                <a:spcPts val="0"/>
              </a:spcAft>
              <a:buClr>
                <a:schemeClr val="dk1"/>
              </a:buClr>
              <a:buSzPts val="1400"/>
              <a:buFont typeface="Lato"/>
              <a:buChar char="■"/>
            </a:pPr>
            <a:r>
              <a:rPr b="1" lang="en" sz="1300">
                <a:solidFill>
                  <a:schemeClr val="dk1"/>
                </a:solidFill>
                <a:latin typeface="Courier New"/>
                <a:ea typeface="Courier New"/>
                <a:cs typeface="Courier New"/>
                <a:sym typeface="Courier New"/>
              </a:rPr>
              <a:t>let n1 = 1;</a:t>
            </a:r>
            <a:br>
              <a:rPr lang="en">
                <a:solidFill>
                  <a:schemeClr val="dk1"/>
                </a:solidFill>
                <a:latin typeface="Lato"/>
                <a:ea typeface="Lato"/>
                <a:cs typeface="Lato"/>
                <a:sym typeface="Lato"/>
              </a:rPr>
            </a:br>
            <a:r>
              <a:rPr b="1" lang="en" sz="1300">
                <a:solidFill>
                  <a:schemeClr val="dk1"/>
                </a:solidFill>
                <a:latin typeface="Courier New"/>
                <a:ea typeface="Courier New"/>
                <a:cs typeface="Courier New"/>
                <a:sym typeface="Courier New"/>
              </a:rPr>
              <a:t>let n2 = 2;</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console.log(n1 + n2); // 3</a:t>
            </a:r>
            <a:endParaRPr b="1" sz="1300">
              <a:solidFill>
                <a:schemeClr val="dk1"/>
              </a:solidFill>
              <a:latin typeface="Courier New"/>
              <a:ea typeface="Courier New"/>
              <a:cs typeface="Courier New"/>
              <a:sym typeface="Courier New"/>
            </a:endParaRPr>
          </a:p>
          <a:p>
            <a:pPr indent="-311150" lvl="2" marL="1371600" rtl="0" algn="l">
              <a:spcBef>
                <a:spcPts val="0"/>
              </a:spcBef>
              <a:spcAft>
                <a:spcPts val="0"/>
              </a:spcAft>
              <a:buClr>
                <a:schemeClr val="dk1"/>
              </a:buClr>
              <a:buSzPts val="1300"/>
              <a:buFont typeface="Courier New"/>
              <a:buChar char="■"/>
            </a:pPr>
            <a:r>
              <a:rPr b="1" lang="en" sz="1300">
                <a:solidFill>
                  <a:schemeClr val="dk1"/>
                </a:solidFill>
                <a:latin typeface="Courier New"/>
                <a:ea typeface="Courier New"/>
                <a:cs typeface="Courier New"/>
                <a:sym typeface="Courier New"/>
              </a:rPr>
              <a:t>let str1 = “1”;</a:t>
            </a:r>
            <a:br>
              <a:rPr lang="en">
                <a:solidFill>
                  <a:schemeClr val="dk1"/>
                </a:solidFill>
                <a:latin typeface="Lato"/>
                <a:ea typeface="Lato"/>
                <a:cs typeface="Lato"/>
                <a:sym typeface="Lato"/>
              </a:rPr>
            </a:br>
            <a:r>
              <a:rPr b="1" lang="en" sz="1300">
                <a:solidFill>
                  <a:schemeClr val="dk1"/>
                </a:solidFill>
                <a:latin typeface="Courier New"/>
                <a:ea typeface="Courier New"/>
                <a:cs typeface="Courier New"/>
                <a:sym typeface="Courier New"/>
              </a:rPr>
              <a:t>let str2 = “2”;</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console.log(str1 + str2); // “12”</a:t>
            </a:r>
            <a:endParaRPr b="1" sz="1300">
              <a:solidFill>
                <a:schemeClr val="dk1"/>
              </a:solidFill>
              <a:latin typeface="Courier New"/>
              <a:ea typeface="Courier New"/>
              <a:cs typeface="Courier New"/>
              <a:sym typeface="Courier New"/>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7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Operators</a:t>
            </a:r>
            <a:endParaRPr sz="2400"/>
          </a:p>
        </p:txBody>
      </p:sp>
      <p:sp>
        <p:nvSpPr>
          <p:cNvPr id="451" name="Google Shape;451;p7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Arithmetic operators:</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Subtraction</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a:t>
            </a:r>
            <a:endParaRPr>
              <a:solidFill>
                <a:schemeClr val="dk1"/>
              </a:solidFill>
              <a:latin typeface="Lato"/>
              <a:ea typeface="Lato"/>
              <a:cs typeface="Lato"/>
              <a:sym typeface="Lato"/>
            </a:endParaRPr>
          </a:p>
          <a:p>
            <a:pPr indent="-317500" lvl="2" marL="1371600" rtl="0" algn="l">
              <a:spcBef>
                <a:spcPts val="0"/>
              </a:spcBef>
              <a:spcAft>
                <a:spcPts val="0"/>
              </a:spcAft>
              <a:buClr>
                <a:schemeClr val="dk1"/>
              </a:buClr>
              <a:buSzPts val="1400"/>
              <a:buFont typeface="Lato"/>
              <a:buChar char="■"/>
            </a:pPr>
            <a:r>
              <a:rPr b="1" lang="en" sz="1300">
                <a:solidFill>
                  <a:schemeClr val="dk1"/>
                </a:solidFill>
                <a:latin typeface="Courier New"/>
                <a:ea typeface="Courier New"/>
                <a:cs typeface="Courier New"/>
                <a:sym typeface="Courier New"/>
              </a:rPr>
              <a:t>let n1 = 5;</a:t>
            </a:r>
            <a:br>
              <a:rPr lang="en">
                <a:solidFill>
                  <a:schemeClr val="dk1"/>
                </a:solidFill>
                <a:latin typeface="Lato"/>
                <a:ea typeface="Lato"/>
                <a:cs typeface="Lato"/>
                <a:sym typeface="Lato"/>
              </a:rPr>
            </a:br>
            <a:r>
              <a:rPr b="1" lang="en" sz="1300">
                <a:solidFill>
                  <a:schemeClr val="dk1"/>
                </a:solidFill>
                <a:latin typeface="Courier New"/>
                <a:ea typeface="Courier New"/>
                <a:cs typeface="Courier New"/>
                <a:sym typeface="Courier New"/>
              </a:rPr>
              <a:t>let n2 = 2;</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console.log(n1 - n2); // 3</a:t>
            </a:r>
            <a:endParaRPr sz="1800">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Multiplication</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a:t>
            </a:r>
            <a:endParaRPr>
              <a:solidFill>
                <a:schemeClr val="dk1"/>
              </a:solidFill>
              <a:latin typeface="Lato"/>
              <a:ea typeface="Lato"/>
              <a:cs typeface="Lato"/>
              <a:sym typeface="Lato"/>
            </a:endParaRPr>
          </a:p>
          <a:p>
            <a:pPr indent="-317500" lvl="2" marL="1371600" rtl="0" algn="l">
              <a:spcBef>
                <a:spcPts val="0"/>
              </a:spcBef>
              <a:spcAft>
                <a:spcPts val="0"/>
              </a:spcAft>
              <a:buClr>
                <a:schemeClr val="dk1"/>
              </a:buClr>
              <a:buSzPts val="1400"/>
              <a:buFont typeface="Lato"/>
              <a:buChar char="■"/>
            </a:pPr>
            <a:r>
              <a:rPr b="1" lang="en" sz="1300">
                <a:solidFill>
                  <a:schemeClr val="dk1"/>
                </a:solidFill>
                <a:latin typeface="Courier New"/>
                <a:ea typeface="Courier New"/>
                <a:cs typeface="Courier New"/>
                <a:sym typeface="Courier New"/>
              </a:rPr>
              <a:t>let n1 = 5;</a:t>
            </a:r>
            <a:br>
              <a:rPr lang="en">
                <a:solidFill>
                  <a:schemeClr val="dk1"/>
                </a:solidFill>
                <a:latin typeface="Lato"/>
                <a:ea typeface="Lato"/>
                <a:cs typeface="Lato"/>
                <a:sym typeface="Lato"/>
              </a:rPr>
            </a:br>
            <a:r>
              <a:rPr b="1" lang="en" sz="1300">
                <a:solidFill>
                  <a:schemeClr val="dk1"/>
                </a:solidFill>
                <a:latin typeface="Courier New"/>
                <a:ea typeface="Courier New"/>
                <a:cs typeface="Courier New"/>
                <a:sym typeface="Courier New"/>
              </a:rPr>
              <a:t>let n2 = 2;</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console.log(n1 * n2); // 10</a:t>
            </a:r>
            <a:endParaRPr b="1" sz="1300">
              <a:solidFill>
                <a:schemeClr val="dk1"/>
              </a:solidFill>
              <a:latin typeface="Courier New"/>
              <a:ea typeface="Courier New"/>
              <a:cs typeface="Courier New"/>
              <a:sym typeface="Courier New"/>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7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Operators</a:t>
            </a:r>
            <a:endParaRPr sz="2400"/>
          </a:p>
        </p:txBody>
      </p:sp>
      <p:sp>
        <p:nvSpPr>
          <p:cNvPr id="457" name="Google Shape;457;p7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Arithmetic operators:</a:t>
            </a:r>
            <a:endParaRPr sz="1800">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Division</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a:t>
            </a:r>
            <a:endParaRPr>
              <a:solidFill>
                <a:schemeClr val="dk1"/>
              </a:solidFill>
              <a:latin typeface="Lato"/>
              <a:ea typeface="Lato"/>
              <a:cs typeface="Lato"/>
              <a:sym typeface="Lato"/>
            </a:endParaRPr>
          </a:p>
          <a:p>
            <a:pPr indent="-317500" lvl="2" marL="1371600" rtl="0" algn="l">
              <a:spcBef>
                <a:spcPts val="0"/>
              </a:spcBef>
              <a:spcAft>
                <a:spcPts val="0"/>
              </a:spcAft>
              <a:buClr>
                <a:schemeClr val="dk1"/>
              </a:buClr>
              <a:buSzPts val="1400"/>
              <a:buFont typeface="Lato"/>
              <a:buChar char="■"/>
            </a:pPr>
            <a:r>
              <a:rPr b="1" lang="en" sz="1300">
                <a:solidFill>
                  <a:schemeClr val="dk1"/>
                </a:solidFill>
                <a:latin typeface="Courier New"/>
                <a:ea typeface="Courier New"/>
                <a:cs typeface="Courier New"/>
                <a:sym typeface="Courier New"/>
              </a:rPr>
              <a:t>let n1 = 4;</a:t>
            </a:r>
            <a:br>
              <a:rPr lang="en">
                <a:solidFill>
                  <a:schemeClr val="dk1"/>
                </a:solidFill>
                <a:latin typeface="Lato"/>
                <a:ea typeface="Lato"/>
                <a:cs typeface="Lato"/>
                <a:sym typeface="Lato"/>
              </a:rPr>
            </a:br>
            <a:r>
              <a:rPr b="1" lang="en" sz="1300">
                <a:solidFill>
                  <a:schemeClr val="dk1"/>
                </a:solidFill>
                <a:latin typeface="Courier New"/>
                <a:ea typeface="Courier New"/>
                <a:cs typeface="Courier New"/>
                <a:sym typeface="Courier New"/>
              </a:rPr>
              <a:t>let n2 = 2;</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console.log(n1 / n2); // 2</a:t>
            </a:r>
            <a:endParaRPr sz="1800">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Exponentiation</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a:t>
            </a:r>
            <a:endParaRPr>
              <a:solidFill>
                <a:schemeClr val="dk1"/>
              </a:solidFill>
              <a:latin typeface="Lato"/>
              <a:ea typeface="Lato"/>
              <a:cs typeface="Lato"/>
              <a:sym typeface="Lato"/>
            </a:endParaRPr>
          </a:p>
          <a:p>
            <a:pPr indent="-317500" lvl="2" marL="1371600" rtl="0" algn="l">
              <a:spcBef>
                <a:spcPts val="0"/>
              </a:spcBef>
              <a:spcAft>
                <a:spcPts val="0"/>
              </a:spcAft>
              <a:buClr>
                <a:schemeClr val="dk1"/>
              </a:buClr>
              <a:buSzPts val="1400"/>
              <a:buFont typeface="Lato"/>
              <a:buChar char="■"/>
            </a:pPr>
            <a:r>
              <a:rPr b="1" lang="en" sz="1300">
                <a:solidFill>
                  <a:schemeClr val="dk1"/>
                </a:solidFill>
                <a:latin typeface="Courier New"/>
                <a:ea typeface="Courier New"/>
                <a:cs typeface="Courier New"/>
                <a:sym typeface="Courier New"/>
              </a:rPr>
              <a:t>let n1 = 2;</a:t>
            </a:r>
            <a:br>
              <a:rPr lang="en">
                <a:solidFill>
                  <a:schemeClr val="dk1"/>
                </a:solidFill>
                <a:latin typeface="Lato"/>
                <a:ea typeface="Lato"/>
                <a:cs typeface="Lato"/>
                <a:sym typeface="Lato"/>
              </a:rPr>
            </a:br>
            <a:r>
              <a:rPr b="1" lang="en" sz="1300">
                <a:solidFill>
                  <a:schemeClr val="dk1"/>
                </a:solidFill>
                <a:latin typeface="Courier New"/>
                <a:ea typeface="Courier New"/>
                <a:cs typeface="Courier New"/>
                <a:sym typeface="Courier New"/>
              </a:rPr>
              <a:t>let n2 = 2;</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console.log(n1 ** n2); // 4</a:t>
            </a:r>
            <a:endParaRPr b="1" sz="1300">
              <a:solidFill>
                <a:schemeClr val="dk1"/>
              </a:solidFill>
              <a:latin typeface="Courier New"/>
              <a:ea typeface="Courier New"/>
              <a:cs typeface="Courier New"/>
              <a:sym typeface="Courier New"/>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7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Operators</a:t>
            </a:r>
            <a:endParaRPr sz="2400"/>
          </a:p>
        </p:txBody>
      </p:sp>
      <p:sp>
        <p:nvSpPr>
          <p:cNvPr id="463" name="Google Shape;463;p7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Arithmetic operators:</a:t>
            </a:r>
            <a:endParaRPr>
              <a:solidFill>
                <a:schemeClr val="dk1"/>
              </a:solidFill>
              <a:latin typeface="Lato"/>
              <a:ea typeface="Lato"/>
              <a:cs typeface="Lato"/>
              <a:sym typeface="Lato"/>
            </a:endParaRPr>
          </a:p>
          <a:p>
            <a:pPr indent="-342900" lvl="1" marL="914400" rtl="0" algn="l">
              <a:spcBef>
                <a:spcPts val="0"/>
              </a:spcBef>
              <a:spcAft>
                <a:spcPts val="0"/>
              </a:spcAft>
              <a:buClr>
                <a:schemeClr val="dk1"/>
              </a:buClr>
              <a:buSzPts val="1800"/>
              <a:buFont typeface="Lato"/>
              <a:buChar char="○"/>
            </a:pPr>
            <a:r>
              <a:rPr lang="en" sz="1800">
                <a:solidFill>
                  <a:schemeClr val="dk1"/>
                </a:solidFill>
                <a:latin typeface="Lato"/>
                <a:ea typeface="Lato"/>
                <a:cs typeface="Lato"/>
                <a:sym typeface="Lato"/>
              </a:rPr>
              <a:t>Modulus</a:t>
            </a:r>
            <a:br>
              <a:rPr lang="en" sz="1800">
                <a:solidFill>
                  <a:schemeClr val="dk1"/>
                </a:solidFill>
                <a:latin typeface="Lato"/>
                <a:ea typeface="Lato"/>
                <a:cs typeface="Lato"/>
                <a:sym typeface="Lato"/>
              </a:rPr>
            </a:br>
            <a:r>
              <a:rPr lang="en" sz="1800">
                <a:solidFill>
                  <a:schemeClr val="dk1"/>
                </a:solidFill>
                <a:latin typeface="Lato"/>
                <a:ea typeface="Lato"/>
                <a:cs typeface="Lato"/>
                <a:sym typeface="Lato"/>
              </a:rPr>
              <a:t>Example:</a:t>
            </a:r>
            <a:endParaRPr sz="1800">
              <a:solidFill>
                <a:schemeClr val="dk1"/>
              </a:solidFill>
              <a:latin typeface="Lato"/>
              <a:ea typeface="Lato"/>
              <a:cs typeface="Lato"/>
              <a:sym typeface="Lato"/>
            </a:endParaRPr>
          </a:p>
          <a:p>
            <a:pPr indent="-342900" lvl="2" marL="1371600" rtl="0" algn="l">
              <a:spcBef>
                <a:spcPts val="0"/>
              </a:spcBef>
              <a:spcAft>
                <a:spcPts val="0"/>
              </a:spcAft>
              <a:buClr>
                <a:schemeClr val="dk1"/>
              </a:buClr>
              <a:buSzPts val="1800"/>
              <a:buFont typeface="Lato"/>
              <a:buChar char="■"/>
            </a:pPr>
            <a:r>
              <a:rPr b="1" lang="en" sz="1800">
                <a:solidFill>
                  <a:schemeClr val="dk1"/>
                </a:solidFill>
                <a:latin typeface="Lato"/>
                <a:ea typeface="Lato"/>
                <a:cs typeface="Lato"/>
                <a:sym typeface="Lato"/>
              </a:rPr>
              <a:t>let n1 = 10;</a:t>
            </a:r>
            <a:br>
              <a:rPr lang="en" sz="1800">
                <a:solidFill>
                  <a:schemeClr val="dk1"/>
                </a:solidFill>
                <a:latin typeface="Lato"/>
                <a:ea typeface="Lato"/>
                <a:cs typeface="Lato"/>
                <a:sym typeface="Lato"/>
              </a:rPr>
            </a:br>
            <a:r>
              <a:rPr b="1" lang="en" sz="1800">
                <a:solidFill>
                  <a:schemeClr val="dk1"/>
                </a:solidFill>
                <a:latin typeface="Lato"/>
                <a:ea typeface="Lato"/>
                <a:cs typeface="Lato"/>
                <a:sym typeface="Lato"/>
              </a:rPr>
              <a:t>let n2 = 3;</a:t>
            </a:r>
            <a:br>
              <a:rPr b="1" lang="en" sz="1800">
                <a:solidFill>
                  <a:schemeClr val="dk1"/>
                </a:solidFill>
                <a:latin typeface="Lato"/>
                <a:ea typeface="Lato"/>
                <a:cs typeface="Lato"/>
                <a:sym typeface="Lato"/>
              </a:rPr>
            </a:br>
            <a:r>
              <a:rPr b="1" lang="en" sz="1800">
                <a:solidFill>
                  <a:schemeClr val="dk1"/>
                </a:solidFill>
                <a:latin typeface="Lato"/>
                <a:ea typeface="Lato"/>
                <a:cs typeface="Lato"/>
                <a:sym typeface="Lato"/>
              </a:rPr>
              <a:t>console.log(n1 % n2); // 1</a:t>
            </a:r>
            <a:endParaRPr b="1" sz="1800">
              <a:solidFill>
                <a:schemeClr val="dk1"/>
              </a:solidFill>
              <a:latin typeface="Lato"/>
              <a:ea typeface="Lato"/>
              <a:cs typeface="Lato"/>
              <a:sym typeface="Lato"/>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7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Operators</a:t>
            </a:r>
            <a:endParaRPr sz="2400"/>
          </a:p>
        </p:txBody>
      </p:sp>
      <p:sp>
        <p:nvSpPr>
          <p:cNvPr id="469" name="Google Shape;469;p7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Assignment </a:t>
            </a:r>
            <a:r>
              <a:rPr lang="en">
                <a:solidFill>
                  <a:schemeClr val="dk1"/>
                </a:solidFill>
                <a:latin typeface="Lato"/>
                <a:ea typeface="Lato"/>
                <a:cs typeface="Lato"/>
                <a:sym typeface="Lato"/>
              </a:rPr>
              <a:t>operators:</a:t>
            </a:r>
            <a:endParaRPr>
              <a:solidFill>
                <a:schemeClr val="dk1"/>
              </a:solidFill>
              <a:latin typeface="Lato"/>
              <a:ea typeface="Lato"/>
              <a:cs typeface="Lato"/>
              <a:sym typeface="Lato"/>
            </a:endParaRPr>
          </a:p>
          <a:p>
            <a:pPr indent="-342900" lvl="1" marL="914400" rtl="0" algn="l">
              <a:spcBef>
                <a:spcPts val="0"/>
              </a:spcBef>
              <a:spcAft>
                <a:spcPts val="0"/>
              </a:spcAft>
              <a:buClr>
                <a:schemeClr val="dk1"/>
              </a:buClr>
              <a:buSzPts val="1800"/>
              <a:buFont typeface="Lato"/>
              <a:buChar char="○"/>
            </a:pPr>
            <a:r>
              <a:rPr lang="en" sz="1800">
                <a:solidFill>
                  <a:schemeClr val="dk1"/>
                </a:solidFill>
                <a:latin typeface="Lato"/>
                <a:ea typeface="Lato"/>
                <a:cs typeface="Lato"/>
                <a:sym typeface="Lato"/>
              </a:rPr>
              <a:t>Assignment operator are used to assigning values to variables.</a:t>
            </a:r>
            <a:br>
              <a:rPr lang="en" sz="1800">
                <a:solidFill>
                  <a:schemeClr val="dk1"/>
                </a:solidFill>
                <a:latin typeface="Lato"/>
                <a:ea typeface="Lato"/>
                <a:cs typeface="Lato"/>
                <a:sym typeface="Lato"/>
              </a:rPr>
            </a:br>
            <a:r>
              <a:rPr lang="en" sz="1800">
                <a:solidFill>
                  <a:schemeClr val="dk1"/>
                </a:solidFill>
                <a:latin typeface="Lato"/>
                <a:ea typeface="Lato"/>
                <a:cs typeface="Lato"/>
                <a:sym typeface="Lato"/>
              </a:rPr>
              <a:t>Example:</a:t>
            </a:r>
            <a:endParaRPr sz="1800">
              <a:solidFill>
                <a:schemeClr val="dk1"/>
              </a:solidFill>
              <a:latin typeface="Lato"/>
              <a:ea typeface="Lato"/>
              <a:cs typeface="Lato"/>
              <a:sym typeface="Lato"/>
            </a:endParaRPr>
          </a:p>
          <a:p>
            <a:pPr indent="-342900" lvl="2" marL="1371600" rtl="0" algn="l">
              <a:spcBef>
                <a:spcPts val="0"/>
              </a:spcBef>
              <a:spcAft>
                <a:spcPts val="0"/>
              </a:spcAft>
              <a:buClr>
                <a:schemeClr val="dk1"/>
              </a:buClr>
              <a:buSzPts val="1800"/>
              <a:buFont typeface="Lato"/>
              <a:buChar char="■"/>
            </a:pPr>
            <a:r>
              <a:rPr b="1" lang="en" sz="1800">
                <a:solidFill>
                  <a:schemeClr val="dk1"/>
                </a:solidFill>
                <a:latin typeface="Lato"/>
                <a:ea typeface="Lato"/>
                <a:cs typeface="Lato"/>
                <a:sym typeface="Lato"/>
              </a:rPr>
              <a:t>let n = 5;</a:t>
            </a:r>
            <a:br>
              <a:rPr b="1" lang="en" sz="1800">
                <a:solidFill>
                  <a:schemeClr val="dk1"/>
                </a:solidFill>
                <a:latin typeface="Lato"/>
                <a:ea typeface="Lato"/>
                <a:cs typeface="Lato"/>
                <a:sym typeface="Lato"/>
              </a:rPr>
            </a:br>
            <a:r>
              <a:rPr b="1" lang="en" sz="1800">
                <a:solidFill>
                  <a:schemeClr val="dk1"/>
                </a:solidFill>
                <a:latin typeface="Lato"/>
                <a:ea typeface="Lato"/>
                <a:cs typeface="Lato"/>
                <a:sym typeface="Lato"/>
              </a:rPr>
              <a:t>console.log(n); // 5</a:t>
            </a:r>
            <a:br>
              <a:rPr b="1" lang="en" sz="1800">
                <a:solidFill>
                  <a:schemeClr val="dk1"/>
                </a:solidFill>
                <a:latin typeface="Lato"/>
                <a:ea typeface="Lato"/>
                <a:cs typeface="Lato"/>
                <a:sym typeface="Lato"/>
              </a:rPr>
            </a:br>
            <a:r>
              <a:rPr b="1" lang="en" sz="1800">
                <a:solidFill>
                  <a:schemeClr val="dk1"/>
                </a:solidFill>
                <a:latin typeface="Lato"/>
                <a:ea typeface="Lato"/>
                <a:cs typeface="Lato"/>
                <a:sym typeface="Lato"/>
              </a:rPr>
              <a:t>n += 5;</a:t>
            </a:r>
            <a:br>
              <a:rPr b="1" lang="en" sz="1800">
                <a:solidFill>
                  <a:schemeClr val="dk1"/>
                </a:solidFill>
                <a:latin typeface="Lato"/>
                <a:ea typeface="Lato"/>
                <a:cs typeface="Lato"/>
                <a:sym typeface="Lato"/>
              </a:rPr>
            </a:br>
            <a:r>
              <a:rPr b="1" lang="en" sz="1800">
                <a:solidFill>
                  <a:schemeClr val="dk1"/>
                </a:solidFill>
                <a:latin typeface="Lato"/>
                <a:ea typeface="Lato"/>
                <a:cs typeface="Lato"/>
                <a:sym typeface="Lato"/>
              </a:rPr>
              <a:t>console.log(n); // 10</a:t>
            </a:r>
            <a:br>
              <a:rPr b="1" lang="en" sz="1800">
                <a:solidFill>
                  <a:schemeClr val="dk1"/>
                </a:solidFill>
                <a:latin typeface="Lato"/>
                <a:ea typeface="Lato"/>
                <a:cs typeface="Lato"/>
                <a:sym typeface="Lato"/>
              </a:rPr>
            </a:br>
            <a:r>
              <a:rPr b="1" lang="en" sz="1800">
                <a:solidFill>
                  <a:schemeClr val="dk1"/>
                </a:solidFill>
                <a:latin typeface="Lato"/>
                <a:ea typeface="Lato"/>
                <a:cs typeface="Lato"/>
                <a:sym typeface="Lato"/>
              </a:rPr>
              <a:t>n -= 5;</a:t>
            </a:r>
            <a:br>
              <a:rPr b="1" lang="en" sz="1800">
                <a:solidFill>
                  <a:schemeClr val="dk1"/>
                </a:solidFill>
                <a:latin typeface="Lato"/>
                <a:ea typeface="Lato"/>
                <a:cs typeface="Lato"/>
                <a:sym typeface="Lato"/>
              </a:rPr>
            </a:br>
            <a:r>
              <a:rPr b="1" lang="en" sz="1800">
                <a:solidFill>
                  <a:schemeClr val="dk1"/>
                </a:solidFill>
                <a:latin typeface="Lato"/>
                <a:ea typeface="Lato"/>
                <a:cs typeface="Lato"/>
                <a:sym typeface="Lato"/>
              </a:rPr>
              <a:t>console.log(n); // 5</a:t>
            </a:r>
            <a:endParaRPr b="1" sz="1800">
              <a:solidFill>
                <a:schemeClr val="dk1"/>
              </a:solidFill>
              <a:latin typeface="Lato"/>
              <a:ea typeface="Lato"/>
              <a:cs typeface="Lato"/>
              <a:sym typeface="Lato"/>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7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Operators</a:t>
            </a:r>
            <a:endParaRPr sz="2400"/>
          </a:p>
        </p:txBody>
      </p:sp>
      <p:sp>
        <p:nvSpPr>
          <p:cNvPr id="475" name="Google Shape;475;p7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Comparison </a:t>
            </a:r>
            <a:r>
              <a:rPr lang="en">
                <a:solidFill>
                  <a:schemeClr val="dk1"/>
                </a:solidFill>
                <a:latin typeface="Lato"/>
                <a:ea typeface="Lato"/>
                <a:cs typeface="Lato"/>
                <a:sym typeface="Lato"/>
              </a:rPr>
              <a:t>operators:</a:t>
            </a:r>
            <a:endParaRPr sz="1800">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Comparison operator are used to compare values of variables</a:t>
            </a:r>
            <a:r>
              <a:rPr lang="en">
                <a:solidFill>
                  <a:schemeClr val="dk1"/>
                </a:solidFill>
                <a:latin typeface="Lato"/>
                <a:ea typeface="Lato"/>
                <a:cs typeface="Lato"/>
                <a:sym typeface="Lato"/>
              </a:rPr>
              <a:t>.</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a:t>
            </a:r>
            <a:endParaRPr>
              <a:solidFill>
                <a:schemeClr val="dk1"/>
              </a:solidFill>
              <a:latin typeface="Lato"/>
              <a:ea typeface="Lato"/>
              <a:cs typeface="Lato"/>
              <a:sym typeface="Lato"/>
            </a:endParaRPr>
          </a:p>
          <a:p>
            <a:pPr indent="-317500" lvl="2" marL="1371600" rtl="0" algn="l">
              <a:spcBef>
                <a:spcPts val="0"/>
              </a:spcBef>
              <a:spcAft>
                <a:spcPts val="0"/>
              </a:spcAft>
              <a:buClr>
                <a:schemeClr val="dk1"/>
              </a:buClr>
              <a:buSzPts val="1400"/>
              <a:buFont typeface="Lato"/>
              <a:buChar char="■"/>
            </a:pPr>
            <a:r>
              <a:rPr b="1" lang="en" sz="1300">
                <a:solidFill>
                  <a:schemeClr val="dk1"/>
                </a:solidFill>
                <a:latin typeface="Courier New"/>
                <a:ea typeface="Courier New"/>
                <a:cs typeface="Courier New"/>
                <a:sym typeface="Courier New"/>
              </a:rPr>
              <a:t>let n = 5;</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 5); // true</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 5); // true</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 5); // false</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&gt; 8); // false</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&lt; 8); // true</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&gt;= 8); // false</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&lt;= 8); // true</a:t>
            </a:r>
            <a:endParaRPr b="1" sz="1300">
              <a:solidFill>
                <a:schemeClr val="dk1"/>
              </a:solidFill>
              <a:latin typeface="Courier New"/>
              <a:ea typeface="Courier New"/>
              <a:cs typeface="Courier New"/>
              <a:sym typeface="Courier New"/>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7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Operators</a:t>
            </a:r>
            <a:endParaRPr sz="2400"/>
          </a:p>
        </p:txBody>
      </p:sp>
      <p:sp>
        <p:nvSpPr>
          <p:cNvPr id="481" name="Google Shape;481;p7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Logical </a:t>
            </a:r>
            <a:r>
              <a:rPr lang="en">
                <a:solidFill>
                  <a:schemeClr val="dk1"/>
                </a:solidFill>
                <a:latin typeface="Lato"/>
                <a:ea typeface="Lato"/>
                <a:cs typeface="Lato"/>
                <a:sym typeface="Lato"/>
              </a:rPr>
              <a:t>operators:</a:t>
            </a:r>
            <a:endParaRPr sz="1800">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Logical </a:t>
            </a:r>
            <a:r>
              <a:rPr lang="en">
                <a:solidFill>
                  <a:schemeClr val="dk1"/>
                </a:solidFill>
                <a:latin typeface="Lato"/>
                <a:ea typeface="Lato"/>
                <a:cs typeface="Lato"/>
                <a:sym typeface="Lato"/>
              </a:rPr>
              <a:t>operator are used to combine multiple conditions in one.</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a:t>
            </a:r>
            <a:endParaRPr>
              <a:solidFill>
                <a:schemeClr val="dk1"/>
              </a:solidFill>
              <a:latin typeface="Lato"/>
              <a:ea typeface="Lato"/>
              <a:cs typeface="Lato"/>
              <a:sym typeface="Lato"/>
            </a:endParaRPr>
          </a:p>
          <a:p>
            <a:pPr indent="-317500" lvl="2" marL="1371600" rtl="0" algn="l">
              <a:spcBef>
                <a:spcPts val="0"/>
              </a:spcBef>
              <a:spcAft>
                <a:spcPts val="0"/>
              </a:spcAft>
              <a:buClr>
                <a:schemeClr val="dk1"/>
              </a:buClr>
              <a:buSzPts val="1400"/>
              <a:buFont typeface="Lato"/>
              <a:buChar char="■"/>
            </a:pPr>
            <a:r>
              <a:rPr b="1" lang="en" sz="1300">
                <a:solidFill>
                  <a:schemeClr val="dk1"/>
                </a:solidFill>
                <a:latin typeface="Courier New"/>
                <a:ea typeface="Courier New"/>
                <a:cs typeface="Courier New"/>
                <a:sym typeface="Courier New"/>
              </a:rPr>
              <a:t>let n = 5;</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&gt;= 5 &amp;&amp; n &lt; 10); // true</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&gt; 5 &amp;&amp; n &lt; 10); // false</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&gt;= 5 || n &lt; 10); // true</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&gt; 5 || n &lt; 10); // true</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&lt; 10)); // false</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&gt; 10)); // true</a:t>
            </a:r>
            <a:endParaRPr b="1" sz="1300">
              <a:solidFill>
                <a:schemeClr val="dk1"/>
              </a:solidFill>
              <a:latin typeface="Courier New"/>
              <a:ea typeface="Courier New"/>
              <a:cs typeface="Courier New"/>
              <a:sym typeface="Courier New"/>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85" name="Shape 485"/>
        <p:cNvGrpSpPr/>
        <p:nvPr/>
      </p:nvGrpSpPr>
      <p:grpSpPr>
        <a:xfrm>
          <a:off x="0" y="0"/>
          <a:ext cx="0" cy="0"/>
          <a:chOff x="0" y="0"/>
          <a:chExt cx="0" cy="0"/>
        </a:xfrm>
      </p:grpSpPr>
      <p:sp>
        <p:nvSpPr>
          <p:cNvPr id="486" name="Google Shape;486;p79"/>
          <p:cNvSpPr txBox="1"/>
          <p:nvPr>
            <p:ph type="title"/>
          </p:nvPr>
        </p:nvSpPr>
        <p:spPr>
          <a:xfrm>
            <a:off x="598100" y="2152347"/>
            <a:ext cx="8222100" cy="838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sz="5000">
                <a:solidFill>
                  <a:schemeClr val="dk1"/>
                </a:solidFill>
              </a:rPr>
              <a:t>Thank You</a:t>
            </a:r>
            <a:endParaRPr sz="50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idx="4294967295" type="title"/>
          </p:nvPr>
        </p:nvSpPr>
        <p:spPr>
          <a:xfrm>
            <a:off x="535775" y="712150"/>
            <a:ext cx="51972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3600"/>
              <a:t>Creation at Netscape</a:t>
            </a:r>
            <a:endParaRPr sz="2400"/>
          </a:p>
        </p:txBody>
      </p:sp>
      <p:sp>
        <p:nvSpPr>
          <p:cNvPr id="123" name="Google Shape;123;p19"/>
          <p:cNvSpPr txBox="1"/>
          <p:nvPr>
            <p:ph idx="4294967295" type="title"/>
          </p:nvPr>
        </p:nvSpPr>
        <p:spPr>
          <a:xfrm>
            <a:off x="535775" y="1480150"/>
            <a:ext cx="6901500" cy="30675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600"/>
              </a:spcAft>
              <a:buNone/>
            </a:pPr>
            <a:r>
              <a:rPr b="0" lang="en" sz="1800">
                <a:latin typeface="Lato"/>
                <a:ea typeface="Lato"/>
                <a:cs typeface="Lato"/>
                <a:sym typeface="Lato"/>
              </a:rPr>
              <a:t>During these formative years of the Web, web pages could only be static, lacking the capability for dynamic behavior after the page was loaded in the browser. There was a desire in the flourishing web development scene to remove this limitation, so in 1995, Netscape decided to add a scripting language to Navigator. They pursued two routes to achieve this: collaborating with Sun Microsystems to embed the Java programming language, while also hiring Brendan Eich to embed the Scheme language.</a:t>
            </a:r>
            <a:endParaRPr sz="1700">
              <a:latin typeface="Lato"/>
              <a:ea typeface="Lato"/>
              <a:cs typeface="Lato"/>
              <a:sym typeface="Lato"/>
            </a:endParaRPr>
          </a:p>
        </p:txBody>
      </p:sp>
      <p:pic>
        <p:nvPicPr>
          <p:cNvPr id="124" name="Google Shape;124;p19"/>
          <p:cNvPicPr preferRelativeResize="0"/>
          <p:nvPr/>
        </p:nvPicPr>
        <p:blipFill>
          <a:blip r:embed="rId3">
            <a:alphaModFix/>
          </a:blip>
          <a:stretch>
            <a:fillRect/>
          </a:stretch>
        </p:blipFill>
        <p:spPr>
          <a:xfrm>
            <a:off x="7891400" y="3901425"/>
            <a:ext cx="1011349" cy="10113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idx="4294967295" type="title"/>
          </p:nvPr>
        </p:nvSpPr>
        <p:spPr>
          <a:xfrm>
            <a:off x="535775" y="712150"/>
            <a:ext cx="51972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3600"/>
              <a:t>Creation at Netscape</a:t>
            </a:r>
            <a:endParaRPr sz="2400"/>
          </a:p>
        </p:txBody>
      </p:sp>
      <p:sp>
        <p:nvSpPr>
          <p:cNvPr id="130" name="Google Shape;130;p20"/>
          <p:cNvSpPr txBox="1"/>
          <p:nvPr>
            <p:ph idx="4294967295" type="title"/>
          </p:nvPr>
        </p:nvSpPr>
        <p:spPr>
          <a:xfrm>
            <a:off x="535775" y="1480150"/>
            <a:ext cx="6901500" cy="30675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600"/>
              </a:spcAft>
              <a:buNone/>
            </a:pPr>
            <a:r>
              <a:rPr b="0" lang="en" sz="1800">
                <a:latin typeface="Lato"/>
                <a:ea typeface="Lato"/>
                <a:cs typeface="Lato"/>
                <a:sym typeface="Lato"/>
              </a:rPr>
              <a:t>Netscape management soon decided that the best option was for Eich to devise a new language, with syntax similar to Java and less like Scheme or other extant scripting languages. Although the new language and its interpreter implementation were called LiveScript when first shipped as part of a Navigator beta in September 1995, the name was changed to JavaScript for the official release in December.</a:t>
            </a:r>
            <a:endParaRPr sz="1700">
              <a:latin typeface="Lato"/>
              <a:ea typeface="Lato"/>
              <a:cs typeface="Lato"/>
              <a:sym typeface="Lato"/>
            </a:endParaRPr>
          </a:p>
        </p:txBody>
      </p:sp>
      <p:pic>
        <p:nvPicPr>
          <p:cNvPr id="131" name="Google Shape;131;p20"/>
          <p:cNvPicPr preferRelativeResize="0"/>
          <p:nvPr/>
        </p:nvPicPr>
        <p:blipFill>
          <a:blip r:embed="rId3">
            <a:alphaModFix/>
          </a:blip>
          <a:stretch>
            <a:fillRect/>
          </a:stretch>
        </p:blipFill>
        <p:spPr>
          <a:xfrm>
            <a:off x="7891400" y="3901425"/>
            <a:ext cx="1011349" cy="10113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idx="4294967295" type="title"/>
          </p:nvPr>
        </p:nvSpPr>
        <p:spPr>
          <a:xfrm>
            <a:off x="535775" y="712150"/>
            <a:ext cx="51972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3600"/>
              <a:t>Creation at Netscape</a:t>
            </a:r>
            <a:endParaRPr sz="2400"/>
          </a:p>
        </p:txBody>
      </p:sp>
      <p:sp>
        <p:nvSpPr>
          <p:cNvPr id="137" name="Google Shape;137;p21"/>
          <p:cNvSpPr txBox="1"/>
          <p:nvPr>
            <p:ph idx="4294967295" type="title"/>
          </p:nvPr>
        </p:nvSpPr>
        <p:spPr>
          <a:xfrm>
            <a:off x="535775" y="1480150"/>
            <a:ext cx="6901500" cy="30675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600"/>
              </a:spcAft>
              <a:buNone/>
            </a:pPr>
            <a:r>
              <a:rPr b="0" lang="en" sz="1800">
                <a:latin typeface="Lato"/>
                <a:ea typeface="Lato"/>
                <a:cs typeface="Lato"/>
                <a:sym typeface="Lato"/>
              </a:rPr>
              <a:t>The choice of the JavaScript name has caused confusion, implying that it is directly related to Java. At the time, the dot-com boom had begun and Java was the hot new language, so Eich considered the JavaScript name a marketing ploy by Netscape.</a:t>
            </a:r>
            <a:endParaRPr sz="1700">
              <a:latin typeface="Lato"/>
              <a:ea typeface="Lato"/>
              <a:cs typeface="Lato"/>
              <a:sym typeface="Lato"/>
            </a:endParaRPr>
          </a:p>
        </p:txBody>
      </p:sp>
      <p:pic>
        <p:nvPicPr>
          <p:cNvPr id="138" name="Google Shape;138;p21"/>
          <p:cNvPicPr preferRelativeResize="0"/>
          <p:nvPr/>
        </p:nvPicPr>
        <p:blipFill>
          <a:blip r:embed="rId3">
            <a:alphaModFix/>
          </a:blip>
          <a:stretch>
            <a:fillRect/>
          </a:stretch>
        </p:blipFill>
        <p:spPr>
          <a:xfrm>
            <a:off x="7891400" y="3901425"/>
            <a:ext cx="1011349" cy="10113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