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</p:sldIdLst>
  <p:sldSz cy="5143500" cx="9144000"/>
  <p:notesSz cx="6858000" cy="9144000"/>
  <p:embeddedFontLst>
    <p:embeddedFont>
      <p:font typeface="Roboto"/>
      <p:regular r:id="rId159"/>
      <p:bold r:id="rId160"/>
      <p:italic r:id="rId161"/>
      <p:boldItalic r:id="rId162"/>
    </p:embeddedFont>
    <p:embeddedFont>
      <p:font typeface="Caveat"/>
      <p:regular r:id="rId163"/>
      <p:bold r:id="rId164"/>
    </p:embeddedFont>
    <p:embeddedFont>
      <p:font typeface="Nunito"/>
      <p:regular r:id="rId165"/>
      <p:bold r:id="rId166"/>
      <p:italic r:id="rId167"/>
      <p:boldItalic r:id="rId168"/>
    </p:embeddedFont>
    <p:embeddedFont>
      <p:font typeface="Lato"/>
      <p:regular r:id="rId169"/>
      <p:bold r:id="rId170"/>
      <p:italic r:id="rId171"/>
      <p:boldItalic r:id="rId172"/>
    </p:embeddedFont>
    <p:embeddedFont>
      <p:font typeface="Maven Pro"/>
      <p:regular r:id="rId173"/>
      <p:bold r:id="rId1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174" Type="http://schemas.openxmlformats.org/officeDocument/2006/relationships/font" Target="fonts/MavenPro-bold.fntdata"/><Relationship Id="rId38" Type="http://schemas.openxmlformats.org/officeDocument/2006/relationships/slide" Target="slides/slide33.xml"/><Relationship Id="rId173" Type="http://schemas.openxmlformats.org/officeDocument/2006/relationships/font" Target="fonts/MavenPr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font" Target="fonts/Lato-boldItalic.fntdata"/><Relationship Id="rId65" Type="http://schemas.openxmlformats.org/officeDocument/2006/relationships/slide" Target="slides/slide60.xml"/><Relationship Id="rId171" Type="http://schemas.openxmlformats.org/officeDocument/2006/relationships/font" Target="fonts/Lato-italic.fntdata"/><Relationship Id="rId68" Type="http://schemas.openxmlformats.org/officeDocument/2006/relationships/slide" Target="slides/slide63.xml"/><Relationship Id="rId170" Type="http://schemas.openxmlformats.org/officeDocument/2006/relationships/font" Target="fonts/Lato-bold.fntdata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font" Target="fonts/Nunito-regular.fntdata"/><Relationship Id="rId69" Type="http://schemas.openxmlformats.org/officeDocument/2006/relationships/slide" Target="slides/slide64.xml"/><Relationship Id="rId164" Type="http://schemas.openxmlformats.org/officeDocument/2006/relationships/font" Target="fonts/Caveat-bold.fntdata"/><Relationship Id="rId163" Type="http://schemas.openxmlformats.org/officeDocument/2006/relationships/font" Target="fonts/Caveat-regular.fntdata"/><Relationship Id="rId162" Type="http://schemas.openxmlformats.org/officeDocument/2006/relationships/font" Target="fonts/Roboto-boldItalic.fntdata"/><Relationship Id="rId169" Type="http://schemas.openxmlformats.org/officeDocument/2006/relationships/font" Target="fonts/Lato-regular.fntdata"/><Relationship Id="rId168" Type="http://schemas.openxmlformats.org/officeDocument/2006/relationships/font" Target="fonts/Nunito-boldItalic.fntdata"/><Relationship Id="rId167" Type="http://schemas.openxmlformats.org/officeDocument/2006/relationships/font" Target="fonts/Nunito-italic.fntdata"/><Relationship Id="rId166" Type="http://schemas.openxmlformats.org/officeDocument/2006/relationships/font" Target="fonts/Nunito-bold.fntdata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font" Target="fonts/Roboto-italic.fntdata"/><Relationship Id="rId54" Type="http://schemas.openxmlformats.org/officeDocument/2006/relationships/slide" Target="slides/slide49.xml"/><Relationship Id="rId160" Type="http://schemas.openxmlformats.org/officeDocument/2006/relationships/font" Target="fonts/Roboto-bold.fntdata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font" Target="fonts/Roboto-regular.fntdata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f92a0b3a9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f92a0b3a9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7a56f6220c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7a56f6220c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7a56f6220c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7a56f6220c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7a56f6220c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7a56f6220c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7a56f6220c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7a56f6220c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7a56f6220c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7a56f6220c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7a56f6220c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7a56f6220c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7a56f6220c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7a56f6220c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7a56f6220c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7a56f6220c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7a56f6220c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7a56f6220c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7a56f6220c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7a56f6220c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214873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214873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7a8789610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7a8789610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7a87896104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7a87896104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7a87896104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7a87896104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7a87896104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7a87896104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7a87896104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7a87896104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7a87896104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7a87896104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7a87896104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7a87896104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7a87896104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7a87896104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84d09b69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84d09b6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84d09b69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84d09b69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f92a0b3a9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f92a0b3a9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84d09b69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84d09b69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4d09b69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4d09b69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4d09b699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4d09b699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4d09b69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4d09b69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84d09b699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84d09b699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84d09b69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84d09b69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84d09b69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84d09b69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84d09b699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84d09b699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09b699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09b699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84d09b699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84d09b699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2148735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2148735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09b699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09b699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84d09b699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84d09b699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84d09b699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84d09b699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84d09b699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84d09b699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84d09b699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84d09b699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84d09b699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84d09b699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84d09b699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84d09b699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84d09b699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84d09b699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84d09b699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84d09b699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84d09b699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84d09b699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f92a0b3a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f92a0b3a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4d09b699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84d09b699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84d09b699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84d09b699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84d09b699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84d09b699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84d09b699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84d09b699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84d09b699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84d09b699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84d09b699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84d09b699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84d09b699d_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84d09b699d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84d09b699d_2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84d09b699d_2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84d09b699d_2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84d09b699d_2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84d09b699d_2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84d09b699d_2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f92a0b3a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f92a0b3a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84d09b699d_2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84d09b699d_2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84d09b699d_2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84d09b699d_2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84d09b699d_2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84d09b699d_2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84d09b699d_27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84d09b699d_2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fa687964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fa687964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fa687964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fa687964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f92a0b3a9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f92a0b3a9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f92a0b3a9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f92a0b3a9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2148735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2148735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fa687964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fa687964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fa687964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fa687964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fa687964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fa687964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fa6879646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fa687964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fa687964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fa687964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fa687964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fa687964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fa6879646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fa6879646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fa6879646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fa6879646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fa6879646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fa6879646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fa6879646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fa6879646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2148735c8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2148735c8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https://www.credly.com/badges/c3e0f7e9-4c13-4393-91a8-42e9901e2e04/linked_in_profile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https://graduation.udacity.com/confirm/4epk27st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https://www.credly.com/badges/7f8f27e0-1dad-4011-8565-f648cb709829/linked_in_profile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fa6879646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fa6879646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fa6879646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fa6879646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fa6879646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fa6879646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fa6879646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fa6879646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fa6879646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fa6879646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fa6879646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fa6879646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fa6879646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fa6879646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fa6879646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fa6879646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fa6879646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fa6879646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f92a0b3a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f92a0b3a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f92a0b3a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f92a0b3a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fa687964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fa68796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2148735c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2148735c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f92a0b3a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f92a0b3a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62148735c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62148735c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6b7d0f6ba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6b7d0f6ba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f92a0b3a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f92a0b3a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2148735c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62148735c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f92a0b3a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f92a0b3a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62148735c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62148735c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f92a0b3a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f92a0b3a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fa68796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fa68796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62148735c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62148735c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f92a0b3a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f92a0b3a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62148735c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62148735c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6b7d0f6ba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6b7d0f6ba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b7d0f6baf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b7d0f6ba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f92a0b3a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ff92a0b3a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62148735c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62148735c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b7d0f6baf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b7d0f6baf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f92a0b3a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ff92a0b3a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2148735c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62148735c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fa687964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fa687964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6b7d0f6baf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6b7d0f6baf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f92a0b3a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f92a0b3a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6b7d0f6baf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6b7d0f6baf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b7d0f6baf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b7d0f6baf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f92a0b3a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ff92a0b3a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6b7d0f6baf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6b7d0f6baf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6b7d0f6baf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6b7d0f6b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b7d0f6baf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b7d0f6ba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b7d0f6baf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b7d0f6baf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6b7d0f6baf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6b7d0f6baf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fa687964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fa687964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6b7d0f6baf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6b7d0f6baf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b7d0f6baf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b7d0f6baf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6b7d0f6baf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6b7d0f6baf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b7d0f6baf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b7d0f6baf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72749b68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72749b6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72749b68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72749b68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72749b68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72749b68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2749b68e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2749b68e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72749b68e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72749b68e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72749b68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72749b68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fa6879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fa6879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72749b68e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72749b68e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72749b68e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72749b68e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72749b68e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72749b68e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72749b68e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72749b68e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72749b68e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72749b68e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72749b68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72749b68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72749b68e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72749b68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4ca69341f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4ca69341f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4ca69341f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4ca69341f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4ca69341f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4ca69341f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f92a0b3a9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f92a0b3a9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4ca69341fc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4ca69341f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4ca69341fc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4ca69341f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4ca69341fc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4ca69341fc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4ca69341fc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4ca69341f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4ca69341f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4ca69341f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4ca69341f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4ca69341f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4ca69341fc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4ca69341fc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7a56f622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7a56f622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7a56f6220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7a56f6220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7a56f6220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7a56f6220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9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967150" y="1767875"/>
            <a:ext cx="8242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For Absolute Beginners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855297" y="2693925"/>
            <a:ext cx="1768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(Daniyal Nagori)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LOG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12"/>
          <p:cNvSpPr txBox="1"/>
          <p:nvPr>
            <p:ph idx="1" type="body"/>
          </p:nvPr>
        </p:nvSpPr>
        <p:spPr>
          <a:xfrm>
            <a:off x="311700" y="1017800"/>
            <a:ext cx="8520600" cy="23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allows you to perform mathematical tasks.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a constructor. All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properties/methods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Math can be called by using Math as an object.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Math.round()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rounds a number to the nearest integer.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2.49 will be rounded down (2), and 2.5 will be rounded up (3).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12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Rounding numbers</a:t>
            </a:r>
            <a:endParaRPr sz="2800"/>
          </a:p>
        </p:txBody>
      </p:sp>
      <p:sp>
        <p:nvSpPr>
          <p:cNvPr id="673" name="Google Shape;673;p112"/>
          <p:cNvSpPr txBox="1"/>
          <p:nvPr>
            <p:ph idx="1" type="body"/>
          </p:nvPr>
        </p:nvSpPr>
        <p:spPr>
          <a:xfrm>
            <a:off x="276375" y="3384250"/>
            <a:ext cx="8449200" cy="1201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scoreAvg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132.23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numberOfStars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scoreAvg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132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3"/>
          <p:cNvSpPr txBox="1"/>
          <p:nvPr>
            <p:ph idx="1" type="body"/>
          </p:nvPr>
        </p:nvSpPr>
        <p:spPr>
          <a:xfrm>
            <a:off x="311700" y="1017800"/>
            <a:ext cx="8520600" cy="17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Math.ceil()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rounds a number rounded UP to the nearest integer.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Math.floor()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rounds a number DOWN to the nearest integer.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13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Rounding numbers</a:t>
            </a:r>
            <a:endParaRPr sz="2800"/>
          </a:p>
        </p:txBody>
      </p:sp>
      <p:sp>
        <p:nvSpPr>
          <p:cNvPr id="680" name="Google Shape;680;p113"/>
          <p:cNvSpPr txBox="1"/>
          <p:nvPr>
            <p:ph idx="1" type="body"/>
          </p:nvPr>
        </p:nvSpPr>
        <p:spPr>
          <a:xfrm>
            <a:off x="311700" y="2819000"/>
            <a:ext cx="8449200" cy="1356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ceil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0.60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ceil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4.40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-4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0.60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0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4.40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-5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4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random numbers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5"/>
          <p:cNvSpPr txBox="1"/>
          <p:nvPr>
            <p:ph idx="1" type="body"/>
          </p:nvPr>
        </p:nvSpPr>
        <p:spPr>
          <a:xfrm>
            <a:off x="311700" y="1017800"/>
            <a:ext cx="8520600" cy="23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Math.random()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returns a random number from 0 (inclusive) up to but not including 1 (exclusive).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15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Generating random numbers</a:t>
            </a:r>
            <a:endParaRPr sz="2800"/>
          </a:p>
        </p:txBody>
      </p:sp>
      <p:sp>
        <p:nvSpPr>
          <p:cNvPr id="692" name="Google Shape;692;p115"/>
          <p:cNvSpPr txBox="1"/>
          <p:nvPr>
            <p:ph idx="1" type="body"/>
          </p:nvPr>
        </p:nvSpPr>
        <p:spPr>
          <a:xfrm>
            <a:off x="311700" y="2833175"/>
            <a:ext cx="8449200" cy="1201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0.0000000000000000 - 0.9999999999999999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*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0 - 9.999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*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0 - 99.999999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16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strings to integers and decimals 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17"/>
          <p:cNvSpPr txBox="1"/>
          <p:nvPr>
            <p:ph idx="1" type="body"/>
          </p:nvPr>
        </p:nvSpPr>
        <p:spPr>
          <a:xfrm>
            <a:off x="311700" y="1017800"/>
            <a:ext cx="8520600" cy="18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parseInt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parses a value as a string and returns the first integer.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parseFloat()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parses a value as a string and returns the first number.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17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Converting strings to integers and decimals </a:t>
            </a:r>
            <a:endParaRPr sz="2800"/>
          </a:p>
        </p:txBody>
      </p:sp>
      <p:sp>
        <p:nvSpPr>
          <p:cNvPr id="704" name="Google Shape;704;p117"/>
          <p:cNvSpPr txBox="1"/>
          <p:nvPr>
            <p:ph idx="1" type="body"/>
          </p:nvPr>
        </p:nvSpPr>
        <p:spPr>
          <a:xfrm>
            <a:off x="347400" y="2819025"/>
            <a:ext cx="8449200" cy="1992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parseInt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"10"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"10.00"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"10.33"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NaN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parseFloat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"10"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"10.00"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"10.33"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10.33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NaN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8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strings to numbers, numbers to strings 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19"/>
          <p:cNvSpPr txBox="1"/>
          <p:nvPr>
            <p:ph idx="1" type="body"/>
          </p:nvPr>
        </p:nvSpPr>
        <p:spPr>
          <a:xfrm>
            <a:off x="311700" y="1017800"/>
            <a:ext cx="8520600" cy="18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Number()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converts a value to a number.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String()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converts a value to a string.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19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Converting strings to numbers, numbers to strings </a:t>
            </a:r>
            <a:endParaRPr sz="2800"/>
          </a:p>
        </p:txBody>
      </p:sp>
      <p:sp>
        <p:nvSpPr>
          <p:cNvPr id="716" name="Google Shape;716;p119"/>
          <p:cNvSpPr txBox="1"/>
          <p:nvPr>
            <p:ph idx="1" type="body"/>
          </p:nvPr>
        </p:nvSpPr>
        <p:spPr>
          <a:xfrm>
            <a:off x="311700" y="2642375"/>
            <a:ext cx="8449200" cy="1992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Number()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"10"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"10.33"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10.33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NaN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String()&amp; .toString()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"22"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"44"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20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Controlling the length of decimals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21"/>
          <p:cNvSpPr txBox="1"/>
          <p:nvPr>
            <p:ph idx="1" type="body"/>
          </p:nvPr>
        </p:nvSpPr>
        <p:spPr>
          <a:xfrm>
            <a:off x="311700" y="1017800"/>
            <a:ext cx="8520600" cy="18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toFixed()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converts a number to a string.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toFixed()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rounds the string to a specified number of decimals.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21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Controlling the length of decimals</a:t>
            </a:r>
            <a:endParaRPr sz="2800"/>
          </a:p>
        </p:txBody>
      </p:sp>
      <p:sp>
        <p:nvSpPr>
          <p:cNvPr id="728" name="Google Shape;728;p121"/>
          <p:cNvSpPr txBox="1"/>
          <p:nvPr>
            <p:ph idx="1" type="body"/>
          </p:nvPr>
        </p:nvSpPr>
        <p:spPr>
          <a:xfrm>
            <a:off x="311700" y="2642375"/>
            <a:ext cx="8449200" cy="861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25.154123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prettyTotal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toFixed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25.15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LOG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console.log()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writes (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logs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) a message to the console.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console.log()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is useful for testing purposes.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2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Built-in Constructors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23"/>
          <p:cNvSpPr txBox="1"/>
          <p:nvPr>
            <p:ph idx="1" type="body"/>
          </p:nvPr>
        </p:nvSpPr>
        <p:spPr>
          <a:xfrm>
            <a:off x="311700" y="1017800"/>
            <a:ext cx="8520600" cy="1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constructor is a special function that creates and initializes an object instance of a class. In JavaScript, a constructor gets called when an object is created using the new keyword.The purpose of a constructor is to create a new object and set values for any existing object properties.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23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Javascript Built-in Constructors</a:t>
            </a:r>
            <a:endParaRPr sz="2800"/>
          </a:p>
        </p:txBody>
      </p:sp>
      <p:sp>
        <p:nvSpPr>
          <p:cNvPr id="740" name="Google Shape;740;p123"/>
          <p:cNvSpPr txBox="1"/>
          <p:nvPr>
            <p:ph idx="1" type="body"/>
          </p:nvPr>
        </p:nvSpPr>
        <p:spPr>
          <a:xfrm>
            <a:off x="311700" y="2790750"/>
            <a:ext cx="8449200" cy="2034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 new String object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 new Number object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 new Boolean object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 new Object object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 new Array object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 new Function object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 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 new Date object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24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current date and time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5"/>
          <p:cNvSpPr txBox="1"/>
          <p:nvPr>
            <p:ph idx="1" type="body"/>
          </p:nvPr>
        </p:nvSpPr>
        <p:spPr>
          <a:xfrm>
            <a:off x="311700" y="1017800"/>
            <a:ext cx="8520600" cy="18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let us work with dates: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25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Getting the current date and time</a:t>
            </a:r>
            <a:endParaRPr sz="2800"/>
          </a:p>
        </p:txBody>
      </p:sp>
      <p:sp>
        <p:nvSpPr>
          <p:cNvPr id="752" name="Google Shape;752;p125"/>
          <p:cNvSpPr txBox="1"/>
          <p:nvPr>
            <p:ph idx="1" type="body"/>
          </p:nvPr>
        </p:nvSpPr>
        <p:spPr>
          <a:xfrm>
            <a:off x="311700" y="2465750"/>
            <a:ext cx="8449200" cy="1024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Mon Oct 31 2022 19:37:34 GMT+0500 (Pakistan Standard Time)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"2000"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Sat Dec 02 2000 00:00:00 GMT+0500 (Pakistan Standard Time)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6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parts of the date and time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27"/>
          <p:cNvSpPr txBox="1"/>
          <p:nvPr>
            <p:ph idx="1" type="body"/>
          </p:nvPr>
        </p:nvSpPr>
        <p:spPr>
          <a:xfrm>
            <a:off x="311700" y="1017800"/>
            <a:ext cx="8520600" cy="9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in Date Object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27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Extracting parts of the date and time</a:t>
            </a:r>
            <a:endParaRPr sz="2800"/>
          </a:p>
        </p:txBody>
      </p:sp>
      <p:sp>
        <p:nvSpPr>
          <p:cNvPr id="764" name="Google Shape;764;p127"/>
          <p:cNvSpPr txBox="1"/>
          <p:nvPr>
            <p:ph idx="1" type="body"/>
          </p:nvPr>
        </p:nvSpPr>
        <p:spPr>
          <a:xfrm>
            <a:off x="311700" y="2013050"/>
            <a:ext cx="8449200" cy="2032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currentMonth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getMonth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dayOfMonth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getDate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currYr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getFullYear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currentHrs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getHours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currMins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getMinutes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currSecs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getSeconds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currMills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getMilliseconds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millsSince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getTime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getTime gives you the number of milliseconds that have elapsed since midnight, Jan. 1, 1970.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28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Specifying a date and time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29"/>
          <p:cNvSpPr txBox="1"/>
          <p:nvPr>
            <p:ph idx="1" type="body"/>
          </p:nvPr>
        </p:nvSpPr>
        <p:spPr>
          <a:xfrm>
            <a:off x="311700" y="1017800"/>
            <a:ext cx="8520600" cy="12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Date(date string)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creates a date object from a date string: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29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Specifying a date and time</a:t>
            </a:r>
            <a:endParaRPr sz="2800"/>
          </a:p>
        </p:txBody>
      </p:sp>
      <p:sp>
        <p:nvSpPr>
          <p:cNvPr id="776" name="Google Shape;776;p129"/>
          <p:cNvSpPr txBox="1"/>
          <p:nvPr>
            <p:ph idx="1" type="body"/>
          </p:nvPr>
        </p:nvSpPr>
        <p:spPr>
          <a:xfrm>
            <a:off x="311700" y="2244200"/>
            <a:ext cx="8449200" cy="2254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"October 13, 2014 11:13:00"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Mon Oct 13 2014 11:13:00 GMT+0500 (Pakistan Standard Time)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"2022-03-25"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Fri Mar 25 2022 05:00:00 GMT+0500 (Pakistan Standard Time)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2018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Mon Dec 24 2018 10:33:30 GMT+0500 (Pakistan Standard Time)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30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31"/>
          <p:cNvSpPr txBox="1"/>
          <p:nvPr>
            <p:ph idx="1" type="body"/>
          </p:nvPr>
        </p:nvSpPr>
        <p:spPr>
          <a:xfrm>
            <a:off x="311700" y="1017800"/>
            <a:ext cx="8520600" cy="23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-31858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</a:t>
            </a:r>
            <a:b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we have a website where we need to show a greeting message 3 times per page and we have 4 pages now we need to write a greeting message 3 * 4 = 12 times manually. What if we need to change something in the greeting message? We need to reflect the changes in all the places this is not an efficient approach.</a:t>
            </a:r>
            <a:b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58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b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 into play. We created a simple greeting message function and we can just call it all over the website this way we just need to write a greeting message once and reuse it all over the website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31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Functions</a:t>
            </a:r>
            <a:endParaRPr sz="2800"/>
          </a:p>
        </p:txBody>
      </p:sp>
      <p:sp>
        <p:nvSpPr>
          <p:cNvPr id="788" name="Google Shape;788;p131"/>
          <p:cNvSpPr txBox="1"/>
          <p:nvPr>
            <p:ph idx="1" type="body"/>
          </p:nvPr>
        </p:nvSpPr>
        <p:spPr>
          <a:xfrm>
            <a:off x="347400" y="3371100"/>
            <a:ext cx="8449200" cy="1483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Creating a Function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Invoking a Function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"Hamzah, Welcome to our Website"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Write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32"/>
          <p:cNvSpPr txBox="1"/>
          <p:nvPr>
            <p:ph idx="1" type="body"/>
          </p:nvPr>
        </p:nvSpPr>
        <p:spPr>
          <a:xfrm>
            <a:off x="311700" y="1017800"/>
            <a:ext cx="8520600" cy="29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function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block of code designed to perform a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particular task.</a:t>
            </a:r>
            <a:endParaRPr b="1"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JavaScript function is executed when "something"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invokes it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(calls it).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JavaScript function is defined with 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keyword, followed by a name, followed by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parentheses ()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names can contain letters, digits, underscores, and dollar signs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(same rules as variables).</a:t>
            </a:r>
            <a:endParaRPr b="1"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32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Functions</a:t>
            </a:r>
            <a:endParaRPr sz="28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33"/>
          <p:cNvSpPr txBox="1"/>
          <p:nvPr>
            <p:ph idx="1" type="body"/>
          </p:nvPr>
        </p:nvSpPr>
        <p:spPr>
          <a:xfrm>
            <a:off x="311700" y="1017800"/>
            <a:ext cx="8520600" cy="19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listed inside the parentheses () in the function definition.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arguments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received by the function when it is invoked.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the function, the arguments (the parameters) behave as local variables.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33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Functions - Parameters and arguments</a:t>
            </a:r>
            <a:endParaRPr sz="2800"/>
          </a:p>
        </p:txBody>
      </p:sp>
      <p:sp>
        <p:nvSpPr>
          <p:cNvPr id="801" name="Google Shape;801;p133"/>
          <p:cNvSpPr txBox="1"/>
          <p:nvPr>
            <p:ph idx="1" type="body"/>
          </p:nvPr>
        </p:nvSpPr>
        <p:spPr>
          <a:xfrm>
            <a:off x="347400" y="2976300"/>
            <a:ext cx="8449200" cy="1878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Defining a Function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", Welcome to our Website"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OR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console.log(`${name}, Welcome to our Website`)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Invoking a Function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showGreetingsMessage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"Hamzah"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"Hamzah, Welcome to our Website"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showGreetingsMessage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"Ali"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"Ali, Welcome to our Website"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34"/>
          <p:cNvSpPr txBox="1"/>
          <p:nvPr>
            <p:ph idx="1" type="body"/>
          </p:nvPr>
        </p:nvSpPr>
        <p:spPr>
          <a:xfrm>
            <a:off x="311700" y="1017800"/>
            <a:ext cx="8520600" cy="19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JavaScript reaches a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statement, the function will stop executing.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often compute a return value. The return value is "returned" back to the "caller":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34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Functions - return</a:t>
            </a:r>
            <a:endParaRPr sz="2800"/>
          </a:p>
        </p:txBody>
      </p:sp>
      <p:sp>
        <p:nvSpPr>
          <p:cNvPr id="808" name="Google Shape;808;p134"/>
          <p:cNvSpPr txBox="1"/>
          <p:nvPr>
            <p:ph idx="1" type="body"/>
          </p:nvPr>
        </p:nvSpPr>
        <p:spPr>
          <a:xfrm>
            <a:off x="347400" y="2976300"/>
            <a:ext cx="8449200" cy="1878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Defining a Function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showGreetingsMessage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, Welcome to our Website`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Invoking a Function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greetingMessage1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showGreetingsMessage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"Hamzah"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"Hamzah, Welcome to our Website"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greetingMessage2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showGreetingsMessage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"Ali"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"Ali, Welcome to our Website"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35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Functions - return</a:t>
            </a:r>
            <a:endParaRPr sz="2800"/>
          </a:p>
        </p:txBody>
      </p:sp>
      <p:sp>
        <p:nvSpPr>
          <p:cNvPr id="814" name="Google Shape;814;p135"/>
          <p:cNvSpPr txBox="1"/>
          <p:nvPr>
            <p:ph idx="1" type="body"/>
          </p:nvPr>
        </p:nvSpPr>
        <p:spPr>
          <a:xfrm>
            <a:off x="347400" y="1078800"/>
            <a:ext cx="8449200" cy="2725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addTwoNumbers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endParaRPr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addTwoNumbers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"Big Number"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36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Functions - </a:t>
            </a:r>
            <a:r>
              <a:rPr lang="en" sz="2800"/>
              <a:t>Default or unsuitable parameters</a:t>
            </a:r>
            <a:endParaRPr sz="2800"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47400" y="1078800"/>
            <a:ext cx="8449200" cy="2494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name = "Hello" is the default value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showGreetingsMessage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, Welcome to our Website`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showGreetingsMessage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"Hello, Welcome to our Website"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showGreetingsMessage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"Ali"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"Ali, Welcome to our Website"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37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Functions - Arrow Function</a:t>
            </a:r>
            <a:endParaRPr sz="2800"/>
          </a:p>
        </p:txBody>
      </p:sp>
      <p:sp>
        <p:nvSpPr>
          <p:cNvPr id="826" name="Google Shape;826;p137"/>
          <p:cNvSpPr txBox="1"/>
          <p:nvPr>
            <p:ph idx="1" type="body"/>
          </p:nvPr>
        </p:nvSpPr>
        <p:spPr>
          <a:xfrm>
            <a:off x="311700" y="1017800"/>
            <a:ext cx="8520600" cy="14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Arrow functions were introduced in ES6.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Arrow functions allow us to write shorter function syntax: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37"/>
          <p:cNvSpPr txBox="1"/>
          <p:nvPr>
            <p:ph idx="1" type="body"/>
          </p:nvPr>
        </p:nvSpPr>
        <p:spPr>
          <a:xfrm>
            <a:off x="347400" y="2205750"/>
            <a:ext cx="8449200" cy="2494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showGreetingsMessage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, Welcome to our Website`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greetingMessage1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showGreetingsMessage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"Hello, Welcome to our Website"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greetingMessage2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showGreetingsMessage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"Ali"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"Ali, Welcome to our Website"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8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this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39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What is </a:t>
            </a:r>
            <a:r>
              <a:rPr b="1" lang="en" sz="2800"/>
              <a:t>this</a:t>
            </a:r>
            <a:r>
              <a:rPr lang="en" sz="2800"/>
              <a:t>?</a:t>
            </a:r>
            <a:endParaRPr sz="2800"/>
          </a:p>
        </p:txBody>
      </p:sp>
      <p:sp>
        <p:nvSpPr>
          <p:cNvPr id="838" name="Google Shape;838;p139"/>
          <p:cNvSpPr txBox="1"/>
          <p:nvPr>
            <p:ph idx="1" type="body"/>
          </p:nvPr>
        </p:nvSpPr>
        <p:spPr>
          <a:xfrm>
            <a:off x="311700" y="1017800"/>
            <a:ext cx="8520600" cy="18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JavaScript, 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refers to an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depends on how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being invoked (used or called).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refers to different objects depending on how it is used: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40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What is </a:t>
            </a:r>
            <a:r>
              <a:rPr b="1" lang="en" sz="2800"/>
              <a:t>this</a:t>
            </a:r>
            <a:r>
              <a:rPr lang="en" sz="2800"/>
              <a:t>? - </a:t>
            </a:r>
            <a:r>
              <a:rPr b="1" lang="en" sz="2800"/>
              <a:t>this </a:t>
            </a:r>
            <a:r>
              <a:rPr lang="en" sz="2800"/>
              <a:t>Alone</a:t>
            </a:r>
            <a:endParaRPr sz="2800"/>
          </a:p>
        </p:txBody>
      </p:sp>
      <p:sp>
        <p:nvSpPr>
          <p:cNvPr id="844" name="Google Shape;844;p140"/>
          <p:cNvSpPr txBox="1"/>
          <p:nvPr>
            <p:ph idx="1" type="body"/>
          </p:nvPr>
        </p:nvSpPr>
        <p:spPr>
          <a:xfrm>
            <a:off x="311700" y="1017800"/>
            <a:ext cx="8520600" cy="15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used alone, this refers to the global object.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this is running in the global scope.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browser window the global object is [object Window]: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40"/>
          <p:cNvSpPr txBox="1"/>
          <p:nvPr>
            <p:ph idx="1" type="body"/>
          </p:nvPr>
        </p:nvSpPr>
        <p:spPr>
          <a:xfrm>
            <a:off x="347400" y="2417625"/>
            <a:ext cx="8449200" cy="2118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[object Window]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41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What is </a:t>
            </a:r>
            <a:r>
              <a:rPr b="1" lang="en" sz="2800"/>
              <a:t>this</a:t>
            </a:r>
            <a:r>
              <a:rPr lang="en" sz="2800"/>
              <a:t>? - </a:t>
            </a:r>
            <a:r>
              <a:rPr b="1" lang="en" sz="2800"/>
              <a:t>this </a:t>
            </a:r>
            <a:r>
              <a:rPr lang="en" sz="2800"/>
              <a:t>in Object</a:t>
            </a:r>
            <a:endParaRPr sz="2800"/>
          </a:p>
        </p:txBody>
      </p:sp>
      <p:sp>
        <p:nvSpPr>
          <p:cNvPr id="851" name="Google Shape;851;p141"/>
          <p:cNvSpPr txBox="1"/>
          <p:nvPr>
            <p:ph idx="1" type="body"/>
          </p:nvPr>
        </p:nvSpPr>
        <p:spPr>
          <a:xfrm>
            <a:off x="311700" y="1017800"/>
            <a:ext cx="8520600" cy="1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used in an object method,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example on top of this page,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person object.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fullName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is a method of 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41"/>
          <p:cNvSpPr txBox="1"/>
          <p:nvPr>
            <p:ph idx="1" type="body"/>
          </p:nvPr>
        </p:nvSpPr>
        <p:spPr>
          <a:xfrm>
            <a:off x="347400" y="2417625"/>
            <a:ext cx="8449200" cy="2118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5566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() {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Method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Hamzah Syed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Write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document.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write()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writes directly to an open (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HTML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document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stream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document.write()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deletes all existing HTML when used on a loaded document.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42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 Operator And Rest Parameters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43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Spread And Rest Operator - </a:t>
            </a:r>
            <a:r>
              <a:rPr lang="en" sz="2800"/>
              <a:t>Spread Operator</a:t>
            </a:r>
            <a:endParaRPr sz="2800"/>
          </a:p>
        </p:txBody>
      </p:sp>
      <p:sp>
        <p:nvSpPr>
          <p:cNvPr id="863" name="Google Shape;863;p143"/>
          <p:cNvSpPr txBox="1"/>
          <p:nvPr>
            <p:ph idx="1" type="body"/>
          </p:nvPr>
        </p:nvSpPr>
        <p:spPr>
          <a:xfrm>
            <a:off x="311700" y="1017800"/>
            <a:ext cx="8520600" cy="1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JavaScript spread operator (...) allows us to quickly copy all or part of an existing array or object into another array or object.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43"/>
          <p:cNvSpPr txBox="1"/>
          <p:nvPr>
            <p:ph idx="1" type="body"/>
          </p:nvPr>
        </p:nvSpPr>
        <p:spPr>
          <a:xfrm>
            <a:off x="347400" y="2417625"/>
            <a:ext cx="8449200" cy="2118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numbersOne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numbersTwo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numbersCombined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[...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numbersOne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...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numbersTwo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[1, 2, 3, 4, 5, 6]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4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Spread Operator And Rest Parameters </a:t>
            </a:r>
            <a:r>
              <a:rPr lang="en" sz="2700"/>
              <a:t>- Rest Parameter</a:t>
            </a:r>
            <a:endParaRPr sz="2700"/>
          </a:p>
        </p:txBody>
      </p:sp>
      <p:sp>
        <p:nvSpPr>
          <p:cNvPr id="870" name="Google Shape;870;p144"/>
          <p:cNvSpPr txBox="1"/>
          <p:nvPr>
            <p:ph idx="1" type="body"/>
          </p:nvPr>
        </p:nvSpPr>
        <p:spPr>
          <a:xfrm>
            <a:off x="311700" y="1017800"/>
            <a:ext cx="8520600" cy="1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the spread operator, we have the rest parameter.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the same symbol as the spread operator, but it is used inside the function parameter list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44"/>
          <p:cNvSpPr txBox="1"/>
          <p:nvPr>
            <p:ph idx="1" type="body"/>
          </p:nvPr>
        </p:nvSpPr>
        <p:spPr>
          <a:xfrm>
            <a:off x="347400" y="2417625"/>
            <a:ext cx="8449200" cy="2118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addUnlimitedNumbers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(...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endParaRPr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addUnlimitedNumbers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45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vs Function Scope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46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Local vs Function Scope</a:t>
            </a:r>
            <a:endParaRPr sz="2700"/>
          </a:p>
        </p:txBody>
      </p:sp>
      <p:sp>
        <p:nvSpPr>
          <p:cNvPr id="882" name="Google Shape;882;p146"/>
          <p:cNvSpPr txBox="1"/>
          <p:nvPr>
            <p:ph idx="1" type="body"/>
          </p:nvPr>
        </p:nvSpPr>
        <p:spPr>
          <a:xfrm>
            <a:off x="311700" y="1017800"/>
            <a:ext cx="8520600" cy="8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function scope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block scope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46"/>
          <p:cNvSpPr txBox="1"/>
          <p:nvPr>
            <p:ph idx="1" type="body"/>
          </p:nvPr>
        </p:nvSpPr>
        <p:spPr>
          <a:xfrm>
            <a:off x="347400" y="1849350"/>
            <a:ext cx="8449200" cy="2995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var Example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doingStuff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"local"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local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error - because var is function scoped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doingStuff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let Example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doingStuff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"local"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error - because let is block scoped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doingStuff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47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Immediately invoked function expression (IIFE)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48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Immediately invoked function expression (IIFE)</a:t>
            </a:r>
            <a:endParaRPr sz="2700"/>
          </a:p>
        </p:txBody>
      </p:sp>
      <p:sp>
        <p:nvSpPr>
          <p:cNvPr id="894" name="Google Shape;894;p148"/>
          <p:cNvSpPr txBox="1"/>
          <p:nvPr>
            <p:ph idx="1" type="body"/>
          </p:nvPr>
        </p:nvSpPr>
        <p:spPr>
          <a:xfrm>
            <a:off x="311700" y="1017800"/>
            <a:ext cx="8520600" cy="8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IIFE (Immediately Invoked Function Expression) is a JavaScript function that runs as soon as it is defined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48"/>
          <p:cNvSpPr txBox="1"/>
          <p:nvPr>
            <p:ph idx="1" type="body"/>
          </p:nvPr>
        </p:nvSpPr>
        <p:spPr>
          <a:xfrm>
            <a:off x="347400" y="1916900"/>
            <a:ext cx="8449200" cy="2928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Normal Function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"Hello Hamzah, Welcome to our Website"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Arrow Function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`Hello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, Welcome to our Website`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"hamzah"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49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functions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50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Recursive functions</a:t>
            </a:r>
            <a:endParaRPr sz="2700"/>
          </a:p>
        </p:txBody>
      </p:sp>
      <p:sp>
        <p:nvSpPr>
          <p:cNvPr id="906" name="Google Shape;906;p150"/>
          <p:cNvSpPr txBox="1"/>
          <p:nvPr>
            <p:ph idx="1" type="body"/>
          </p:nvPr>
        </p:nvSpPr>
        <p:spPr>
          <a:xfrm>
            <a:off x="311700" y="10178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is recursive if it calls itself and reaches a stop condition.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50"/>
          <p:cNvSpPr txBox="1"/>
          <p:nvPr>
            <p:ph idx="1" type="body"/>
          </p:nvPr>
        </p:nvSpPr>
        <p:spPr>
          <a:xfrm>
            <a:off x="347400" y="1625600"/>
            <a:ext cx="8449200" cy="1200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getRecursive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getRecursive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(--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Calling Itself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getRecursive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8" name="Google Shape;908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00" y="2825900"/>
            <a:ext cx="5431825" cy="20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51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Recursive functions - Example</a:t>
            </a:r>
            <a:endParaRPr sz="2700"/>
          </a:p>
        </p:txBody>
      </p:sp>
      <p:sp>
        <p:nvSpPr>
          <p:cNvPr id="914" name="Google Shape;914;p151"/>
          <p:cNvSpPr txBox="1"/>
          <p:nvPr>
            <p:ph idx="1" type="body"/>
          </p:nvPr>
        </p:nvSpPr>
        <p:spPr>
          <a:xfrm>
            <a:off x="347400" y="1307725"/>
            <a:ext cx="8449200" cy="2785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logRecursive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"Started function:"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logRecursive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"done with recursion"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"Ended function:"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logRecursive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52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functions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53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Nested functions</a:t>
            </a:r>
            <a:endParaRPr sz="2700"/>
          </a:p>
        </p:txBody>
      </p:sp>
      <p:sp>
        <p:nvSpPr>
          <p:cNvPr id="925" name="Google Shape;925;p153"/>
          <p:cNvSpPr txBox="1"/>
          <p:nvPr>
            <p:ph idx="1" type="body"/>
          </p:nvPr>
        </p:nvSpPr>
        <p:spPr>
          <a:xfrm>
            <a:off x="311700" y="1017800"/>
            <a:ext cx="8520600" cy="12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as with loops, if statements, and actually all other building blocks, we can have functions inside functions.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53"/>
          <p:cNvSpPr txBox="1"/>
          <p:nvPr>
            <p:ph idx="1" type="body"/>
          </p:nvPr>
        </p:nvSpPr>
        <p:spPr>
          <a:xfrm>
            <a:off x="347400" y="2030100"/>
            <a:ext cx="8449200" cy="2313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doOuterFunctionStuff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"Outer function"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doInnerFunctionStuff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 can access outer variables:"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doInnerFunctionStuff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doOuterFunctionStuff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54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functions</a:t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55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Anonymous functions</a:t>
            </a:r>
            <a:endParaRPr sz="2700"/>
          </a:p>
        </p:txBody>
      </p:sp>
      <p:sp>
        <p:nvSpPr>
          <p:cNvPr id="937" name="Google Shape;937;p155"/>
          <p:cNvSpPr txBox="1"/>
          <p:nvPr>
            <p:ph idx="1" type="body"/>
          </p:nvPr>
        </p:nvSpPr>
        <p:spPr>
          <a:xfrm>
            <a:off x="311700" y="1017800"/>
            <a:ext cx="85206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also create functions without names if we store them inside variables.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55"/>
          <p:cNvSpPr txBox="1"/>
          <p:nvPr>
            <p:ph idx="1" type="body"/>
          </p:nvPr>
        </p:nvSpPr>
        <p:spPr>
          <a:xfrm>
            <a:off x="347400" y="2030100"/>
            <a:ext cx="8449200" cy="1110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functionVariable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"Not so secret though."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functionVariable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56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57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Concurrency</a:t>
            </a:r>
            <a:endParaRPr sz="2700"/>
          </a:p>
        </p:txBody>
      </p:sp>
      <p:sp>
        <p:nvSpPr>
          <p:cNvPr id="949" name="Google Shape;949;p157"/>
          <p:cNvSpPr txBox="1"/>
          <p:nvPr>
            <p:ph idx="1" type="body"/>
          </p:nvPr>
        </p:nvSpPr>
        <p:spPr>
          <a:xfrm>
            <a:off x="311700" y="1017800"/>
            <a:ext cx="85206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Concurrency is whenever things are happening "at the same time" or in parallel.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58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59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Concurrency - Promises</a:t>
            </a:r>
            <a:endParaRPr sz="2700"/>
          </a:p>
        </p:txBody>
      </p:sp>
      <p:sp>
        <p:nvSpPr>
          <p:cNvPr id="960" name="Google Shape;960;p159"/>
          <p:cNvSpPr txBox="1"/>
          <p:nvPr>
            <p:ph idx="1" type="body"/>
          </p:nvPr>
        </p:nvSpPr>
        <p:spPr>
          <a:xfrm>
            <a:off x="311700" y="1017800"/>
            <a:ext cx="8520600" cy="22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JavaScript Promise object can be: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26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9"/>
              <a:buFont typeface="Arial"/>
              <a:buChar char="○"/>
            </a:pPr>
            <a:r>
              <a:rPr lang="en" sz="11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Pending</a:t>
            </a:r>
            <a:endParaRPr sz="11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26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9"/>
              <a:buFont typeface="Arial"/>
              <a:buChar char="○"/>
            </a:pPr>
            <a:r>
              <a:rPr lang="en" sz="11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Fulfilled</a:t>
            </a:r>
            <a:endParaRPr sz="11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26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9"/>
              <a:buFont typeface="Arial"/>
              <a:buChar char="○"/>
            </a:pPr>
            <a:r>
              <a:rPr lang="en" sz="11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Rejected</a:t>
            </a:r>
            <a:endParaRPr sz="11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a Promise object is "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pending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(working), the result is undefined.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Promise object is "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fulfilled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", the result is a value.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Promise object is "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rejected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", the result is an error object.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60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Concurrency - Promises Example</a:t>
            </a:r>
            <a:endParaRPr sz="2700"/>
          </a:p>
        </p:txBody>
      </p:sp>
      <p:sp>
        <p:nvSpPr>
          <p:cNvPr id="966" name="Google Shape;966;p160"/>
          <p:cNvSpPr txBox="1"/>
          <p:nvPr>
            <p:ph idx="1" type="body"/>
          </p:nvPr>
        </p:nvSpPr>
        <p:spPr>
          <a:xfrm>
            <a:off x="347400" y="1107675"/>
            <a:ext cx="8449200" cy="3409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do something that might take a while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let's just set x instead for this example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on success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"Too low"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on error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"Success:"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61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Concurrency - Promises Example</a:t>
            </a:r>
            <a:endParaRPr sz="2700"/>
          </a:p>
        </p:txBody>
      </p:sp>
      <p:sp>
        <p:nvSpPr>
          <p:cNvPr id="972" name="Google Shape;972;p161"/>
          <p:cNvSpPr txBox="1"/>
          <p:nvPr>
            <p:ph idx="1" type="body"/>
          </p:nvPr>
        </p:nvSpPr>
        <p:spPr>
          <a:xfrm>
            <a:off x="347400" y="1107675"/>
            <a:ext cx="8449200" cy="3409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Wait 2 seconds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on success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"Too low"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on error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"Success:"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Variable means anything that can vary.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JavaScript variable is simply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name of storage location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variable must have a unique name.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62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Concurrency - Promises Example</a:t>
            </a:r>
            <a:endParaRPr sz="2700"/>
          </a:p>
        </p:txBody>
      </p:sp>
      <p:sp>
        <p:nvSpPr>
          <p:cNvPr id="978" name="Google Shape;978;p162"/>
          <p:cNvSpPr txBox="1"/>
          <p:nvPr>
            <p:ph idx="1" type="body"/>
          </p:nvPr>
        </p:nvSpPr>
        <p:spPr>
          <a:xfrm>
            <a:off x="347400" y="1107675"/>
            <a:ext cx="8449200" cy="372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Promise Chain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"success!"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"we"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"can"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"chain"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"promises"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63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Async/Await</a:t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64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Async/Await</a:t>
            </a:r>
            <a:endParaRPr sz="2700"/>
          </a:p>
        </p:txBody>
      </p:sp>
      <p:sp>
        <p:nvSpPr>
          <p:cNvPr id="989" name="Google Shape;989;p164"/>
          <p:cNvSpPr txBox="1"/>
          <p:nvPr>
            <p:ph idx="1" type="body"/>
          </p:nvPr>
        </p:nvSpPr>
        <p:spPr>
          <a:xfrm>
            <a:off x="311700" y="1017800"/>
            <a:ext cx="8520600" cy="27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await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promises easier to write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a function return a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Promise</a:t>
            </a:r>
            <a:endParaRPr b="1"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await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a function wait for a Promise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await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can only be used inside an async function.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await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makes the function pause the execution and wait for a resolved promise before it continues: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65"/>
          <p:cNvSpPr txBox="1"/>
          <p:nvPr>
            <p:ph type="title"/>
          </p:nvPr>
        </p:nvSpPr>
        <p:spPr>
          <a:xfrm>
            <a:off x="311700" y="410000"/>
            <a:ext cx="86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Async/Await</a:t>
            </a:r>
            <a:endParaRPr sz="2700"/>
          </a:p>
        </p:txBody>
      </p:sp>
      <p:sp>
        <p:nvSpPr>
          <p:cNvPr id="995" name="Google Shape;995;p165"/>
          <p:cNvSpPr txBox="1"/>
          <p:nvPr>
            <p:ph idx="1" type="body"/>
          </p:nvPr>
        </p:nvSpPr>
        <p:spPr>
          <a:xfrm>
            <a:off x="347400" y="1107675"/>
            <a:ext cx="8449200" cy="3409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saySomething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"something"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saySomething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Variables</a:t>
            </a:r>
            <a:endParaRPr sz="2400"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Variables are values in your code that can represent different values each time the code runs.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first time you create a variable, you declare it. And you need a special word for that: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or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firstname = "Ali";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commonly used naming conventions used for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are camel-case.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firstName = "Ali";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Variables Scope</a:t>
            </a:r>
            <a:endParaRPr sz="2400"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255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Variables declared within a JavaScript function, become LOCAL to the function.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variable declared outside a function, becomes GLOBAL.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 Legal &amp; Illegal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﻿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variable name can't contain any spaces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﻿﻿﻿A variable name can contain only letters, numbers, dollar signs, and underscores.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first character must be a letter, or an underscore (-), or a dollar sign ($).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﻿﻿﻿Subsequent characters may be letters, digits, underscores, or dollar signs.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Numbers are not allowed as the first character of variable.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62375" y="548150"/>
            <a:ext cx="49869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JavaScript</a:t>
            </a:r>
            <a:endParaRPr b="1" sz="4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2" name="Google Shape;92;p14"/>
          <p:cNvSpPr txBox="1"/>
          <p:nvPr/>
        </p:nvSpPr>
        <p:spPr>
          <a:xfrm rot="1497">
            <a:off x="514350" y="1828725"/>
            <a:ext cx="48216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501" y="3024687"/>
            <a:ext cx="372562" cy="37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195" y="2969789"/>
            <a:ext cx="395174" cy="39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7201" y="4078852"/>
            <a:ext cx="395174" cy="3951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62363" y="3389813"/>
            <a:ext cx="2872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fb.com/daniyalnagori1237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62375" y="4432320"/>
            <a:ext cx="2872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github.com/daniyalnagori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629950" y="3389825"/>
            <a:ext cx="3037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linkedin.com/in/daniyalnagori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660700" y="4436500"/>
            <a:ext cx="3154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twitter.com/daniyalnagori1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7687" y="4015925"/>
            <a:ext cx="478200" cy="4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7225" y="457851"/>
            <a:ext cx="2257926" cy="225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2" name="Google Shape;102;p14"/>
          <p:cNvSpPr txBox="1"/>
          <p:nvPr/>
        </p:nvSpPr>
        <p:spPr>
          <a:xfrm>
            <a:off x="2718300" y="365612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Comments</a:t>
            </a:r>
            <a:endParaRPr sz="2400"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Single line Javascript comments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start with two forward slashes (//)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All text after the two forward slashes until the end of a line makes up a comment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Even when there are forward slashes in the commented text.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Multi-line Comments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Multi-line comments start with /* and end with */.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Any text between /* and */ will be ignored by JavaScript.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Statements</a:t>
            </a:r>
            <a:endParaRPr sz="2400"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computer program is a list of "instructions" to be "executed" by a computer.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 a programming language, these programming instructions are called statements.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JavaScript program is a list of programming statements.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JavaScript applications consist of statements with an appropriate syntax. A single statement may span multiple lines. Multiple statements may occur on a single line if each statement is separated by a semicolon.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Primitive data types</a:t>
            </a:r>
            <a:endParaRPr sz="2400"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string is used to store a text value.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firstName = "Ali";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number is used to store a numeric value.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score = 25;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Boolean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boolean is used to store a value that is either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or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isMarried = false;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Undefined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 undefined type is either when it has not been defined or it has not been assigned a value.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unassigned;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null is a special value for saying that a variable is empty or has an unknown value.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empty = null;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Literals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Template Literals</a:t>
            </a:r>
            <a:endParaRPr sz="2400"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and fast way to deal with strings is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Literals or Template String.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were dealing with strings before ?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myName = </a:t>
            </a:r>
            <a:r>
              <a:rPr lang="en" sz="15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"daniyal"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hello = </a:t>
            </a:r>
            <a:r>
              <a:rPr lang="en" sz="15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"Hello "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myName 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console.log(hello); </a:t>
            </a:r>
            <a:r>
              <a:rPr lang="en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//Hello daniyal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Template Literals</a:t>
            </a:r>
            <a:endParaRPr sz="2400"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b="1"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Template literals ?</a:t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we mentioned before , it’s a way to deal with strings and specially dynamic strings ; so you don’t need to think more about what’s the next quote to use  single or double.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b="1"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use Template literals </a:t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uses a `backticks` to write string within it.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typeof Operator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Instructor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217" y="1017800"/>
            <a:ext cx="2540783" cy="1947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212" y="1017800"/>
            <a:ext cx="2527051" cy="19479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4063" y="3095800"/>
            <a:ext cx="4015874" cy="1947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Analyzing and modifying data types </a:t>
            </a:r>
            <a:endParaRPr sz="2400"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 check the type of a variable by entering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let testVariable = 1;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console.log(typeof testVariable);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variables in JavaScript can change types. Sometimes JavaScript does this automatically.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let v1 = 2;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let v2 = “2”;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console.log(v1 * v2); // 4 ← Type Number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console.log(v1 + v2); // “22” ← Type String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Analyzing and modifying data types </a:t>
            </a:r>
            <a:endParaRPr sz="2400"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three conversion methods: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○"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String() ← converts to string type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○"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Number() ← converts to number type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○"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Boolean() ← converts to boolean type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Arithmetic operators: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Addition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1;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+ n2); // 3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str1 = “1”;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str2 = “2”;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console.log(str1 + str2); // “12”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Arithmetic operators: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Subtraction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5;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console.log(n1 - n2); // 3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Multiplication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5;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* n2); // 10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Arithmetic operators: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Division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4;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/ n2); // 2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Exponentiation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2;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** n2); // 4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Arithmetic operators: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Modulus</a:t>
            </a: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 n1 = 10;</a:t>
            </a: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 n2 = 3;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console.log(n1 % n2); // 1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Assignment operators: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Assignment operator are used to assigning values to variables.</a:t>
            </a: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 n = 5;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console.log(n); // 5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+= 5;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console.log(n); // 10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-= 5;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console.log(n); // 5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Comparison operators: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Comparison operator are used to compare values of variables.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 = 5;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== 5); // true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=== 5); // true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!= 5); // false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&gt; 8); // false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&lt; 8); // true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&gt;= 8); // false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&lt;= 8); // true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Familiar Operators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Integrated  Development Environment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311700" y="1017800"/>
            <a:ext cx="8520600" cy="24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 Expression is a combination of values, variables,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function call and operators, which computes to a value.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computation is called an evaluation.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“Daniyal” + “Nagori”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idx="1" type="body"/>
          </p:nvPr>
        </p:nvSpPr>
        <p:spPr>
          <a:xfrm>
            <a:off x="311700" y="1229875"/>
            <a:ext cx="8520600" cy="3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Wherever you can use a number, you can use a math expression.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“+”, “-”, “*”, “/”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“%”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are commonly used operators.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%” (Modulus)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operator works similar to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“/”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but instead of the result, It gives you the remainder when the division is executed.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dk1"/>
                </a:solidFill>
              </a:rPr>
              <a:t>let add = 2 + 3;  // 5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dk1"/>
                </a:solidFill>
              </a:rPr>
              <a:t>let subtraction = 8 - 4;  // 4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dk1"/>
                </a:solidFill>
              </a:rPr>
              <a:t>let multiplication = 2 * 2;  // 4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dk1"/>
                </a:solidFill>
              </a:rPr>
              <a:t>let division = 4 / 2;  // 2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dk1"/>
                </a:solidFill>
              </a:rPr>
              <a:t>let modulus = 9 % 3;  // 0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 Familiar Operators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UnFamiliar Operators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 UnFamiliar Operators</a:t>
            </a:r>
            <a:endParaRPr/>
          </a:p>
        </p:txBody>
      </p:sp>
      <p:sp>
        <p:nvSpPr>
          <p:cNvPr id="335" name="Google Shape;335;p55"/>
          <p:cNvSpPr txBox="1"/>
          <p:nvPr>
            <p:ph idx="1" type="body"/>
          </p:nvPr>
        </p:nvSpPr>
        <p:spPr>
          <a:xfrm>
            <a:off x="311700" y="1229875"/>
            <a:ext cx="8520600" cy="27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There are several specialized math expressions such as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“++”, “--”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“**”.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“++” 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It increments the variable by 1. 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“--” 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It decrements the variable by 1.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“**” 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Exponentiation is one of the newer operators in JavaScript, and it allows us to calculate the power of a number by its exponent.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 UnFamiliar Operators</a:t>
            </a:r>
            <a:endParaRPr/>
          </a:p>
        </p:txBody>
      </p:sp>
      <p:sp>
        <p:nvSpPr>
          <p:cNvPr id="341" name="Google Shape;341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Post Increment vs Pre Increment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Post Increment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3847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 sz="1529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operator increases the variable var1 by 1 but returns the value before incrementing.</a:t>
            </a:r>
            <a:endParaRPr sz="1529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3847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 sz="1529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Example: </a:t>
            </a:r>
            <a:endParaRPr sz="1529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3847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■"/>
            </a:pPr>
            <a:r>
              <a:rPr lang="en" sz="1529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i = 1;</a:t>
            </a:r>
            <a:br>
              <a:rPr lang="en" sz="1529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529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num = i++  //  1</a:t>
            </a:r>
            <a:endParaRPr sz="1529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Pre Increment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3847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6997"/>
              <a:buFont typeface="Lato"/>
              <a:buChar char="○"/>
            </a:pPr>
            <a:r>
              <a:rPr lang="en" sz="1429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operator increases the variable var1 by 1 but returns the value after incrementing.</a:t>
            </a:r>
            <a:endParaRPr sz="1429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576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Example: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576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i = 1;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num = ++i  //  2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Same rule for 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Decrement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Eliminating Ambiguity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 </a:t>
            </a:r>
            <a:r>
              <a:rPr lang="en"/>
              <a:t>Eliminating Ambiguity</a:t>
            </a:r>
            <a:endParaRPr/>
          </a:p>
        </p:txBody>
      </p:sp>
      <p:sp>
        <p:nvSpPr>
          <p:cNvPr id="352" name="Google Shape;352;p58"/>
          <p:cNvSpPr txBox="1"/>
          <p:nvPr>
            <p:ph idx="1" type="body"/>
          </p:nvPr>
        </p:nvSpPr>
        <p:spPr>
          <a:xfrm>
            <a:off x="311700" y="1229875"/>
            <a:ext cx="8520600" cy="29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Complex arithmetic expressions can pose a problem, one that you may remember from high school algebra.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Examples: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○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var totalVal = (5 + 2)  *  3 + 6;  // 27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○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totalVal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= (2 * 4) * 4 + 2; // 34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Concatenating Text String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Concatenating Text Strings</a:t>
            </a:r>
            <a:endParaRPr/>
          </a:p>
        </p:txBody>
      </p:sp>
      <p:sp>
        <p:nvSpPr>
          <p:cNvPr id="363" name="Google Shape;363;p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concat()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joins two or more strings.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concat()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does not change the existing strings.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concat()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returns a new string.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You can also use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“+”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operator to concatenate multiple strings.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Examples: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userName  = Daniyal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console.log("Thanks, " + userName + "!")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Setting up your environment</a:t>
            </a:r>
            <a:endParaRPr sz="240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many ways in which you can set up a JavaScript coding environment. Such as: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Integrated Development Environment (IDE). Example: VS Code, Sublime Text, Atom, etc.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browser. Example: Chrome, Firefox, etc.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Online editor (optional). Example: StackBlitz, Replit, etc.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Prompts</a:t>
            </a:r>
            <a:endParaRPr/>
          </a:p>
        </p:txBody>
      </p:sp>
      <p:sp>
        <p:nvSpPr>
          <p:cNvPr id="374" name="Google Shape;374;p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prompt()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displays a dialog box that prompts the user for input.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prompt()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returns the input value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(String)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if the user clicks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"OK"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, otherwise it returns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When a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prompt box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pops up, the user will have to click either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"OK"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"Cancel"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to proceed.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 not overuse this method. It prevents the user from accessing other parts of the page until the box is closed.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</a:t>
            </a:r>
            <a:r>
              <a:rPr lang="en"/>
              <a:t>Else, Else If Statements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Else and Else If Statements</a:t>
            </a:r>
            <a:endParaRPr/>
          </a:p>
        </p:txBody>
      </p:sp>
      <p:sp>
        <p:nvSpPr>
          <p:cNvPr id="385" name="Google Shape;385;p64"/>
          <p:cNvSpPr txBox="1"/>
          <p:nvPr>
            <p:ph idx="1" type="body"/>
          </p:nvPr>
        </p:nvSpPr>
        <p:spPr>
          <a:xfrm>
            <a:off x="311700" y="1229875"/>
            <a:ext cx="8520600" cy="26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 specify a block of code to be executed, if a specified condition is true.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else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 specify a block of code to be executed, if the same condition is false.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else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to specify a new condition to test, if the first condition is false.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Else and Else If Statements - Examples</a:t>
            </a:r>
            <a:endParaRPr/>
          </a:p>
        </p:txBody>
      </p:sp>
      <p:sp>
        <p:nvSpPr>
          <p:cNvPr id="391" name="Google Shape;391;p65"/>
          <p:cNvSpPr txBox="1"/>
          <p:nvPr>
            <p:ph idx="1" type="body"/>
          </p:nvPr>
        </p:nvSpPr>
        <p:spPr>
          <a:xfrm>
            <a:off x="311700" y="1229875"/>
            <a:ext cx="8520600" cy="3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 Example: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x = prompt("Where does the Pope live?");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correctAnswer = "Pakistan";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 (x ==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correctAnswer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) {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alert("Correct!");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else - Example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x = prompt("Where does the Pope live?");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correctAnswer = "Pakistan";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 (x == correctAnswer ) {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alert("Correct!");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} else {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alert("Wrong!");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Else and Else If Statements - Examples</a:t>
            </a:r>
            <a:endParaRPr/>
          </a:p>
        </p:txBody>
      </p:sp>
      <p:sp>
        <p:nvSpPr>
          <p:cNvPr id="397" name="Google Shape;397;p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lse if - Example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x = prompt("Where does the Pope live?");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correctAnswer = "Pakistan";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 (x == correctAnswer ) {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alert("Correct!");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} else if (x=="Pakista") {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alert("Close!");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} else {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alert("Wrong!");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08" name="Google Shape;408;p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Comparison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and Logical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operators are used to test for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Comparison operators are used in logical statements to determine equality or difference between variables or values.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“==”, “===”, “!=”, “!==”, “&gt;”, “&lt;”, “&gt;=”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“&lt;=”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are some of the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comparison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operators.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 - Examples</a:t>
            </a:r>
            <a:endParaRPr/>
          </a:p>
        </p:txBody>
      </p:sp>
      <p:sp>
        <p:nvSpPr>
          <p:cNvPr id="414" name="Google Shape;414;p69"/>
          <p:cNvSpPr txBox="1"/>
          <p:nvPr>
            <p:ph idx="1" type="body"/>
          </p:nvPr>
        </p:nvSpPr>
        <p:spPr>
          <a:xfrm>
            <a:off x="311700" y="1229875"/>
            <a:ext cx="8520600" cy="22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et a = 2 + 2 == "4" //  true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b = 2 + 2 === "4" //  false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c = 2 + 2 &gt; 4  //  false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d = 2 + 2 &gt;=  4  //  true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e = 2 + 3 !==  5  //  false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Sets Of Conditions</a:t>
            </a:r>
            <a:br>
              <a:rPr lang="en"/>
            </a:br>
            <a:r>
              <a:rPr lang="en"/>
              <a:t>(Logical Operators)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Sets Of Conditions (Logical Operators)</a:t>
            </a:r>
            <a:endParaRPr/>
          </a:p>
        </p:txBody>
      </p:sp>
      <p:sp>
        <p:nvSpPr>
          <p:cNvPr id="425" name="Google Shape;425;p71"/>
          <p:cNvSpPr txBox="1"/>
          <p:nvPr>
            <p:ph idx="1" type="body"/>
          </p:nvPr>
        </p:nvSpPr>
        <p:spPr>
          <a:xfrm>
            <a:off x="311700" y="1151900"/>
            <a:ext cx="8520600" cy="34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Logical operators are used to determine the logic between variables or values.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Given that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= 6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 = 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the table below explains the logical operators: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6" name="Google Shape;42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51" y="2951100"/>
            <a:ext cx="6169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Adding Javascript to a Web Page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Testing Sets Of Conditions (Logical Operators) - Examples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432" name="Google Shape;432;p72"/>
          <p:cNvSpPr txBox="1"/>
          <p:nvPr>
            <p:ph idx="1" type="body"/>
          </p:nvPr>
        </p:nvSpPr>
        <p:spPr>
          <a:xfrm>
            <a:off x="311700" y="1229875"/>
            <a:ext cx="8520600" cy="3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et x = 6</a:t>
            </a:r>
            <a:b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y = 10</a:t>
            </a:r>
            <a:b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b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et a1 =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&lt; y &amp;&amp; x === 6 // true</a:t>
            </a:r>
            <a:b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a2 = x &lt; y &amp;&amp; x !== 6  // false</a:t>
            </a:r>
            <a:b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a3 = x === y || y === 10 // true </a:t>
            </a:r>
            <a:b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a4 = (x===6 &amp;&amp; y===4) || x &lt; y  // true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 Nested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4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If Statement Nested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443" name="Google Shape;443;p74"/>
          <p:cNvSpPr txBox="1"/>
          <p:nvPr>
            <p:ph idx="1" type="body"/>
          </p:nvPr>
        </p:nvSpPr>
        <p:spPr>
          <a:xfrm>
            <a:off x="311700" y="1229875"/>
            <a:ext cx="8520600" cy="11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allows us to nest if statements within if statements. i.e, we can place an if statement inside another if statement.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5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If Statement Nested - Example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449" name="Google Shape;449;p75"/>
          <p:cNvSpPr txBox="1"/>
          <p:nvPr>
            <p:ph idx="1" type="body"/>
          </p:nvPr>
        </p:nvSpPr>
        <p:spPr>
          <a:xfrm>
            <a:off x="311700" y="1141400"/>
            <a:ext cx="8449200" cy="3702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552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Ticketing</a:t>
            </a:r>
            <a:r>
              <a:rPr lang="en" sz="552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system</a:t>
            </a:r>
            <a:endParaRPr sz="552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5523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523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"Where do you live?"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Number() function is used to convert the string to number</a:t>
            </a:r>
            <a:endParaRPr sz="552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5523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523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523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"What's your age?"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" sz="5523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"pakistan"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5523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lang="en" sz="5523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5523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523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"Here is your ticket"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5523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5523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523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"Age restriction"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5523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5523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523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"Invalid country"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/>
          <p:nvPr>
            <p:ph idx="1" type="body"/>
          </p:nvPr>
        </p:nvSpPr>
        <p:spPr>
          <a:xfrm>
            <a:off x="311700" y="1229875"/>
            <a:ext cx="8520600" cy="3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Suppose you have five fruits and you want to store them in the variable, But you have to create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variables to store the fruits which is not an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approach,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what if you have thousands of fruits?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fruit1 = </a:t>
            </a:r>
            <a:r>
              <a:rPr lang="en" sz="12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"apple"</a:t>
            </a:r>
            <a:b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 fruit2 = "banana"</a:t>
            </a:r>
            <a:b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 fruit3 = "grapes"</a:t>
            </a:r>
            <a:b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 fruit4 = "strawberry"</a:t>
            </a:r>
            <a:b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 fruit5 = "orange"</a:t>
            </a:r>
            <a:b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Solution: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the array comes into play which helps  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store multiple data in a single variable.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fruits = [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banana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grapes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strawberry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7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Array</a:t>
            </a:r>
            <a:endParaRPr sz="2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8"/>
          <p:cNvSpPr txBox="1"/>
          <p:nvPr>
            <p:ph idx="1" type="body"/>
          </p:nvPr>
        </p:nvSpPr>
        <p:spPr>
          <a:xfrm>
            <a:off x="311700" y="1229875"/>
            <a:ext cx="8520600" cy="3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array is a special variable, which can hold more than one value.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array can hold many values under a single name, and you can access the values by referring to an index number.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JavaScript, arrays always use numbered indexes.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indexes start with 0.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fruits = [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banana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grapes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strawberry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fruits[0] // apple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fruits[3] // grapes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x = [1, 2, 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daniyal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// Arrays can store multiple types of data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78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Array - More About Array</a:t>
            </a:r>
            <a:endParaRPr sz="2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9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Adding and removing elements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0"/>
          <p:cNvSpPr txBox="1"/>
          <p:nvPr>
            <p:ph idx="1" type="body"/>
          </p:nvPr>
        </p:nvSpPr>
        <p:spPr>
          <a:xfrm>
            <a:off x="311700" y="1229875"/>
            <a:ext cx="8520600" cy="3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work with arrays, it is easy to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elements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new elements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is what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popping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pushing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removes the last element from an array: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returns the value that was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"popped out"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adds a new element to an array (at the end).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returns the new array length.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Arrays: Adding and removing elements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1"/>
          <p:cNvSpPr txBox="1"/>
          <p:nvPr>
            <p:ph idx="1" type="body"/>
          </p:nvPr>
        </p:nvSpPr>
        <p:spPr>
          <a:xfrm>
            <a:off x="311700" y="1229875"/>
            <a:ext cx="8520600" cy="24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pets = [];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pets[0] = "dog"; // adds “dog” to an array at 0 index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pets[1] = "cat"; //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“cat” to an array at index 1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pets.pop(); // removes the last element of an array which is cat in our case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pets.push(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parrot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// adds a new element to an array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81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Arrays: Adding and removing elements - Examples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Adding JavaScript to a web page </a:t>
            </a:r>
            <a:endParaRPr sz="240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two ways to link JavaScript to a web page.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first way is to type the JavaScript directly in the HTML between two &lt;script&gt; tags.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&lt;script type="text/javascript"&gt;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alert("Hello World!");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&lt;/script&gt;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second way is to create a file with extension of .js and link it to our web page.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&lt;script type="text/javascript" src="hello_world.js"&gt;&lt;/script&gt;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2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Removing, inserting, and extracting elements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3"/>
          <p:cNvSpPr txBox="1"/>
          <p:nvPr>
            <p:ph idx="1" type="body"/>
          </p:nvPr>
        </p:nvSpPr>
        <p:spPr>
          <a:xfrm>
            <a:off x="311700" y="1229875"/>
            <a:ext cx="8520600" cy="3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Shifting is equivalent to popping, but working on 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element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removes the first array element and "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all other elements to a lower index.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returns the value that was "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shifted 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unshift()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adds a new element to an array 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 the beginning), and "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unshifts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older elements: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unshift()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returns the new array length.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83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Arrays: Removing, inserting, and extracting elements</a:t>
            </a:r>
            <a:endParaRPr sz="2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4"/>
          <p:cNvSpPr txBox="1"/>
          <p:nvPr>
            <p:ph idx="1" type="body"/>
          </p:nvPr>
        </p:nvSpPr>
        <p:spPr>
          <a:xfrm>
            <a:off x="311700" y="1229875"/>
            <a:ext cx="8520600" cy="26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pets = [];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pets[0] = "dog"; // adds “dog” to an array at 0 index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pets[1] = "cat"; // adds “cat” to an array at index 1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pets.shift(); // removes the first element of an array which is cat in our case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pets.unshift(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parrot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// adds a new element to an array (at the beginning)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84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Arrays: Removing, inserting, and extracting elements - Example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5"/>
          <p:cNvSpPr txBox="1"/>
          <p:nvPr>
            <p:ph idx="1" type="body"/>
          </p:nvPr>
        </p:nvSpPr>
        <p:spPr>
          <a:xfrm>
            <a:off x="311700" y="1229875"/>
            <a:ext cx="8520600" cy="3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Splicing and Slicing Arrays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splice()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adds new items to an array.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fruits = ["Banana", "Orange", "Apple", "Mango"];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fruits.splice(2, 0, "Lemon", "Kiwi"); 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adds elements to an array at 2nd index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deleted 0 elements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slices out a piece of an array.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fruits = ["Banana", "Orange", "Lemon", "Apple", "Mango"];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citrus = fruits.slice(1); // [Orange,Lemon,Apple,Mango]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Notes: </a:t>
            </a:r>
            <a:b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creates a new array.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85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Arrays: Removing, inserting, and extracting elements</a:t>
            </a:r>
            <a:endParaRPr sz="2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6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7"/>
          <p:cNvSpPr txBox="1"/>
          <p:nvPr>
            <p:ph idx="1" type="body"/>
          </p:nvPr>
        </p:nvSpPr>
        <p:spPr>
          <a:xfrm>
            <a:off x="311700" y="1017800"/>
            <a:ext cx="8520600" cy="16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real life, a car is an object: A car has properties like weight and color, and methods like start and stop.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cars have the same properties, but the property values differ from car to car.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cars have the same methods, but the methods are performed at different times.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83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76562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57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car = {type:"Fiat", model:"500", color:"white"};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87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JavaScript Objects</a:t>
            </a:r>
            <a:endParaRPr sz="2800"/>
          </a:p>
        </p:txBody>
      </p:sp>
      <p:pic>
        <p:nvPicPr>
          <p:cNvPr id="518" name="Google Shape;51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50" y="2874775"/>
            <a:ext cx="8362124" cy="19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8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JavaScript Objects</a:t>
            </a:r>
            <a:r>
              <a:rPr lang="en" sz="2500"/>
              <a:t>- Example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524" name="Google Shape;524;p88"/>
          <p:cNvSpPr txBox="1"/>
          <p:nvPr>
            <p:ph idx="1" type="body"/>
          </p:nvPr>
        </p:nvSpPr>
        <p:spPr>
          <a:xfrm>
            <a:off x="311700" y="1141400"/>
            <a:ext cx="8449200" cy="2685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Person Object - Key Value Pair syntax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"eye-Color"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Access Obj Properties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50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"eye-Color"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bl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ue</a:t>
            </a:r>
            <a:endParaRPr sz="552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Arrays Object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0"/>
          <p:cNvSpPr txBox="1"/>
          <p:nvPr>
            <p:ph idx="1" type="body"/>
          </p:nvPr>
        </p:nvSpPr>
        <p:spPr>
          <a:xfrm>
            <a:off x="311700" y="1224075"/>
            <a:ext cx="8520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store multiple Objects in an Array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90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The Arrays Object</a:t>
            </a:r>
            <a:endParaRPr sz="2800"/>
          </a:p>
        </p:txBody>
      </p:sp>
      <p:sp>
        <p:nvSpPr>
          <p:cNvPr id="536" name="Google Shape;536;p90"/>
          <p:cNvSpPr txBox="1"/>
          <p:nvPr>
            <p:ph idx="1" type="body"/>
          </p:nvPr>
        </p:nvSpPr>
        <p:spPr>
          <a:xfrm>
            <a:off x="311700" y="1797025"/>
            <a:ext cx="8449200" cy="3000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Persons Array - Key Value Pair syntax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persons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"Hamzah"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"Syed"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"eye-Color"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"brown"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"eye-Color"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Access Person 1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persons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22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persons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50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1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Loops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ALERT</a:t>
            </a:r>
            <a:endParaRPr b="1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2"/>
          <p:cNvSpPr txBox="1"/>
          <p:nvPr>
            <p:ph idx="1" type="body"/>
          </p:nvPr>
        </p:nvSpPr>
        <p:spPr>
          <a:xfrm>
            <a:off x="311700" y="1017800"/>
            <a:ext cx="8520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Loops are handy, if you want to run the same code over and over again, each time with a different value.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92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For Loops</a:t>
            </a:r>
            <a:endParaRPr sz="2800"/>
          </a:p>
        </p:txBody>
      </p:sp>
      <p:sp>
        <p:nvSpPr>
          <p:cNvPr id="548" name="Google Shape;548;p92"/>
          <p:cNvSpPr txBox="1"/>
          <p:nvPr>
            <p:ph idx="1" type="body"/>
          </p:nvPr>
        </p:nvSpPr>
        <p:spPr>
          <a:xfrm>
            <a:off x="311700" y="1809150"/>
            <a:ext cx="8449200" cy="1525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Syntax:</a:t>
            </a:r>
            <a:endParaRPr sz="1050">
              <a:solidFill>
                <a:srgbClr val="C8C8C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code block to be executed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92"/>
          <p:cNvSpPr txBox="1"/>
          <p:nvPr>
            <p:ph idx="1" type="body"/>
          </p:nvPr>
        </p:nvSpPr>
        <p:spPr>
          <a:xfrm>
            <a:off x="311700" y="3402700"/>
            <a:ext cx="8520600" cy="13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437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example above, you can read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437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 1 sets a variable before the loop starts (let i = 0).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437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 2 defines the condition for the loop to run (i must be less than 5).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8437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 3 increases a value (i++) each time the code block in the loop has been executed.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3"/>
          <p:cNvSpPr txBox="1"/>
          <p:nvPr>
            <p:ph idx="1" type="body"/>
          </p:nvPr>
        </p:nvSpPr>
        <p:spPr>
          <a:xfrm>
            <a:off x="311700" y="1017800"/>
            <a:ext cx="85206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93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For Loops - Examples</a:t>
            </a:r>
            <a:endParaRPr sz="2800"/>
          </a:p>
        </p:txBody>
      </p:sp>
      <p:sp>
        <p:nvSpPr>
          <p:cNvPr id="556" name="Google Shape;556;p93"/>
          <p:cNvSpPr txBox="1"/>
          <p:nvPr>
            <p:ph idx="1" type="body"/>
          </p:nvPr>
        </p:nvSpPr>
        <p:spPr>
          <a:xfrm>
            <a:off x="347400" y="1584500"/>
            <a:ext cx="8449200" cy="1225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Google Shape;557;p93"/>
          <p:cNvSpPr txBox="1"/>
          <p:nvPr>
            <p:ph idx="1" type="body"/>
          </p:nvPr>
        </p:nvSpPr>
        <p:spPr>
          <a:xfrm>
            <a:off x="311700" y="2810000"/>
            <a:ext cx="8520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93"/>
          <p:cNvSpPr txBox="1"/>
          <p:nvPr>
            <p:ph idx="1" type="body"/>
          </p:nvPr>
        </p:nvSpPr>
        <p:spPr>
          <a:xfrm>
            <a:off x="311700" y="3500575"/>
            <a:ext cx="8449200" cy="1146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4"/>
          <p:cNvSpPr txBox="1"/>
          <p:nvPr>
            <p:ph idx="1" type="body"/>
          </p:nvPr>
        </p:nvSpPr>
        <p:spPr>
          <a:xfrm>
            <a:off x="311700" y="1017800"/>
            <a:ext cx="85206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94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For Loops - </a:t>
            </a:r>
            <a:r>
              <a:rPr lang="en" sz="2800"/>
              <a:t>Examples</a:t>
            </a:r>
            <a:endParaRPr sz="2800"/>
          </a:p>
        </p:txBody>
      </p:sp>
      <p:sp>
        <p:nvSpPr>
          <p:cNvPr id="565" name="Google Shape;565;p94"/>
          <p:cNvSpPr txBox="1"/>
          <p:nvPr>
            <p:ph idx="1" type="body"/>
          </p:nvPr>
        </p:nvSpPr>
        <p:spPr>
          <a:xfrm>
            <a:off x="347400" y="1584500"/>
            <a:ext cx="8449200" cy="2262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cleanestCities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"Karachi"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"Lahore"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"Islamabad"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"Peshawar"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"Islamabad"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cleanestCities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"It's one of the cleanest cities"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 txBox="1"/>
          <p:nvPr>
            <p:ph idx="1" type="body"/>
          </p:nvPr>
        </p:nvSpPr>
        <p:spPr>
          <a:xfrm>
            <a:off x="311700" y="1017800"/>
            <a:ext cx="85206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4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95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For Loops - Examples</a:t>
            </a:r>
            <a:endParaRPr sz="2800"/>
          </a:p>
        </p:txBody>
      </p:sp>
      <p:sp>
        <p:nvSpPr>
          <p:cNvPr id="572" name="Google Shape;572;p95"/>
          <p:cNvSpPr txBox="1"/>
          <p:nvPr>
            <p:ph idx="1" type="body"/>
          </p:nvPr>
        </p:nvSpPr>
        <p:spPr>
          <a:xfrm>
            <a:off x="347400" y="1584500"/>
            <a:ext cx="8449200" cy="2769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cleanestCities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"Karachi"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"Lahore"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"Islamabad"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"Peshawar"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matchFound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"Islambad"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cleanestCities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matchFound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"It's one of the cleanest cities"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matchFound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"It's not on the list"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6"/>
          <p:cNvSpPr txBox="1"/>
          <p:nvPr>
            <p:ph idx="1" type="body"/>
          </p:nvPr>
        </p:nvSpPr>
        <p:spPr>
          <a:xfrm>
            <a:off x="311700" y="1017800"/>
            <a:ext cx="85206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5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96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For Loops - Examples</a:t>
            </a:r>
            <a:endParaRPr sz="2800"/>
          </a:p>
        </p:txBody>
      </p:sp>
      <p:sp>
        <p:nvSpPr>
          <p:cNvPr id="579" name="Google Shape;579;p96"/>
          <p:cNvSpPr txBox="1"/>
          <p:nvPr>
            <p:ph idx="1" type="body"/>
          </p:nvPr>
        </p:nvSpPr>
        <p:spPr>
          <a:xfrm>
            <a:off x="347400" y="1584500"/>
            <a:ext cx="8449200" cy="2769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cleanestCities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"Karachi"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"Lahore"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"Islamabad"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"Peshawar"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numElements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cleanestCities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matchFound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numElements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"Islamabad"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cleanestCities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matchFound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"It's one of the cleanest cities"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matchFound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"It's not on the list"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7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</a:t>
            </a:r>
            <a:r>
              <a:rPr lang="en"/>
              <a:t>For Loops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8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Nested </a:t>
            </a:r>
            <a:r>
              <a:rPr lang="en" sz="2800"/>
              <a:t>For Loops - Example</a:t>
            </a:r>
            <a:endParaRPr sz="2800"/>
          </a:p>
        </p:txBody>
      </p:sp>
      <p:sp>
        <p:nvSpPr>
          <p:cNvPr id="590" name="Google Shape;590;p98"/>
          <p:cNvSpPr txBox="1"/>
          <p:nvPr>
            <p:ph idx="1" type="body"/>
          </p:nvPr>
        </p:nvSpPr>
        <p:spPr>
          <a:xfrm>
            <a:off x="347400" y="1584500"/>
            <a:ext cx="8449200" cy="2769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"BlueRay 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"Upchuck 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"Lojack 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"Gizmo 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"Do-Rag 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"Zzz"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"Burp"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"Dogbone"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"Droop"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fullNames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fullNames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98"/>
          <p:cNvSpPr txBox="1"/>
          <p:nvPr>
            <p:ph idx="1" type="body"/>
          </p:nvPr>
        </p:nvSpPr>
        <p:spPr>
          <a:xfrm>
            <a:off x="311700" y="1017800"/>
            <a:ext cx="85206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nested loop is a loop within a loop.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9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case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0"/>
          <p:cNvSpPr txBox="1"/>
          <p:nvPr>
            <p:ph idx="1" type="body"/>
          </p:nvPr>
        </p:nvSpPr>
        <p:spPr>
          <a:xfrm>
            <a:off x="311700" y="1017800"/>
            <a:ext cx="8520600" cy="26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toLowerCase() method converts a string to lowercase letters.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toLowerCase() method does not change the original string.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toUpperCase() method converts a string to uppercase letters.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toUpperCase() method does not change the original string.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00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Changing case</a:t>
            </a:r>
            <a:endParaRPr sz="2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1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Strings: Measuring length and extracting parts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alert() method displays an alert box with a message and an OK button.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alert() method is used when you want information to come through to the user.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alert box takes the focus away from the current window, and forces the user to read the message.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 not overuse this method. It prevents the user from accessing other parts of the page until the box is closed.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2"/>
          <p:cNvSpPr txBox="1"/>
          <p:nvPr>
            <p:ph idx="1" type="body"/>
          </p:nvPr>
        </p:nvSpPr>
        <p:spPr>
          <a:xfrm>
            <a:off x="311700" y="1017800"/>
            <a:ext cx="8520600" cy="38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3600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property returns the length of a string.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property of an empty string is 0.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slice() method extracts a part of a string.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slice() method returns the extracted part in a new string.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slice() method does not change the original string.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start and end parameters specifies the part of the string to extract.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position is 0, the second is 1, ...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negative number selects from the end of the string.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	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544" lvl="2" marL="1371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12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cityToCheck = "pakistan"</a:t>
            </a:r>
            <a:br>
              <a:rPr lang="en" sz="112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2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firstChar = cityToCheck.slice(0, 1); // p</a:t>
            </a:r>
            <a:endParaRPr sz="11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02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Changing case</a:t>
            </a:r>
            <a:endParaRPr sz="28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3"/>
          <p:cNvSpPr txBox="1"/>
          <p:nvPr>
            <p:ph idx="1" type="body"/>
          </p:nvPr>
        </p:nvSpPr>
        <p:spPr>
          <a:xfrm>
            <a:off x="311700" y="1017800"/>
            <a:ext cx="85206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endParaRPr sz="11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03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Changing case - Examples</a:t>
            </a:r>
            <a:endParaRPr sz="2800"/>
          </a:p>
        </p:txBody>
      </p:sp>
      <p:sp>
        <p:nvSpPr>
          <p:cNvPr id="620" name="Google Shape;620;p103"/>
          <p:cNvSpPr txBox="1"/>
          <p:nvPr>
            <p:ph idx="1" type="body"/>
          </p:nvPr>
        </p:nvSpPr>
        <p:spPr>
          <a:xfrm>
            <a:off x="347400" y="1584500"/>
            <a:ext cx="8449200" cy="2359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cityToCheck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"pakistan"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firstChar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cityToCheck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//p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otherChars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cityToCheck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akistan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firstChar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firstChar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P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otherChars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otherChars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toLowerCase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akistan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cappedCity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firstChar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otherChars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Pakistan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4"/>
          <p:cNvSpPr txBox="1"/>
          <p:nvPr>
            <p:ph idx="1" type="body"/>
          </p:nvPr>
        </p:nvSpPr>
        <p:spPr>
          <a:xfrm>
            <a:off x="311700" y="1017800"/>
            <a:ext cx="85206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 sz="11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04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Changing case - Examples</a:t>
            </a:r>
            <a:endParaRPr sz="2800"/>
          </a:p>
        </p:txBody>
      </p:sp>
      <p:sp>
        <p:nvSpPr>
          <p:cNvPr id="627" name="Google Shape;627;p104"/>
          <p:cNvSpPr txBox="1"/>
          <p:nvPr>
            <p:ph idx="1" type="body"/>
          </p:nvPr>
        </p:nvSpPr>
        <p:spPr>
          <a:xfrm>
            <a:off x="347400" y="1584500"/>
            <a:ext cx="8449200" cy="1931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"Enter a month"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charsInMonth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charsInMonth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monthAbbrev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monthAbbrev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5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Strings: Finding segments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6"/>
          <p:cNvSpPr txBox="1"/>
          <p:nvPr>
            <p:ph idx="1" type="body"/>
          </p:nvPr>
        </p:nvSpPr>
        <p:spPr>
          <a:xfrm>
            <a:off x="311700" y="1017800"/>
            <a:ext cx="8520600" cy="38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3600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indexOf() method returns the position of the first occurrence of a value in a string.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indexOf() method returns -1 if the value is not found.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indexOf() method is case sensitive.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95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50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5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1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0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text = "To be or not to be."; // 3</a:t>
            </a:r>
            <a:br>
              <a:rPr lang="en" sz="10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segIndex = text.indexOf("be");	// 3</a:t>
            </a:r>
            <a:endParaRPr sz="10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lastIndexOf() method returns the index (position) of the last occurrence of a specified value in a string.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lastIndexOf() method searches the string from the end to the beginning.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lastIndexOf() method returns the index from the beginning (position 0).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lastIndexOf() method returns -1 if the value is not found.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lastIndexOf() method is case sensitive.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00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560"/>
              <a:buFont typeface="Arial"/>
              <a:buChar char="○"/>
            </a:pPr>
            <a:r>
              <a:rPr lang="en" sz="150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1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0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text = "To be or not to be.";</a:t>
            </a:r>
            <a:br>
              <a:rPr lang="en" sz="10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segIndex = text.lastIndexOf("be");  // 16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06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Strings: Finding segments</a:t>
            </a:r>
            <a:endParaRPr sz="2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Strings: Finding a character at a location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17800"/>
            <a:ext cx="8520600" cy="38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charAt() method returns the character at a specified index (position) in a string.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index of the first character is 0, the second 1, …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○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■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 firstName = "hamzah"</a:t>
            </a:r>
            <a:b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firstChar = firstName.charAt(0) // h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08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Strings: Finding a character at a location</a:t>
            </a:r>
            <a:endParaRPr sz="28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9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Strings: Replacing characters 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10"/>
          <p:cNvSpPr txBox="1"/>
          <p:nvPr>
            <p:ph idx="1" type="body"/>
          </p:nvPr>
        </p:nvSpPr>
        <p:spPr>
          <a:xfrm>
            <a:off x="311700" y="1017800"/>
            <a:ext cx="85206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47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replace()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searches a string for a value or a regular expression.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replace()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returns a new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value(s) replaced.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7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9"/>
              <a:buFont typeface="Arial"/>
              <a:buChar char="●"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replace()</a:t>
            </a: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does not change the original string.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10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Strings: Replacing characters</a:t>
            </a:r>
            <a:endParaRPr sz="2800"/>
          </a:p>
        </p:txBody>
      </p:sp>
      <p:sp>
        <p:nvSpPr>
          <p:cNvPr id="661" name="Google Shape;661;p110"/>
          <p:cNvSpPr txBox="1"/>
          <p:nvPr>
            <p:ph idx="1" type="body"/>
          </p:nvPr>
        </p:nvSpPr>
        <p:spPr>
          <a:xfrm>
            <a:off x="311700" y="2727200"/>
            <a:ext cx="8449200" cy="1533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Example 1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"Visit Microsoft!"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"Microsoft"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"W3Schools"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Visit W3Schools!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Example 2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"Mr Blue has a blue house and a blue car"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/blue/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Mr Blue has a red house and a red car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1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Rounding numbers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