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Caveat"/>
      <p:regular r:id="rId67"/>
      <p:bold r:id="rId68"/>
    </p:embeddedFont>
    <p:embeddedFont>
      <p:font typeface="Nunito"/>
      <p:regular r:id="rId69"/>
      <p:bold r:id="rId70"/>
      <p:italic r:id="rId71"/>
      <p:boldItalic r:id="rId72"/>
    </p:embeddedFont>
    <p:embeddedFont>
      <p:font typeface="Lato"/>
      <p:regular r:id="rId73"/>
      <p:bold r:id="rId74"/>
      <p:italic r:id="rId75"/>
      <p:boldItalic r:id="rId76"/>
    </p:embeddedFont>
    <p:embeddedFont>
      <p:font typeface="Maven Pro"/>
      <p:regular r:id="rId77"/>
      <p:bold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-regular.fntdata"/><Relationship Id="rId72" Type="http://schemas.openxmlformats.org/officeDocument/2006/relationships/font" Target="fonts/Nunito-boldItalic.fntdata"/><Relationship Id="rId31" Type="http://schemas.openxmlformats.org/officeDocument/2006/relationships/slide" Target="slides/slide26.xml"/><Relationship Id="rId75" Type="http://schemas.openxmlformats.org/officeDocument/2006/relationships/font" Target="fonts/Lato-italic.fntdata"/><Relationship Id="rId30" Type="http://schemas.openxmlformats.org/officeDocument/2006/relationships/slide" Target="slides/slide25.xml"/><Relationship Id="rId74" Type="http://schemas.openxmlformats.org/officeDocument/2006/relationships/font" Target="fonts/Lato-bold.fntdata"/><Relationship Id="rId33" Type="http://schemas.openxmlformats.org/officeDocument/2006/relationships/slide" Target="slides/slide28.xml"/><Relationship Id="rId77" Type="http://schemas.openxmlformats.org/officeDocument/2006/relationships/font" Target="fonts/MavenPro-regular.fntdata"/><Relationship Id="rId32" Type="http://schemas.openxmlformats.org/officeDocument/2006/relationships/slide" Target="slides/slide27.xml"/><Relationship Id="rId76" Type="http://schemas.openxmlformats.org/officeDocument/2006/relationships/font" Target="fonts/Lato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MavenPro-bold.fntdata"/><Relationship Id="rId71" Type="http://schemas.openxmlformats.org/officeDocument/2006/relationships/font" Target="fonts/Nunito-italic.fntdata"/><Relationship Id="rId70" Type="http://schemas.openxmlformats.org/officeDocument/2006/relationships/font" Target="fonts/Nunito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-italic.fntdata"/><Relationship Id="rId24" Type="http://schemas.openxmlformats.org/officeDocument/2006/relationships/slide" Target="slides/slide19.xml"/><Relationship Id="rId68" Type="http://schemas.openxmlformats.org/officeDocument/2006/relationships/font" Target="fonts/Caveat-bold.fntdata"/><Relationship Id="rId23" Type="http://schemas.openxmlformats.org/officeDocument/2006/relationships/slide" Target="slides/slide18.xml"/><Relationship Id="rId67" Type="http://schemas.openxmlformats.org/officeDocument/2006/relationships/font" Target="fonts/Caveat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Nunit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f92a0b3a9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f92a0b3a9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214873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214873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f92a0b3a9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f92a0b3a9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2148735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2148735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f92a0b3a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f92a0b3a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f92a0b3a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f92a0b3a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fa68796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fa68796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fa687964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fa687964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92a0b3a9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92a0b3a9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f92a0b3a9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f92a0b3a9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2148735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2148735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fa687964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fa687964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fa687964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fa687964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fa687964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fa687964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fa687964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fa687964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fa687964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fa687964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fa687964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fa687964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fa6879646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fa6879646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fa6879646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fa6879646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fa6879646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fa6879646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fa6879646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fa6879646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2148735c8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2148735c8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https://www.credly.com/badges/c3e0f7e9-4c13-4393-91a8-42e9901e2e04/linked_in_profile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https://graduation.udacity.com/confirm/4epk27st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https://www.credly.com/badges/7f8f27e0-1dad-4011-8565-f648cb709829/linked_in_profile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fa6879646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fa6879646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fa6879646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fa6879646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fa6879646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fa6879646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fa6879646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fa6879646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fa6879646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fa6879646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fa6879646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fa6879646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fa6879646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fa6879646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fa6879646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fa6879646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fa6879646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fa6879646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f92a0b3a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f92a0b3a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f92a0b3a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f92a0b3a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fa68796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fa68796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2148735c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2148735c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f92a0b3a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f92a0b3a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2148735c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2148735c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f92a0b3a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f92a0b3a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2148735c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2148735c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f92a0b3a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f92a0b3a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2148735c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2148735c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f92a0b3a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f92a0b3a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2148735c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2148735c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fa68796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fa68796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f92a0b3a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f92a0b3a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2148735c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62148735c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f92a0b3a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f92a0b3a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62148735c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62148735c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f92a0b3a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f92a0b3a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2148735c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62148735c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f92a0b3a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f92a0b3a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f92a0b3a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f92a0b3a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fa68796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fa68796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fa68796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fa68796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fa6879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fa6879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f92a0b3a9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f92a0b3a9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67150" y="1767875"/>
            <a:ext cx="8242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For Absolute Beginners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855297" y="2693925"/>
            <a:ext cx="1768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(Daniyal Nagori)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LOG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LOG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console.log()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writes (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logs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) a message to the console.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console.log()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is useful for testing purposes.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Write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Write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document.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write()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writes directly to an open (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document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stream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document.write()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deletes all existing HTML when used on a loaded document.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Variable means anything that can vary.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JavaScript variable is simply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name of storage location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variable must have a unique name.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Variables</a:t>
            </a:r>
            <a:endParaRPr sz="2400"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Variables are values in your code that can represent different values each time the code runs.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time you create a variable, you declare it. And you need a special word for that: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or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firstname = "Ali";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commonly used naming conventions used for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are camel-case.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firstName = "Ali";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Variables Scope</a:t>
            </a:r>
            <a:endParaRPr sz="2400"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55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Variables declared within a JavaScript function, become LOCAL to the function.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variable declared outside a function, becomes GLOBAL.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 Legal &amp; Illegal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﻿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variable name can't contain any spaces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﻿﻿﻿A variable name can contain only letters, numbers, dollar signs, and underscores.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character must be a letter, or an underscore (-), or a dollar sign ($).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﻿﻿﻿Subsequent characters may be letters, digits, underscores, or dollar signs.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Numbers are not allowed as the first character of variable.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62375" y="548150"/>
            <a:ext cx="49869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JavaScript</a:t>
            </a:r>
            <a:endParaRPr b="1" sz="4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" name="Google Shape;92;p14"/>
          <p:cNvSpPr txBox="1"/>
          <p:nvPr/>
        </p:nvSpPr>
        <p:spPr>
          <a:xfrm rot="1497">
            <a:off x="514350" y="1828725"/>
            <a:ext cx="48216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01" y="3024687"/>
            <a:ext cx="372562" cy="37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195" y="2969789"/>
            <a:ext cx="395174" cy="39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201" y="4078852"/>
            <a:ext cx="395174" cy="3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62363" y="3389813"/>
            <a:ext cx="2872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fb.com/daniyalnagori1237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62375" y="4432320"/>
            <a:ext cx="2872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github.com/daniyalnagori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29950" y="3389825"/>
            <a:ext cx="3037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linkedin.com/in/daniyalnagori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660700" y="4436500"/>
            <a:ext cx="3154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twitter.com/daniyalnagori1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687" y="4015925"/>
            <a:ext cx="478200" cy="4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7225" y="457851"/>
            <a:ext cx="2257926" cy="225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14"/>
          <p:cNvSpPr txBox="1"/>
          <p:nvPr/>
        </p:nvSpPr>
        <p:spPr>
          <a:xfrm>
            <a:off x="2718300" y="36561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Comments</a:t>
            </a:r>
            <a:endParaRPr sz="2400"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Single line Javascript comments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start with two forward slashes (//)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All text after the two forward slashes until the end of a line makes up a comment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Even when there are forward slashes in the commented text.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Multi-line Comments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Multi-line comments start with /* and end with */.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Any text between /* and */ will be ignored by JavaScript.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Statements</a:t>
            </a:r>
            <a:endParaRPr sz="2400"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computer program is a list of "instructions" to be "executed" by a computer.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 a programming language, these programming instructions are called statements.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JavaScript program is a list of programming statements.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JavaScript applications consist of statements with an appropriate syntax. A single statement may span multiple lines. Multiple statements may occur on a single line if each statement is separated by a semicolon.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Primitive data types</a:t>
            </a:r>
            <a:endParaRPr sz="2400"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string is used to store a text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firstName = "Ali";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number is used to store a numeric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score = 25;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Boolean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boolean is used to store a value that is either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isMarried = false;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Undefined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undefined type is either when it has not been defined or it has not been assigned a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unassigned;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 is a special value for saying that a variable is empty or has an unknown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empty = null;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Literals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Template Literals</a:t>
            </a:r>
            <a:endParaRPr sz="2400"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and fast way to deal with strings is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Literals or Template String.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were dealing with strings before 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myName = </a:t>
            </a:r>
            <a:r>
              <a:rPr lang="en" sz="15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"daniyal"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hello = </a:t>
            </a:r>
            <a:r>
              <a:rPr lang="en" sz="15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"Hello "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myName 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console.log(hello); </a:t>
            </a:r>
            <a:r>
              <a:rPr lang="en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//Hello daniyal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Template Literals</a:t>
            </a:r>
            <a:endParaRPr sz="2400"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Template literals ?</a:t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we mentioned before , it’s a way to deal with strings and specially dynamic strings ; so you don’t need to think more about what’s the next quote to use  single or double.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Template literals </a:t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a `backticks` to write string within it.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typeof Operator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Instructor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17" y="1017800"/>
            <a:ext cx="2540783" cy="194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212" y="1017800"/>
            <a:ext cx="2527051" cy="19479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063" y="3095800"/>
            <a:ext cx="4015874" cy="194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Analyzing and modifying data types </a:t>
            </a:r>
            <a:endParaRPr sz="2400"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check the type of a variable by entering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let testVariable = 1;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console.log(typeof testVariable);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variables in JavaScript can change types. Sometimes JavaScript does this automatically.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let v1 = 2;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let v2 = “2”;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console.log(v1 * v2); // 4 ← Type Number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console.log(v1 + v2); // “22” ← Type String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Analyzing and modifying data types </a:t>
            </a:r>
            <a:endParaRPr sz="2400"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three conversion methods: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○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String() ← converts to string type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○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Number() ← converts to number type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○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Boolean() ← converts to boolean type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Addition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1;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+ n2); // 3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str1 = “1”;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str2 = “2”;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console.log(str1 + str2); // “12”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Subtraction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5;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console.log(n1 - n2); // 3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Multiplication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5;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* n2); // 10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Division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4;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/ n2); // 2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Exponentiation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2;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** n2); // 4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Modulus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 n1 = 10;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 n2 = 3;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console.log(n1 % n2); // 1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Assignment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Assignment operator are used to assigning values to variables.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 n = 5;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console.log(n); // 5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+= 5;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console.log(n); // 10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-= 5;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console.log(n); // 5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Comparison operators: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Comparison operator are used to compare values of variables.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 = 5;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== 5); // true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=== 5); // true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!= 5); // false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&gt; 8); // false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&lt; 8); // true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&gt;= 8); // false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&lt;= 8); // true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 Operators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Integrated  Development Environment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 Expression is a combination of values, variables,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function call and operators, which computes to a value.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computation is called an evaluation.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“Daniyal” + “Nagori”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Familiar Operators</a:t>
            </a:r>
            <a:endParaRPr/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Wherever you can use a number, you can use a math expression.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“+”, “-”, “*”, “/”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“%”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are commonly used operators.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%” (Modulus)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operator works similar to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“/”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but instead of the result, It gives you the remainder when the division is executed.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UnFamiliar Operators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UnFamiliar Operators</a:t>
            </a:r>
            <a:endParaRPr/>
          </a:p>
        </p:txBody>
      </p:sp>
      <p:sp>
        <p:nvSpPr>
          <p:cNvPr id="335" name="Google Shape;335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There are several specialized math expressions such as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“++”, “--”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“**”.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“++”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It increments the variable by 1. 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“--”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It decrements the variable by 1.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“**”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Exponentiation is one of the newer operators in JavaScript, and it allows us to calculate the power of a number by its exponent.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Eliminating Ambiguity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</a:t>
            </a:r>
            <a:r>
              <a:rPr lang="en"/>
              <a:t>Eliminating Ambiguity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var totalVal = (5 + 2)  *  3 + 6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Concatenating Text String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Concatenating Text Strings</a:t>
            </a:r>
            <a:endParaRPr/>
          </a:p>
        </p:txBody>
      </p:sp>
      <p:sp>
        <p:nvSpPr>
          <p:cNvPr id="357" name="Google Shape;357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concat()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joins two or more strings.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concat()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does not change the existing strings.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concat()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returns a new string.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You can also 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operator to concatenate multiple strings.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</a:t>
            </a:r>
            <a:endParaRPr/>
          </a:p>
        </p:txBody>
      </p:sp>
      <p:sp>
        <p:nvSpPr>
          <p:cNvPr id="368" name="Google Shape;368;p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prompt()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displays a dialog box that prompts the user for input.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prompt()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returns the input value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(String)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if the user clicks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"OK"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, otherwise it returns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When a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prompt box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pops up, the user will have to click either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"OK"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"Cancel"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to proceed.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 not overuse this method. It prevents the user from accessing other parts of the page until the box is closed.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Setting up your environment</a:t>
            </a:r>
            <a:endParaRPr sz="24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many ways in which you can set up a JavaScript coding environment. Such as: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Integrated Development Environment (IDE). Example: VS Code, Sublime Text, Atom,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browser. Example: Chrome, Firefox,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Online editor (optional). Example: StackBlitz, Replit,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</a:t>
            </a:r>
            <a:r>
              <a:rPr lang="en"/>
              <a:t>Else, Else If Statements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 and Else If Statements</a:t>
            </a:r>
            <a:endParaRPr/>
          </a:p>
        </p:txBody>
      </p:sp>
      <p:sp>
        <p:nvSpPr>
          <p:cNvPr id="379" name="Google Shape;379;p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specify a block of code to be executed, if a specified condition is true.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else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specify a block of code to be executed, if the same condition is false.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else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to specify a new condition to test, if the first condition is false.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390" name="Google Shape;390;p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and Logical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operators are used to test for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 operators are used in logical statements to determine equality or difference between variables or values.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“==”, “===”, “!=”, “!==”, “&gt;”, “&lt;”, “&gt;=”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“&lt;=”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are some of the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operators.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Sets Of Conditions</a:t>
            </a:r>
            <a:br>
              <a:rPr lang="en"/>
            </a:br>
            <a:r>
              <a:rPr lang="en"/>
              <a:t>(Logical Operators)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Sets Of Conditions (Logical Operators)</a:t>
            </a:r>
            <a:endParaRPr/>
          </a:p>
        </p:txBody>
      </p:sp>
      <p:sp>
        <p:nvSpPr>
          <p:cNvPr id="401" name="Google Shape;401;p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 and Logical operators are used to test for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 operators are used in logical statements to determine equality or difference between variables or values.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“==”, “===”, “!=”, “!==”, “&gt;”, “&lt;”, “&gt;=”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“&lt;=”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are some of the comparison operators.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Nested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Adding Javascript to a Web Page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Adding JavaScript to a web page </a:t>
            </a:r>
            <a:endParaRPr sz="24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two ways to link JavaScript to a web page.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way is to type the JavaScript directly in the HTML between two &lt;script&gt; tags.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&lt;script type="text/javascript"&gt;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alert("Hello World!");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&lt;/script&gt;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second way is to create a file with extension of .js and link it to our web page.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&lt;script type="text/javascript" src="hello_world.js"&gt;&lt;/script&gt;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ALERT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alert() method displays an alert box with a message and an OK button.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alert() method is used when you want information to come through to the user.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alert box takes the focus away from the current window, and forces the user to read the message.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 not overuse this method. It prevents the user from accessing other parts of the page until the box is closed.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