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2" r:id="rId9"/>
    <p:sldId id="263" r:id="rId10"/>
    <p:sldId id="266" r:id="rId11"/>
    <p:sldId id="261"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0B94CE-C930-4803-97BD-3E72E66F840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D6EED-C173-4BD6-8A1B-09400D3B39C9}" type="slidenum">
              <a:rPr lang="en-US" smtClean="0"/>
              <a:t>‹#›</a:t>
            </a:fld>
            <a:endParaRPr lang="en-US"/>
          </a:p>
        </p:txBody>
      </p:sp>
    </p:spTree>
    <p:extLst>
      <p:ext uri="{BB962C8B-B14F-4D97-AF65-F5344CB8AC3E}">
        <p14:creationId xmlns:p14="http://schemas.microsoft.com/office/powerpoint/2010/main" val="2264535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0B94CE-C930-4803-97BD-3E72E66F840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D6EED-C173-4BD6-8A1B-09400D3B39C9}" type="slidenum">
              <a:rPr lang="en-US" smtClean="0"/>
              <a:t>‹#›</a:t>
            </a:fld>
            <a:endParaRPr lang="en-US"/>
          </a:p>
        </p:txBody>
      </p:sp>
    </p:spTree>
    <p:extLst>
      <p:ext uri="{BB962C8B-B14F-4D97-AF65-F5344CB8AC3E}">
        <p14:creationId xmlns:p14="http://schemas.microsoft.com/office/powerpoint/2010/main" val="321828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0B94CE-C930-4803-97BD-3E72E66F840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D6EED-C173-4BD6-8A1B-09400D3B39C9}" type="slidenum">
              <a:rPr lang="en-US" smtClean="0"/>
              <a:t>‹#›</a:t>
            </a:fld>
            <a:endParaRPr lang="en-US"/>
          </a:p>
        </p:txBody>
      </p:sp>
    </p:spTree>
    <p:extLst>
      <p:ext uri="{BB962C8B-B14F-4D97-AF65-F5344CB8AC3E}">
        <p14:creationId xmlns:p14="http://schemas.microsoft.com/office/powerpoint/2010/main" val="89582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0B94CE-C930-4803-97BD-3E72E66F840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D6EED-C173-4BD6-8A1B-09400D3B39C9}" type="slidenum">
              <a:rPr lang="en-US" smtClean="0"/>
              <a:t>‹#›</a:t>
            </a:fld>
            <a:endParaRPr lang="en-US"/>
          </a:p>
        </p:txBody>
      </p:sp>
    </p:spTree>
    <p:extLst>
      <p:ext uri="{BB962C8B-B14F-4D97-AF65-F5344CB8AC3E}">
        <p14:creationId xmlns:p14="http://schemas.microsoft.com/office/powerpoint/2010/main" val="45983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0B94CE-C930-4803-97BD-3E72E66F840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D6EED-C173-4BD6-8A1B-09400D3B39C9}" type="slidenum">
              <a:rPr lang="en-US" smtClean="0"/>
              <a:t>‹#›</a:t>
            </a:fld>
            <a:endParaRPr lang="en-US"/>
          </a:p>
        </p:txBody>
      </p:sp>
    </p:spTree>
    <p:extLst>
      <p:ext uri="{BB962C8B-B14F-4D97-AF65-F5344CB8AC3E}">
        <p14:creationId xmlns:p14="http://schemas.microsoft.com/office/powerpoint/2010/main" val="306588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0B94CE-C930-4803-97BD-3E72E66F840B}"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6D6EED-C173-4BD6-8A1B-09400D3B39C9}" type="slidenum">
              <a:rPr lang="en-US" smtClean="0"/>
              <a:t>‹#›</a:t>
            </a:fld>
            <a:endParaRPr lang="en-US"/>
          </a:p>
        </p:txBody>
      </p:sp>
    </p:spTree>
    <p:extLst>
      <p:ext uri="{BB962C8B-B14F-4D97-AF65-F5344CB8AC3E}">
        <p14:creationId xmlns:p14="http://schemas.microsoft.com/office/powerpoint/2010/main" val="1239277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0B94CE-C930-4803-97BD-3E72E66F840B}"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6D6EED-C173-4BD6-8A1B-09400D3B39C9}" type="slidenum">
              <a:rPr lang="en-US" smtClean="0"/>
              <a:t>‹#›</a:t>
            </a:fld>
            <a:endParaRPr lang="en-US"/>
          </a:p>
        </p:txBody>
      </p:sp>
    </p:spTree>
    <p:extLst>
      <p:ext uri="{BB962C8B-B14F-4D97-AF65-F5344CB8AC3E}">
        <p14:creationId xmlns:p14="http://schemas.microsoft.com/office/powerpoint/2010/main" val="28472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0B94CE-C930-4803-97BD-3E72E66F840B}"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6D6EED-C173-4BD6-8A1B-09400D3B39C9}" type="slidenum">
              <a:rPr lang="en-US" smtClean="0"/>
              <a:t>‹#›</a:t>
            </a:fld>
            <a:endParaRPr lang="en-US"/>
          </a:p>
        </p:txBody>
      </p:sp>
    </p:spTree>
    <p:extLst>
      <p:ext uri="{BB962C8B-B14F-4D97-AF65-F5344CB8AC3E}">
        <p14:creationId xmlns:p14="http://schemas.microsoft.com/office/powerpoint/2010/main" val="344052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B94CE-C930-4803-97BD-3E72E66F840B}"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6D6EED-C173-4BD6-8A1B-09400D3B39C9}" type="slidenum">
              <a:rPr lang="en-US" smtClean="0"/>
              <a:t>‹#›</a:t>
            </a:fld>
            <a:endParaRPr lang="en-US"/>
          </a:p>
        </p:txBody>
      </p:sp>
    </p:spTree>
    <p:extLst>
      <p:ext uri="{BB962C8B-B14F-4D97-AF65-F5344CB8AC3E}">
        <p14:creationId xmlns:p14="http://schemas.microsoft.com/office/powerpoint/2010/main" val="3098050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0B94CE-C930-4803-97BD-3E72E66F840B}"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6D6EED-C173-4BD6-8A1B-09400D3B39C9}" type="slidenum">
              <a:rPr lang="en-US" smtClean="0"/>
              <a:t>‹#›</a:t>
            </a:fld>
            <a:endParaRPr lang="en-US"/>
          </a:p>
        </p:txBody>
      </p:sp>
    </p:spTree>
    <p:extLst>
      <p:ext uri="{BB962C8B-B14F-4D97-AF65-F5344CB8AC3E}">
        <p14:creationId xmlns:p14="http://schemas.microsoft.com/office/powerpoint/2010/main" val="201128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0B94CE-C930-4803-97BD-3E72E66F840B}"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6D6EED-C173-4BD6-8A1B-09400D3B39C9}" type="slidenum">
              <a:rPr lang="en-US" smtClean="0"/>
              <a:t>‹#›</a:t>
            </a:fld>
            <a:endParaRPr lang="en-US"/>
          </a:p>
        </p:txBody>
      </p:sp>
    </p:spTree>
    <p:extLst>
      <p:ext uri="{BB962C8B-B14F-4D97-AF65-F5344CB8AC3E}">
        <p14:creationId xmlns:p14="http://schemas.microsoft.com/office/powerpoint/2010/main" val="275539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B94CE-C930-4803-97BD-3E72E66F840B}" type="datetimeFigureOut">
              <a:rPr lang="en-US" smtClean="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D6EED-C173-4BD6-8A1B-09400D3B39C9}" type="slidenum">
              <a:rPr lang="en-US" smtClean="0"/>
              <a:t>‹#›</a:t>
            </a:fld>
            <a:endParaRPr lang="en-US"/>
          </a:p>
        </p:txBody>
      </p:sp>
    </p:spTree>
    <p:extLst>
      <p:ext uri="{BB962C8B-B14F-4D97-AF65-F5344CB8AC3E}">
        <p14:creationId xmlns:p14="http://schemas.microsoft.com/office/powerpoint/2010/main" val="75359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lvl="0"/>
            <a:r>
              <a:rPr lang="en-US" b="1" dirty="0"/>
              <a:t>Lab# 10 </a:t>
            </a:r>
            <a:r>
              <a:rPr lang="en-US" b="1" dirty="0" smtClean="0"/>
              <a:t/>
            </a:r>
            <a:br>
              <a:rPr lang="en-US" b="1" dirty="0" smtClean="0"/>
            </a:br>
            <a:r>
              <a:rPr lang="en-US" b="1" dirty="0" smtClean="0"/>
              <a:t>Thread </a:t>
            </a:r>
            <a:r>
              <a:rPr lang="en-US" b="1" dirty="0"/>
              <a:t>Synchronization and Mutexes </a:t>
            </a:r>
            <a:br>
              <a:rPr lang="en-US" b="1" dirty="0"/>
            </a:br>
            <a:endParaRPr lang="en-US" dirty="0"/>
          </a:p>
        </p:txBody>
      </p:sp>
      <p:sp>
        <p:nvSpPr>
          <p:cNvPr id="3" name="Subtitle 2"/>
          <p:cNvSpPr>
            <a:spLocks noGrp="1"/>
          </p:cNvSpPr>
          <p:nvPr>
            <p:ph type="subTitle" idx="1"/>
          </p:nvPr>
        </p:nvSpPr>
        <p:spPr/>
        <p:txBody>
          <a:bodyPr>
            <a:normAutofit lnSpcReduction="10000"/>
          </a:bodyPr>
          <a:lstStyle/>
          <a:p>
            <a:r>
              <a:rPr lang="en-US" i="1" dirty="0" smtClean="0"/>
              <a:t>CS311L</a:t>
            </a:r>
          </a:p>
          <a:p>
            <a:endParaRPr lang="en-US" i="1" dirty="0"/>
          </a:p>
          <a:p>
            <a:endParaRPr lang="en-US" i="1" dirty="0" smtClean="0"/>
          </a:p>
          <a:p>
            <a:pPr algn="l"/>
            <a:r>
              <a:rPr lang="en-US" i="1" dirty="0" smtClean="0"/>
              <a:t>Lab Engr. Asima Sarwar </a:t>
            </a:r>
          </a:p>
        </p:txBody>
      </p:sp>
    </p:spTree>
    <p:extLst>
      <p:ext uri="{BB962C8B-B14F-4D97-AF65-F5344CB8AC3E}">
        <p14:creationId xmlns:p14="http://schemas.microsoft.com/office/powerpoint/2010/main" val="3149277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Mutex Working</a:t>
            </a:r>
            <a:endParaRPr lang="en-US" dirty="0"/>
          </a:p>
        </p:txBody>
      </p:sp>
      <p:sp>
        <p:nvSpPr>
          <p:cNvPr id="3" name="Content Placeholder 2"/>
          <p:cNvSpPr>
            <a:spLocks noGrp="1"/>
          </p:cNvSpPr>
          <p:nvPr>
            <p:ph idx="1"/>
          </p:nvPr>
        </p:nvSpPr>
        <p:spPr/>
        <p:txBody>
          <a:bodyPr>
            <a:normAutofit fontScale="85000" lnSpcReduction="20000"/>
          </a:bodyPr>
          <a:lstStyle/>
          <a:p>
            <a:pPr lvl="0" algn="just" fontAlgn="base"/>
            <a:r>
              <a:rPr lang="en-US" dirty="0"/>
              <a:t>Suppose one thread has locked a region of code using mutex and is executing that piece of </a:t>
            </a:r>
            <a:r>
              <a:rPr lang="en-US" dirty="0" smtClean="0"/>
              <a:t>code</a:t>
            </a:r>
            <a:endParaRPr lang="en-US" dirty="0"/>
          </a:p>
          <a:p>
            <a:pPr lvl="0" algn="just" fontAlgn="base"/>
            <a:r>
              <a:rPr lang="en-US" dirty="0"/>
              <a:t>Now, if the scheduler decides to do a context switch, all the other threads that are ready to execute the same region are </a:t>
            </a:r>
            <a:r>
              <a:rPr lang="en-US" dirty="0" smtClean="0"/>
              <a:t>unblocked</a:t>
            </a:r>
            <a:endParaRPr lang="en-US" dirty="0"/>
          </a:p>
          <a:p>
            <a:pPr lvl="0" algn="just" fontAlgn="base"/>
            <a:r>
              <a:rPr lang="en-US" dirty="0"/>
              <a:t>Only one of all the threads would make it to the execution, but if this thread tries to execute the same region of code that is already locked, then it will again go to </a:t>
            </a:r>
            <a:r>
              <a:rPr lang="en-US" dirty="0" smtClean="0"/>
              <a:t>sleep</a:t>
            </a:r>
            <a:endParaRPr lang="en-US" dirty="0"/>
          </a:p>
          <a:p>
            <a:pPr lvl="0" algn="just" fontAlgn="base"/>
            <a:r>
              <a:rPr lang="en-US" dirty="0"/>
              <a:t>Context switch will take place again and again, but no thread would be able to execute the locked region of code until the mutex lock over it is </a:t>
            </a:r>
            <a:r>
              <a:rPr lang="en-US" dirty="0" smtClean="0"/>
              <a:t>released</a:t>
            </a:r>
            <a:endParaRPr lang="en-US" dirty="0"/>
          </a:p>
          <a:p>
            <a:pPr lvl="0" algn="just" fontAlgn="base"/>
            <a:r>
              <a:rPr lang="en-US" dirty="0"/>
              <a:t>Mutex lock will only be released by the thread that locked </a:t>
            </a:r>
            <a:r>
              <a:rPr lang="en-US" dirty="0" smtClean="0"/>
              <a:t>it</a:t>
            </a:r>
            <a:endParaRPr lang="en-US" dirty="0"/>
          </a:p>
          <a:p>
            <a:pPr lvl="0" algn="just" fontAlgn="base"/>
            <a:r>
              <a:rPr lang="en-US" dirty="0"/>
              <a:t>So this ensures that once a thread has locked a piece of code, then no other thread can execute the same region until it is unlocked by the thread that locked </a:t>
            </a:r>
            <a:r>
              <a:rPr lang="en-US" dirty="0" smtClean="0"/>
              <a:t>it</a:t>
            </a:r>
            <a:endParaRPr lang="en-US" dirty="0"/>
          </a:p>
          <a:p>
            <a:endParaRPr lang="en-US" dirty="0"/>
          </a:p>
        </p:txBody>
      </p:sp>
    </p:spTree>
    <p:extLst>
      <p:ext uri="{BB962C8B-B14F-4D97-AF65-F5344CB8AC3E}">
        <p14:creationId xmlns:p14="http://schemas.microsoft.com/office/powerpoint/2010/main" val="1209809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pPr marR="91440" algn="just">
              <a:spcAft>
                <a:spcPts val="0"/>
              </a:spcAft>
            </a:pPr>
            <a:r>
              <a:rPr lang="en-US" b="1" dirty="0">
                <a:latin typeface="Courier New" panose="02070309020205020404" pitchFamily="49" charset="0"/>
                <a:ea typeface="Roboto"/>
                <a:cs typeface="Roboto"/>
              </a:rPr>
              <a:t>#include &lt;stdio.h&gt;</a:t>
            </a:r>
            <a:endParaRPr lang="en-US" dirty="0">
              <a:latin typeface="Roboto"/>
              <a:ea typeface="Roboto"/>
              <a:cs typeface="Roboto"/>
            </a:endParaRPr>
          </a:p>
          <a:p>
            <a:pPr marR="91440" algn="just">
              <a:spcAft>
                <a:spcPts val="0"/>
              </a:spcAft>
            </a:pPr>
            <a:r>
              <a:rPr lang="en-US" b="1" dirty="0">
                <a:latin typeface="Courier New" panose="02070309020205020404" pitchFamily="49" charset="0"/>
                <a:ea typeface="Roboto"/>
                <a:cs typeface="Roboto"/>
              </a:rPr>
              <a:t>#include &lt;stdlib.h&gt;</a:t>
            </a:r>
            <a:endParaRPr lang="en-US" dirty="0">
              <a:latin typeface="Roboto"/>
              <a:ea typeface="Roboto"/>
              <a:cs typeface="Roboto"/>
            </a:endParaRPr>
          </a:p>
          <a:p>
            <a:pPr marR="91440" algn="just">
              <a:spcAft>
                <a:spcPts val="0"/>
              </a:spcAft>
            </a:pPr>
            <a:r>
              <a:rPr lang="en-US" b="1" dirty="0">
                <a:latin typeface="Courier New" panose="02070309020205020404" pitchFamily="49" charset="0"/>
                <a:ea typeface="Roboto"/>
                <a:cs typeface="Roboto"/>
              </a:rPr>
              <a:t>#include &lt;pthread.h&gt;</a:t>
            </a:r>
            <a:endParaRPr lang="en-US" dirty="0">
              <a:latin typeface="Roboto"/>
              <a:ea typeface="Roboto"/>
              <a:cs typeface="Roboto"/>
            </a:endParaRPr>
          </a:p>
          <a:p>
            <a:pPr marR="91440" algn="just">
              <a:spcAft>
                <a:spcPts val="0"/>
              </a:spcAft>
            </a:pPr>
            <a:r>
              <a:rPr lang="en-US" b="1" dirty="0">
                <a:latin typeface="Courier New" panose="02070309020205020404" pitchFamily="49" charset="0"/>
                <a:ea typeface="Roboto"/>
                <a:cs typeface="Roboto"/>
              </a:rPr>
              <a:t>int max</a:t>
            </a:r>
            <a:r>
              <a:rPr lang="en-US" b="1" dirty="0" smtClean="0">
                <a:latin typeface="Courier New" panose="02070309020205020404" pitchFamily="49" charset="0"/>
                <a:ea typeface="Roboto"/>
                <a:cs typeface="Roboto"/>
              </a:rPr>
              <a:t>; pthread_mutex_t </a:t>
            </a:r>
            <a:r>
              <a:rPr lang="en-US" b="1" dirty="0" smtClean="0">
                <a:latin typeface="Courier New" panose="02070309020205020404" pitchFamily="49" charset="0"/>
                <a:ea typeface="Roboto"/>
                <a:cs typeface="Roboto"/>
              </a:rPr>
              <a:t>lock; int </a:t>
            </a:r>
            <a:r>
              <a:rPr lang="en-US" b="1" dirty="0">
                <a:latin typeface="Courier New" panose="02070309020205020404" pitchFamily="49" charset="0"/>
                <a:ea typeface="Roboto"/>
                <a:cs typeface="Roboto"/>
              </a:rPr>
              <a:t>counter = 0; </a:t>
            </a:r>
          </a:p>
          <a:p>
            <a:pPr marR="91440" algn="just">
              <a:spcAft>
                <a:spcPts val="0"/>
              </a:spcAft>
            </a:pPr>
            <a:r>
              <a:rPr lang="en-US" b="1" dirty="0">
                <a:latin typeface="Courier New" panose="02070309020205020404" pitchFamily="49" charset="0"/>
                <a:ea typeface="Roboto"/>
                <a:cs typeface="Roboto"/>
              </a:rPr>
              <a:t>void *mythread(void *arg) </a:t>
            </a:r>
            <a:r>
              <a:rPr lang="en-US" b="1" dirty="0" smtClean="0">
                <a:latin typeface="Courier New" panose="02070309020205020404" pitchFamily="49" charset="0"/>
                <a:ea typeface="Roboto"/>
                <a:cs typeface="Roboto"/>
              </a:rPr>
              <a:t>{ </a:t>
            </a:r>
            <a:endParaRPr lang="en-US" dirty="0">
              <a:latin typeface="Roboto"/>
              <a:ea typeface="Roboto"/>
              <a:cs typeface="Roboto"/>
            </a:endParaRPr>
          </a:p>
          <a:p>
            <a:pPr marR="91440" algn="just">
              <a:spcAft>
                <a:spcPts val="0"/>
              </a:spcAft>
            </a:pPr>
            <a:r>
              <a:rPr lang="en-US" b="1" dirty="0">
                <a:latin typeface="Courier New" panose="02070309020205020404" pitchFamily="49" charset="0"/>
                <a:ea typeface="Roboto"/>
                <a:cs typeface="Roboto"/>
              </a:rPr>
              <a:t>    char *letter = </a:t>
            </a:r>
            <a:r>
              <a:rPr lang="en-US" b="1" dirty="0" smtClean="0">
                <a:latin typeface="Courier New" panose="02070309020205020404" pitchFamily="49" charset="0"/>
                <a:ea typeface="Roboto"/>
                <a:cs typeface="Roboto"/>
              </a:rPr>
              <a:t>arg;</a:t>
            </a:r>
            <a:r>
              <a:rPr lang="en-US" dirty="0">
                <a:latin typeface="Roboto"/>
                <a:ea typeface="Roboto"/>
                <a:cs typeface="Roboto"/>
              </a:rPr>
              <a:t> </a:t>
            </a:r>
            <a:r>
              <a:rPr lang="en-US" b="1" dirty="0" smtClean="0">
                <a:latin typeface="Courier New" panose="02070309020205020404" pitchFamily="49" charset="0"/>
                <a:ea typeface="Roboto"/>
                <a:cs typeface="Roboto"/>
              </a:rPr>
              <a:t>int </a:t>
            </a:r>
            <a:r>
              <a:rPr lang="en-US" b="1" dirty="0">
                <a:latin typeface="Courier New" panose="02070309020205020404" pitchFamily="49" charset="0"/>
                <a:ea typeface="Roboto"/>
                <a:cs typeface="Roboto"/>
              </a:rPr>
              <a:t>i; </a:t>
            </a:r>
          </a:p>
          <a:p>
            <a:pPr marR="91440" algn="just">
              <a:spcAft>
                <a:spcPts val="0"/>
              </a:spcAft>
            </a:pPr>
            <a:r>
              <a:rPr lang="en-US" b="1" dirty="0">
                <a:latin typeface="Courier New" panose="02070309020205020404" pitchFamily="49" charset="0"/>
                <a:ea typeface="Roboto"/>
                <a:cs typeface="Roboto"/>
              </a:rPr>
              <a:t>     printf("%s: begin [addr of i: %p]\n", letter, &amp;i);</a:t>
            </a:r>
            <a:endParaRPr lang="en-US" dirty="0">
              <a:latin typeface="Roboto"/>
              <a:ea typeface="Roboto"/>
              <a:cs typeface="Roboto"/>
            </a:endParaRPr>
          </a:p>
          <a:p>
            <a:pPr marR="91440" algn="just">
              <a:spcAft>
                <a:spcPts val="0"/>
              </a:spcAft>
            </a:pPr>
            <a:r>
              <a:rPr lang="en-US" b="1" dirty="0">
                <a:latin typeface="Courier New" panose="02070309020205020404" pitchFamily="49" charset="0"/>
                <a:ea typeface="Roboto"/>
                <a:cs typeface="Roboto"/>
              </a:rPr>
              <a:t>    for (i = 0; i &lt; max; i++) </a:t>
            </a:r>
            <a:r>
              <a:rPr lang="en-US" b="1" dirty="0" smtClean="0">
                <a:latin typeface="Courier New" panose="02070309020205020404" pitchFamily="49" charset="0"/>
                <a:ea typeface="Roboto"/>
                <a:cs typeface="Roboto"/>
              </a:rPr>
              <a:t>{</a:t>
            </a:r>
          </a:p>
          <a:p>
            <a:pPr marR="91440" algn="just">
              <a:spcAft>
                <a:spcPts val="0"/>
              </a:spcAft>
            </a:pPr>
            <a:r>
              <a:rPr lang="en-US" b="1" dirty="0">
                <a:latin typeface="Courier New" panose="02070309020205020404" pitchFamily="49" charset="0"/>
                <a:ea typeface="Roboto"/>
                <a:cs typeface="Roboto"/>
              </a:rPr>
              <a:t> </a:t>
            </a:r>
            <a:r>
              <a:rPr lang="en-US" b="1" dirty="0" smtClean="0">
                <a:latin typeface="Courier New" panose="02070309020205020404" pitchFamily="49" charset="0"/>
                <a:ea typeface="Roboto"/>
                <a:cs typeface="Roboto"/>
              </a:rPr>
              <a:t>       pthread_mutex_lock(&amp;lock);</a:t>
            </a:r>
            <a:endParaRPr lang="en-US" dirty="0">
              <a:latin typeface="Roboto"/>
              <a:ea typeface="Roboto"/>
              <a:cs typeface="Roboto"/>
            </a:endParaRPr>
          </a:p>
          <a:p>
            <a:pPr marR="91440" algn="just">
              <a:spcAft>
                <a:spcPts val="0"/>
              </a:spcAft>
            </a:pPr>
            <a:r>
              <a:rPr lang="en-US" b="1" dirty="0">
                <a:latin typeface="Courier New" panose="02070309020205020404" pitchFamily="49" charset="0"/>
                <a:ea typeface="Roboto"/>
                <a:cs typeface="Roboto"/>
              </a:rPr>
              <a:t>        counter = counter + 1</a:t>
            </a:r>
            <a:r>
              <a:rPr lang="en-US" b="1" dirty="0" smtClean="0">
                <a:latin typeface="Courier New" panose="02070309020205020404" pitchFamily="49" charset="0"/>
                <a:ea typeface="Roboto"/>
                <a:cs typeface="Roboto"/>
              </a:rPr>
              <a:t>;</a:t>
            </a:r>
          </a:p>
          <a:p>
            <a:pPr marR="91440" algn="just">
              <a:spcAft>
                <a:spcPts val="0"/>
              </a:spcAft>
            </a:pPr>
            <a:r>
              <a:rPr lang="en-US" b="1" dirty="0">
                <a:latin typeface="Courier New" panose="02070309020205020404" pitchFamily="49" charset="0"/>
                <a:ea typeface="Roboto"/>
                <a:cs typeface="Roboto"/>
              </a:rPr>
              <a:t> </a:t>
            </a:r>
            <a:r>
              <a:rPr lang="en-US" b="1" dirty="0" smtClean="0">
                <a:latin typeface="Courier New" panose="02070309020205020404" pitchFamily="49" charset="0"/>
                <a:ea typeface="Roboto"/>
                <a:cs typeface="Roboto"/>
              </a:rPr>
              <a:t>       pthread_mutex_unlock(&amp;lock) }</a:t>
            </a:r>
            <a:endParaRPr lang="en-US" dirty="0">
              <a:latin typeface="Roboto"/>
              <a:ea typeface="Roboto"/>
              <a:cs typeface="Roboto"/>
            </a:endParaRPr>
          </a:p>
          <a:p>
            <a:pPr marR="91440" algn="just">
              <a:spcAft>
                <a:spcPts val="0"/>
              </a:spcAft>
            </a:pPr>
            <a:r>
              <a:rPr lang="en-US" b="1" dirty="0">
                <a:latin typeface="Courier New" panose="02070309020205020404" pitchFamily="49" charset="0"/>
                <a:ea typeface="Roboto"/>
                <a:cs typeface="Roboto"/>
              </a:rPr>
              <a:t>    printf("%s: done\n", letter);</a:t>
            </a:r>
            <a:endParaRPr lang="en-US" dirty="0">
              <a:latin typeface="Roboto"/>
              <a:ea typeface="Roboto"/>
              <a:cs typeface="Roboto"/>
            </a:endParaRPr>
          </a:p>
          <a:p>
            <a:pPr marR="91440" algn="just">
              <a:spcAft>
                <a:spcPts val="0"/>
              </a:spcAft>
            </a:pPr>
            <a:r>
              <a:rPr lang="en-US" b="1" dirty="0">
                <a:latin typeface="Courier New" panose="02070309020205020404" pitchFamily="49" charset="0"/>
                <a:ea typeface="Roboto"/>
                <a:cs typeface="Roboto"/>
              </a:rPr>
              <a:t>    return NULL</a:t>
            </a:r>
            <a:r>
              <a:rPr lang="en-US" b="1" dirty="0" smtClean="0">
                <a:latin typeface="Courier New" panose="02070309020205020404" pitchFamily="49" charset="0"/>
                <a:ea typeface="Roboto"/>
                <a:cs typeface="Roboto"/>
              </a:rPr>
              <a:t>;}</a:t>
            </a:r>
            <a:endParaRPr lang="en-US" dirty="0">
              <a:latin typeface="Roboto"/>
              <a:ea typeface="Roboto"/>
              <a:cs typeface="Roboto"/>
            </a:endParaRPr>
          </a:p>
          <a:p>
            <a:pPr marR="91440" algn="just">
              <a:spcAft>
                <a:spcPts val="0"/>
              </a:spcAft>
            </a:pPr>
            <a:r>
              <a:rPr lang="en-US" b="1" dirty="0">
                <a:latin typeface="Courier New" panose="02070309020205020404" pitchFamily="49" charset="0"/>
                <a:ea typeface="Roboto"/>
                <a:cs typeface="Roboto"/>
              </a:rPr>
              <a:t>int main(int argc, char *argv[]) {</a:t>
            </a:r>
            <a:endParaRPr lang="en-US" dirty="0">
              <a:latin typeface="Roboto"/>
              <a:ea typeface="Roboto"/>
              <a:cs typeface="Roboto"/>
            </a:endParaRPr>
          </a:p>
          <a:p>
            <a:pPr marR="91440" algn="just">
              <a:spcAft>
                <a:spcPts val="0"/>
              </a:spcAft>
            </a:pPr>
            <a:r>
              <a:rPr lang="en-US" b="1" dirty="0" smtClean="0">
                <a:latin typeface="Courier New" panose="02070309020205020404" pitchFamily="49" charset="0"/>
                <a:ea typeface="Roboto"/>
                <a:cs typeface="Roboto"/>
              </a:rPr>
              <a:t>    max </a:t>
            </a:r>
            <a:r>
              <a:rPr lang="en-US" b="1" dirty="0">
                <a:latin typeface="Courier New" panose="02070309020205020404" pitchFamily="49" charset="0"/>
                <a:ea typeface="Roboto"/>
                <a:cs typeface="Roboto"/>
              </a:rPr>
              <a:t>= atoi(argv[1]);</a:t>
            </a:r>
            <a:endParaRPr lang="en-US" dirty="0">
              <a:latin typeface="Roboto"/>
              <a:ea typeface="Roboto"/>
              <a:cs typeface="Roboto"/>
            </a:endParaRPr>
          </a:p>
          <a:p>
            <a:pPr marR="91440" algn="just">
              <a:spcAft>
                <a:spcPts val="0"/>
              </a:spcAft>
            </a:pPr>
            <a:r>
              <a:rPr lang="en-US" b="1" dirty="0">
                <a:latin typeface="Courier New" panose="02070309020205020404" pitchFamily="49" charset="0"/>
                <a:ea typeface="Roboto"/>
                <a:cs typeface="Roboto"/>
              </a:rPr>
              <a:t>    pthread_t p1, p2</a:t>
            </a:r>
            <a:r>
              <a:rPr lang="en-US" b="1" dirty="0" smtClean="0">
                <a:latin typeface="Courier New" panose="02070309020205020404" pitchFamily="49" charset="0"/>
                <a:ea typeface="Roboto"/>
                <a:cs typeface="Roboto"/>
              </a:rPr>
              <a:t>;</a:t>
            </a:r>
          </a:p>
          <a:p>
            <a:pPr marR="91440" algn="just">
              <a:spcAft>
                <a:spcPts val="0"/>
              </a:spcAft>
            </a:pPr>
            <a:r>
              <a:rPr lang="en-US" b="1" dirty="0" smtClean="0"/>
              <a:t>          pthread_mutex_init(&amp;lock, NULL); </a:t>
            </a:r>
            <a:endParaRPr lang="en-US" dirty="0">
              <a:latin typeface="Roboto"/>
              <a:ea typeface="Roboto"/>
              <a:cs typeface="Roboto"/>
            </a:endParaRPr>
          </a:p>
          <a:p>
            <a:pPr marR="91440" algn="just">
              <a:spcAft>
                <a:spcPts val="0"/>
              </a:spcAft>
            </a:pPr>
            <a:r>
              <a:rPr lang="en-US" b="1" dirty="0">
                <a:latin typeface="Courier New" panose="02070309020205020404" pitchFamily="49" charset="0"/>
                <a:ea typeface="Roboto"/>
                <a:cs typeface="Roboto"/>
              </a:rPr>
              <a:t>    pthread_create(&amp;p1, NULL, mythread, "A");</a:t>
            </a:r>
            <a:endParaRPr lang="en-US" dirty="0">
              <a:latin typeface="Roboto"/>
              <a:ea typeface="Roboto"/>
              <a:cs typeface="Roboto"/>
            </a:endParaRPr>
          </a:p>
          <a:p>
            <a:pPr marR="91440" algn="just">
              <a:spcAft>
                <a:spcPts val="0"/>
              </a:spcAft>
            </a:pPr>
            <a:r>
              <a:rPr lang="en-US" b="1" dirty="0">
                <a:latin typeface="Courier New" panose="02070309020205020404" pitchFamily="49" charset="0"/>
                <a:ea typeface="Roboto"/>
                <a:cs typeface="Roboto"/>
              </a:rPr>
              <a:t>    pthread_create(&amp;p2, NULL, mythread, "B");</a:t>
            </a:r>
            <a:endParaRPr lang="en-US" dirty="0">
              <a:latin typeface="Roboto"/>
              <a:ea typeface="Roboto"/>
              <a:cs typeface="Roboto"/>
            </a:endParaRPr>
          </a:p>
          <a:p>
            <a:pPr marR="91440" algn="just">
              <a:spcAft>
                <a:spcPts val="0"/>
              </a:spcAft>
            </a:pPr>
            <a:r>
              <a:rPr lang="en-US" b="1" dirty="0">
                <a:latin typeface="Courier New" panose="02070309020205020404" pitchFamily="49" charset="0"/>
                <a:ea typeface="Roboto"/>
                <a:cs typeface="Roboto"/>
              </a:rPr>
              <a:t>    pthread_join(p1, NULL);</a:t>
            </a:r>
            <a:endParaRPr lang="en-US" dirty="0">
              <a:latin typeface="Roboto"/>
              <a:ea typeface="Roboto"/>
              <a:cs typeface="Roboto"/>
            </a:endParaRPr>
          </a:p>
          <a:p>
            <a:pPr marR="91440" algn="just">
              <a:spcAft>
                <a:spcPts val="0"/>
              </a:spcAft>
            </a:pPr>
            <a:r>
              <a:rPr lang="en-US" b="1" dirty="0">
                <a:latin typeface="Courier New" panose="02070309020205020404" pitchFamily="49" charset="0"/>
                <a:ea typeface="Roboto"/>
                <a:cs typeface="Roboto"/>
              </a:rPr>
              <a:t>    pthread_join(p2, NULL);</a:t>
            </a:r>
            <a:endParaRPr lang="en-US" dirty="0">
              <a:latin typeface="Roboto"/>
              <a:ea typeface="Roboto"/>
              <a:cs typeface="Roboto"/>
            </a:endParaRPr>
          </a:p>
          <a:p>
            <a:pPr marR="91440" algn="just">
              <a:spcAft>
                <a:spcPts val="0"/>
              </a:spcAft>
            </a:pPr>
            <a:r>
              <a:rPr lang="en-US" b="1" dirty="0">
                <a:latin typeface="Courier New" panose="02070309020205020404" pitchFamily="49" charset="0"/>
                <a:ea typeface="Roboto"/>
                <a:cs typeface="Roboto"/>
              </a:rPr>
              <a:t>    printf</a:t>
            </a:r>
            <a:r>
              <a:rPr lang="en-US" b="1" dirty="0" smtClean="0">
                <a:latin typeface="Courier New" panose="02070309020205020404" pitchFamily="49" charset="0"/>
                <a:ea typeface="Roboto"/>
                <a:cs typeface="Roboto"/>
              </a:rPr>
              <a:t>(“</a:t>
            </a:r>
            <a:r>
              <a:rPr lang="en-US" b="1" dirty="0" smtClean="0">
                <a:latin typeface="Courier New" panose="02070309020205020404" pitchFamily="49" charset="0"/>
                <a:ea typeface="Roboto"/>
                <a:cs typeface="Roboto"/>
              </a:rPr>
              <a:t>Counter value: %d but it should be %d</a:t>
            </a:r>
            <a:r>
              <a:rPr lang="en-US" b="1" dirty="0" smtClean="0">
                <a:latin typeface="Courier New" panose="02070309020205020404" pitchFamily="49" charset="0"/>
                <a:ea typeface="Roboto"/>
                <a:cs typeface="Roboto"/>
              </a:rPr>
              <a:t>”, counter,2*max);</a:t>
            </a:r>
            <a:endParaRPr lang="en-US" dirty="0">
              <a:latin typeface="Roboto"/>
              <a:ea typeface="Roboto"/>
              <a:cs typeface="Roboto"/>
            </a:endParaRPr>
          </a:p>
          <a:p>
            <a:pPr marR="91440" algn="just">
              <a:spcAft>
                <a:spcPts val="0"/>
              </a:spcAft>
            </a:pPr>
            <a:r>
              <a:rPr lang="en-US" b="1" dirty="0">
                <a:latin typeface="Courier New" panose="02070309020205020404" pitchFamily="49" charset="0"/>
                <a:ea typeface="Roboto"/>
                <a:cs typeface="Roboto"/>
              </a:rPr>
              <a:t>    return 0</a:t>
            </a:r>
            <a:r>
              <a:rPr lang="en-US" b="1" dirty="0" smtClean="0">
                <a:latin typeface="Courier New" panose="02070309020205020404" pitchFamily="49" charset="0"/>
                <a:ea typeface="Roboto"/>
                <a:cs typeface="Roboto"/>
              </a:rPr>
              <a:t>;}</a:t>
            </a:r>
            <a:endParaRPr lang="en-US" dirty="0">
              <a:latin typeface="Roboto"/>
              <a:ea typeface="Roboto"/>
              <a:cs typeface="Roboto"/>
            </a:endParaRPr>
          </a:p>
        </p:txBody>
      </p:sp>
      <p:pic>
        <p:nvPicPr>
          <p:cNvPr id="3" name="Picture 2"/>
          <p:cNvPicPr>
            <a:picLocks noChangeAspect="1"/>
          </p:cNvPicPr>
          <p:nvPr/>
        </p:nvPicPr>
        <p:blipFill>
          <a:blip r:embed="rId2"/>
          <a:stretch>
            <a:fillRect/>
          </a:stretch>
        </p:blipFill>
        <p:spPr>
          <a:xfrm>
            <a:off x="7353300" y="3370153"/>
            <a:ext cx="4838700" cy="2085975"/>
          </a:xfrm>
          <a:prstGeom prst="rect">
            <a:avLst/>
          </a:prstGeom>
        </p:spPr>
      </p:pic>
      <p:sp>
        <p:nvSpPr>
          <p:cNvPr id="4" name="TextBox 3"/>
          <p:cNvSpPr txBox="1"/>
          <p:nvPr/>
        </p:nvSpPr>
        <p:spPr>
          <a:xfrm>
            <a:off x="7262478" y="3000821"/>
            <a:ext cx="1327731" cy="369332"/>
          </a:xfrm>
          <a:prstGeom prst="rect">
            <a:avLst/>
          </a:prstGeom>
          <a:noFill/>
        </p:spPr>
        <p:txBody>
          <a:bodyPr wrap="square" rtlCol="0">
            <a:spAutoFit/>
          </a:bodyPr>
          <a:lstStyle/>
          <a:p>
            <a:r>
              <a:rPr lang="en-US" b="1" dirty="0" smtClean="0"/>
              <a:t>Output</a:t>
            </a:r>
            <a:r>
              <a:rPr lang="en-US" dirty="0" smtClean="0"/>
              <a:t>:</a:t>
            </a:r>
            <a:endParaRPr lang="en-US" dirty="0"/>
          </a:p>
        </p:txBody>
      </p:sp>
    </p:spTree>
    <p:extLst>
      <p:ext uri="{BB962C8B-B14F-4D97-AF65-F5344CB8AC3E}">
        <p14:creationId xmlns:p14="http://schemas.microsoft.com/office/powerpoint/2010/main" val="2278338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7425"/>
            <a:ext cx="12183414" cy="6017032"/>
          </a:xfrm>
          <a:prstGeom prst="rect">
            <a:avLst/>
          </a:prstGeom>
        </p:spPr>
        <p:txBody>
          <a:bodyPr wrap="square">
            <a:spAutoFit/>
          </a:bodyPr>
          <a:lstStyle/>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#include &lt;pthread.h&gt;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#include &lt;stdio.h&gt;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#include &lt;stdlib.h&gt;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#include &lt;string.h&gt;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#include &lt;unistd.h&gt; </a:t>
            </a:r>
            <a:endParaRPr lang="en-US" b="1" spc="10" dirty="0" smtClean="0">
              <a:latin typeface="Courier New" panose="02070309020205020404" pitchFamily="49" charset="0"/>
              <a:ea typeface="Times New Roman" panose="02020603050405020304" pitchFamily="18" charset="0"/>
              <a:cs typeface="Times New Roman" panose="02020603050405020304" pitchFamily="18" charset="0"/>
            </a:endParaRPr>
          </a:p>
          <a:p>
            <a:pPr fontAlgn="base">
              <a:lnSpc>
                <a:spcPts val="1440"/>
              </a:lnSpc>
              <a:spcAft>
                <a:spcPts val="0"/>
              </a:spcAft>
            </a:pP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pthread_t tid[2</a:t>
            </a:r>
            <a:r>
              <a:rPr lang="en-US" b="1" spc="10" dirty="0" smtClean="0">
                <a:latin typeface="Courier New" panose="02070309020205020404" pitchFamily="49" charset="0"/>
                <a:ea typeface="Times New Roman" panose="02020603050405020304" pitchFamily="18" charset="0"/>
                <a:cs typeface="Times New Roman" panose="02020603050405020304" pitchFamily="18" charset="0"/>
              </a:rPr>
              <a:t>]; int counter; pthread_mutex_t </a:t>
            </a:r>
            <a:r>
              <a:rPr lang="en-US" b="1" spc="10" dirty="0">
                <a:latin typeface="Courier New" panose="02070309020205020404" pitchFamily="49" charset="0"/>
                <a:ea typeface="Times New Roman" panose="02020603050405020304" pitchFamily="18" charset="0"/>
                <a:cs typeface="Times New Roman" panose="02020603050405020304" pitchFamily="18" charset="0"/>
              </a:rPr>
              <a:t>lock; </a:t>
            </a:r>
            <a:endParaRPr lang="en-US" b="1" spc="10" dirty="0" smtClean="0">
              <a:latin typeface="Courier New" panose="02070309020205020404" pitchFamily="49" charset="0"/>
              <a:ea typeface="Times New Roman" panose="02020603050405020304" pitchFamily="18" charset="0"/>
              <a:cs typeface="Times New Roman" panose="02020603050405020304" pitchFamily="18" charset="0"/>
            </a:endParaRPr>
          </a:p>
          <a:p>
            <a:pPr fontAlgn="base">
              <a:lnSpc>
                <a:spcPts val="1440"/>
              </a:lnSpc>
              <a:spcAft>
                <a:spcPts val="0"/>
              </a:spcAft>
            </a:pP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void* trythis(void* arg)</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pthread_mutex_lock(&amp;lock);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unsigned long i = 0;</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counter += 1;</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printf("\n Job %d </a:t>
            </a:r>
            <a:r>
              <a:rPr lang="en-US" b="1" spc="10" dirty="0" smtClean="0">
                <a:latin typeface="Courier New" panose="02070309020205020404" pitchFamily="49" charset="0"/>
                <a:ea typeface="Times New Roman" panose="02020603050405020304" pitchFamily="18" charset="0"/>
                <a:cs typeface="Times New Roman" panose="02020603050405020304" pitchFamily="18" charset="0"/>
              </a:rPr>
              <a:t>is</a:t>
            </a:r>
            <a:r>
              <a:rPr lang="en-US" b="1" spc="10"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b="1" spc="10" dirty="0">
                <a:latin typeface="Courier New" panose="02070309020205020404" pitchFamily="49" charset="0"/>
                <a:ea typeface="Times New Roman" panose="02020603050405020304" pitchFamily="18" charset="0"/>
                <a:cs typeface="Times New Roman" panose="02020603050405020304" pitchFamily="18" charset="0"/>
              </a:rPr>
              <a:t>started\n", counter);</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for (i = 0; i &lt; (0xFFFFFFFF); i</a:t>
            </a:r>
            <a:r>
              <a:rPr lang="en-US" b="1" spc="10" dirty="0" smtClean="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printf("\n Job %d has finished\n", counter);</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pthread_mutex_unlock(&amp;lock);</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return NULL;</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int main(void)</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int i = 0;</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int error;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a:t>
            </a:r>
            <a:r>
              <a:rPr lang="en-US" b="1" spc="10" dirty="0" smtClean="0">
                <a:latin typeface="Courier New" panose="02070309020205020404" pitchFamily="49" charset="0"/>
                <a:ea typeface="Times New Roman" panose="02020603050405020304" pitchFamily="18" charset="0"/>
                <a:cs typeface="Times New Roman" panose="02020603050405020304" pitchFamily="18" charset="0"/>
              </a:rPr>
              <a:t>while </a:t>
            </a:r>
            <a:r>
              <a:rPr lang="en-US" b="1" spc="10" dirty="0">
                <a:latin typeface="Courier New" panose="02070309020205020404" pitchFamily="49" charset="0"/>
                <a:ea typeface="Times New Roman" panose="02020603050405020304" pitchFamily="18" charset="0"/>
                <a:cs typeface="Times New Roman" panose="02020603050405020304" pitchFamily="18" charset="0"/>
              </a:rPr>
              <a:t>(i &lt; 2) </a:t>
            </a:r>
            <a:r>
              <a:rPr lang="en-US" b="1" spc="10" dirty="0" smtClean="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smtClean="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sz="1600" b="1" spc="10" dirty="0">
                <a:latin typeface="Calibri" panose="020F0502020204030204" pitchFamily="34" charset="0"/>
                <a:ea typeface="Times New Roman" panose="02020603050405020304" pitchFamily="18" charset="0"/>
                <a:cs typeface="Times New Roman" panose="02020603050405020304" pitchFamily="18" charset="0"/>
              </a:rPr>
              <a:t> </a:t>
            </a:r>
            <a:r>
              <a:rPr lang="en-US" sz="1600" b="1" spc="10" dirty="0" smtClean="0">
                <a:latin typeface="Calibri" panose="020F0502020204030204" pitchFamily="34" charset="0"/>
                <a:ea typeface="Times New Roman" panose="02020603050405020304" pitchFamily="18" charset="0"/>
                <a:cs typeface="Times New Roman" panose="02020603050405020304" pitchFamily="18" charset="0"/>
              </a:rPr>
              <a:t>              </a:t>
            </a:r>
            <a:r>
              <a:rPr lang="en-US" b="1" spc="10" dirty="0" smtClean="0">
                <a:latin typeface="Courier New" panose="02070309020205020404" pitchFamily="49" charset="0"/>
                <a:ea typeface="Times New Roman" panose="02020603050405020304" pitchFamily="18" charset="0"/>
                <a:cs typeface="Times New Roman" panose="02020603050405020304" pitchFamily="18" charset="0"/>
              </a:rPr>
              <a:t>error </a:t>
            </a:r>
            <a:r>
              <a:rPr lang="en-US" b="1" spc="10" dirty="0">
                <a:latin typeface="Courier New" panose="02070309020205020404" pitchFamily="49" charset="0"/>
                <a:ea typeface="Times New Roman" panose="02020603050405020304" pitchFamily="18" charset="0"/>
                <a:cs typeface="Times New Roman" panose="02020603050405020304" pitchFamily="18" charset="0"/>
              </a:rPr>
              <a:t>= pthread_create(&amp;(tid[i]), NULL,&amp;trythis, NULL);</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a:t>
            </a:r>
            <a:r>
              <a:rPr lang="en-US" b="1" spc="10" dirty="0" smtClean="0">
                <a:latin typeface="Courier New" panose="02070309020205020404" pitchFamily="49" charset="0"/>
                <a:ea typeface="Times New Roman" panose="02020603050405020304" pitchFamily="18" charset="0"/>
                <a:cs typeface="Times New Roman" panose="02020603050405020304" pitchFamily="18" charset="0"/>
              </a:rPr>
              <a:t>if </a:t>
            </a:r>
            <a:r>
              <a:rPr lang="en-US" b="1" spc="10" dirty="0">
                <a:latin typeface="Courier New" panose="02070309020205020404" pitchFamily="49" charset="0"/>
                <a:ea typeface="Times New Roman" panose="02020603050405020304" pitchFamily="18" charset="0"/>
                <a:cs typeface="Times New Roman" panose="02020603050405020304" pitchFamily="18" charset="0"/>
              </a:rPr>
              <a:t>(error != 0)</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a:t>
            </a:r>
            <a:r>
              <a:rPr lang="en-US" b="1" spc="10" dirty="0" smtClean="0">
                <a:latin typeface="Courier New" panose="02070309020205020404" pitchFamily="49" charset="0"/>
                <a:ea typeface="Times New Roman" panose="02020603050405020304" pitchFamily="18" charset="0"/>
                <a:cs typeface="Times New Roman" panose="02020603050405020304" pitchFamily="18" charset="0"/>
              </a:rPr>
              <a:t>printf</a:t>
            </a:r>
            <a:r>
              <a:rPr lang="en-US" b="1" spc="10" dirty="0">
                <a:latin typeface="Courier New" panose="02070309020205020404" pitchFamily="49" charset="0"/>
                <a:ea typeface="Times New Roman" panose="02020603050405020304" pitchFamily="18" charset="0"/>
                <a:cs typeface="Times New Roman" panose="02020603050405020304" pitchFamily="18" charset="0"/>
              </a:rPr>
              <a:t>("\nThread can't be created :[%s</a:t>
            </a:r>
            <a:r>
              <a:rPr lang="en-US" b="1" spc="10" dirty="0" smtClean="0">
                <a:latin typeface="Courier New" panose="02070309020205020404" pitchFamily="49" charset="0"/>
                <a:ea typeface="Times New Roman" panose="02020603050405020304" pitchFamily="18" charset="0"/>
                <a:cs typeface="Times New Roman" panose="02020603050405020304" pitchFamily="18" charset="0"/>
              </a:rPr>
              <a:t>]",strerror(error</a:t>
            </a:r>
            <a:r>
              <a:rPr lang="en-US" b="1" spc="1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i</a:t>
            </a:r>
            <a:r>
              <a:rPr lang="en-US" b="1" spc="10" dirty="0" smtClean="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pthread_join(tid[0], NULL);</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pthread_join(tid[1], NULL);</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pthread_mutex_destroy(&amp;lock</a:t>
            </a:r>
            <a:r>
              <a:rPr lang="en-US" b="1" spc="10" dirty="0" smtClean="0">
                <a:latin typeface="Courier New" panose="02070309020205020404" pitchFamily="49" charset="0"/>
                <a:ea typeface="Times New Roman" panose="02020603050405020304" pitchFamily="18" charset="0"/>
                <a:cs typeface="Times New Roman" panose="02020603050405020304" pitchFamily="18" charset="0"/>
              </a:rPr>
              <a:t>);</a:t>
            </a:r>
          </a:p>
          <a:p>
            <a:pPr fontAlgn="base">
              <a:lnSpc>
                <a:spcPts val="1440"/>
              </a:lnSpc>
              <a:spcAft>
                <a:spcPts val="0"/>
              </a:spcAft>
            </a:pP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return 0</a:t>
            </a:r>
            <a:r>
              <a:rPr lang="en-US" b="1" spc="10" dirty="0" smtClean="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091707" y="5133975"/>
            <a:ext cx="5295900" cy="1724025"/>
          </a:xfrm>
          <a:prstGeom prst="rect">
            <a:avLst/>
          </a:prstGeom>
        </p:spPr>
      </p:pic>
    </p:spTree>
    <p:extLst>
      <p:ext uri="{BB962C8B-B14F-4D97-AF65-F5344CB8AC3E}">
        <p14:creationId xmlns:p14="http://schemas.microsoft.com/office/powerpoint/2010/main" val="232762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a:t>
            </a:r>
            <a:endParaRPr lang="en-US" dirty="0"/>
          </a:p>
        </p:txBody>
      </p:sp>
      <p:sp>
        <p:nvSpPr>
          <p:cNvPr id="3" name="Content Placeholder 2"/>
          <p:cNvSpPr>
            <a:spLocks noGrp="1"/>
          </p:cNvSpPr>
          <p:nvPr>
            <p:ph idx="1"/>
          </p:nvPr>
        </p:nvSpPr>
        <p:spPr>
          <a:xfrm>
            <a:off x="838200" y="1542290"/>
            <a:ext cx="10515600" cy="4351338"/>
          </a:xfrm>
        </p:spPr>
        <p:txBody>
          <a:bodyPr>
            <a:normAutofit/>
          </a:bodyPr>
          <a:lstStyle/>
          <a:p>
            <a:pPr marL="0" indent="0" algn="just">
              <a:buNone/>
            </a:pPr>
            <a:r>
              <a:rPr lang="en-US" dirty="0" smtClean="0"/>
              <a:t>Write a C code that create 10 threads and all of them try to call a function name </a:t>
            </a:r>
            <a:r>
              <a:rPr lang="en-US" b="1" i="1" dirty="0" smtClean="0"/>
              <a:t>counter</a:t>
            </a:r>
            <a:r>
              <a:rPr lang="en-US" dirty="0" smtClean="0"/>
              <a:t>. In </a:t>
            </a:r>
            <a:r>
              <a:rPr lang="en-US" b="1" i="1" dirty="0" smtClean="0"/>
              <a:t>counter</a:t>
            </a:r>
            <a:r>
              <a:rPr lang="en-US" dirty="0" smtClean="0"/>
              <a:t> function create a static local variable named</a:t>
            </a:r>
            <a:r>
              <a:rPr lang="en-US" b="1" i="1" dirty="0" smtClean="0"/>
              <a:t> count </a:t>
            </a:r>
            <a:r>
              <a:rPr lang="en-US" dirty="0" smtClean="0"/>
              <a:t>initialized with 10</a:t>
            </a:r>
            <a:r>
              <a:rPr lang="en-US" b="1" i="1" dirty="0" smtClean="0"/>
              <a:t>. </a:t>
            </a:r>
            <a:r>
              <a:rPr lang="en-US" dirty="0" smtClean="0"/>
              <a:t>Update that </a:t>
            </a:r>
            <a:r>
              <a:rPr lang="en-US" b="1" i="1" dirty="0" smtClean="0"/>
              <a:t>count</a:t>
            </a:r>
            <a:r>
              <a:rPr lang="en-US" dirty="0" smtClean="0"/>
              <a:t> variable 1 by each thread to displays counting from 10 to 20. Write the code both without and with mutex lock</a:t>
            </a:r>
          </a:p>
        </p:txBody>
      </p:sp>
    </p:spTree>
    <p:extLst>
      <p:ext uri="{BB962C8B-B14F-4D97-AF65-F5344CB8AC3E}">
        <p14:creationId xmlns:p14="http://schemas.microsoft.com/office/powerpoint/2010/main" val="3235504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 2</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Write a program that declares a global linked list structure. It should initialize this linked list.</a:t>
            </a:r>
          </a:p>
          <a:p>
            <a:r>
              <a:rPr lang="en-US" dirty="0" smtClean="0"/>
              <a:t>Then it should create 4 threads in parallel.</a:t>
            </a:r>
          </a:p>
          <a:p>
            <a:pPr lvl="1"/>
            <a:r>
              <a:rPr lang="en-US" dirty="0" smtClean="0"/>
              <a:t>Each thread should insert 10000 elements in that linked list.</a:t>
            </a:r>
          </a:p>
          <a:p>
            <a:r>
              <a:rPr lang="en-US" dirty="0" smtClean="0"/>
              <a:t>The main thread waits for the 4 threads to finish.</a:t>
            </a:r>
          </a:p>
          <a:p>
            <a:r>
              <a:rPr lang="en-US" dirty="0" smtClean="0"/>
              <a:t>It then prints the total number of elements in the global linked list. The total number of elements should  be equal to the sum of elements inserted by each thread.</a:t>
            </a:r>
          </a:p>
          <a:p>
            <a:r>
              <a:rPr lang="en-US" dirty="0" smtClean="0"/>
              <a:t>Follow this roadmap:</a:t>
            </a:r>
          </a:p>
          <a:p>
            <a:pPr lvl="1"/>
            <a:r>
              <a:rPr lang="en-US" dirty="0" smtClean="0"/>
              <a:t>Create a program that creates a global linked list.</a:t>
            </a:r>
          </a:p>
          <a:p>
            <a:pPr lvl="1"/>
            <a:r>
              <a:rPr lang="en-US" dirty="0" smtClean="0"/>
              <a:t>Create a function to insert an element in the linked list.</a:t>
            </a:r>
          </a:p>
          <a:p>
            <a:pPr lvl="1"/>
            <a:r>
              <a:rPr lang="en-US" dirty="0" smtClean="0"/>
              <a:t>Create a function to print the number of elements in the linked list.</a:t>
            </a:r>
          </a:p>
          <a:p>
            <a:pPr lvl="1"/>
            <a:r>
              <a:rPr lang="en-US" dirty="0" smtClean="0"/>
              <a:t>In the main () function, insert 10000 elements and then print their number.</a:t>
            </a:r>
          </a:p>
          <a:p>
            <a:pPr lvl="1"/>
            <a:r>
              <a:rPr lang="en-US" dirty="0" smtClean="0"/>
              <a:t>Now try doing the task using 4 threads each inserting 10000 elements:</a:t>
            </a:r>
          </a:p>
          <a:p>
            <a:pPr lvl="2"/>
            <a:r>
              <a:rPr lang="en-US" dirty="0" smtClean="0"/>
              <a:t>First without synchronization</a:t>
            </a:r>
          </a:p>
          <a:p>
            <a:pPr lvl="2"/>
            <a:r>
              <a:rPr lang="en-US" dirty="0" smtClean="0"/>
              <a:t>With synchronization</a:t>
            </a:r>
          </a:p>
        </p:txBody>
      </p:sp>
    </p:spTree>
    <p:extLst>
      <p:ext uri="{BB962C8B-B14F-4D97-AF65-F5344CB8AC3E}">
        <p14:creationId xmlns:p14="http://schemas.microsoft.com/office/powerpoint/2010/main" val="306816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algn="just"/>
            <a:r>
              <a:rPr lang="en-US" dirty="0"/>
              <a:t>After the completion of this lab, the students will be able:</a:t>
            </a:r>
          </a:p>
          <a:p>
            <a:pPr lvl="1" algn="just">
              <a:buFont typeface="Wingdings" panose="05000000000000000000" pitchFamily="2" charset="2"/>
              <a:buChar char="Ø"/>
            </a:pPr>
            <a:r>
              <a:rPr lang="en-US" dirty="0"/>
              <a:t>To understand thread </a:t>
            </a:r>
            <a:r>
              <a:rPr lang="en-US" dirty="0" smtClean="0"/>
              <a:t>synchronization</a:t>
            </a:r>
            <a:endParaRPr lang="en-US" dirty="0"/>
          </a:p>
          <a:p>
            <a:pPr lvl="1" algn="just">
              <a:buFont typeface="Wingdings" panose="05000000000000000000" pitchFamily="2" charset="2"/>
              <a:buChar char="Ø"/>
            </a:pPr>
            <a:r>
              <a:rPr lang="en-US" dirty="0"/>
              <a:t>To use mutexes in thread </a:t>
            </a:r>
            <a:r>
              <a:rPr lang="en-US" dirty="0" smtClean="0"/>
              <a:t>synchronization</a:t>
            </a:r>
            <a:endParaRPr lang="en-US" dirty="0"/>
          </a:p>
        </p:txBody>
      </p:sp>
    </p:spTree>
    <p:extLst>
      <p:ext uri="{BB962C8B-B14F-4D97-AF65-F5344CB8AC3E}">
        <p14:creationId xmlns:p14="http://schemas.microsoft.com/office/powerpoint/2010/main" val="206288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Synchronization and Mutexes</a:t>
            </a:r>
            <a:endParaRPr lang="en-US" dirty="0"/>
          </a:p>
        </p:txBody>
      </p:sp>
      <p:sp>
        <p:nvSpPr>
          <p:cNvPr id="3" name="Content Placeholder 2"/>
          <p:cNvSpPr>
            <a:spLocks noGrp="1"/>
          </p:cNvSpPr>
          <p:nvPr>
            <p:ph idx="1"/>
          </p:nvPr>
        </p:nvSpPr>
        <p:spPr>
          <a:xfrm>
            <a:off x="838199" y="1506828"/>
            <a:ext cx="10675513" cy="4670135"/>
          </a:xfrm>
        </p:spPr>
        <p:txBody>
          <a:bodyPr>
            <a:normAutofit fontScale="85000" lnSpcReduction="20000"/>
          </a:bodyPr>
          <a:lstStyle/>
          <a:p>
            <a:pPr algn="just"/>
            <a:r>
              <a:rPr lang="en-US" dirty="0"/>
              <a:t>Thread synchronization is the concurrent execution of two or more threads that share critical </a:t>
            </a:r>
            <a:r>
              <a:rPr lang="en-US" dirty="0" smtClean="0"/>
              <a:t>resources</a:t>
            </a:r>
          </a:p>
          <a:p>
            <a:pPr algn="just"/>
            <a:r>
              <a:rPr lang="en-US" dirty="0" smtClean="0"/>
              <a:t>Threads </a:t>
            </a:r>
            <a:r>
              <a:rPr lang="en-US" dirty="0"/>
              <a:t>should be synchronized to avoid critical resource use </a:t>
            </a:r>
            <a:r>
              <a:rPr lang="en-US" dirty="0" smtClean="0"/>
              <a:t>conflicts</a:t>
            </a:r>
          </a:p>
          <a:p>
            <a:pPr algn="just"/>
            <a:r>
              <a:rPr lang="en-US" dirty="0" smtClean="0"/>
              <a:t>Otherwise</a:t>
            </a:r>
            <a:r>
              <a:rPr lang="en-US" dirty="0"/>
              <a:t>, conflicts may arise when parallel-running threads attempt to modify a common variable </a:t>
            </a:r>
            <a:r>
              <a:rPr lang="en-US" dirty="0" smtClean="0"/>
              <a:t>simultaneously</a:t>
            </a:r>
          </a:p>
          <a:p>
            <a:pPr algn="just"/>
            <a:r>
              <a:rPr lang="en-US" dirty="0" smtClean="0"/>
              <a:t>A </a:t>
            </a:r>
            <a:r>
              <a:rPr lang="en-US" dirty="0"/>
              <a:t>mutual exclusion (mutex) is a program object that prevents simultaneous access to a shared </a:t>
            </a:r>
            <a:r>
              <a:rPr lang="en-US" dirty="0" smtClean="0"/>
              <a:t>resource</a:t>
            </a:r>
          </a:p>
          <a:p>
            <a:pPr algn="just"/>
            <a:r>
              <a:rPr lang="en-US" dirty="0" smtClean="0"/>
              <a:t>This </a:t>
            </a:r>
            <a:r>
              <a:rPr lang="en-US" dirty="0"/>
              <a:t>concept is used in concurrent programming with a critical section, a piece of code in which processes or threads access a shared </a:t>
            </a:r>
            <a:r>
              <a:rPr lang="en-US" dirty="0" smtClean="0"/>
              <a:t>resource</a:t>
            </a:r>
          </a:p>
          <a:p>
            <a:pPr algn="just"/>
            <a:r>
              <a:rPr lang="en-US" dirty="0" smtClean="0"/>
              <a:t>Only </a:t>
            </a:r>
            <a:r>
              <a:rPr lang="en-US" dirty="0"/>
              <a:t>one thread owns the mutex at a </a:t>
            </a:r>
            <a:r>
              <a:rPr lang="en-US" dirty="0" smtClean="0"/>
              <a:t>time. Thus</a:t>
            </a:r>
            <a:r>
              <a:rPr lang="en-US" dirty="0"/>
              <a:t>, a mutex with a unique name is created when a program </a:t>
            </a:r>
            <a:r>
              <a:rPr lang="en-US" dirty="0" smtClean="0"/>
              <a:t>starts</a:t>
            </a:r>
          </a:p>
          <a:p>
            <a:pPr algn="just"/>
            <a:r>
              <a:rPr lang="en-US" dirty="0" smtClean="0"/>
              <a:t>When </a:t>
            </a:r>
            <a:r>
              <a:rPr lang="en-US" dirty="0"/>
              <a:t>a thread holds a resource, it has to lock the mutex from other threads to prevent concurrent access to the </a:t>
            </a:r>
            <a:r>
              <a:rPr lang="en-US" dirty="0" smtClean="0"/>
              <a:t>resource</a:t>
            </a:r>
          </a:p>
          <a:p>
            <a:pPr algn="just"/>
            <a:r>
              <a:rPr lang="en-US" dirty="0" smtClean="0"/>
              <a:t>Upon </a:t>
            </a:r>
            <a:r>
              <a:rPr lang="en-US" dirty="0"/>
              <a:t>releasing the resource, the thread unlocks the </a:t>
            </a:r>
            <a:r>
              <a:rPr lang="en-US" dirty="0" smtClean="0"/>
              <a:t>mutex</a:t>
            </a:r>
            <a:endParaRPr lang="en-US" dirty="0"/>
          </a:p>
        </p:txBody>
      </p:sp>
    </p:spTree>
    <p:extLst>
      <p:ext uri="{BB962C8B-B14F-4D97-AF65-F5344CB8AC3E}">
        <p14:creationId xmlns:p14="http://schemas.microsoft.com/office/powerpoint/2010/main" val="47764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Synchronization</a:t>
            </a:r>
            <a:endParaRPr lang="en-US" dirty="0"/>
          </a:p>
        </p:txBody>
      </p:sp>
      <p:sp>
        <p:nvSpPr>
          <p:cNvPr id="3" name="Content Placeholder 2"/>
          <p:cNvSpPr>
            <a:spLocks noGrp="1"/>
          </p:cNvSpPr>
          <p:nvPr>
            <p:ph idx="1"/>
          </p:nvPr>
        </p:nvSpPr>
        <p:spPr>
          <a:xfrm>
            <a:off x="838200" y="1596980"/>
            <a:ext cx="10662634" cy="4579983"/>
          </a:xfrm>
        </p:spPr>
        <p:txBody>
          <a:bodyPr>
            <a:normAutofit lnSpcReduction="10000"/>
          </a:bodyPr>
          <a:lstStyle/>
          <a:p>
            <a:pPr algn="just"/>
            <a:r>
              <a:rPr lang="en-US" b="1" dirty="0"/>
              <a:t>Thread synchronization</a:t>
            </a:r>
            <a:r>
              <a:rPr lang="en-US" dirty="0"/>
              <a:t> is defined as a mechanism that ensures that two or more concurrent processes or threads do not simultaneously execute some particular program segment, known as a critical </a:t>
            </a:r>
            <a:r>
              <a:rPr lang="en-US" dirty="0" smtClean="0"/>
              <a:t>section</a:t>
            </a:r>
          </a:p>
          <a:p>
            <a:pPr algn="just"/>
            <a:r>
              <a:rPr lang="en-US" dirty="0" smtClean="0"/>
              <a:t>Processes</a:t>
            </a:r>
            <a:r>
              <a:rPr lang="en-US" dirty="0"/>
              <a:t>’ access to critical sections is controlled by using synchronization </a:t>
            </a:r>
            <a:r>
              <a:rPr lang="en-US" dirty="0" smtClean="0"/>
              <a:t>techniques</a:t>
            </a:r>
          </a:p>
          <a:p>
            <a:pPr algn="just"/>
            <a:r>
              <a:rPr lang="en-US" dirty="0" smtClean="0"/>
              <a:t>When </a:t>
            </a:r>
            <a:r>
              <a:rPr lang="en-US" dirty="0"/>
              <a:t>one thread starts executing the </a:t>
            </a:r>
            <a:r>
              <a:rPr lang="en-US" b="1" dirty="0"/>
              <a:t>critical sections </a:t>
            </a:r>
            <a:r>
              <a:rPr lang="en-US" dirty="0"/>
              <a:t>(a serialized segment of the program) the other thread should wait until the first thread </a:t>
            </a:r>
            <a:r>
              <a:rPr lang="en-US" dirty="0" smtClean="0"/>
              <a:t>finishes</a:t>
            </a:r>
          </a:p>
          <a:p>
            <a:pPr algn="just"/>
            <a:r>
              <a:rPr lang="en-US" dirty="0" smtClean="0"/>
              <a:t>If </a:t>
            </a:r>
            <a:r>
              <a:rPr lang="en-US" dirty="0"/>
              <a:t>proper synchronization techniques are not applied, it may cause a race condition where the values of variables may be unpredictable and vary depending on the timings of context switches of the processes or </a:t>
            </a:r>
            <a:r>
              <a:rPr lang="en-US" dirty="0" smtClean="0"/>
              <a:t>threads</a:t>
            </a:r>
            <a:endParaRPr lang="en-US" dirty="0"/>
          </a:p>
          <a:p>
            <a:endParaRPr lang="en-US" dirty="0"/>
          </a:p>
        </p:txBody>
      </p:sp>
    </p:spTree>
    <p:extLst>
      <p:ext uri="{BB962C8B-B14F-4D97-AF65-F5344CB8AC3E}">
        <p14:creationId xmlns:p14="http://schemas.microsoft.com/office/powerpoint/2010/main" val="182626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152" y="117693"/>
            <a:ext cx="8152327" cy="7017306"/>
          </a:xfrm>
          <a:prstGeom prst="rect">
            <a:avLst/>
          </a:prstGeom>
        </p:spPr>
        <p:txBody>
          <a:bodyPr wrap="square">
            <a:spAutoFit/>
          </a:bodyPr>
          <a:lstStyle/>
          <a:p>
            <a:pPr marR="91440" algn="just">
              <a:spcAft>
                <a:spcPts val="0"/>
              </a:spcAft>
            </a:pPr>
            <a:r>
              <a:rPr lang="en-US" b="1" dirty="0" smtClean="0">
                <a:effectLst/>
                <a:latin typeface="Courier New" panose="02070309020205020404" pitchFamily="49" charset="0"/>
                <a:ea typeface="Roboto"/>
                <a:cs typeface="Roboto"/>
              </a:rPr>
              <a:t>#include &lt;stdio.h&gt;</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#include &lt;stdlib.h&gt;</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#include &lt;pthread.h&gt;</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int max;</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int counter = 0; </a:t>
            </a:r>
          </a:p>
          <a:p>
            <a:pPr marR="91440" algn="just">
              <a:spcAft>
                <a:spcPts val="0"/>
              </a:spcAft>
            </a:pPr>
            <a:r>
              <a:rPr lang="en-US" b="1" dirty="0" smtClean="0">
                <a:effectLst/>
                <a:latin typeface="Courier New" panose="02070309020205020404" pitchFamily="49" charset="0"/>
                <a:ea typeface="Roboto"/>
                <a:cs typeface="Roboto"/>
              </a:rPr>
              <a:t>void *mythread(void *arg) {</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    char *letter = arg;</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    int i; </a:t>
            </a:r>
          </a:p>
          <a:p>
            <a:pPr marR="91440" algn="just">
              <a:spcAft>
                <a:spcPts val="0"/>
              </a:spcAft>
            </a:pPr>
            <a:r>
              <a:rPr lang="en-US" b="1" dirty="0" smtClean="0">
                <a:latin typeface="Courier New" panose="02070309020205020404" pitchFamily="49" charset="0"/>
                <a:ea typeface="Roboto"/>
                <a:cs typeface="Roboto"/>
              </a:rPr>
              <a:t>     </a:t>
            </a:r>
            <a:r>
              <a:rPr lang="en-US" b="1" dirty="0" smtClean="0">
                <a:effectLst/>
                <a:latin typeface="Courier New" panose="02070309020205020404" pitchFamily="49" charset="0"/>
                <a:ea typeface="Roboto"/>
                <a:cs typeface="Roboto"/>
              </a:rPr>
              <a:t>printf("%s: begin [addr of </a:t>
            </a:r>
            <a:r>
              <a:rPr lang="en-US" b="1" dirty="0" smtClean="0">
                <a:effectLst/>
                <a:latin typeface="Courier New" panose="02070309020205020404" pitchFamily="49" charset="0"/>
                <a:ea typeface="Roboto"/>
                <a:cs typeface="Roboto"/>
              </a:rPr>
              <a:t>%p</a:t>
            </a:r>
            <a:r>
              <a:rPr lang="en-US" b="1" dirty="0" smtClean="0">
                <a:effectLst/>
                <a:latin typeface="Courier New" panose="02070309020205020404" pitchFamily="49" charset="0"/>
                <a:ea typeface="Roboto"/>
                <a:cs typeface="Roboto"/>
              </a:rPr>
              <a:t>]\n", letter, &amp;i);</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    for (i = 0; i &lt; max; i++) {</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        counter = counter + 1;}</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    printf("%s: done\n", letter);</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    return NULL;</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int main(int argc, char *argv[]) {</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max = atoi(argv[1]);</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    pthread_t p1, p2;</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    pthread_create(&amp;p1, NULL, mythread, "A");</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    pthread_create(&amp;p2, NULL, mythread, "B");</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    pthread_join(p1, NULL);</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    pthread_join(p2, NULL);</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    printf</a:t>
            </a:r>
            <a:r>
              <a:rPr lang="en-US" b="1" dirty="0" smtClean="0">
                <a:effectLst/>
                <a:latin typeface="Courier New" panose="02070309020205020404" pitchFamily="49" charset="0"/>
                <a:ea typeface="Roboto"/>
                <a:cs typeface="Roboto"/>
              </a:rPr>
              <a:t>(“</a:t>
            </a:r>
            <a:r>
              <a:rPr lang="en-US" b="1" dirty="0" smtClean="0">
                <a:latin typeface="Courier New" panose="02070309020205020404" pitchFamily="49" charset="0"/>
                <a:ea typeface="Roboto"/>
                <a:cs typeface="Roboto"/>
              </a:rPr>
              <a:t>Counter value: &amp;d but it should be &amp;d</a:t>
            </a:r>
            <a:r>
              <a:rPr lang="en-US" b="1" dirty="0" smtClean="0">
                <a:effectLst/>
                <a:latin typeface="Courier New" panose="02070309020205020404" pitchFamily="49" charset="0"/>
                <a:ea typeface="Roboto"/>
                <a:cs typeface="Roboto"/>
              </a:rPr>
              <a:t>”, counter, 2*max);</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    return 0;</a:t>
            </a:r>
            <a:endParaRPr lang="en-US" dirty="0" smtClean="0">
              <a:effectLst/>
              <a:latin typeface="Roboto"/>
              <a:ea typeface="Roboto"/>
              <a:cs typeface="Roboto"/>
            </a:endParaRPr>
          </a:p>
          <a:p>
            <a:pPr marR="91440" algn="just">
              <a:spcAft>
                <a:spcPts val="0"/>
              </a:spcAft>
            </a:pPr>
            <a:r>
              <a:rPr lang="en-US" b="1" dirty="0" smtClean="0">
                <a:effectLst/>
                <a:latin typeface="Courier New" panose="02070309020205020404" pitchFamily="49" charset="0"/>
                <a:ea typeface="Roboto"/>
                <a:cs typeface="Roboto"/>
              </a:rPr>
              <a:t>}</a:t>
            </a:r>
            <a:endParaRPr lang="en-US" dirty="0">
              <a:effectLst/>
              <a:latin typeface="Roboto"/>
              <a:ea typeface="Roboto"/>
              <a:cs typeface="Roboto"/>
            </a:endParaRPr>
          </a:p>
        </p:txBody>
      </p:sp>
      <p:sp>
        <p:nvSpPr>
          <p:cNvPr id="4" name="TextBox 3"/>
          <p:cNvSpPr txBox="1"/>
          <p:nvPr/>
        </p:nvSpPr>
        <p:spPr>
          <a:xfrm>
            <a:off x="6026776" y="2891639"/>
            <a:ext cx="1327731" cy="369332"/>
          </a:xfrm>
          <a:prstGeom prst="rect">
            <a:avLst/>
          </a:prstGeom>
          <a:noFill/>
        </p:spPr>
        <p:txBody>
          <a:bodyPr wrap="square" rtlCol="0">
            <a:spAutoFit/>
          </a:bodyPr>
          <a:lstStyle/>
          <a:p>
            <a:r>
              <a:rPr lang="en-US" b="1" dirty="0" smtClean="0"/>
              <a:t>Output</a:t>
            </a:r>
            <a:r>
              <a:rPr lang="en-US" dirty="0" smtClean="0"/>
              <a:t>:</a:t>
            </a:r>
            <a:endParaRPr lang="en-US" dirty="0"/>
          </a:p>
        </p:txBody>
      </p:sp>
      <p:pic>
        <p:nvPicPr>
          <p:cNvPr id="5" name="Picture 4"/>
          <p:cNvPicPr>
            <a:picLocks noChangeAspect="1"/>
          </p:cNvPicPr>
          <p:nvPr/>
        </p:nvPicPr>
        <p:blipFill>
          <a:blip r:embed="rId2"/>
          <a:stretch>
            <a:fillRect/>
          </a:stretch>
        </p:blipFill>
        <p:spPr>
          <a:xfrm>
            <a:off x="6155565" y="3260971"/>
            <a:ext cx="5753100" cy="1057275"/>
          </a:xfrm>
          <a:prstGeom prst="rect">
            <a:avLst/>
          </a:prstGeom>
        </p:spPr>
      </p:pic>
    </p:spTree>
    <p:extLst>
      <p:ext uri="{BB962C8B-B14F-4D97-AF65-F5344CB8AC3E}">
        <p14:creationId xmlns:p14="http://schemas.microsoft.com/office/powerpoint/2010/main" val="303271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18222"/>
            <a:ext cx="7602829" cy="6017032"/>
          </a:xfrm>
          <a:prstGeom prst="rect">
            <a:avLst/>
          </a:prstGeom>
        </p:spPr>
        <p:txBody>
          <a:bodyPr wrap="square">
            <a:spAutoFit/>
          </a:bodyPr>
          <a:lstStyle/>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#include &lt;pthread.h&gt;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#include &lt;stdio.h&gt;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#include &lt;stdlib.h&gt;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#include &lt;string.h&gt;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#include &lt;unistd.h&gt;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pthread_t tid[2];</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int counter;</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void* trythis(void* arg)</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unsigned long i = 0;</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counter += 1;</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printf("\n Job %d </a:t>
            </a:r>
            <a:r>
              <a:rPr lang="en-US" b="1" spc="10" dirty="0" smtClean="0">
                <a:latin typeface="Courier New" panose="02070309020205020404" pitchFamily="49" charset="0"/>
                <a:ea typeface="Times New Roman" panose="02020603050405020304" pitchFamily="18" charset="0"/>
                <a:cs typeface="Times New Roman" panose="02020603050405020304" pitchFamily="18" charset="0"/>
              </a:rPr>
              <a:t>is</a:t>
            </a:r>
            <a:r>
              <a:rPr lang="en-US" b="1" spc="10"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b="1" spc="10" dirty="0">
                <a:latin typeface="Courier New" panose="02070309020205020404" pitchFamily="49" charset="0"/>
                <a:ea typeface="Times New Roman" panose="02020603050405020304" pitchFamily="18" charset="0"/>
                <a:cs typeface="Times New Roman" panose="02020603050405020304" pitchFamily="18" charset="0"/>
              </a:rPr>
              <a:t>started\n", counter);</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for (i = 0; i &lt; (0xFFFFFFFF); i++)</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printf("\n Job %d </a:t>
            </a:r>
            <a:r>
              <a:rPr lang="en-US" b="1" spc="10" dirty="0" smtClean="0">
                <a:latin typeface="Courier New" panose="02070309020205020404" pitchFamily="49" charset="0"/>
                <a:ea typeface="Times New Roman" panose="02020603050405020304" pitchFamily="18" charset="0"/>
                <a:cs typeface="Times New Roman" panose="02020603050405020304" pitchFamily="18" charset="0"/>
              </a:rPr>
              <a:t>is</a:t>
            </a:r>
            <a:r>
              <a:rPr lang="en-US" b="1" spc="10"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b="1" spc="10" dirty="0">
                <a:latin typeface="Courier New" panose="02070309020205020404" pitchFamily="49" charset="0"/>
                <a:ea typeface="Times New Roman" panose="02020603050405020304" pitchFamily="18" charset="0"/>
                <a:cs typeface="Times New Roman" panose="02020603050405020304" pitchFamily="18" charset="0"/>
              </a:rPr>
              <a:t>finished\n", counter);</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return NULL;</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int main(void)</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int i = 0;</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int error;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while (i &lt; 2)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914400"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error = pthread_create(&amp;(tid[i]), NULL, &amp;trythis,    NULL);</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if (error != 0)</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7200"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printf("\nThread can't be created : [%s]", strerror(error));</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i++;</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pthread_join(tid[0], NULL);</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pthread_join(tid[1], NULL);</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    return 0;</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0"/>
              </a:spcAft>
            </a:pPr>
            <a:r>
              <a:rPr lang="en-US" b="1" spc="1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p:cNvSpPr txBox="1"/>
          <p:nvPr/>
        </p:nvSpPr>
        <p:spPr>
          <a:xfrm>
            <a:off x="7186411" y="1114424"/>
            <a:ext cx="1433379" cy="369332"/>
          </a:xfrm>
          <a:prstGeom prst="rect">
            <a:avLst/>
          </a:prstGeom>
          <a:noFill/>
        </p:spPr>
        <p:txBody>
          <a:bodyPr wrap="square" rtlCol="0">
            <a:spAutoFit/>
          </a:bodyPr>
          <a:lstStyle/>
          <a:p>
            <a:r>
              <a:rPr lang="en-US" b="1" dirty="0" smtClean="0"/>
              <a:t>Output:</a:t>
            </a:r>
            <a:endParaRPr lang="en-US" b="1" dirty="0"/>
          </a:p>
        </p:txBody>
      </p:sp>
      <p:pic>
        <p:nvPicPr>
          <p:cNvPr id="2" name="Picture 1"/>
          <p:cNvPicPr>
            <a:picLocks noChangeAspect="1"/>
          </p:cNvPicPr>
          <p:nvPr/>
        </p:nvPicPr>
        <p:blipFill>
          <a:blip r:embed="rId2"/>
          <a:stretch>
            <a:fillRect/>
          </a:stretch>
        </p:blipFill>
        <p:spPr>
          <a:xfrm>
            <a:off x="7186411" y="1564613"/>
            <a:ext cx="4781550" cy="1762125"/>
          </a:xfrm>
          <a:prstGeom prst="rect">
            <a:avLst/>
          </a:prstGeom>
        </p:spPr>
      </p:pic>
    </p:spTree>
    <p:extLst>
      <p:ext uri="{BB962C8B-B14F-4D97-AF65-F5344CB8AC3E}">
        <p14:creationId xmlns:p14="http://schemas.microsoft.com/office/powerpoint/2010/main" val="54129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Explanation and Problem </a:t>
            </a:r>
            <a:endParaRPr lang="en-US" dirty="0"/>
          </a:p>
        </p:txBody>
      </p:sp>
      <p:sp>
        <p:nvSpPr>
          <p:cNvPr id="3" name="Content Placeholder 2"/>
          <p:cNvSpPr>
            <a:spLocks noGrp="1"/>
          </p:cNvSpPr>
          <p:nvPr>
            <p:ph idx="1"/>
          </p:nvPr>
        </p:nvSpPr>
        <p:spPr/>
        <p:txBody>
          <a:bodyPr>
            <a:normAutofit fontScale="77500" lnSpcReduction="20000"/>
          </a:bodyPr>
          <a:lstStyle/>
          <a:p>
            <a:pPr lvl="0" algn="just" fontAlgn="base"/>
            <a:r>
              <a:rPr lang="en-US" dirty="0"/>
              <a:t>The log ‘</a:t>
            </a:r>
            <a:r>
              <a:rPr lang="en-US" i="1" dirty="0"/>
              <a:t>Job 2 has started</a:t>
            </a:r>
            <a:r>
              <a:rPr lang="en-US" dirty="0"/>
              <a:t>’ is printed just after ‘</a:t>
            </a:r>
            <a:r>
              <a:rPr lang="en-US" i="1" dirty="0"/>
              <a:t>Job 1 has Started</a:t>
            </a:r>
            <a:r>
              <a:rPr lang="en-US" dirty="0"/>
              <a:t>’, so it can easily be concluded that while thread 1 was processing, the scheduler scheduled thread </a:t>
            </a:r>
            <a:r>
              <a:rPr lang="en-US" dirty="0" smtClean="0"/>
              <a:t>2</a:t>
            </a:r>
            <a:endParaRPr lang="en-US" dirty="0"/>
          </a:p>
          <a:p>
            <a:pPr lvl="0" algn="just" fontAlgn="base"/>
            <a:r>
              <a:rPr lang="en-US" dirty="0"/>
              <a:t>If we take the above assumption as true, then the value of the ‘</a:t>
            </a:r>
            <a:r>
              <a:rPr lang="en-US" i="1" dirty="0"/>
              <a:t>counter</a:t>
            </a:r>
            <a:r>
              <a:rPr lang="en-US" dirty="0"/>
              <a:t>’ variable got incremented again before job 1 got </a:t>
            </a:r>
            <a:r>
              <a:rPr lang="en-US" dirty="0" smtClean="0"/>
              <a:t>finished</a:t>
            </a:r>
            <a:endParaRPr lang="en-US" dirty="0"/>
          </a:p>
          <a:p>
            <a:pPr lvl="0" algn="just" fontAlgn="base"/>
            <a:r>
              <a:rPr lang="en-US" dirty="0"/>
              <a:t>So, when Job 1 actually got finished, then the wrong value of counter produced the log ‘</a:t>
            </a:r>
            <a:r>
              <a:rPr lang="en-US" i="1" dirty="0"/>
              <a:t>Job 2 has finished</a:t>
            </a:r>
            <a:r>
              <a:rPr lang="en-US" dirty="0"/>
              <a:t>’ followed by the ‘</a:t>
            </a:r>
            <a:r>
              <a:rPr lang="en-US" i="1" dirty="0"/>
              <a:t>Job 2 has finished</a:t>
            </a:r>
            <a:r>
              <a:rPr lang="en-US" dirty="0"/>
              <a:t> for the actual job 2 or vice versa as it is dependent on the </a:t>
            </a:r>
            <a:r>
              <a:rPr lang="en-US" dirty="0" smtClean="0"/>
              <a:t>scheduler</a:t>
            </a:r>
            <a:endParaRPr lang="en-US" dirty="0"/>
          </a:p>
          <a:p>
            <a:pPr lvl="0" algn="just" fontAlgn="base"/>
            <a:r>
              <a:rPr lang="en-US" dirty="0"/>
              <a:t>So we see that it is not the repetitive log but the wrong value of the ‘counter’ variable that is the </a:t>
            </a:r>
            <a:r>
              <a:rPr lang="en-US" dirty="0" smtClean="0"/>
              <a:t>problem</a:t>
            </a:r>
            <a:endParaRPr lang="en-US" dirty="0"/>
          </a:p>
          <a:p>
            <a:pPr lvl="0" algn="just" fontAlgn="base"/>
            <a:r>
              <a:rPr lang="en-US" dirty="0"/>
              <a:t>The actual problem was using the variable ‘counter’ by a second thread when the first thread was using or about to use </a:t>
            </a:r>
            <a:r>
              <a:rPr lang="en-US" dirty="0" smtClean="0"/>
              <a:t>it</a:t>
            </a:r>
            <a:endParaRPr lang="en-US" dirty="0"/>
          </a:p>
          <a:p>
            <a:pPr lvl="0" algn="just" fontAlgn="base"/>
            <a:r>
              <a:rPr lang="en-US" dirty="0"/>
              <a:t>In other words, we can say that lack of synchronization between the threads while using the shared resource ‘counter’ caused the problems, or in a word, we can say that this problem happened due to a ‘Synchronization problem’ between two </a:t>
            </a:r>
            <a:r>
              <a:rPr lang="en-US" dirty="0" smtClean="0"/>
              <a:t>threads</a:t>
            </a:r>
            <a:endParaRPr lang="en-US" dirty="0"/>
          </a:p>
          <a:p>
            <a:endParaRPr lang="en-US" dirty="0"/>
          </a:p>
        </p:txBody>
      </p:sp>
    </p:spTree>
    <p:extLst>
      <p:ext uri="{BB962C8B-B14F-4D97-AF65-F5344CB8AC3E}">
        <p14:creationId xmlns:p14="http://schemas.microsoft.com/office/powerpoint/2010/main" val="337134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 &amp; Critical Section</a:t>
            </a:r>
            <a:endParaRPr lang="en-US" dirty="0"/>
          </a:p>
        </p:txBody>
      </p:sp>
      <p:sp>
        <p:nvSpPr>
          <p:cNvPr id="3" name="Content Placeholder 2"/>
          <p:cNvSpPr>
            <a:spLocks noGrp="1"/>
          </p:cNvSpPr>
          <p:nvPr>
            <p:ph idx="1"/>
          </p:nvPr>
        </p:nvSpPr>
        <p:spPr/>
        <p:txBody>
          <a:bodyPr/>
          <a:lstStyle/>
          <a:p>
            <a:pPr algn="just"/>
            <a:r>
              <a:rPr lang="en-US" dirty="0"/>
              <a:t>A race condition (or data race)  arises if multiple threads of execution enter the critical section roughly simultaneously; both attempt to update the shared data structure, leading to a surprising (and perhaps undesirable) </a:t>
            </a:r>
            <a:r>
              <a:rPr lang="en-US" dirty="0" smtClean="0"/>
              <a:t>outcome</a:t>
            </a:r>
            <a:endParaRPr lang="en-US" dirty="0"/>
          </a:p>
          <a:p>
            <a:pPr algn="just"/>
            <a:r>
              <a:rPr lang="en-US" dirty="0"/>
              <a:t>A critical section is a piece of code that accesses a shared variable (or, more generally, a shared resource) and must not be concurrently executed by more than one </a:t>
            </a:r>
            <a:r>
              <a:rPr lang="en-US" dirty="0" smtClean="0"/>
              <a:t>thread </a:t>
            </a:r>
            <a:endParaRPr lang="en-US" dirty="0"/>
          </a:p>
        </p:txBody>
      </p:sp>
    </p:spTree>
    <p:extLst>
      <p:ext uri="{BB962C8B-B14F-4D97-AF65-F5344CB8AC3E}">
        <p14:creationId xmlns:p14="http://schemas.microsoft.com/office/powerpoint/2010/main" val="3211362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Mutex</a:t>
            </a:r>
            <a:endParaRPr lang="en-US" dirty="0"/>
          </a:p>
        </p:txBody>
      </p:sp>
      <p:sp>
        <p:nvSpPr>
          <p:cNvPr id="3" name="Content Placeholder 2"/>
          <p:cNvSpPr>
            <a:spLocks noGrp="1"/>
          </p:cNvSpPr>
          <p:nvPr>
            <p:ph idx="1"/>
          </p:nvPr>
        </p:nvSpPr>
        <p:spPr/>
        <p:txBody>
          <a:bodyPr/>
          <a:lstStyle/>
          <a:p>
            <a:pPr algn="just" fontAlgn="base"/>
            <a:r>
              <a:rPr lang="en-US" dirty="0"/>
              <a:t>A Mutex is a lock that we set before using a shared resource and release after using </a:t>
            </a:r>
            <a:r>
              <a:rPr lang="en-US" dirty="0" smtClean="0"/>
              <a:t>it</a:t>
            </a:r>
            <a:endParaRPr lang="en-US" dirty="0"/>
          </a:p>
          <a:p>
            <a:pPr algn="just" fontAlgn="base"/>
            <a:r>
              <a:rPr lang="en-US" dirty="0"/>
              <a:t>When the lock is set, no other thread can access the locked region of the </a:t>
            </a:r>
            <a:r>
              <a:rPr lang="en-US" dirty="0" smtClean="0"/>
              <a:t>code</a:t>
            </a:r>
            <a:endParaRPr lang="en-US" dirty="0"/>
          </a:p>
          <a:p>
            <a:pPr algn="just" fontAlgn="base"/>
            <a:r>
              <a:rPr lang="en-US" dirty="0"/>
              <a:t>So we see that even if thread 2 is scheduled while thread 1 was not done accessing the shared resource and the code is locked by thread 1 using mutexes, then thread 2 cannot even access that region of </a:t>
            </a:r>
            <a:r>
              <a:rPr lang="en-US" dirty="0" smtClean="0"/>
              <a:t>code</a:t>
            </a:r>
            <a:endParaRPr lang="en-US" dirty="0"/>
          </a:p>
          <a:p>
            <a:pPr algn="just" fontAlgn="base"/>
            <a:r>
              <a:rPr lang="en-US" dirty="0"/>
              <a:t>So this ensures synchronized access to shared resources in the </a:t>
            </a:r>
            <a:r>
              <a:rPr lang="en-US" dirty="0" smtClean="0"/>
              <a:t>code</a:t>
            </a:r>
            <a:endParaRPr lang="en-US" dirty="0"/>
          </a:p>
          <a:p>
            <a:endParaRPr lang="en-US" dirty="0"/>
          </a:p>
        </p:txBody>
      </p:sp>
    </p:spTree>
    <p:extLst>
      <p:ext uri="{BB962C8B-B14F-4D97-AF65-F5344CB8AC3E}">
        <p14:creationId xmlns:p14="http://schemas.microsoft.com/office/powerpoint/2010/main" val="1150839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1355</Words>
  <Application>Microsoft Office PowerPoint</Application>
  <PresentationFormat>Widescreen</PresentationFormat>
  <Paragraphs>175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Courier New</vt:lpstr>
      <vt:lpstr>Roboto</vt:lpstr>
      <vt:lpstr>Times New Roman</vt:lpstr>
      <vt:lpstr>Wingdings</vt:lpstr>
      <vt:lpstr>Office Theme</vt:lpstr>
      <vt:lpstr>Lab# 10  Thread Synchronization and Mutexes  </vt:lpstr>
      <vt:lpstr>Learning Objectives</vt:lpstr>
      <vt:lpstr>Thread Synchronization and Mutexes</vt:lpstr>
      <vt:lpstr>Thread Synchronization</vt:lpstr>
      <vt:lpstr>PowerPoint Presentation</vt:lpstr>
      <vt:lpstr>PowerPoint Presentation</vt:lpstr>
      <vt:lpstr>Code Explanation and Problem </vt:lpstr>
      <vt:lpstr>Race Condition &amp; Critical Section</vt:lpstr>
      <vt:lpstr>Mutex</vt:lpstr>
      <vt:lpstr>Mutex Working</vt:lpstr>
      <vt:lpstr>PowerPoint Presentation</vt:lpstr>
      <vt:lpstr>PowerPoint Presentation</vt:lpstr>
      <vt:lpstr>Task #1</vt:lpstr>
      <vt:lpstr>Tasks #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26</cp:revision>
  <dcterms:created xsi:type="dcterms:W3CDTF">2022-11-27T05:43:15Z</dcterms:created>
  <dcterms:modified xsi:type="dcterms:W3CDTF">2022-12-01T08:14:57Z</dcterms:modified>
</cp:coreProperties>
</file>