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2" r:id="rId1"/>
  </p:sldMasterIdLst>
  <p:sldIdLst>
    <p:sldId id="256" r:id="rId2"/>
    <p:sldId id="270" r:id="rId3"/>
    <p:sldId id="257" r:id="rId4"/>
    <p:sldId id="272" r:id="rId5"/>
    <p:sldId id="281" r:id="rId6"/>
    <p:sldId id="282" r:id="rId7"/>
    <p:sldId id="274" r:id="rId8"/>
    <p:sldId id="284" r:id="rId9"/>
    <p:sldId id="275" r:id="rId10"/>
    <p:sldId id="285" r:id="rId11"/>
    <p:sldId id="273" r:id="rId12"/>
    <p:sldId id="286" r:id="rId13"/>
    <p:sldId id="276" r:id="rId14"/>
    <p:sldId id="291" r:id="rId15"/>
    <p:sldId id="292" r:id="rId16"/>
    <p:sldId id="294" r:id="rId17"/>
    <p:sldId id="293" r:id="rId18"/>
    <p:sldId id="278" r:id="rId19"/>
    <p:sldId id="277" r:id="rId20"/>
    <p:sldId id="279" r:id="rId21"/>
    <p:sldId id="280"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5A64"/>
    <a:srgbClr val="1383C6"/>
    <a:srgbClr val="333333"/>
    <a:srgbClr val="FEFEFE"/>
    <a:srgbClr val="F9F9F9"/>
    <a:srgbClr val="F7F7F7"/>
    <a:srgbClr val="F7F9FC"/>
    <a:srgbClr val="FEFE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9243"/>
    <p:restoredTop sz="94666"/>
  </p:normalViewPr>
  <p:slideViewPr>
    <p:cSldViewPr snapToGrid="0" snapToObjects="1">
      <p:cViewPr varScale="1">
        <p:scale>
          <a:sx n="73" d="100"/>
          <a:sy n="73" d="100"/>
        </p:scale>
        <p:origin x="-45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47C9B81F-C347-4BEF-BFDF-29C42F48304A}" type="datetimeFigureOut">
              <a:rPr lang="en-US" smtClean="0"/>
              <a:pPr/>
              <a:t>10/13/2019</a:t>
            </a:fld>
            <a:endParaRPr lang="en-US"/>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kumimoji="0" lang="en-US"/>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EE7A0045-B339-2D4D-9AD7-870214976D7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10/13/2019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E7A0045-B339-2D4D-9AD7-870214976D7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4"/>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3"/>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10/13/2019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E7A0045-B339-2D4D-9AD7-870214976D7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1 Industry Analysis">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94FF068E-A87D-C04C-A552-83C1C3D50C4D}"/>
              </a:ext>
            </a:extLst>
          </p:cNvPr>
          <p:cNvSpPr>
            <a:spLocks noGrp="1"/>
          </p:cNvSpPr>
          <p:nvPr>
            <p:ph type="sldNum" sz="quarter" idx="12"/>
          </p:nvPr>
        </p:nvSpPr>
        <p:spPr/>
        <p:txBody>
          <a:bodyPr/>
          <a:lstStyle/>
          <a:p>
            <a:fld id="{EE7A0045-B339-2D4D-9AD7-870214976D75}" type="slidenum">
              <a:rPr lang="en-US" smtClean="0"/>
              <a:pPr/>
              <a:t>‹#›</a:t>
            </a:fld>
            <a:endParaRPr lang="en-US"/>
          </a:p>
        </p:txBody>
      </p:sp>
      <p:sp>
        <p:nvSpPr>
          <p:cNvPr id="4" name="TextBox 3">
            <a:extLst>
              <a:ext uri="{FF2B5EF4-FFF2-40B4-BE49-F238E27FC236}">
                <a16:creationId xmlns="" xmlns:a16="http://schemas.microsoft.com/office/drawing/2014/main" id="{362840B5-D009-D040-808C-4A9A9A9B348C}"/>
              </a:ext>
            </a:extLst>
          </p:cNvPr>
          <p:cNvSpPr txBox="1"/>
          <p:nvPr userDrawn="1"/>
        </p:nvSpPr>
        <p:spPr>
          <a:xfrm>
            <a:off x="358348" y="1114099"/>
            <a:ext cx="3411549" cy="461665"/>
          </a:xfrm>
          <a:prstGeom prst="rect">
            <a:avLst/>
          </a:prstGeom>
          <a:noFill/>
        </p:spPr>
        <p:txBody>
          <a:bodyPr wrap="square" rtlCol="0">
            <a:spAutoFit/>
          </a:bodyPr>
          <a:lstStyle/>
          <a:p>
            <a:pPr algn="l"/>
            <a:r>
              <a:rPr lang="en-US" sz="2400" b="1" dirty="0">
                <a:solidFill>
                  <a:srgbClr val="1383C6"/>
                </a:solidFill>
                <a:latin typeface="Arial" panose="020B0604020202020204" pitchFamily="34" charset="0"/>
                <a:cs typeface="Arial" panose="020B0604020202020204" pitchFamily="34" charset="0"/>
              </a:rPr>
              <a:t>INDUSTRY:</a:t>
            </a:r>
          </a:p>
        </p:txBody>
      </p:sp>
      <p:sp>
        <p:nvSpPr>
          <p:cNvPr id="7" name="TextBox 6">
            <a:extLst>
              <a:ext uri="{FF2B5EF4-FFF2-40B4-BE49-F238E27FC236}">
                <a16:creationId xmlns="" xmlns:a16="http://schemas.microsoft.com/office/drawing/2014/main" id="{D4C7EEB1-12DB-BA49-99DC-89C82796A900}"/>
              </a:ext>
            </a:extLst>
          </p:cNvPr>
          <p:cNvSpPr txBox="1"/>
          <p:nvPr userDrawn="1"/>
        </p:nvSpPr>
        <p:spPr>
          <a:xfrm>
            <a:off x="358348" y="1683594"/>
            <a:ext cx="3411549" cy="461665"/>
          </a:xfrm>
          <a:prstGeom prst="rect">
            <a:avLst/>
          </a:prstGeom>
          <a:noFill/>
        </p:spPr>
        <p:txBody>
          <a:bodyPr wrap="square" rtlCol="0">
            <a:spAutoFit/>
          </a:bodyPr>
          <a:lstStyle/>
          <a:p>
            <a:pPr algn="l"/>
            <a:r>
              <a:rPr lang="en-US" sz="2400" b="1" dirty="0">
                <a:solidFill>
                  <a:srgbClr val="1383C6"/>
                </a:solidFill>
                <a:latin typeface="Arial" panose="020B0604020202020204" pitchFamily="34" charset="0"/>
                <a:cs typeface="Arial" panose="020B0604020202020204" pitchFamily="34" charset="0"/>
              </a:rPr>
              <a:t>MARKET SEGMENT:</a:t>
            </a:r>
          </a:p>
        </p:txBody>
      </p:sp>
      <p:sp>
        <p:nvSpPr>
          <p:cNvPr id="9" name="Text Placeholder 8">
            <a:extLst>
              <a:ext uri="{FF2B5EF4-FFF2-40B4-BE49-F238E27FC236}">
                <a16:creationId xmlns="" xmlns:a16="http://schemas.microsoft.com/office/drawing/2014/main" id="{B496DFBF-64BF-BB4E-B71C-8246CD61CCB0}"/>
              </a:ext>
            </a:extLst>
          </p:cNvPr>
          <p:cNvSpPr>
            <a:spLocks noGrp="1"/>
          </p:cNvSpPr>
          <p:nvPr>
            <p:ph type="body" sz="quarter" idx="13" hasCustomPrompt="1"/>
          </p:nvPr>
        </p:nvSpPr>
        <p:spPr>
          <a:xfrm>
            <a:off x="3529268" y="1114098"/>
            <a:ext cx="8332537" cy="430887"/>
          </a:xfrm>
        </p:spPr>
        <p:txBody>
          <a:bodyPr>
            <a:noAutofit/>
          </a:bodyPr>
          <a:lstStyle>
            <a:lvl1pPr marL="0" indent="0">
              <a:buNone/>
              <a:defRPr sz="2200"/>
            </a:lvl1pPr>
            <a:lvl2pPr marL="457200" indent="0">
              <a:buNone/>
              <a:defRPr/>
            </a:lvl2pPr>
          </a:lstStyle>
          <a:p>
            <a:pPr lvl="0"/>
            <a:r>
              <a:rPr lang="en-US" dirty="0"/>
              <a:t>Identify the industry you chose for your project.</a:t>
            </a:r>
          </a:p>
        </p:txBody>
      </p:sp>
      <p:sp>
        <p:nvSpPr>
          <p:cNvPr id="10" name="Text Placeholder 8">
            <a:extLst>
              <a:ext uri="{FF2B5EF4-FFF2-40B4-BE49-F238E27FC236}">
                <a16:creationId xmlns="" xmlns:a16="http://schemas.microsoft.com/office/drawing/2014/main" id="{31395ED0-049B-4442-B2C4-68B5BB927824}"/>
              </a:ext>
            </a:extLst>
          </p:cNvPr>
          <p:cNvSpPr>
            <a:spLocks noGrp="1"/>
          </p:cNvSpPr>
          <p:nvPr>
            <p:ph type="body" sz="quarter" idx="14" hasCustomPrompt="1"/>
          </p:nvPr>
        </p:nvSpPr>
        <p:spPr>
          <a:xfrm>
            <a:off x="3529268" y="1683591"/>
            <a:ext cx="8332537" cy="430887"/>
          </a:xfrm>
        </p:spPr>
        <p:txBody>
          <a:bodyPr>
            <a:noAutofit/>
          </a:bodyPr>
          <a:lstStyle>
            <a:lvl1pPr marL="0" indent="0">
              <a:buNone/>
              <a:defRPr sz="2200"/>
            </a:lvl1pPr>
            <a:lvl2pPr marL="457200" indent="0">
              <a:buNone/>
              <a:defRPr/>
            </a:lvl2pPr>
          </a:lstStyle>
          <a:p>
            <a:pPr lvl="0"/>
            <a:r>
              <a:rPr lang="en-US" dirty="0"/>
              <a:t>Identify the market segment you chose for your project.</a:t>
            </a:r>
          </a:p>
        </p:txBody>
      </p:sp>
      <p:sp>
        <p:nvSpPr>
          <p:cNvPr id="11" name="TextBox 10">
            <a:extLst>
              <a:ext uri="{FF2B5EF4-FFF2-40B4-BE49-F238E27FC236}">
                <a16:creationId xmlns="" xmlns:a16="http://schemas.microsoft.com/office/drawing/2014/main" id="{069CC46F-C42A-5042-BF35-78C957B2DB01}"/>
              </a:ext>
            </a:extLst>
          </p:cNvPr>
          <p:cNvSpPr txBox="1"/>
          <p:nvPr userDrawn="1"/>
        </p:nvSpPr>
        <p:spPr>
          <a:xfrm>
            <a:off x="358349" y="2251824"/>
            <a:ext cx="4935551" cy="461665"/>
          </a:xfrm>
          <a:prstGeom prst="rect">
            <a:avLst/>
          </a:prstGeom>
          <a:noFill/>
        </p:spPr>
        <p:txBody>
          <a:bodyPr wrap="square" rtlCol="0">
            <a:spAutoFit/>
          </a:bodyPr>
          <a:lstStyle/>
          <a:p>
            <a:pPr algn="l"/>
            <a:r>
              <a:rPr lang="en-US" sz="2400" b="1" dirty="0">
                <a:solidFill>
                  <a:srgbClr val="1383C6"/>
                </a:solidFill>
                <a:latin typeface="Arial" panose="020B0604020202020204" pitchFamily="34" charset="0"/>
                <a:cs typeface="Arial" panose="020B0604020202020204" pitchFamily="34" charset="0"/>
              </a:rPr>
              <a:t>RATIONALE</a:t>
            </a:r>
          </a:p>
        </p:txBody>
      </p:sp>
      <p:sp>
        <p:nvSpPr>
          <p:cNvPr id="13" name="Text Placeholder 12">
            <a:extLst>
              <a:ext uri="{FF2B5EF4-FFF2-40B4-BE49-F238E27FC236}">
                <a16:creationId xmlns="" xmlns:a16="http://schemas.microsoft.com/office/drawing/2014/main" id="{AA71CFF6-7125-B74F-8E23-77CE7DFBD788}"/>
              </a:ext>
            </a:extLst>
          </p:cNvPr>
          <p:cNvSpPr>
            <a:spLocks noGrp="1"/>
          </p:cNvSpPr>
          <p:nvPr>
            <p:ph type="body" sz="quarter" idx="15" hasCustomPrompt="1"/>
          </p:nvPr>
        </p:nvSpPr>
        <p:spPr>
          <a:xfrm>
            <a:off x="358349" y="2713489"/>
            <a:ext cx="11503455" cy="3618805"/>
          </a:xfrm>
        </p:spPr>
        <p:txBody>
          <a:bodyPr>
            <a:normAutofit/>
          </a:bodyPr>
          <a:lstStyle>
            <a:lvl1pPr marL="0" indent="0">
              <a:buNone/>
              <a:defRPr sz="2200"/>
            </a:lvl1pPr>
            <a:lvl2pPr marL="457200" indent="0">
              <a:buNone/>
              <a:defRPr/>
            </a:lvl2pPr>
            <a:lvl3pPr marL="914400" indent="0">
              <a:buNone/>
              <a:defRPr/>
            </a:lvl3pPr>
            <a:lvl4pPr marL="1371600" indent="0">
              <a:buNone/>
              <a:defRPr/>
            </a:lvl4pPr>
            <a:lvl5pPr marL="1828800" indent="0">
              <a:buNone/>
              <a:defRPr/>
            </a:lvl5pPr>
          </a:lstStyle>
          <a:p>
            <a:pPr lvl="0"/>
            <a:r>
              <a:rPr lang="en-US" dirty="0"/>
              <a:t>Explain why the market segment you selected is attractive for blockchain technologies.</a:t>
            </a:r>
          </a:p>
        </p:txBody>
      </p:sp>
      <p:sp>
        <p:nvSpPr>
          <p:cNvPr id="14" name="Title 1">
            <a:extLst>
              <a:ext uri="{FF2B5EF4-FFF2-40B4-BE49-F238E27FC236}">
                <a16:creationId xmlns="" xmlns:a16="http://schemas.microsoft.com/office/drawing/2014/main" id="{7FF01423-900B-8F42-914F-2DC94211E12E}"/>
              </a:ext>
            </a:extLst>
          </p:cNvPr>
          <p:cNvSpPr txBox="1">
            <a:spLocks/>
          </p:cNvSpPr>
          <p:nvPr userDrawn="1"/>
        </p:nvSpPr>
        <p:spPr>
          <a:xfrm>
            <a:off x="358347" y="0"/>
            <a:ext cx="11504140" cy="114617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b="1" kern="1200">
                <a:solidFill>
                  <a:srgbClr val="333333"/>
                </a:solidFill>
                <a:latin typeface="Arial" panose="020B0604020202020204" pitchFamily="34" charset="0"/>
                <a:ea typeface="Verdana" panose="020B0604030504040204" pitchFamily="34" charset="0"/>
                <a:cs typeface="Arial" panose="020B0604020202020204" pitchFamily="34" charset="0"/>
              </a:defRPr>
            </a:lvl1pPr>
          </a:lstStyle>
          <a:p>
            <a:r>
              <a:rPr lang="en-US" dirty="0"/>
              <a:t>INDUSTRY ANALYSIS</a:t>
            </a:r>
          </a:p>
        </p:txBody>
      </p:sp>
    </p:spTree>
    <p:extLst>
      <p:ext uri="{BB962C8B-B14F-4D97-AF65-F5344CB8AC3E}">
        <p14:creationId xmlns="" xmlns:p14="http://schemas.microsoft.com/office/powerpoint/2010/main" val="13211017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e">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86CD9003-89EF-2543-B5A6-B4EEDED98A97}"/>
              </a:ext>
            </a:extLst>
          </p:cNvPr>
          <p:cNvPicPr>
            <a:picLocks noChangeAspect="1"/>
          </p:cNvPicPr>
          <p:nvPr userDrawn="1"/>
        </p:nvPicPr>
        <p:blipFill>
          <a:blip r:embed="rId2"/>
          <a:stretch>
            <a:fillRect/>
          </a:stretch>
        </p:blipFill>
        <p:spPr>
          <a:xfrm>
            <a:off x="0" y="0"/>
            <a:ext cx="12189880" cy="6858000"/>
          </a:xfrm>
          <a:prstGeom prst="rect">
            <a:avLst/>
          </a:prstGeom>
        </p:spPr>
      </p:pic>
      <p:sp>
        <p:nvSpPr>
          <p:cNvPr id="2" name="Title 1">
            <a:extLst>
              <a:ext uri="{FF2B5EF4-FFF2-40B4-BE49-F238E27FC236}">
                <a16:creationId xmlns="" xmlns:a16="http://schemas.microsoft.com/office/drawing/2014/main" id="{74A140D4-47EE-6748-A7C5-5CA185250F46}"/>
              </a:ext>
            </a:extLst>
          </p:cNvPr>
          <p:cNvSpPr>
            <a:spLocks noGrp="1"/>
          </p:cNvSpPr>
          <p:nvPr>
            <p:ph type="ctrTitle" hasCustomPrompt="1"/>
          </p:nvPr>
        </p:nvSpPr>
        <p:spPr>
          <a:xfrm>
            <a:off x="1524000" y="1099757"/>
            <a:ext cx="9144000" cy="2533135"/>
          </a:xfrm>
        </p:spPr>
        <p:txBody>
          <a:bodyPr anchor="b">
            <a:normAutofit/>
          </a:bodyPr>
          <a:lstStyle>
            <a:lvl1pPr algn="ctr">
              <a:defRPr sz="4000" b="1">
                <a:solidFill>
                  <a:srgbClr val="333333"/>
                </a:solidFill>
                <a:latin typeface="Arial" panose="020B0604020202020204" pitchFamily="34" charset="0"/>
                <a:cs typeface="Arial" panose="020B0604020202020204" pitchFamily="34" charset="0"/>
              </a:defRPr>
            </a:lvl1pPr>
          </a:lstStyle>
          <a:p>
            <a:r>
              <a:rPr lang="en-US" dirty="0"/>
              <a:t>CLOSING SLIDE</a:t>
            </a:r>
          </a:p>
        </p:txBody>
      </p:sp>
      <p:sp>
        <p:nvSpPr>
          <p:cNvPr id="3" name="Subtitle 2">
            <a:extLst>
              <a:ext uri="{FF2B5EF4-FFF2-40B4-BE49-F238E27FC236}">
                <a16:creationId xmlns="" xmlns:a16="http://schemas.microsoft.com/office/drawing/2014/main" id="{E571C4D4-287B-2941-A10E-62070035E64D}"/>
              </a:ext>
            </a:extLst>
          </p:cNvPr>
          <p:cNvSpPr>
            <a:spLocks noGrp="1"/>
          </p:cNvSpPr>
          <p:nvPr>
            <p:ph type="subTitle" idx="1" hasCustomPrompt="1"/>
          </p:nvPr>
        </p:nvSpPr>
        <p:spPr>
          <a:xfrm>
            <a:off x="2938853" y="3632893"/>
            <a:ext cx="6314303" cy="420129"/>
          </a:xfrm>
        </p:spPr>
        <p:txBody>
          <a:bodyPr anchor="b">
            <a:normAutofit/>
          </a:bodyPr>
          <a:lstStyle>
            <a:lvl1pPr marL="0" indent="0" algn="ctr">
              <a:buNone/>
              <a:defRPr sz="1800" b="1">
                <a:solidFill>
                  <a:srgbClr val="33333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Name Here</a:t>
            </a:r>
          </a:p>
        </p:txBody>
      </p:sp>
      <p:sp>
        <p:nvSpPr>
          <p:cNvPr id="9" name="Text Placeholder 8">
            <a:extLst>
              <a:ext uri="{FF2B5EF4-FFF2-40B4-BE49-F238E27FC236}">
                <a16:creationId xmlns="" xmlns:a16="http://schemas.microsoft.com/office/drawing/2014/main" id="{EAEF817F-FC23-914D-BB20-6E574B9566D6}"/>
              </a:ext>
            </a:extLst>
          </p:cNvPr>
          <p:cNvSpPr>
            <a:spLocks noGrp="1"/>
          </p:cNvSpPr>
          <p:nvPr>
            <p:ph type="body" sz="quarter" idx="11" hasCustomPrompt="1"/>
          </p:nvPr>
        </p:nvSpPr>
        <p:spPr>
          <a:xfrm>
            <a:off x="2938465" y="4053022"/>
            <a:ext cx="6315075" cy="469557"/>
          </a:xfrm>
        </p:spPr>
        <p:txBody>
          <a:bodyPr anchor="t">
            <a:normAutofit/>
          </a:bodyPr>
          <a:lstStyle>
            <a:lvl1pPr marL="0" indent="0" algn="ctr">
              <a:buNone/>
              <a:defRPr sz="1400" b="1"/>
            </a:lvl1pPr>
          </a:lstStyle>
          <a:p>
            <a:pPr lvl="0"/>
            <a:r>
              <a:rPr lang="en-US" dirty="0"/>
              <a:t>Job Title, Organization (Optional)</a:t>
            </a:r>
          </a:p>
        </p:txBody>
      </p:sp>
    </p:spTree>
    <p:extLst>
      <p:ext uri="{BB962C8B-B14F-4D97-AF65-F5344CB8AC3E}">
        <p14:creationId xmlns="" xmlns:p14="http://schemas.microsoft.com/office/powerpoint/2010/main" val="1923354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7C9B81F-C347-4BEF-BFDF-29C42F48304A}" type="datetimeFigureOut">
              <a:rPr lang="en-US" smtClean="0"/>
              <a:pPr/>
              <a:t>10/13/2019</a:t>
            </a:fld>
            <a:endParaRPr lang="en-US"/>
          </a:p>
        </p:txBody>
      </p:sp>
      <p:sp>
        <p:nvSpPr>
          <p:cNvPr id="9" name="Slide Number Placeholder 8"/>
          <p:cNvSpPr>
            <a:spLocks noGrp="1"/>
          </p:cNvSpPr>
          <p:nvPr>
            <p:ph type="sldNum" sz="quarter" idx="15"/>
          </p:nvPr>
        </p:nvSpPr>
        <p:spPr/>
        <p:txBody>
          <a:bodyPr rtlCol="0"/>
          <a:lstStyle/>
          <a:p>
            <a:fld id="{EE7A0045-B339-2D4D-9AD7-870214976D75}" type="slidenum">
              <a:rPr lang="en-US" smtClean="0"/>
              <a:pPr/>
              <a:t>‹#›</a:t>
            </a:fld>
            <a:endParaRPr lang="en-US"/>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47C9B81F-C347-4BEF-BFDF-29C42F48304A}" type="datetimeFigureOut">
              <a:rPr lang="en-US" smtClean="0"/>
              <a:pPr/>
              <a:t>10/13/2019</a:t>
            </a:fld>
            <a:endParaRPr lang="en-US"/>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kumimoji="0" lang="en-US"/>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EE7A0045-B339-2D4D-9AD7-870214976D7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10/13/2019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E7A0045-B339-2D4D-9AD7-870214976D75}" type="slidenum">
              <a:rPr lang="en-US" smtClean="0"/>
              <a:pPr/>
              <a:t>‹#›</a:t>
            </a:fld>
            <a:endParaRPr lang="en-US"/>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7C9B81F-C347-4BEF-BFDF-29C42F48304A}" type="datetimeFigureOut">
              <a:rPr lang="en-US" smtClean="0"/>
              <a:pPr/>
              <a:t>10/13/2019</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EE7A0045-B339-2D4D-9AD7-870214976D75}" type="slidenum">
              <a:rPr lang="en-US" smtClean="0"/>
              <a:pPr/>
              <a:t>‹#›</a:t>
            </a:fld>
            <a:endParaRPr lang="en-US" dirty="0"/>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7C9B81F-C347-4BEF-BFDF-29C42F48304A}" type="datetimeFigureOut">
              <a:rPr lang="en-US" smtClean="0"/>
              <a:pPr/>
              <a:t>10/13/2019</a:t>
            </a:fld>
            <a:endParaRPr lang="en-US"/>
          </a:p>
        </p:txBody>
      </p:sp>
      <p:sp>
        <p:nvSpPr>
          <p:cNvPr id="7" name="Slide Number Placeholder 6"/>
          <p:cNvSpPr>
            <a:spLocks noGrp="1"/>
          </p:cNvSpPr>
          <p:nvPr>
            <p:ph type="sldNum" sz="quarter" idx="11"/>
          </p:nvPr>
        </p:nvSpPr>
        <p:spPr/>
        <p:txBody>
          <a:bodyPr rtlCol="0"/>
          <a:lstStyle/>
          <a:p>
            <a:fld id="{EE7A0045-B339-2D4D-9AD7-870214976D75}" type="slidenum">
              <a:rPr lang="en-US" smtClean="0"/>
              <a:pPr/>
              <a:t>‹#›</a:t>
            </a:fld>
            <a:endParaRPr lang="en-US"/>
          </a:p>
        </p:txBody>
      </p:sp>
      <p:sp>
        <p:nvSpPr>
          <p:cNvPr id="8" name="Footer Placeholder 7"/>
          <p:cNvSpPr>
            <a:spLocks noGrp="1"/>
          </p:cNvSpPr>
          <p:nvPr>
            <p:ph type="ftr" sz="quarter" idx="12"/>
          </p:nvPr>
        </p:nvSpPr>
        <p:spPr/>
        <p:txBody>
          <a:bodyPr rtlCol="0"/>
          <a:lstStyle/>
          <a:p>
            <a:endParaRPr kumimoji="0" lang="en-US"/>
          </a:p>
        </p:txBody>
      </p:sp>
      <p:sp>
        <p:nvSpPr>
          <p:cNvPr id="9" name="Rectangle 8">
            <a:extLst>
              <a:ext uri="{FF2B5EF4-FFF2-40B4-BE49-F238E27FC236}">
                <a16:creationId xmlns="" xmlns:a16="http://schemas.microsoft.com/office/drawing/2014/main" id="{B2806037-C9D7-1043-8ADE-49B4182A3350}"/>
              </a:ext>
            </a:extLst>
          </p:cNvPr>
          <p:cNvSpPr/>
          <p:nvPr userDrawn="1"/>
        </p:nvSpPr>
        <p:spPr>
          <a:xfrm>
            <a:off x="0" y="0"/>
            <a:ext cx="12192000" cy="6858000"/>
          </a:xfrm>
          <a:prstGeom prst="rect">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10/13/2019</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E7A0045-B339-2D4D-9AD7-870214976D75}" type="slidenum">
              <a:rPr lang="en-US" smtClean="0"/>
              <a:pPr/>
              <a:t>‹#›</a:t>
            </a:fld>
            <a:endParaRPr lang="en-US"/>
          </a:p>
        </p:txBody>
      </p:sp>
      <p:sp>
        <p:nvSpPr>
          <p:cNvPr id="5" name="Rectangle 4">
            <a:extLst>
              <a:ext uri="{FF2B5EF4-FFF2-40B4-BE49-F238E27FC236}">
                <a16:creationId xmlns="" xmlns:a16="http://schemas.microsoft.com/office/drawing/2014/main" id="{23708658-1590-2141-BEA7-541D64E02436}"/>
              </a:ext>
            </a:extLst>
          </p:cNvPr>
          <p:cNvSpPr/>
          <p:nvPr userDrawn="1"/>
        </p:nvSpPr>
        <p:spPr>
          <a:xfrm>
            <a:off x="0" y="0"/>
            <a:ext cx="12192000" cy="6858000"/>
          </a:xfrm>
          <a:prstGeom prst="rect">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7C9B81F-C347-4BEF-BFDF-29C42F48304A}" type="datetimeFigureOut">
              <a:rPr lang="en-US" smtClean="0"/>
              <a:pPr/>
              <a:t>10/13/2019</a:t>
            </a:fld>
            <a:endParaRPr lang="en-US"/>
          </a:p>
        </p:txBody>
      </p:sp>
      <p:sp>
        <p:nvSpPr>
          <p:cNvPr id="22" name="Slide Number Placeholder 21"/>
          <p:cNvSpPr>
            <a:spLocks noGrp="1"/>
          </p:cNvSpPr>
          <p:nvPr>
            <p:ph type="sldNum" sz="quarter" idx="15"/>
          </p:nvPr>
        </p:nvSpPr>
        <p:spPr/>
        <p:txBody>
          <a:bodyPr rtlCol="0"/>
          <a:lstStyle/>
          <a:p>
            <a:fld id="{EE7A0045-B339-2D4D-9AD7-870214976D75}"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7C9B81F-C347-4BEF-BFDF-29C42F48304A}" type="datetimeFigureOut">
              <a:rPr lang="en-US" smtClean="0"/>
              <a:pPr/>
              <a:t>10/13/2019</a:t>
            </a:fld>
            <a:endParaRPr lang="en-US"/>
          </a:p>
        </p:txBody>
      </p:sp>
      <p:sp>
        <p:nvSpPr>
          <p:cNvPr id="18" name="Slide Number Placeholder 17"/>
          <p:cNvSpPr>
            <a:spLocks noGrp="1"/>
          </p:cNvSpPr>
          <p:nvPr>
            <p:ph type="sldNum" sz="quarter" idx="11"/>
          </p:nvPr>
        </p:nvSpPr>
        <p:spPr/>
        <p:txBody>
          <a:bodyPr rtlCol="0"/>
          <a:lstStyle/>
          <a:p>
            <a:fld id="{EE7A0045-B339-2D4D-9AD7-870214976D75}"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47C9B81F-C347-4BEF-BFDF-29C42F48304A}" type="datetimeFigureOut">
              <a:rPr lang="en-US" smtClean="0"/>
              <a:pPr/>
              <a:t>10/13/2019</a:t>
            </a:fld>
            <a:endParaRPr lang="en-US" dirty="0">
              <a:solidFill>
                <a:schemeClr val="tx2">
                  <a:shade val="90000"/>
                </a:schemeClr>
              </a:solidFill>
            </a:endParaRPr>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endParaRPr kumimoji="0" lang="en-US" dirty="0">
              <a:solidFill>
                <a:schemeClr val="tx2">
                  <a:shade val="90000"/>
                </a:schemeClr>
              </a:solidFill>
            </a:endParaRPr>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EE7A0045-B339-2D4D-9AD7-870214976D75}" type="slidenum">
              <a:rPr lang="en-US" smtClean="0"/>
              <a:pPr/>
              <a:t>‹#›</a:t>
            </a:fld>
            <a:endParaRPr lang="en-US" dirty="0"/>
          </a:p>
        </p:txBody>
      </p:sp>
      <p:pic>
        <p:nvPicPr>
          <p:cNvPr id="15" name="Graphic 11">
            <a:extLst>
              <a:ext uri="{FF2B5EF4-FFF2-40B4-BE49-F238E27FC236}">
                <a16:creationId xmlns="" xmlns:a16="http://schemas.microsoft.com/office/drawing/2014/main" id="{9E7187D0-4F97-4E4C-96EC-E7196819DAA6}"/>
              </a:ext>
            </a:extLst>
          </p:cNvPr>
          <p:cNvPicPr>
            <a:picLocks noChangeAspect="1"/>
          </p:cNvPicPr>
          <p:nvPr userDrawn="1"/>
        </p:nvPicPr>
        <p:blipFill rotWithShape="1">
          <a:blip r:embed="rId15">
            <a:extLst>
              <a:ext uri="{96DAC541-7B7A-43D3-8B79-37D633B846F1}">
                <asvg:svgBlip xmlns="" xmlns:asvg="http://schemas.microsoft.com/office/drawing/2016/SVG/main" r:embed=""/>
              </a:ext>
            </a:extLst>
          </a:blip>
          <a:srcRect l="7964" t="9939" r="9967" b="43948"/>
          <a:stretch/>
        </p:blipFill>
        <p:spPr>
          <a:xfrm>
            <a:off x="-6678" y="-1"/>
            <a:ext cx="12205356" cy="6858001"/>
          </a:xfrm>
          <a:prstGeom prst="rect">
            <a:avLst/>
          </a:prstGeom>
        </p:spPr>
      </p:pic>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5" r:id="rId12"/>
    <p:sldLayoutId id="2147483877" r:id="rId13"/>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ounded Rectangle 8"/>
          <p:cNvSpPr/>
          <p:nvPr/>
        </p:nvSpPr>
        <p:spPr>
          <a:xfrm>
            <a:off x="470264" y="3239589"/>
            <a:ext cx="11416936" cy="3082833"/>
          </a:xfrm>
          <a:prstGeom prst="roundRect">
            <a:avLst/>
          </a:prstGeom>
          <a:solidFill>
            <a:schemeClr val="bg1">
              <a:lumMod val="85000"/>
            </a:schemeClr>
          </a:solidFill>
          <a:scene3d>
            <a:camera prst="orthographicFront"/>
            <a:lightRig rig="threePt" dir="t"/>
          </a:scene3d>
          <a:sp3d>
            <a:bevelT w="38100" h="1016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chemeClr val="accent2">
                    <a:lumMod val="50000"/>
                  </a:schemeClr>
                </a:solidFill>
                <a:latin typeface="Aharoni" pitchFamily="2" charset="-79"/>
                <a:cs typeface="Aharoni" pitchFamily="2" charset="-79"/>
              </a:rPr>
              <a:t>EXPLORING VENUES IN LAHORE (PAKISTAN)</a:t>
            </a:r>
          </a:p>
          <a:p>
            <a:pPr algn="ctr"/>
            <a:r>
              <a:rPr lang="en-US" b="1" dirty="0" smtClean="0">
                <a:solidFill>
                  <a:schemeClr val="accent2">
                    <a:lumMod val="50000"/>
                  </a:schemeClr>
                </a:solidFill>
                <a:latin typeface="Aharoni" pitchFamily="2" charset="-79"/>
                <a:cs typeface="Aharoni" pitchFamily="2" charset="-79"/>
              </a:rPr>
              <a:t>AMIN NADIM</a:t>
            </a:r>
          </a:p>
          <a:p>
            <a:pPr algn="r"/>
            <a:endParaRPr lang="en-US" sz="3600" b="1" dirty="0" smtClean="0">
              <a:solidFill>
                <a:schemeClr val="accent2">
                  <a:lumMod val="50000"/>
                </a:schemeClr>
              </a:solidFill>
              <a:latin typeface="Aharoni" pitchFamily="2" charset="-79"/>
              <a:cs typeface="Aharoni" pitchFamily="2" charset="-79"/>
            </a:endParaRPr>
          </a:p>
          <a:p>
            <a:pPr algn="r"/>
            <a:r>
              <a:rPr lang="en-US" sz="3600" b="1" dirty="0" smtClean="0">
                <a:solidFill>
                  <a:schemeClr val="accent2">
                    <a:lumMod val="50000"/>
                  </a:schemeClr>
                </a:solidFill>
                <a:latin typeface="Aharoni" pitchFamily="2" charset="-79"/>
                <a:cs typeface="Aharoni" pitchFamily="2" charset="-79"/>
              </a:rPr>
              <a:t>OCOTBER,2019</a:t>
            </a:r>
            <a:endParaRPr lang="en-US" sz="3600" b="1" dirty="0">
              <a:solidFill>
                <a:schemeClr val="accent2">
                  <a:lumMod val="50000"/>
                </a:schemeClr>
              </a:solidFill>
              <a:latin typeface="Aharoni" pitchFamily="2" charset="-79"/>
              <a:cs typeface="Aharoni" pitchFamily="2" charset="-79"/>
            </a:endParaRPr>
          </a:p>
        </p:txBody>
      </p:sp>
      <p:pic>
        <p:nvPicPr>
          <p:cNvPr id="10" name="Picture 9" descr="WELL COME.jpg"/>
          <p:cNvPicPr>
            <a:picLocks noChangeAspect="1"/>
          </p:cNvPicPr>
          <p:nvPr/>
        </p:nvPicPr>
        <p:blipFill>
          <a:blip r:embed="rId3"/>
          <a:stretch>
            <a:fillRect/>
          </a:stretch>
        </p:blipFill>
        <p:spPr>
          <a:xfrm>
            <a:off x="2024744" y="169817"/>
            <a:ext cx="8530046" cy="2730137"/>
          </a:xfrm>
          <a:prstGeom prst="rect">
            <a:avLst/>
          </a:prstGeom>
        </p:spPr>
      </p:pic>
    </p:spTree>
    <p:extLst>
      <p:ext uri="{BB962C8B-B14F-4D97-AF65-F5344CB8AC3E}">
        <p14:creationId xmlns="" xmlns:p14="http://schemas.microsoft.com/office/powerpoint/2010/main" val="3824192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600" y="273050"/>
            <a:ext cx="10058400" cy="615224"/>
          </a:xfrm>
        </p:spPr>
        <p:txBody>
          <a:bodyPr>
            <a:noAutofit/>
          </a:bodyPr>
          <a:lstStyle/>
          <a:p>
            <a:pPr algn="ctr"/>
            <a:r>
              <a:rPr lang="en-US" sz="4000" dirty="0" smtClean="0">
                <a:solidFill>
                  <a:schemeClr val="tx1"/>
                </a:solidFill>
              </a:rPr>
              <a:t>DATA CLEANING</a:t>
            </a:r>
          </a:p>
        </p:txBody>
      </p:sp>
      <p:pic>
        <p:nvPicPr>
          <p:cNvPr id="4099" name="Picture 3"/>
          <p:cNvPicPr>
            <a:picLocks noChangeAspect="1" noChangeArrowheads="1"/>
          </p:cNvPicPr>
          <p:nvPr/>
        </p:nvPicPr>
        <p:blipFill>
          <a:blip r:embed="rId2"/>
          <a:srcRect/>
          <a:stretch>
            <a:fillRect/>
          </a:stretch>
        </p:blipFill>
        <p:spPr bwMode="auto">
          <a:xfrm>
            <a:off x="609600" y="1071563"/>
            <a:ext cx="10337074" cy="5303111"/>
          </a:xfrm>
          <a:prstGeom prst="rect">
            <a:avLst/>
          </a:prstGeom>
          <a:noFill/>
          <a:ln w="9525">
            <a:noFill/>
            <a:miter lim="800000"/>
            <a:headEnd/>
            <a:tailEnd/>
          </a:ln>
          <a:effectLst/>
        </p:spPr>
      </p:pic>
    </p:spTree>
    <p:extLst>
      <p:ext uri="{BB962C8B-B14F-4D97-AF65-F5344CB8AC3E}">
        <p14:creationId xmlns="" xmlns:p14="http://schemas.microsoft.com/office/powerpoint/2010/main" val="21876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600" y="273050"/>
            <a:ext cx="10058400" cy="615224"/>
          </a:xfrm>
        </p:spPr>
        <p:txBody>
          <a:bodyPr>
            <a:noAutofit/>
          </a:bodyPr>
          <a:lstStyle/>
          <a:p>
            <a:pPr algn="ctr"/>
            <a:r>
              <a:rPr lang="en-US" sz="4000" dirty="0" smtClean="0">
                <a:solidFill>
                  <a:schemeClr val="tx1"/>
                </a:solidFill>
                <a:latin typeface="Times New Roman" pitchFamily="18" charset="0"/>
                <a:cs typeface="Times New Roman" pitchFamily="18" charset="0"/>
              </a:rPr>
              <a:t>Methodology </a:t>
            </a:r>
          </a:p>
        </p:txBody>
      </p:sp>
      <p:sp>
        <p:nvSpPr>
          <p:cNvPr id="5" name="Text Placeholder 4">
            <a:extLst>
              <a:ext uri="{FF2B5EF4-FFF2-40B4-BE49-F238E27FC236}">
                <a16:creationId xmlns="" xmlns:a16="http://schemas.microsoft.com/office/drawing/2014/main" id="{3C3100D6-CFD4-514C-AC79-ADA1C398D84F}"/>
              </a:ext>
            </a:extLst>
          </p:cNvPr>
          <p:cNvSpPr>
            <a:spLocks noGrp="1"/>
          </p:cNvSpPr>
          <p:nvPr>
            <p:ph type="body" sz="quarter" idx="1"/>
          </p:nvPr>
        </p:nvSpPr>
        <p:spPr>
          <a:xfrm>
            <a:off x="687978" y="888275"/>
            <a:ext cx="9980022" cy="5734594"/>
          </a:xfrm>
          <a:solidFill>
            <a:schemeClr val="bg1"/>
          </a:solidFill>
        </p:spPr>
        <p:txBody>
          <a:bodyPr>
            <a:noAutofit/>
          </a:bodyPr>
          <a:lstStyle/>
          <a:p>
            <a:r>
              <a:rPr lang="en-US" sz="2800" b="0" dirty="0" smtClean="0">
                <a:solidFill>
                  <a:schemeClr val="tx1"/>
                </a:solidFill>
                <a:latin typeface="Times New Roman" pitchFamily="18" charset="0"/>
                <a:cs typeface="Times New Roman" pitchFamily="18" charset="0"/>
              </a:rPr>
              <a:t>This project aims at identifying the venues in Lahore, Pakistan based on their rating and average costs. </a:t>
            </a:r>
          </a:p>
          <a:p>
            <a:pPr>
              <a:buFont typeface="Wingdings" pitchFamily="2" charset="2"/>
              <a:buChar char="Ø"/>
            </a:pPr>
            <a:r>
              <a:rPr lang="en-US" sz="2800" b="0" dirty="0" smtClean="0">
                <a:solidFill>
                  <a:schemeClr val="tx1"/>
                </a:solidFill>
                <a:latin typeface="Times New Roman" pitchFamily="18" charset="0"/>
                <a:cs typeface="Times New Roman" pitchFamily="18" charset="0"/>
              </a:rPr>
              <a:t>This would enable any visitor to identify the venues he/she wants to visit based on their rating and cost preference.</a:t>
            </a:r>
          </a:p>
          <a:p>
            <a:pPr>
              <a:buFont typeface="Wingdings" pitchFamily="2" charset="2"/>
              <a:buChar char="Ø"/>
            </a:pPr>
            <a:r>
              <a:rPr lang="en-US" sz="2800" b="0" dirty="0" smtClean="0">
                <a:solidFill>
                  <a:schemeClr val="tx1"/>
                </a:solidFill>
                <a:latin typeface="Times New Roman" pitchFamily="18" charset="0"/>
                <a:cs typeface="Times New Roman" pitchFamily="18" charset="0"/>
              </a:rPr>
              <a:t>As a first step, we retrieved the </a:t>
            </a:r>
            <a:r>
              <a:rPr lang="en-US" sz="2800" dirty="0" smtClean="0">
                <a:solidFill>
                  <a:schemeClr val="tx1"/>
                </a:solidFill>
                <a:latin typeface="Times New Roman" pitchFamily="18" charset="0"/>
                <a:cs typeface="Times New Roman" pitchFamily="18" charset="0"/>
              </a:rPr>
              <a:t>data from two APIs (Foursquare and Zomato)</a:t>
            </a:r>
            <a:r>
              <a:rPr lang="en-US" sz="2800" b="0" dirty="0" smtClean="0">
                <a:solidFill>
                  <a:schemeClr val="tx1"/>
                </a:solidFill>
                <a:latin typeface="Times New Roman" pitchFamily="18" charset="0"/>
                <a:cs typeface="Times New Roman" pitchFamily="18" charset="0"/>
              </a:rPr>
              <a:t>. </a:t>
            </a:r>
          </a:p>
          <a:p>
            <a:pPr>
              <a:buFont typeface="Wingdings" pitchFamily="2" charset="2"/>
              <a:buChar char="Ø"/>
            </a:pPr>
            <a:r>
              <a:rPr lang="en-US" sz="2800" b="0" dirty="0" smtClean="0">
                <a:solidFill>
                  <a:schemeClr val="tx1"/>
                </a:solidFill>
                <a:latin typeface="Times New Roman" pitchFamily="18" charset="0"/>
                <a:cs typeface="Times New Roman" pitchFamily="18" charset="0"/>
              </a:rPr>
              <a:t>We extract venue information from the center of Lahore, Pakistan up-to a distance of 4 Km. The latitude and longitude values are then used to fetch venue rating and price from Zomato.</a:t>
            </a:r>
          </a:p>
          <a:p>
            <a:r>
              <a:rPr lang="en-US" sz="2800" dirty="0" smtClean="0">
                <a:solidFill>
                  <a:schemeClr val="tx1"/>
                </a:solidFill>
                <a:latin typeface="Times New Roman" pitchFamily="18" charset="0"/>
                <a:cs typeface="Times New Roman" pitchFamily="18" charset="0"/>
              </a:rPr>
              <a:t/>
            </a:r>
            <a:br>
              <a:rPr lang="en-US" sz="2800" dirty="0" smtClean="0">
                <a:solidFill>
                  <a:schemeClr val="tx1"/>
                </a:solidFill>
                <a:latin typeface="Times New Roman" pitchFamily="18" charset="0"/>
                <a:cs typeface="Times New Roman" pitchFamily="18" charset="0"/>
              </a:rPr>
            </a:br>
            <a:endParaRPr lang="en-US" sz="2800" b="1"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1876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600" y="273050"/>
            <a:ext cx="10058400" cy="615224"/>
          </a:xfrm>
        </p:spPr>
        <p:txBody>
          <a:bodyPr>
            <a:noAutofit/>
          </a:bodyPr>
          <a:lstStyle/>
          <a:p>
            <a:pPr algn="ctr"/>
            <a:r>
              <a:rPr lang="en-US" sz="4000" dirty="0" smtClean="0">
                <a:solidFill>
                  <a:schemeClr val="tx1"/>
                </a:solidFill>
                <a:latin typeface="Times New Roman" pitchFamily="18" charset="0"/>
                <a:cs typeface="Times New Roman" pitchFamily="18" charset="0"/>
              </a:rPr>
              <a:t>Methodology </a:t>
            </a:r>
          </a:p>
        </p:txBody>
      </p:sp>
      <p:pic>
        <p:nvPicPr>
          <p:cNvPr id="5122" name="Picture 2"/>
          <p:cNvPicPr>
            <a:picLocks noChangeAspect="1" noChangeArrowheads="1"/>
          </p:cNvPicPr>
          <p:nvPr/>
        </p:nvPicPr>
        <p:blipFill>
          <a:blip r:embed="rId2"/>
          <a:srcRect/>
          <a:stretch>
            <a:fillRect/>
          </a:stretch>
        </p:blipFill>
        <p:spPr bwMode="auto">
          <a:xfrm>
            <a:off x="1005841" y="971550"/>
            <a:ext cx="10084526" cy="5337810"/>
          </a:xfrm>
          <a:prstGeom prst="rect">
            <a:avLst/>
          </a:prstGeom>
          <a:noFill/>
          <a:ln w="9525">
            <a:noFill/>
            <a:miter lim="800000"/>
            <a:headEnd/>
            <a:tailEnd/>
          </a:ln>
          <a:effectLst/>
        </p:spPr>
      </p:pic>
    </p:spTree>
    <p:extLst>
      <p:ext uri="{BB962C8B-B14F-4D97-AF65-F5344CB8AC3E}">
        <p14:creationId xmlns="" xmlns:p14="http://schemas.microsoft.com/office/powerpoint/2010/main" val="21876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600" y="273050"/>
            <a:ext cx="10058400" cy="615224"/>
          </a:xfrm>
        </p:spPr>
        <p:txBody>
          <a:bodyPr>
            <a:noAutofit/>
          </a:bodyPr>
          <a:lstStyle/>
          <a:p>
            <a:pPr algn="ctr"/>
            <a:r>
              <a:rPr lang="en-US" sz="4000" dirty="0" smtClean="0">
                <a:solidFill>
                  <a:schemeClr val="tx1"/>
                </a:solidFill>
                <a:latin typeface="Times New Roman" pitchFamily="18" charset="0"/>
                <a:cs typeface="Times New Roman" pitchFamily="18" charset="0"/>
              </a:rPr>
              <a:t>Analysis</a:t>
            </a:r>
          </a:p>
        </p:txBody>
      </p:sp>
      <p:sp>
        <p:nvSpPr>
          <p:cNvPr id="5" name="Text Placeholder 4">
            <a:extLst>
              <a:ext uri="{FF2B5EF4-FFF2-40B4-BE49-F238E27FC236}">
                <a16:creationId xmlns="" xmlns:a16="http://schemas.microsoft.com/office/drawing/2014/main" id="{3C3100D6-CFD4-514C-AC79-ADA1C398D84F}"/>
              </a:ext>
            </a:extLst>
          </p:cNvPr>
          <p:cNvSpPr>
            <a:spLocks noGrp="1"/>
          </p:cNvSpPr>
          <p:nvPr>
            <p:ph type="body" sz="quarter" idx="1"/>
          </p:nvPr>
        </p:nvSpPr>
        <p:spPr>
          <a:xfrm>
            <a:off x="687978" y="888275"/>
            <a:ext cx="10284822" cy="5734594"/>
          </a:xfrm>
          <a:solidFill>
            <a:schemeClr val="bg1"/>
          </a:solidFill>
        </p:spPr>
        <p:txBody>
          <a:bodyPr>
            <a:noAutofit/>
          </a:bodyPr>
          <a:lstStyle/>
          <a:p>
            <a:r>
              <a:rPr lang="en-US" sz="2800" b="0" dirty="0" smtClean="0">
                <a:solidFill>
                  <a:schemeClr val="tx1"/>
                </a:solidFill>
                <a:latin typeface="Times New Roman" pitchFamily="18" charset="0"/>
                <a:cs typeface="Times New Roman" pitchFamily="18" charset="0"/>
              </a:rPr>
              <a:t> </a:t>
            </a:r>
          </a:p>
          <a:p>
            <a:pPr>
              <a:buFont typeface="Wingdings" pitchFamily="2" charset="2"/>
              <a:buChar char="Ø"/>
            </a:pPr>
            <a:r>
              <a:rPr lang="en-US" sz="2800" b="0" dirty="0" smtClean="0">
                <a:solidFill>
                  <a:schemeClr val="tx1"/>
                </a:solidFill>
                <a:latin typeface="Times New Roman" pitchFamily="18" charset="0"/>
                <a:cs typeface="Times New Roman" pitchFamily="18" charset="0"/>
              </a:rPr>
              <a:t>We will inspect these venues based on their rating. </a:t>
            </a:r>
          </a:p>
          <a:p>
            <a:pPr>
              <a:buFont typeface="Wingdings" pitchFamily="2" charset="2"/>
              <a:buChar char="Ø"/>
            </a:pPr>
            <a:endParaRPr lang="en-US" sz="2800" b="0" dirty="0" smtClean="0">
              <a:solidFill>
                <a:schemeClr val="tx1"/>
              </a:solidFill>
              <a:latin typeface="Times New Roman" pitchFamily="18" charset="0"/>
              <a:cs typeface="Times New Roman" pitchFamily="18" charset="0"/>
            </a:endParaRPr>
          </a:p>
          <a:p>
            <a:pPr>
              <a:buFont typeface="Wingdings" pitchFamily="2" charset="2"/>
              <a:buChar char="Ø"/>
            </a:pPr>
            <a:r>
              <a:rPr lang="en-US" sz="2800" b="0" dirty="0" smtClean="0">
                <a:solidFill>
                  <a:schemeClr val="tx1"/>
                </a:solidFill>
                <a:latin typeface="Times New Roman" pitchFamily="18" charset="0"/>
                <a:cs typeface="Times New Roman" pitchFamily="18" charset="0"/>
              </a:rPr>
              <a:t>The rating of a venue are based on user reviews and belongs to a range from 1 to 5. </a:t>
            </a:r>
          </a:p>
          <a:p>
            <a:endParaRPr lang="en-US" sz="2800" b="0" dirty="0" smtClean="0">
              <a:solidFill>
                <a:schemeClr val="tx1"/>
              </a:solidFill>
              <a:latin typeface="Times New Roman" pitchFamily="18" charset="0"/>
              <a:cs typeface="Times New Roman" pitchFamily="18" charset="0"/>
            </a:endParaRPr>
          </a:p>
          <a:p>
            <a:pPr>
              <a:buFont typeface="Wingdings" pitchFamily="2" charset="2"/>
              <a:buChar char="Ø"/>
            </a:pPr>
            <a:r>
              <a:rPr lang="en-US" sz="2800" b="0" dirty="0" smtClean="0">
                <a:solidFill>
                  <a:schemeClr val="tx1"/>
                </a:solidFill>
                <a:latin typeface="Times New Roman" pitchFamily="18" charset="0"/>
                <a:cs typeface="Times New Roman" pitchFamily="18" charset="0"/>
              </a:rPr>
              <a:t>We will also analyze the venues based on their price per person as well as the price range.</a:t>
            </a:r>
          </a:p>
          <a:p>
            <a:pPr marL="514350" indent="-514350">
              <a:buFont typeface="+mj-lt"/>
              <a:buAutoNum type="arabicPeriod"/>
            </a:pPr>
            <a:r>
              <a:rPr lang="en-US" sz="2800" b="0" dirty="0" smtClean="0">
                <a:solidFill>
                  <a:schemeClr val="tx1"/>
                </a:solidFill>
                <a:latin typeface="Times New Roman" pitchFamily="18" charset="0"/>
                <a:cs typeface="Times New Roman" pitchFamily="18" charset="0"/>
              </a:rPr>
              <a:t>Categories</a:t>
            </a:r>
          </a:p>
          <a:p>
            <a:pPr marL="514350" indent="-514350">
              <a:buFont typeface="+mj-lt"/>
              <a:buAutoNum type="arabicPeriod"/>
            </a:pPr>
            <a:r>
              <a:rPr lang="en-US" sz="2800" b="0" dirty="0" smtClean="0">
                <a:solidFill>
                  <a:schemeClr val="tx1"/>
                </a:solidFill>
                <a:latin typeface="Times New Roman" pitchFamily="18" charset="0"/>
                <a:cs typeface="Times New Roman" pitchFamily="18" charset="0"/>
              </a:rPr>
              <a:t>Rating</a:t>
            </a:r>
          </a:p>
          <a:p>
            <a:pPr marL="514350" indent="-514350">
              <a:buFont typeface="+mj-lt"/>
              <a:buAutoNum type="arabicPeriod"/>
            </a:pPr>
            <a:r>
              <a:rPr lang="en-US" sz="2800" b="0" dirty="0" smtClean="0">
                <a:solidFill>
                  <a:schemeClr val="tx1"/>
                </a:solidFill>
                <a:latin typeface="Times New Roman" pitchFamily="18" charset="0"/>
                <a:cs typeface="Times New Roman" pitchFamily="18" charset="0"/>
              </a:rPr>
              <a:t>Price</a:t>
            </a:r>
          </a:p>
          <a:p>
            <a:pPr marL="514350" indent="-514350">
              <a:buFont typeface="+mj-lt"/>
              <a:buAutoNum type="arabicPeriod"/>
            </a:pPr>
            <a:r>
              <a:rPr lang="en-US" sz="2800" b="0" dirty="0" smtClean="0">
                <a:solidFill>
                  <a:schemeClr val="tx1"/>
                </a:solidFill>
                <a:latin typeface="Times New Roman" pitchFamily="18" charset="0"/>
                <a:cs typeface="Times New Roman" pitchFamily="18" charset="0"/>
              </a:rPr>
              <a:t>Clustering</a:t>
            </a:r>
            <a:br>
              <a:rPr lang="en-US" sz="2800" b="0" dirty="0" smtClean="0">
                <a:solidFill>
                  <a:schemeClr val="tx1"/>
                </a:solidFill>
                <a:latin typeface="Times New Roman" pitchFamily="18" charset="0"/>
                <a:cs typeface="Times New Roman" pitchFamily="18" charset="0"/>
              </a:rPr>
            </a:br>
            <a:r>
              <a:rPr lang="en-US" sz="2800" b="0" dirty="0" smtClean="0">
                <a:solidFill>
                  <a:schemeClr val="tx1"/>
                </a:solidFill>
                <a:latin typeface="Times New Roman" pitchFamily="18" charset="0"/>
                <a:cs typeface="Times New Roman" pitchFamily="18" charset="0"/>
              </a:rPr>
              <a:t> </a:t>
            </a:r>
            <a:br>
              <a:rPr lang="en-US" sz="2800" b="0" dirty="0" smtClean="0">
                <a:solidFill>
                  <a:schemeClr val="tx1"/>
                </a:solidFill>
                <a:latin typeface="Times New Roman" pitchFamily="18" charset="0"/>
                <a:cs typeface="Times New Roman" pitchFamily="18" charset="0"/>
              </a:rPr>
            </a:br>
            <a:endParaRPr lang="en-US" sz="2800" b="0"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1876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600" y="273050"/>
            <a:ext cx="10058400" cy="615224"/>
          </a:xfrm>
        </p:spPr>
        <p:txBody>
          <a:bodyPr>
            <a:noAutofit/>
          </a:bodyPr>
          <a:lstStyle/>
          <a:p>
            <a:pPr algn="ctr"/>
            <a:r>
              <a:rPr lang="en-US" sz="4000" dirty="0" smtClean="0">
                <a:solidFill>
                  <a:schemeClr val="tx1"/>
                </a:solidFill>
                <a:latin typeface="Times New Roman" pitchFamily="18" charset="0"/>
                <a:cs typeface="Times New Roman" pitchFamily="18" charset="0"/>
              </a:rPr>
              <a:t>Analysis</a:t>
            </a:r>
          </a:p>
        </p:txBody>
      </p:sp>
      <p:sp>
        <p:nvSpPr>
          <p:cNvPr id="5" name="Text Placeholder 4">
            <a:extLst>
              <a:ext uri="{FF2B5EF4-FFF2-40B4-BE49-F238E27FC236}">
                <a16:creationId xmlns="" xmlns:a16="http://schemas.microsoft.com/office/drawing/2014/main" id="{3C3100D6-CFD4-514C-AC79-ADA1C398D84F}"/>
              </a:ext>
            </a:extLst>
          </p:cNvPr>
          <p:cNvSpPr>
            <a:spLocks noGrp="1"/>
          </p:cNvSpPr>
          <p:nvPr>
            <p:ph type="body" sz="quarter" idx="1"/>
          </p:nvPr>
        </p:nvSpPr>
        <p:spPr>
          <a:xfrm>
            <a:off x="687978" y="888275"/>
            <a:ext cx="10284822" cy="1423851"/>
          </a:xfrm>
          <a:solidFill>
            <a:schemeClr val="bg1"/>
          </a:solidFill>
        </p:spPr>
        <p:txBody>
          <a:bodyPr>
            <a:noAutofit/>
          </a:bodyPr>
          <a:lstStyle/>
          <a:p>
            <a:r>
              <a:rPr lang="en-US" sz="2800" b="0" dirty="0" smtClean="0">
                <a:solidFill>
                  <a:schemeClr val="tx1"/>
                </a:solidFill>
                <a:latin typeface="Times New Roman" pitchFamily="18" charset="0"/>
                <a:cs typeface="Times New Roman" pitchFamily="18" charset="0"/>
              </a:rPr>
              <a:t>Categories</a:t>
            </a:r>
          </a:p>
          <a:p>
            <a:pPr marL="514350" indent="-514350"/>
            <a:r>
              <a:rPr lang="en-US" sz="2800" b="0" dirty="0" smtClean="0">
                <a:solidFill>
                  <a:schemeClr val="tx1"/>
                </a:solidFill>
                <a:latin typeface="Times New Roman" pitchFamily="18" charset="0"/>
                <a:cs typeface="Times New Roman" pitchFamily="18" charset="0"/>
              </a:rPr>
              <a:t/>
            </a:r>
            <a:br>
              <a:rPr lang="en-US" sz="2800" b="0" dirty="0" smtClean="0">
                <a:solidFill>
                  <a:schemeClr val="tx1"/>
                </a:solidFill>
                <a:latin typeface="Times New Roman" pitchFamily="18" charset="0"/>
                <a:cs typeface="Times New Roman" pitchFamily="18" charset="0"/>
              </a:rPr>
            </a:br>
            <a:endParaRPr lang="en-US" sz="2800" b="0" dirty="0">
              <a:solidFill>
                <a:schemeClr val="tx1"/>
              </a:solidFill>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srcRect/>
          <a:stretch>
            <a:fillRect/>
          </a:stretch>
        </p:blipFill>
        <p:spPr bwMode="auto">
          <a:xfrm>
            <a:off x="449580" y="1737360"/>
            <a:ext cx="10744200" cy="4624251"/>
          </a:xfrm>
          <a:prstGeom prst="rect">
            <a:avLst/>
          </a:prstGeom>
          <a:noFill/>
          <a:ln w="9525">
            <a:noFill/>
            <a:miter lim="800000"/>
            <a:headEnd/>
            <a:tailEnd/>
          </a:ln>
          <a:effectLst/>
        </p:spPr>
      </p:pic>
    </p:spTree>
    <p:extLst>
      <p:ext uri="{BB962C8B-B14F-4D97-AF65-F5344CB8AC3E}">
        <p14:creationId xmlns="" xmlns:p14="http://schemas.microsoft.com/office/powerpoint/2010/main" val="21876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600" y="273050"/>
            <a:ext cx="10058400" cy="615224"/>
          </a:xfrm>
        </p:spPr>
        <p:txBody>
          <a:bodyPr>
            <a:noAutofit/>
          </a:bodyPr>
          <a:lstStyle/>
          <a:p>
            <a:pPr algn="ctr"/>
            <a:r>
              <a:rPr lang="en-US" sz="4000" dirty="0" smtClean="0">
                <a:solidFill>
                  <a:schemeClr val="tx1"/>
                </a:solidFill>
                <a:latin typeface="Times New Roman" pitchFamily="18" charset="0"/>
                <a:cs typeface="Times New Roman" pitchFamily="18" charset="0"/>
              </a:rPr>
              <a:t>Analysis</a:t>
            </a:r>
          </a:p>
        </p:txBody>
      </p:sp>
      <p:sp>
        <p:nvSpPr>
          <p:cNvPr id="5" name="Text Placeholder 4">
            <a:extLst>
              <a:ext uri="{FF2B5EF4-FFF2-40B4-BE49-F238E27FC236}">
                <a16:creationId xmlns="" xmlns:a16="http://schemas.microsoft.com/office/drawing/2014/main" id="{3C3100D6-CFD4-514C-AC79-ADA1C398D84F}"/>
              </a:ext>
            </a:extLst>
          </p:cNvPr>
          <p:cNvSpPr>
            <a:spLocks noGrp="1"/>
          </p:cNvSpPr>
          <p:nvPr>
            <p:ph type="body" sz="quarter" idx="1"/>
          </p:nvPr>
        </p:nvSpPr>
        <p:spPr>
          <a:xfrm>
            <a:off x="687978" y="888275"/>
            <a:ext cx="10284822" cy="1423851"/>
          </a:xfrm>
          <a:solidFill>
            <a:schemeClr val="bg1"/>
          </a:solidFill>
        </p:spPr>
        <p:txBody>
          <a:bodyPr>
            <a:noAutofit/>
          </a:bodyPr>
          <a:lstStyle/>
          <a:p>
            <a:r>
              <a:rPr lang="en-US" sz="2800" b="0" dirty="0" smtClean="0">
                <a:solidFill>
                  <a:schemeClr val="tx1"/>
                </a:solidFill>
                <a:latin typeface="Times New Roman" pitchFamily="18" charset="0"/>
                <a:cs typeface="Times New Roman" pitchFamily="18" charset="0"/>
              </a:rPr>
              <a:t>Rating</a:t>
            </a:r>
          </a:p>
          <a:p>
            <a:pPr marL="514350" indent="-514350"/>
            <a:r>
              <a:rPr lang="en-US" sz="2800" b="0" dirty="0" smtClean="0">
                <a:solidFill>
                  <a:schemeClr val="tx1"/>
                </a:solidFill>
                <a:latin typeface="Times New Roman" pitchFamily="18" charset="0"/>
                <a:cs typeface="Times New Roman" pitchFamily="18" charset="0"/>
              </a:rPr>
              <a:t/>
            </a:r>
            <a:br>
              <a:rPr lang="en-US" sz="2800" b="0" dirty="0" smtClean="0">
                <a:solidFill>
                  <a:schemeClr val="tx1"/>
                </a:solidFill>
                <a:latin typeface="Times New Roman" pitchFamily="18" charset="0"/>
                <a:cs typeface="Times New Roman" pitchFamily="18" charset="0"/>
              </a:rPr>
            </a:br>
            <a:endParaRPr lang="en-US" sz="2800" b="0" dirty="0">
              <a:solidFill>
                <a:schemeClr val="tx1"/>
              </a:solidFill>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a:srcRect/>
          <a:stretch>
            <a:fillRect/>
          </a:stretch>
        </p:blipFill>
        <p:spPr bwMode="auto">
          <a:xfrm>
            <a:off x="609600" y="1489166"/>
            <a:ext cx="9534525" cy="5133975"/>
          </a:xfrm>
          <a:prstGeom prst="rect">
            <a:avLst/>
          </a:prstGeom>
          <a:noFill/>
          <a:ln w="9525">
            <a:noFill/>
            <a:miter lim="800000"/>
            <a:headEnd/>
            <a:tailEnd/>
          </a:ln>
          <a:effectLst/>
        </p:spPr>
      </p:pic>
    </p:spTree>
    <p:extLst>
      <p:ext uri="{BB962C8B-B14F-4D97-AF65-F5344CB8AC3E}">
        <p14:creationId xmlns="" xmlns:p14="http://schemas.microsoft.com/office/powerpoint/2010/main" val="21876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600" y="273050"/>
            <a:ext cx="10058400" cy="615224"/>
          </a:xfrm>
        </p:spPr>
        <p:txBody>
          <a:bodyPr>
            <a:noAutofit/>
          </a:bodyPr>
          <a:lstStyle/>
          <a:p>
            <a:pPr algn="ctr"/>
            <a:r>
              <a:rPr lang="en-US" sz="4000" dirty="0" smtClean="0">
                <a:solidFill>
                  <a:schemeClr val="tx1"/>
                </a:solidFill>
                <a:latin typeface="Times New Roman" pitchFamily="18" charset="0"/>
                <a:cs typeface="Times New Roman" pitchFamily="18" charset="0"/>
              </a:rPr>
              <a:t>Analysis</a:t>
            </a:r>
          </a:p>
        </p:txBody>
      </p:sp>
      <p:sp>
        <p:nvSpPr>
          <p:cNvPr id="5" name="Text Placeholder 4">
            <a:extLst>
              <a:ext uri="{FF2B5EF4-FFF2-40B4-BE49-F238E27FC236}">
                <a16:creationId xmlns="" xmlns:a16="http://schemas.microsoft.com/office/drawing/2014/main" id="{3C3100D6-CFD4-514C-AC79-ADA1C398D84F}"/>
              </a:ext>
            </a:extLst>
          </p:cNvPr>
          <p:cNvSpPr>
            <a:spLocks noGrp="1"/>
          </p:cNvSpPr>
          <p:nvPr>
            <p:ph type="body" sz="quarter" idx="1"/>
          </p:nvPr>
        </p:nvSpPr>
        <p:spPr>
          <a:xfrm>
            <a:off x="687978" y="888275"/>
            <a:ext cx="10284822" cy="1423851"/>
          </a:xfrm>
          <a:solidFill>
            <a:schemeClr val="bg1"/>
          </a:solidFill>
        </p:spPr>
        <p:txBody>
          <a:bodyPr>
            <a:noAutofit/>
          </a:bodyPr>
          <a:lstStyle/>
          <a:p>
            <a:r>
              <a:rPr lang="en-US" sz="2800" b="0" dirty="0" smtClean="0">
                <a:solidFill>
                  <a:schemeClr val="tx1"/>
                </a:solidFill>
                <a:latin typeface="Times New Roman" pitchFamily="18" charset="0"/>
                <a:cs typeface="Times New Roman" pitchFamily="18" charset="0"/>
              </a:rPr>
              <a:t>Price</a:t>
            </a:r>
          </a:p>
          <a:p>
            <a:pPr marL="514350" indent="-514350"/>
            <a:r>
              <a:rPr lang="en-US" sz="2800" b="0" dirty="0" smtClean="0">
                <a:solidFill>
                  <a:schemeClr val="tx1"/>
                </a:solidFill>
                <a:latin typeface="Times New Roman" pitchFamily="18" charset="0"/>
                <a:cs typeface="Times New Roman" pitchFamily="18" charset="0"/>
              </a:rPr>
              <a:t/>
            </a:r>
            <a:br>
              <a:rPr lang="en-US" sz="2800" b="0" dirty="0" smtClean="0">
                <a:solidFill>
                  <a:schemeClr val="tx1"/>
                </a:solidFill>
                <a:latin typeface="Times New Roman" pitchFamily="18" charset="0"/>
                <a:cs typeface="Times New Roman" pitchFamily="18" charset="0"/>
              </a:rPr>
            </a:br>
            <a:endParaRPr lang="en-US" sz="2800" b="0" dirty="0">
              <a:solidFill>
                <a:schemeClr val="tx1"/>
              </a:solidFill>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2"/>
          <a:srcRect/>
          <a:stretch>
            <a:fillRect/>
          </a:stretch>
        </p:blipFill>
        <p:spPr bwMode="auto">
          <a:xfrm>
            <a:off x="609600" y="1751784"/>
            <a:ext cx="9134475" cy="4895850"/>
          </a:xfrm>
          <a:prstGeom prst="rect">
            <a:avLst/>
          </a:prstGeom>
          <a:noFill/>
          <a:ln w="9525">
            <a:noFill/>
            <a:miter lim="800000"/>
            <a:headEnd/>
            <a:tailEnd/>
          </a:ln>
          <a:effectLst/>
        </p:spPr>
      </p:pic>
    </p:spTree>
    <p:extLst>
      <p:ext uri="{BB962C8B-B14F-4D97-AF65-F5344CB8AC3E}">
        <p14:creationId xmlns="" xmlns:p14="http://schemas.microsoft.com/office/powerpoint/2010/main" val="21876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600" y="273050"/>
            <a:ext cx="10058400" cy="615224"/>
          </a:xfrm>
        </p:spPr>
        <p:txBody>
          <a:bodyPr>
            <a:noAutofit/>
          </a:bodyPr>
          <a:lstStyle/>
          <a:p>
            <a:pPr algn="ctr"/>
            <a:r>
              <a:rPr lang="en-US" sz="4000" dirty="0" smtClean="0">
                <a:solidFill>
                  <a:schemeClr val="tx1"/>
                </a:solidFill>
                <a:latin typeface="Times New Roman" pitchFamily="18" charset="0"/>
                <a:cs typeface="Times New Roman" pitchFamily="18" charset="0"/>
              </a:rPr>
              <a:t>Analysis</a:t>
            </a:r>
          </a:p>
        </p:txBody>
      </p:sp>
      <p:sp>
        <p:nvSpPr>
          <p:cNvPr id="5" name="Text Placeholder 4">
            <a:extLst>
              <a:ext uri="{FF2B5EF4-FFF2-40B4-BE49-F238E27FC236}">
                <a16:creationId xmlns="" xmlns:a16="http://schemas.microsoft.com/office/drawing/2014/main" id="{3C3100D6-CFD4-514C-AC79-ADA1C398D84F}"/>
              </a:ext>
            </a:extLst>
          </p:cNvPr>
          <p:cNvSpPr>
            <a:spLocks noGrp="1"/>
          </p:cNvSpPr>
          <p:nvPr>
            <p:ph type="body" sz="quarter" idx="1"/>
          </p:nvPr>
        </p:nvSpPr>
        <p:spPr>
          <a:xfrm>
            <a:off x="687978" y="888275"/>
            <a:ext cx="10284822" cy="1423851"/>
          </a:xfrm>
          <a:solidFill>
            <a:schemeClr val="bg1"/>
          </a:solidFill>
        </p:spPr>
        <p:txBody>
          <a:bodyPr>
            <a:noAutofit/>
          </a:bodyPr>
          <a:lstStyle/>
          <a:p>
            <a:r>
              <a:rPr lang="en-US" sz="2800" b="0" dirty="0" smtClean="0">
                <a:solidFill>
                  <a:schemeClr val="tx1"/>
                </a:solidFill>
                <a:latin typeface="Times New Roman" pitchFamily="18" charset="0"/>
                <a:cs typeface="Times New Roman" pitchFamily="18" charset="0"/>
              </a:rPr>
              <a:t>Clustering</a:t>
            </a:r>
          </a:p>
          <a:p>
            <a:pPr marL="514350" indent="-514350"/>
            <a:r>
              <a:rPr lang="en-US" sz="2800" b="0" dirty="0" smtClean="0">
                <a:solidFill>
                  <a:schemeClr val="tx1"/>
                </a:solidFill>
                <a:latin typeface="Times New Roman" pitchFamily="18" charset="0"/>
                <a:cs typeface="Times New Roman" pitchFamily="18" charset="0"/>
              </a:rPr>
              <a:t/>
            </a:r>
            <a:br>
              <a:rPr lang="en-US" sz="2800" b="0" dirty="0" smtClean="0">
                <a:solidFill>
                  <a:schemeClr val="tx1"/>
                </a:solidFill>
                <a:latin typeface="Times New Roman" pitchFamily="18" charset="0"/>
                <a:cs typeface="Times New Roman" pitchFamily="18" charset="0"/>
              </a:rPr>
            </a:br>
            <a:endParaRPr lang="en-US" sz="2800" b="0" dirty="0">
              <a:solidFill>
                <a:schemeClr val="tx1"/>
              </a:solidFill>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2"/>
          <a:srcRect/>
          <a:stretch>
            <a:fillRect/>
          </a:stretch>
        </p:blipFill>
        <p:spPr bwMode="auto">
          <a:xfrm>
            <a:off x="687978" y="1436914"/>
            <a:ext cx="10598331" cy="5133703"/>
          </a:xfrm>
          <a:prstGeom prst="rect">
            <a:avLst/>
          </a:prstGeom>
          <a:noFill/>
          <a:ln w="9525">
            <a:noFill/>
            <a:miter lim="800000"/>
            <a:headEnd/>
            <a:tailEnd/>
          </a:ln>
          <a:effectLst/>
        </p:spPr>
      </p:pic>
    </p:spTree>
    <p:extLst>
      <p:ext uri="{BB962C8B-B14F-4D97-AF65-F5344CB8AC3E}">
        <p14:creationId xmlns="" xmlns:p14="http://schemas.microsoft.com/office/powerpoint/2010/main" val="21876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600" y="273050"/>
            <a:ext cx="10058400" cy="615224"/>
          </a:xfrm>
        </p:spPr>
        <p:txBody>
          <a:bodyPr>
            <a:noAutofit/>
          </a:bodyPr>
          <a:lstStyle/>
          <a:p>
            <a:pPr algn="ctr"/>
            <a:r>
              <a:rPr lang="en-US" sz="4000" dirty="0" smtClean="0">
                <a:solidFill>
                  <a:schemeClr val="tx1"/>
                </a:solidFill>
                <a:latin typeface="Times New Roman" pitchFamily="18" charset="0"/>
                <a:cs typeface="Times New Roman" pitchFamily="18" charset="0"/>
              </a:rPr>
              <a:t>Conclusion</a:t>
            </a:r>
          </a:p>
        </p:txBody>
      </p:sp>
      <p:sp>
        <p:nvSpPr>
          <p:cNvPr id="5" name="Text Placeholder 4">
            <a:extLst>
              <a:ext uri="{FF2B5EF4-FFF2-40B4-BE49-F238E27FC236}">
                <a16:creationId xmlns="" xmlns:a16="http://schemas.microsoft.com/office/drawing/2014/main" id="{3C3100D6-CFD4-514C-AC79-ADA1C398D84F}"/>
              </a:ext>
            </a:extLst>
          </p:cNvPr>
          <p:cNvSpPr>
            <a:spLocks noGrp="1"/>
          </p:cNvSpPr>
          <p:nvPr>
            <p:ph type="body" sz="quarter" idx="1"/>
          </p:nvPr>
        </p:nvSpPr>
        <p:spPr>
          <a:xfrm>
            <a:off x="687978" y="888275"/>
            <a:ext cx="9980022" cy="5734594"/>
          </a:xfrm>
          <a:solidFill>
            <a:schemeClr val="bg1"/>
          </a:solidFill>
        </p:spPr>
        <p:txBody>
          <a:bodyPr>
            <a:noAutofit/>
          </a:bodyPr>
          <a:lstStyle/>
          <a:p>
            <a:pPr>
              <a:buFont typeface="Wingdings" pitchFamily="2" charset="2"/>
              <a:buChar char="Ø"/>
            </a:pPr>
            <a:r>
              <a:rPr lang="en-US" sz="2800" b="0" dirty="0" smtClean="0">
                <a:solidFill>
                  <a:schemeClr val="tx1"/>
                </a:solidFill>
                <a:latin typeface="Times New Roman" pitchFamily="18" charset="0"/>
                <a:cs typeface="Times New Roman" pitchFamily="18" charset="0"/>
              </a:rPr>
              <a:t>Purpose of this project was to explore the places that a person visiting Lahore, Pakistan could visit. </a:t>
            </a:r>
          </a:p>
          <a:p>
            <a:pPr>
              <a:buFont typeface="Wingdings" pitchFamily="2" charset="2"/>
              <a:buChar char="Ø"/>
            </a:pPr>
            <a:r>
              <a:rPr lang="en-US" sz="2800" b="0" dirty="0" smtClean="0">
                <a:solidFill>
                  <a:schemeClr val="tx1"/>
                </a:solidFill>
                <a:latin typeface="Times New Roman" pitchFamily="18" charset="0"/>
                <a:cs typeface="Times New Roman" pitchFamily="18" charset="0"/>
              </a:rPr>
              <a:t>The venues have been identified using Foursquare and Zomato API and have been plotted on the map. </a:t>
            </a:r>
          </a:p>
          <a:p>
            <a:pPr>
              <a:buFont typeface="Wingdings" pitchFamily="2" charset="2"/>
              <a:buChar char="Ø"/>
            </a:pPr>
            <a:r>
              <a:rPr lang="en-US" sz="2800" b="0" dirty="0" smtClean="0">
                <a:solidFill>
                  <a:schemeClr val="tx1"/>
                </a:solidFill>
                <a:latin typeface="Times New Roman" pitchFamily="18" charset="0"/>
                <a:cs typeface="Times New Roman" pitchFamily="18" charset="0"/>
              </a:rPr>
              <a:t>The map reveals that there are  major areas a person can visit: Old Lahore Sector , New Lahore Sector &amp; Industrial area. </a:t>
            </a:r>
          </a:p>
          <a:p>
            <a:pPr>
              <a:buFont typeface="Wingdings" pitchFamily="2" charset="2"/>
              <a:buChar char="Ø"/>
            </a:pPr>
            <a:r>
              <a:rPr lang="en-US" sz="2800" b="0" dirty="0" smtClean="0">
                <a:solidFill>
                  <a:schemeClr val="tx1"/>
                </a:solidFill>
                <a:latin typeface="Times New Roman" pitchFamily="18" charset="0"/>
                <a:cs typeface="Times New Roman" pitchFamily="18" charset="0"/>
              </a:rPr>
              <a:t>Based on the visitor's venue rating and price requirements, he/she can choose amongst the three places. </a:t>
            </a:r>
            <a:br>
              <a:rPr lang="en-US" sz="2800" b="0" dirty="0" smtClean="0">
                <a:solidFill>
                  <a:schemeClr val="tx1"/>
                </a:solidFill>
                <a:latin typeface="Times New Roman" pitchFamily="18" charset="0"/>
                <a:cs typeface="Times New Roman" pitchFamily="18" charset="0"/>
              </a:rPr>
            </a:br>
            <a:endParaRPr lang="en-US" sz="2800" b="0"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1876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600" y="273050"/>
            <a:ext cx="10058400" cy="615224"/>
          </a:xfrm>
        </p:spPr>
        <p:txBody>
          <a:bodyPr>
            <a:noAutofit/>
          </a:bodyPr>
          <a:lstStyle/>
          <a:p>
            <a:pPr algn="ctr"/>
            <a:r>
              <a:rPr lang="en-US" sz="4000" dirty="0" smtClean="0">
                <a:solidFill>
                  <a:schemeClr val="tx1"/>
                </a:solidFill>
                <a:latin typeface="Times New Roman" pitchFamily="18" charset="0"/>
                <a:cs typeface="Times New Roman" pitchFamily="18" charset="0"/>
              </a:rPr>
              <a:t>RESULT</a:t>
            </a:r>
          </a:p>
        </p:txBody>
      </p:sp>
      <p:sp>
        <p:nvSpPr>
          <p:cNvPr id="5" name="Text Placeholder 4">
            <a:extLst>
              <a:ext uri="{FF2B5EF4-FFF2-40B4-BE49-F238E27FC236}">
                <a16:creationId xmlns="" xmlns:a16="http://schemas.microsoft.com/office/drawing/2014/main" id="{3C3100D6-CFD4-514C-AC79-ADA1C398D84F}"/>
              </a:ext>
            </a:extLst>
          </p:cNvPr>
          <p:cNvSpPr>
            <a:spLocks noGrp="1"/>
          </p:cNvSpPr>
          <p:nvPr>
            <p:ph type="body" sz="quarter" idx="1"/>
          </p:nvPr>
        </p:nvSpPr>
        <p:spPr>
          <a:xfrm>
            <a:off x="687978" y="888275"/>
            <a:ext cx="9980022" cy="5734594"/>
          </a:xfrm>
          <a:solidFill>
            <a:schemeClr val="bg1"/>
          </a:solidFill>
        </p:spPr>
        <p:txBody>
          <a:bodyPr>
            <a:noAutofit/>
          </a:bodyPr>
          <a:lstStyle/>
          <a:p>
            <a:pPr algn="just">
              <a:buFont typeface="Wingdings" pitchFamily="2" charset="2"/>
              <a:buChar char="Ø"/>
            </a:pPr>
            <a:r>
              <a:rPr lang="en-US" sz="2800" b="0" dirty="0" smtClean="0">
                <a:solidFill>
                  <a:schemeClr val="tx1"/>
                </a:solidFill>
                <a:latin typeface="Times New Roman" pitchFamily="18" charset="0"/>
                <a:cs typeface="Times New Roman" pitchFamily="18" charset="0"/>
              </a:rPr>
              <a:t>Based on our analysis above, we can draw a number of conclusions that will be useful to aid any visitor visiting the city of Lahore, Pakistan.</a:t>
            </a:r>
          </a:p>
          <a:p>
            <a:pPr algn="just">
              <a:buFont typeface="Wingdings" pitchFamily="2" charset="2"/>
              <a:buChar char="Ø"/>
            </a:pPr>
            <a:r>
              <a:rPr lang="en-US" sz="2800" b="0" dirty="0" smtClean="0">
                <a:solidFill>
                  <a:schemeClr val="tx1"/>
                </a:solidFill>
                <a:latin typeface="Times New Roman" pitchFamily="18" charset="0"/>
                <a:cs typeface="Times New Roman" pitchFamily="18" charset="0"/>
              </a:rPr>
              <a:t>After collecting data from the Foursquare and Zomato APIs, we got a list of 120 different venues. </a:t>
            </a:r>
          </a:p>
          <a:p>
            <a:pPr algn="just">
              <a:buFont typeface="Wingdings" pitchFamily="2" charset="2"/>
              <a:buChar char="Ø"/>
            </a:pPr>
            <a:r>
              <a:rPr lang="en-US" sz="2800" b="0" dirty="0" smtClean="0">
                <a:solidFill>
                  <a:schemeClr val="tx1"/>
                </a:solidFill>
                <a:latin typeface="Times New Roman" pitchFamily="18" charset="0"/>
                <a:cs typeface="Times New Roman" pitchFamily="18" charset="0"/>
              </a:rPr>
              <a:t>However, not all venues from the two APIs were identical. Hence, we had to inspect their latitude and longitude values as well as names to combine them and remove all the outliers. This resulted in a total venue count of 167.</a:t>
            </a:r>
          </a:p>
          <a:p>
            <a:pPr algn="just"/>
            <a:r>
              <a:rPr lang="en-US" sz="2800" b="0" dirty="0" smtClean="0">
                <a:solidFill>
                  <a:schemeClr val="tx1"/>
                </a:solidFill>
                <a:latin typeface="Times New Roman" pitchFamily="18" charset="0"/>
                <a:cs typeface="Times New Roman" pitchFamily="18" charset="0"/>
              </a:rPr>
              <a:t/>
            </a:r>
            <a:br>
              <a:rPr lang="en-US" sz="2800" b="0" dirty="0" smtClean="0">
                <a:solidFill>
                  <a:schemeClr val="tx1"/>
                </a:solidFill>
                <a:latin typeface="Times New Roman" pitchFamily="18" charset="0"/>
                <a:cs typeface="Times New Roman" pitchFamily="18" charset="0"/>
              </a:rPr>
            </a:br>
            <a:endParaRPr lang="en-US" sz="2800" b="0"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1876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ounded Rectangle 6"/>
          <p:cNvSpPr/>
          <p:nvPr/>
        </p:nvSpPr>
        <p:spPr>
          <a:xfrm>
            <a:off x="470264" y="6178730"/>
            <a:ext cx="11416936" cy="679269"/>
          </a:xfrm>
          <a:prstGeom prst="roundRect">
            <a:avLst/>
          </a:prstGeom>
          <a:scene3d>
            <a:camera prst="orthographicFront"/>
            <a:lightRig rig="threePt" dir="t"/>
          </a:scene3d>
          <a:sp3d>
            <a:bevelT w="38100" h="1016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2">
                    <a:lumMod val="50000"/>
                  </a:schemeClr>
                </a:solidFill>
                <a:latin typeface="Aharoni" pitchFamily="2" charset="-79"/>
                <a:cs typeface="Aharoni" pitchFamily="2" charset="-79"/>
              </a:rPr>
              <a:t>EXPLORING VENUES IN LAHORE (PAKISTAN)</a:t>
            </a:r>
          </a:p>
        </p:txBody>
      </p:sp>
      <p:pic>
        <p:nvPicPr>
          <p:cNvPr id="1026" name="Picture 2"/>
          <p:cNvPicPr>
            <a:picLocks noChangeAspect="1" noChangeArrowheads="1"/>
          </p:cNvPicPr>
          <p:nvPr/>
        </p:nvPicPr>
        <p:blipFill>
          <a:blip r:embed="rId3"/>
          <a:srcRect/>
          <a:stretch>
            <a:fillRect/>
          </a:stretch>
        </p:blipFill>
        <p:spPr bwMode="auto">
          <a:xfrm>
            <a:off x="0" y="0"/>
            <a:ext cx="12192000" cy="5995851"/>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600" y="273050"/>
            <a:ext cx="10058400" cy="615224"/>
          </a:xfrm>
        </p:spPr>
        <p:txBody>
          <a:bodyPr>
            <a:noAutofit/>
          </a:bodyPr>
          <a:lstStyle/>
          <a:p>
            <a:pPr algn="ctr"/>
            <a:r>
              <a:rPr lang="en-US" sz="4000" dirty="0" smtClean="0">
                <a:solidFill>
                  <a:schemeClr val="tx1"/>
                </a:solidFill>
                <a:latin typeface="Times New Roman" pitchFamily="18" charset="0"/>
                <a:cs typeface="Times New Roman" pitchFamily="18" charset="0"/>
              </a:rPr>
              <a:t>RECOMENDATAIONS</a:t>
            </a:r>
          </a:p>
        </p:txBody>
      </p:sp>
      <p:sp>
        <p:nvSpPr>
          <p:cNvPr id="5" name="Text Placeholder 4">
            <a:extLst>
              <a:ext uri="{FF2B5EF4-FFF2-40B4-BE49-F238E27FC236}">
                <a16:creationId xmlns="" xmlns:a16="http://schemas.microsoft.com/office/drawing/2014/main" id="{3C3100D6-CFD4-514C-AC79-ADA1C398D84F}"/>
              </a:ext>
            </a:extLst>
          </p:cNvPr>
          <p:cNvSpPr>
            <a:spLocks noGrp="1"/>
          </p:cNvSpPr>
          <p:nvPr>
            <p:ph type="body" sz="quarter" idx="1"/>
          </p:nvPr>
        </p:nvSpPr>
        <p:spPr>
          <a:xfrm>
            <a:off x="609600" y="1384664"/>
            <a:ext cx="10454640" cy="4833258"/>
          </a:xfrm>
          <a:solidFill>
            <a:schemeClr val="bg1"/>
          </a:solidFill>
        </p:spPr>
        <p:txBody>
          <a:bodyPr>
            <a:noAutofit/>
          </a:bodyPr>
          <a:lstStyle/>
          <a:p>
            <a:pPr algn="just"/>
            <a:r>
              <a:rPr lang="en-US" sz="2800" b="0" dirty="0" smtClean="0">
                <a:solidFill>
                  <a:schemeClr val="tx1"/>
                </a:solidFill>
                <a:latin typeface="Times New Roman" pitchFamily="18" charset="0"/>
                <a:cs typeface="Times New Roman" pitchFamily="18" charset="0"/>
              </a:rPr>
              <a:t>The following analysis can be improved with following extensions: </a:t>
            </a:r>
          </a:p>
          <a:p>
            <a:pPr algn="just">
              <a:buFont typeface="Wingdings" pitchFamily="2" charset="2"/>
              <a:buChar char="Ø"/>
            </a:pPr>
            <a:endParaRPr lang="en-US" sz="2800" b="0" dirty="0" smtClean="0">
              <a:solidFill>
                <a:schemeClr val="tx1"/>
              </a:solidFill>
              <a:latin typeface="Times New Roman" pitchFamily="18" charset="0"/>
              <a:cs typeface="Times New Roman" pitchFamily="18" charset="0"/>
            </a:endParaRPr>
          </a:p>
          <a:p>
            <a:pPr algn="just">
              <a:buFont typeface="Wingdings" pitchFamily="2" charset="2"/>
              <a:buChar char="Ø"/>
            </a:pPr>
            <a:r>
              <a:rPr lang="en-US" sz="2800" b="0" dirty="0" smtClean="0">
                <a:solidFill>
                  <a:schemeClr val="tx1"/>
                </a:solidFill>
                <a:latin typeface="Times New Roman" pitchFamily="18" charset="0"/>
                <a:cs typeface="Times New Roman" pitchFamily="18" charset="0"/>
              </a:rPr>
              <a:t>In the Locality itself, it can also be computed the distance between all the venues in order to find a place with the most number of potential customers. </a:t>
            </a:r>
          </a:p>
          <a:p>
            <a:pPr algn="just">
              <a:buFont typeface="Wingdings" pitchFamily="2" charset="2"/>
              <a:buChar char="Ø"/>
            </a:pPr>
            <a:r>
              <a:rPr lang="en-US" sz="2800" b="0" dirty="0" smtClean="0">
                <a:solidFill>
                  <a:schemeClr val="tx1"/>
                </a:solidFill>
                <a:latin typeface="Times New Roman" pitchFamily="18" charset="0"/>
                <a:cs typeface="Times New Roman" pitchFamily="18" charset="0"/>
              </a:rPr>
              <a:t>Using smaller geographical areas like Neighborhoods could improve the accuracy for the scores. </a:t>
            </a:r>
          </a:p>
        </p:txBody>
      </p:sp>
    </p:spTree>
    <p:extLst>
      <p:ext uri="{BB962C8B-B14F-4D97-AF65-F5344CB8AC3E}">
        <p14:creationId xmlns="" xmlns:p14="http://schemas.microsoft.com/office/powerpoint/2010/main" val="21876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600" y="273050"/>
            <a:ext cx="10058400" cy="615224"/>
          </a:xfrm>
        </p:spPr>
        <p:txBody>
          <a:bodyPr>
            <a:noAutofit/>
          </a:bodyPr>
          <a:lstStyle/>
          <a:p>
            <a:pPr algn="ctr"/>
            <a:r>
              <a:rPr lang="en-US" sz="4000" dirty="0" smtClean="0">
                <a:solidFill>
                  <a:schemeClr val="tx1"/>
                </a:solidFill>
                <a:latin typeface="Times New Roman" pitchFamily="18" charset="0"/>
                <a:cs typeface="Times New Roman" pitchFamily="18" charset="0"/>
              </a:rPr>
              <a:t>FUTURE WORK</a:t>
            </a:r>
          </a:p>
        </p:txBody>
      </p:sp>
      <p:sp>
        <p:nvSpPr>
          <p:cNvPr id="5" name="Text Placeholder 4">
            <a:extLst>
              <a:ext uri="{FF2B5EF4-FFF2-40B4-BE49-F238E27FC236}">
                <a16:creationId xmlns="" xmlns:a16="http://schemas.microsoft.com/office/drawing/2014/main" id="{3C3100D6-CFD4-514C-AC79-ADA1C398D84F}"/>
              </a:ext>
            </a:extLst>
          </p:cNvPr>
          <p:cNvSpPr>
            <a:spLocks noGrp="1"/>
          </p:cNvSpPr>
          <p:nvPr>
            <p:ph type="body" sz="quarter" idx="1"/>
          </p:nvPr>
        </p:nvSpPr>
        <p:spPr>
          <a:xfrm>
            <a:off x="609600" y="2325190"/>
            <a:ext cx="9980022" cy="3892731"/>
          </a:xfrm>
          <a:solidFill>
            <a:schemeClr val="bg1"/>
          </a:solidFill>
        </p:spPr>
        <p:txBody>
          <a:bodyPr>
            <a:noAutofit/>
          </a:bodyPr>
          <a:lstStyle/>
          <a:p>
            <a:pPr algn="just">
              <a:lnSpc>
                <a:spcPct val="200000"/>
              </a:lnSpc>
            </a:pPr>
            <a:r>
              <a:rPr lang="en-US" sz="2800" b="0" dirty="0" smtClean="0">
                <a:solidFill>
                  <a:schemeClr val="tx1"/>
                </a:solidFill>
                <a:latin typeface="Times New Roman" pitchFamily="18" charset="0"/>
                <a:cs typeface="Times New Roman" pitchFamily="18" charset="0"/>
              </a:rPr>
              <a:t>A company can use this information to build up an online website/mobile application, to provide users with up to date information about various venues in the city based on the search criteria (name, rating and price).</a:t>
            </a:r>
          </a:p>
          <a:p>
            <a:pPr algn="just">
              <a:lnSpc>
                <a:spcPct val="200000"/>
              </a:lnSpc>
            </a:pPr>
            <a:r>
              <a:rPr lang="en-US" sz="2800" b="0" dirty="0" smtClean="0">
                <a:solidFill>
                  <a:schemeClr val="tx1"/>
                </a:solidFill>
                <a:latin typeface="Times New Roman" pitchFamily="18" charset="0"/>
                <a:cs typeface="Times New Roman" pitchFamily="18" charset="0"/>
              </a:rPr>
              <a:t/>
            </a:r>
            <a:br>
              <a:rPr lang="en-US" sz="2800" b="0" dirty="0" smtClean="0">
                <a:solidFill>
                  <a:schemeClr val="tx1"/>
                </a:solidFill>
                <a:latin typeface="Times New Roman" pitchFamily="18" charset="0"/>
                <a:cs typeface="Times New Roman" pitchFamily="18" charset="0"/>
              </a:rPr>
            </a:br>
            <a:endParaRPr lang="en-US" sz="2800" b="0"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1876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3631474" y="3239589"/>
            <a:ext cx="8255725" cy="3082833"/>
          </a:xfrm>
          <a:prstGeom prst="roundRect">
            <a:avLst/>
          </a:prstGeom>
          <a:solidFill>
            <a:schemeClr val="bg1">
              <a:lumMod val="85000"/>
            </a:schemeClr>
          </a:solidFill>
          <a:scene3d>
            <a:camera prst="orthographicFront"/>
            <a:lightRig rig="threePt" dir="t"/>
          </a:scene3d>
          <a:sp3d>
            <a:bevelT w="38100" h="1016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accent2">
                    <a:lumMod val="50000"/>
                  </a:schemeClr>
                </a:solidFill>
                <a:latin typeface="Aharoni" pitchFamily="2" charset="-79"/>
                <a:cs typeface="Aharoni" pitchFamily="2" charset="-79"/>
              </a:rPr>
              <a:t>EXPLORING VENUES IN LAHORE (PAKISTAN)</a:t>
            </a:r>
          </a:p>
          <a:p>
            <a:pPr algn="ctr"/>
            <a:r>
              <a:rPr lang="en-US" sz="3200" b="1" dirty="0" smtClean="0">
                <a:solidFill>
                  <a:schemeClr val="accent2">
                    <a:lumMod val="50000"/>
                  </a:schemeClr>
                </a:solidFill>
                <a:latin typeface="Aharoni" pitchFamily="2" charset="-79"/>
                <a:cs typeface="Aharoni" pitchFamily="2" charset="-79"/>
              </a:rPr>
              <a:t>AMIN NADIM</a:t>
            </a:r>
          </a:p>
          <a:p>
            <a:pPr algn="r"/>
            <a:endParaRPr lang="en-US" sz="3600" b="1" dirty="0" smtClean="0">
              <a:solidFill>
                <a:schemeClr val="accent2">
                  <a:lumMod val="50000"/>
                </a:schemeClr>
              </a:solidFill>
              <a:latin typeface="Aharoni" pitchFamily="2" charset="-79"/>
              <a:cs typeface="Aharoni" pitchFamily="2" charset="-79"/>
            </a:endParaRPr>
          </a:p>
          <a:p>
            <a:pPr algn="r"/>
            <a:r>
              <a:rPr lang="en-US" sz="3600" b="1" dirty="0" smtClean="0">
                <a:solidFill>
                  <a:schemeClr val="accent2">
                    <a:lumMod val="50000"/>
                  </a:schemeClr>
                </a:solidFill>
                <a:latin typeface="Aharoni" pitchFamily="2" charset="-79"/>
                <a:cs typeface="Aharoni" pitchFamily="2" charset="-79"/>
              </a:rPr>
              <a:t>OCTOBER </a:t>
            </a:r>
            <a:r>
              <a:rPr lang="en-US" sz="3600" b="1" dirty="0" smtClean="0">
                <a:solidFill>
                  <a:schemeClr val="accent2">
                    <a:lumMod val="50000"/>
                  </a:schemeClr>
                </a:solidFill>
                <a:latin typeface="Aharoni" pitchFamily="2" charset="-79"/>
                <a:cs typeface="Aharoni" pitchFamily="2" charset="-79"/>
              </a:rPr>
              <a:t>2019</a:t>
            </a:r>
            <a:endParaRPr lang="en-US" sz="3600" b="1" dirty="0">
              <a:solidFill>
                <a:schemeClr val="accent2">
                  <a:lumMod val="50000"/>
                </a:schemeClr>
              </a:solidFill>
              <a:latin typeface="Aharoni" pitchFamily="2" charset="-79"/>
              <a:cs typeface="Aharoni" pitchFamily="2" charset="-79"/>
            </a:endParaRPr>
          </a:p>
        </p:txBody>
      </p:sp>
      <p:pic>
        <p:nvPicPr>
          <p:cNvPr id="4" name="Picture 3" descr="thanks.jpg"/>
          <p:cNvPicPr>
            <a:picLocks noChangeAspect="1"/>
          </p:cNvPicPr>
          <p:nvPr/>
        </p:nvPicPr>
        <p:blipFill>
          <a:blip r:embed="rId2"/>
          <a:stretch>
            <a:fillRect/>
          </a:stretch>
        </p:blipFill>
        <p:spPr>
          <a:xfrm>
            <a:off x="3905794" y="339634"/>
            <a:ext cx="7550332" cy="2346007"/>
          </a:xfrm>
          <a:prstGeom prst="rect">
            <a:avLst/>
          </a:prstGeom>
        </p:spPr>
      </p:pic>
    </p:spTree>
    <p:extLst>
      <p:ext uri="{BB962C8B-B14F-4D97-AF65-F5344CB8AC3E}">
        <p14:creationId xmlns="" xmlns:p14="http://schemas.microsoft.com/office/powerpoint/2010/main" val="3824192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600" y="273050"/>
            <a:ext cx="10058400" cy="615224"/>
          </a:xfrm>
        </p:spPr>
        <p:txBody>
          <a:bodyPr>
            <a:noAutofit/>
          </a:bodyPr>
          <a:lstStyle/>
          <a:p>
            <a:pPr algn="ctr"/>
            <a:r>
              <a:rPr lang="en-US" sz="4000" b="1" dirty="0" smtClean="0"/>
              <a:t>INTRODU CTION OF LAHORE CITY</a:t>
            </a:r>
            <a:endParaRPr lang="en-US" sz="4000" b="1" dirty="0"/>
          </a:p>
        </p:txBody>
      </p:sp>
      <p:sp>
        <p:nvSpPr>
          <p:cNvPr id="5" name="Text Placeholder 4">
            <a:extLst>
              <a:ext uri="{FF2B5EF4-FFF2-40B4-BE49-F238E27FC236}">
                <a16:creationId xmlns="" xmlns:a16="http://schemas.microsoft.com/office/drawing/2014/main" id="{3C3100D6-CFD4-514C-AC79-ADA1C398D84F}"/>
              </a:ext>
            </a:extLst>
          </p:cNvPr>
          <p:cNvSpPr>
            <a:spLocks noGrp="1"/>
          </p:cNvSpPr>
          <p:nvPr>
            <p:ph type="body" sz="quarter" idx="1"/>
          </p:nvPr>
        </p:nvSpPr>
        <p:spPr>
          <a:xfrm>
            <a:off x="1345473" y="888275"/>
            <a:ext cx="9980022" cy="5734594"/>
          </a:xfrm>
          <a:solidFill>
            <a:schemeClr val="bg1"/>
          </a:solidFill>
        </p:spPr>
        <p:txBody>
          <a:bodyPr>
            <a:noAutofit/>
          </a:bodyPr>
          <a:lstStyle/>
          <a:p>
            <a:pPr algn="just">
              <a:lnSpc>
                <a:spcPct val="170000"/>
              </a:lnSpc>
            </a:pPr>
            <a:r>
              <a:rPr lang="en-US" sz="1400" b="1" dirty="0" smtClean="0">
                <a:solidFill>
                  <a:schemeClr val="tx1"/>
                </a:solidFill>
              </a:rPr>
              <a:t>Lahore</a:t>
            </a:r>
            <a:r>
              <a:rPr lang="en-US" sz="1400" dirty="0" smtClean="0">
                <a:solidFill>
                  <a:schemeClr val="tx1"/>
                </a:solidFill>
              </a:rPr>
              <a:t> (/ləˈhɔːr/; Punjabi: </a:t>
            </a:r>
            <a:r>
              <a:rPr lang="ar-AE" sz="1400" dirty="0" smtClean="0">
                <a:solidFill>
                  <a:schemeClr val="tx1"/>
                </a:solidFill>
              </a:rPr>
              <a:t>لہور; </a:t>
            </a:r>
            <a:r>
              <a:rPr lang="en-US" sz="1400" dirty="0" smtClean="0">
                <a:solidFill>
                  <a:schemeClr val="tx1"/>
                </a:solidFill>
              </a:rPr>
              <a:t>Urdu: </a:t>
            </a:r>
            <a:r>
              <a:rPr lang="ar-AE" sz="1400" dirty="0" smtClean="0">
                <a:solidFill>
                  <a:schemeClr val="tx1"/>
                </a:solidFill>
              </a:rPr>
              <a:t>لاہور‎, </a:t>
            </a:r>
            <a:r>
              <a:rPr lang="en-US" sz="1400" dirty="0" smtClean="0">
                <a:solidFill>
                  <a:schemeClr val="tx1"/>
                </a:solidFill>
              </a:rPr>
              <a:t>pronounced [</a:t>
            </a:r>
            <a:r>
              <a:rPr lang="en-US" sz="1400" dirty="0" err="1" smtClean="0">
                <a:solidFill>
                  <a:schemeClr val="tx1"/>
                </a:solidFill>
              </a:rPr>
              <a:t>lɑ</a:t>
            </a:r>
            <a:r>
              <a:rPr lang="en-US" sz="1400" dirty="0" smtClean="0">
                <a:solidFill>
                  <a:schemeClr val="tx1"/>
                </a:solidFill>
              </a:rPr>
              <a:t>ːˈɦɔːr]) is the capital of the Pakistani province of Punjab. Lahore is the country's second-most populous city and is one of Pakistan's wealthiest cities, with an estimated GDP of $58.14 billion (PPP) as of 2015.Lahore is the largest city, and historic cultural centre of the Punjab region, and one of Pakistan's most socially liberal, progressive and cosmopolitan cities.</a:t>
            </a:r>
          </a:p>
          <a:p>
            <a:pPr algn="just">
              <a:lnSpc>
                <a:spcPct val="170000"/>
              </a:lnSpc>
            </a:pPr>
            <a:r>
              <a:rPr lang="en-US" sz="1400" dirty="0" smtClean="0">
                <a:solidFill>
                  <a:schemeClr val="tx1"/>
                </a:solidFill>
              </a:rPr>
              <a:t> Following independence in 1947, Lahore was declared capital of Pakistan's Punjab province.</a:t>
            </a:r>
          </a:p>
          <a:p>
            <a:pPr algn="just">
              <a:lnSpc>
                <a:spcPct val="170000"/>
              </a:lnSpc>
            </a:pPr>
            <a:r>
              <a:rPr lang="en-US" sz="1400" dirty="0" smtClean="0">
                <a:solidFill>
                  <a:schemeClr val="tx1"/>
                </a:solidFill>
              </a:rPr>
              <a:t>Lahore exerts a strong cultural influence over Pakistan. Lahore is a major center for Pakistan's publishing industry, and remains the foremost center of Pakistan's literary scene. The city is also a major centre of education in Pakistan, with some of Pakistan's leading universities based in the city. Lahore is also home to Pakistan's film industry, Lollywood, and is a major centre of </a:t>
            </a:r>
            <a:r>
              <a:rPr lang="en-US" sz="1400" i="1" dirty="0" smtClean="0">
                <a:solidFill>
                  <a:schemeClr val="tx1"/>
                </a:solidFill>
              </a:rPr>
              <a:t>Qawwali</a:t>
            </a:r>
            <a:r>
              <a:rPr lang="en-US" sz="1400" dirty="0" smtClean="0">
                <a:solidFill>
                  <a:schemeClr val="tx1"/>
                </a:solidFill>
              </a:rPr>
              <a:t> music. The city also hosts much of Pakistan's tourist industry with major attractions including the Walled City, the famous Badshahi and Wazir Khan mosques and Sikh shrines. Lahore is also home to the Lahore Fort and Shalimar Gardens, both of which are UNESCO World Heritage Sites.                      LHR_LATITUDE =  '31.520370‘       LHR_LONGITUDE = '74.358749'</a:t>
            </a:r>
          </a:p>
          <a:p>
            <a:pPr algn="just"/>
            <a:r>
              <a:rPr lang="en-US" sz="1400" dirty="0" smtClean="0">
                <a:solidFill>
                  <a:schemeClr val="tx1"/>
                </a:solidFill>
              </a:rPr>
              <a:t/>
            </a:r>
            <a:br>
              <a:rPr lang="en-US" sz="1400" dirty="0" smtClean="0">
                <a:solidFill>
                  <a:schemeClr val="tx1"/>
                </a:solidFill>
              </a:rPr>
            </a:br>
            <a:r>
              <a:rPr lang="en-US" sz="1400" dirty="0" smtClean="0">
                <a:solidFill>
                  <a:schemeClr val="tx1"/>
                </a:solidFill>
              </a:rPr>
              <a:t>(</a:t>
            </a:r>
            <a:r>
              <a:rPr lang="en-US" sz="1400" dirty="0" err="1" smtClean="0">
                <a:solidFill>
                  <a:schemeClr val="tx1"/>
                </a:solidFill>
              </a:rPr>
              <a:t>Source:</a:t>
            </a:r>
            <a:r>
              <a:rPr lang="en-US" sz="1400" dirty="0" err="1" smtClean="0">
                <a:solidFill>
                  <a:srgbClr val="7030A0"/>
                </a:solidFill>
              </a:rPr>
              <a:t>https</a:t>
            </a:r>
            <a:r>
              <a:rPr lang="en-US" sz="1400" dirty="0" smtClean="0">
                <a:solidFill>
                  <a:srgbClr val="7030A0"/>
                </a:solidFill>
              </a:rPr>
              <a:t>://en.wikipedia.org/wiki/Lahore)</a:t>
            </a:r>
            <a:r>
              <a:rPr lang="en-US" sz="1400" dirty="0" smtClean="0">
                <a:solidFill>
                  <a:schemeClr val="tx1"/>
                </a:solidFill>
              </a:rPr>
              <a:t>)</a:t>
            </a:r>
            <a:endParaRPr lang="en-US" sz="1400" b="1" dirty="0">
              <a:solidFill>
                <a:schemeClr val="tx1"/>
              </a:solidFill>
              <a:latin typeface="Arial Narrow" pitchFamily="34" charset="0"/>
            </a:endParaRPr>
          </a:p>
        </p:txBody>
      </p:sp>
      <p:pic>
        <p:nvPicPr>
          <p:cNvPr id="1026" name="Picture 2"/>
          <p:cNvPicPr>
            <a:picLocks noChangeAspect="1" noChangeArrowheads="1"/>
          </p:cNvPicPr>
          <p:nvPr/>
        </p:nvPicPr>
        <p:blipFill>
          <a:blip r:embed="rId2"/>
          <a:srcRect/>
          <a:stretch>
            <a:fillRect/>
          </a:stretch>
        </p:blipFill>
        <p:spPr bwMode="auto">
          <a:xfrm>
            <a:off x="1428" y="1784169"/>
            <a:ext cx="1344045" cy="48387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6465" y="888273"/>
            <a:ext cx="1361938" cy="895895"/>
          </a:xfrm>
          <a:prstGeom prst="rect">
            <a:avLst/>
          </a:prstGeom>
          <a:noFill/>
          <a:ln w="9525">
            <a:noFill/>
            <a:miter lim="800000"/>
            <a:headEnd/>
            <a:tailEnd/>
          </a:ln>
          <a:effectLst/>
        </p:spPr>
      </p:pic>
    </p:spTree>
    <p:extLst>
      <p:ext uri="{BB962C8B-B14F-4D97-AF65-F5344CB8AC3E}">
        <p14:creationId xmlns="" xmlns:p14="http://schemas.microsoft.com/office/powerpoint/2010/main" val="21876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600" y="273050"/>
            <a:ext cx="10058400" cy="615224"/>
          </a:xfrm>
        </p:spPr>
        <p:txBody>
          <a:bodyPr>
            <a:noAutofit/>
          </a:bodyPr>
          <a:lstStyle/>
          <a:p>
            <a:pPr algn="ctr"/>
            <a:r>
              <a:rPr lang="en-US" sz="4000" b="1" dirty="0" smtClean="0"/>
              <a:t>AIM</a:t>
            </a:r>
            <a:endParaRPr lang="en-US" sz="4000" b="1" dirty="0"/>
          </a:p>
        </p:txBody>
      </p:sp>
      <p:sp>
        <p:nvSpPr>
          <p:cNvPr id="5" name="Text Placeholder 4">
            <a:extLst>
              <a:ext uri="{FF2B5EF4-FFF2-40B4-BE49-F238E27FC236}">
                <a16:creationId xmlns="" xmlns:a16="http://schemas.microsoft.com/office/drawing/2014/main" id="{3C3100D6-CFD4-514C-AC79-ADA1C398D84F}"/>
              </a:ext>
            </a:extLst>
          </p:cNvPr>
          <p:cNvSpPr>
            <a:spLocks noGrp="1"/>
          </p:cNvSpPr>
          <p:nvPr>
            <p:ph type="body" sz="quarter" idx="1"/>
          </p:nvPr>
        </p:nvSpPr>
        <p:spPr>
          <a:xfrm>
            <a:off x="687978" y="888275"/>
            <a:ext cx="10193382" cy="5734594"/>
          </a:xfrm>
          <a:solidFill>
            <a:schemeClr val="bg1"/>
          </a:solidFill>
        </p:spPr>
        <p:txBody>
          <a:bodyPr>
            <a:noAutofit/>
          </a:bodyPr>
          <a:lstStyle/>
          <a:p>
            <a:pPr>
              <a:lnSpc>
                <a:spcPct val="150000"/>
              </a:lnSpc>
              <a:buFont typeface="Wingdings" pitchFamily="2" charset="2"/>
              <a:buChar char="Ø"/>
            </a:pPr>
            <a:r>
              <a:rPr lang="en-US" sz="1800" b="0" dirty="0" smtClean="0">
                <a:solidFill>
                  <a:schemeClr val="tx1"/>
                </a:solidFill>
                <a:latin typeface="Times New Roman" pitchFamily="18" charset="0"/>
                <a:cs typeface="Times New Roman" pitchFamily="18" charset="0"/>
              </a:rPr>
              <a:t>To identify venues in Lahore, Pakistan based on their rating and average prices. </a:t>
            </a:r>
          </a:p>
          <a:p>
            <a:pPr>
              <a:lnSpc>
                <a:spcPct val="150000"/>
              </a:lnSpc>
              <a:buFont typeface="Wingdings" pitchFamily="2" charset="2"/>
              <a:buChar char="Ø"/>
            </a:pPr>
            <a:r>
              <a:rPr lang="en-US" sz="1800" b="0" dirty="0" smtClean="0">
                <a:solidFill>
                  <a:schemeClr val="tx1"/>
                </a:solidFill>
                <a:latin typeface="Times New Roman" pitchFamily="18" charset="0"/>
                <a:cs typeface="Times New Roman" pitchFamily="18" charset="0"/>
              </a:rPr>
              <a:t>We identify various venues in the city of Lahore, Pakistan using Foursquare API and Zomato API to help visitors select the restaurants that suit them the best.</a:t>
            </a:r>
          </a:p>
          <a:p>
            <a:pPr>
              <a:lnSpc>
                <a:spcPct val="150000"/>
              </a:lnSpc>
              <a:buFont typeface="Wingdings" pitchFamily="2" charset="2"/>
              <a:buChar char="Ø"/>
            </a:pPr>
            <a:r>
              <a:rPr lang="en-US" sz="1800" b="0" dirty="0" smtClean="0">
                <a:solidFill>
                  <a:schemeClr val="tx1"/>
                </a:solidFill>
                <a:latin typeface="Times New Roman" pitchFamily="18" charset="0"/>
                <a:cs typeface="Times New Roman" pitchFamily="18" charset="0"/>
              </a:rPr>
              <a:t>Helpful for User, whenever a user is visiting a city they start looking for places to visit during their stay. </a:t>
            </a:r>
          </a:p>
          <a:p>
            <a:pPr>
              <a:lnSpc>
                <a:spcPct val="150000"/>
              </a:lnSpc>
              <a:buFont typeface="Wingdings" pitchFamily="2" charset="2"/>
              <a:buChar char="Ø"/>
            </a:pPr>
            <a:r>
              <a:rPr lang="en-US" sz="1800" b="0" dirty="0" smtClean="0">
                <a:solidFill>
                  <a:schemeClr val="tx1"/>
                </a:solidFill>
                <a:latin typeface="Times New Roman" pitchFamily="18" charset="0"/>
                <a:cs typeface="Times New Roman" pitchFamily="18" charset="0"/>
              </a:rPr>
              <a:t>Primarily look for places based on the venue ratings across all venues and the average prices such that the locations fits in their budget.</a:t>
            </a:r>
          </a:p>
          <a:p>
            <a:pPr>
              <a:lnSpc>
                <a:spcPct val="150000"/>
              </a:lnSpc>
              <a:buFont typeface="Wingdings" pitchFamily="2" charset="2"/>
              <a:buChar char="Ø"/>
            </a:pPr>
            <a:r>
              <a:rPr lang="en-US" sz="1800" b="0" dirty="0" smtClean="0">
                <a:solidFill>
                  <a:schemeClr val="tx1"/>
                </a:solidFill>
                <a:latin typeface="Times New Roman" pitchFamily="18" charset="0"/>
                <a:cs typeface="Times New Roman" pitchFamily="18" charset="0"/>
              </a:rPr>
              <a:t>We will identify places that are fit for various individuals based on the information collected from the two APIs and Data Science. </a:t>
            </a:r>
          </a:p>
          <a:p>
            <a:pPr>
              <a:lnSpc>
                <a:spcPct val="150000"/>
              </a:lnSpc>
              <a:buFont typeface="Wingdings" pitchFamily="2" charset="2"/>
              <a:buChar char="Ø"/>
            </a:pPr>
            <a:r>
              <a:rPr lang="en-US" sz="1800" b="0" dirty="0" smtClean="0">
                <a:solidFill>
                  <a:schemeClr val="tx1"/>
                </a:solidFill>
                <a:latin typeface="Times New Roman" pitchFamily="18" charset="0"/>
                <a:cs typeface="Times New Roman" pitchFamily="18" charset="0"/>
              </a:rPr>
              <a:t>Once we have the plot with the venues, any company can launch an application using the same data and suggest users such information.</a:t>
            </a:r>
          </a:p>
          <a:p>
            <a:r>
              <a:rPr lang="en-US" sz="1400" b="0" dirty="0" smtClean="0">
                <a:solidFill>
                  <a:schemeClr val="tx1"/>
                </a:solidFill>
                <a:latin typeface="Times New Roman" pitchFamily="18" charset="0"/>
                <a:cs typeface="Times New Roman" pitchFamily="18" charset="0"/>
              </a:rPr>
              <a:t/>
            </a:r>
            <a:br>
              <a:rPr lang="en-US" sz="1400" b="0" dirty="0" smtClean="0">
                <a:solidFill>
                  <a:schemeClr val="tx1"/>
                </a:solidFill>
                <a:latin typeface="Times New Roman" pitchFamily="18" charset="0"/>
                <a:cs typeface="Times New Roman" pitchFamily="18" charset="0"/>
              </a:rPr>
            </a:br>
            <a:endParaRPr lang="en-US" sz="1400" b="0"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1876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600" y="273050"/>
            <a:ext cx="10058400" cy="615224"/>
          </a:xfrm>
        </p:spPr>
        <p:txBody>
          <a:bodyPr>
            <a:noAutofit/>
          </a:bodyPr>
          <a:lstStyle/>
          <a:p>
            <a:pPr algn="ctr"/>
            <a:r>
              <a:rPr lang="en-US" sz="4000" b="1" dirty="0" err="1" smtClean="0"/>
              <a:t>implematation</a:t>
            </a:r>
            <a:endParaRPr lang="en-US" sz="4000" b="1" dirty="0"/>
          </a:p>
        </p:txBody>
      </p:sp>
      <p:pic>
        <p:nvPicPr>
          <p:cNvPr id="1026" name="Picture 2"/>
          <p:cNvPicPr>
            <a:picLocks noChangeAspect="1" noChangeArrowheads="1"/>
          </p:cNvPicPr>
          <p:nvPr/>
        </p:nvPicPr>
        <p:blipFill>
          <a:blip r:embed="rId2"/>
          <a:srcRect/>
          <a:stretch>
            <a:fillRect/>
          </a:stretch>
        </p:blipFill>
        <p:spPr bwMode="auto">
          <a:xfrm>
            <a:off x="609600" y="1004888"/>
            <a:ext cx="10363201" cy="4848225"/>
          </a:xfrm>
          <a:prstGeom prst="rect">
            <a:avLst/>
          </a:prstGeom>
          <a:noFill/>
          <a:ln w="9525">
            <a:noFill/>
            <a:miter lim="800000"/>
            <a:headEnd/>
            <a:tailEnd/>
          </a:ln>
          <a:effectLst/>
        </p:spPr>
      </p:pic>
    </p:spTree>
    <p:extLst>
      <p:ext uri="{BB962C8B-B14F-4D97-AF65-F5344CB8AC3E}">
        <p14:creationId xmlns="" xmlns:p14="http://schemas.microsoft.com/office/powerpoint/2010/main" val="21876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600" y="273050"/>
            <a:ext cx="10058400" cy="615224"/>
          </a:xfrm>
        </p:spPr>
        <p:txBody>
          <a:bodyPr>
            <a:noAutofit/>
          </a:bodyPr>
          <a:lstStyle/>
          <a:p>
            <a:pPr algn="ctr"/>
            <a:r>
              <a:rPr lang="en-US" sz="4000" dirty="0" smtClean="0">
                <a:solidFill>
                  <a:schemeClr val="tx1"/>
                </a:solidFill>
              </a:rPr>
              <a:t>Data Collection from APIs </a:t>
            </a:r>
          </a:p>
        </p:txBody>
      </p:sp>
      <p:sp>
        <p:nvSpPr>
          <p:cNvPr id="5" name="Text Placeholder 4">
            <a:extLst>
              <a:ext uri="{FF2B5EF4-FFF2-40B4-BE49-F238E27FC236}">
                <a16:creationId xmlns="" xmlns:a16="http://schemas.microsoft.com/office/drawing/2014/main" id="{3C3100D6-CFD4-514C-AC79-ADA1C398D84F}"/>
              </a:ext>
            </a:extLst>
          </p:cNvPr>
          <p:cNvSpPr>
            <a:spLocks noGrp="1"/>
          </p:cNvSpPr>
          <p:nvPr>
            <p:ph type="body" sz="quarter" idx="1"/>
          </p:nvPr>
        </p:nvSpPr>
        <p:spPr>
          <a:xfrm>
            <a:off x="687978" y="888275"/>
            <a:ext cx="9980022" cy="5734594"/>
          </a:xfrm>
          <a:solidFill>
            <a:schemeClr val="bg1"/>
          </a:solidFill>
        </p:spPr>
        <p:txBody>
          <a:bodyPr>
            <a:noAutofit/>
          </a:bodyPr>
          <a:lstStyle/>
          <a:p>
            <a:pPr>
              <a:buFont typeface="Wingdings" pitchFamily="2" charset="2"/>
              <a:buChar char="Ø"/>
            </a:pPr>
            <a:r>
              <a:rPr lang="en-US" b="0" dirty="0" smtClean="0">
                <a:solidFill>
                  <a:schemeClr val="tx1"/>
                </a:solidFill>
                <a:latin typeface="Times New Roman" pitchFamily="18" charset="0"/>
                <a:cs typeface="Times New Roman" pitchFamily="18" charset="0"/>
              </a:rPr>
              <a:t>Take a look at </a:t>
            </a:r>
            <a:r>
              <a:rPr lang="en-US" b="0" dirty="0" err="1" smtClean="0">
                <a:solidFill>
                  <a:schemeClr val="tx1"/>
                </a:solidFill>
                <a:latin typeface="Times New Roman" pitchFamily="18" charset="0"/>
                <a:cs typeface="Times New Roman" pitchFamily="18" charset="0"/>
              </a:rPr>
              <a:t>Lahore,Pakistan</a:t>
            </a:r>
            <a:r>
              <a:rPr lang="en-US" b="0" dirty="0" smtClean="0">
                <a:solidFill>
                  <a:schemeClr val="tx1"/>
                </a:solidFill>
                <a:latin typeface="Times New Roman" pitchFamily="18" charset="0"/>
                <a:cs typeface="Times New Roman" pitchFamily="18" charset="0"/>
              </a:rPr>
              <a:t> on the Map using the folium library.</a:t>
            </a:r>
          </a:p>
          <a:p>
            <a:pPr>
              <a:buFont typeface="Wingdings" pitchFamily="2" charset="2"/>
              <a:buChar char="Ø"/>
            </a:pPr>
            <a:endParaRPr lang="en-US" b="0" dirty="0" smtClean="0">
              <a:solidFill>
                <a:schemeClr val="tx1"/>
              </a:solidFill>
              <a:latin typeface="Times New Roman" pitchFamily="18" charset="0"/>
              <a:cs typeface="Times New Roman" pitchFamily="18" charset="0"/>
            </a:endParaRPr>
          </a:p>
          <a:p>
            <a:pPr>
              <a:buFont typeface="Wingdings" pitchFamily="2" charset="2"/>
              <a:buChar char="Ø"/>
            </a:pPr>
            <a:r>
              <a:rPr lang="en-US" b="0" dirty="0" smtClean="0">
                <a:solidFill>
                  <a:schemeClr val="tx1"/>
                </a:solidFill>
                <a:latin typeface="Times New Roman" pitchFamily="18" charset="0"/>
                <a:cs typeface="Times New Roman" pitchFamily="18" charset="0"/>
              </a:rPr>
              <a:t>Fetch the data from two different APIs.</a:t>
            </a:r>
          </a:p>
          <a:p>
            <a:endParaRPr lang="en-US" b="0" dirty="0" smtClean="0">
              <a:solidFill>
                <a:schemeClr val="tx1"/>
              </a:solidFill>
              <a:latin typeface="Times New Roman" pitchFamily="18" charset="0"/>
              <a:cs typeface="Times New Roman" pitchFamily="18" charset="0"/>
            </a:endParaRPr>
          </a:p>
          <a:p>
            <a:r>
              <a:rPr lang="en-US" b="0" dirty="0" smtClean="0">
                <a:solidFill>
                  <a:schemeClr val="tx1"/>
                </a:solidFill>
                <a:latin typeface="Times New Roman" pitchFamily="18" charset="0"/>
                <a:cs typeface="Times New Roman" pitchFamily="18" charset="0"/>
              </a:rPr>
              <a:t>1.Foursquare API: We will use the Foursquare API to fetch venues in Chandigarh starting from the middle </a:t>
            </a:r>
            <a:r>
              <a:rPr lang="en-US" b="0" dirty="0" err="1" smtClean="0">
                <a:solidFill>
                  <a:schemeClr val="tx1"/>
                </a:solidFill>
                <a:latin typeface="Times New Roman" pitchFamily="18" charset="0"/>
                <a:cs typeface="Times New Roman" pitchFamily="18" charset="0"/>
              </a:rPr>
              <a:t>upto</a:t>
            </a:r>
            <a:r>
              <a:rPr lang="en-US" b="0" dirty="0" smtClean="0">
                <a:solidFill>
                  <a:schemeClr val="tx1"/>
                </a:solidFill>
                <a:latin typeface="Times New Roman" pitchFamily="18" charset="0"/>
                <a:cs typeface="Times New Roman" pitchFamily="18" charset="0"/>
              </a:rPr>
              <a:t> 44 Kilometers in each direction.</a:t>
            </a:r>
          </a:p>
          <a:p>
            <a:endParaRPr lang="en-US" b="0" dirty="0" smtClean="0">
              <a:solidFill>
                <a:schemeClr val="tx1"/>
              </a:solidFill>
              <a:latin typeface="Times New Roman" pitchFamily="18" charset="0"/>
              <a:cs typeface="Times New Roman" pitchFamily="18" charset="0"/>
            </a:endParaRPr>
          </a:p>
          <a:p>
            <a:r>
              <a:rPr lang="en-US" b="0" dirty="0" smtClean="0">
                <a:solidFill>
                  <a:schemeClr val="tx1"/>
                </a:solidFill>
                <a:latin typeface="Times New Roman" pitchFamily="18" charset="0"/>
                <a:cs typeface="Times New Roman" pitchFamily="18" charset="0"/>
              </a:rPr>
              <a:t>2.Zomato API: The Zomato API provides information about various venues including the complete address, user ratings, price for two people, price range and a lot more.</a:t>
            </a:r>
          </a:p>
        </p:txBody>
      </p:sp>
    </p:spTree>
    <p:extLst>
      <p:ext uri="{BB962C8B-B14F-4D97-AF65-F5344CB8AC3E}">
        <p14:creationId xmlns="" xmlns:p14="http://schemas.microsoft.com/office/powerpoint/2010/main" val="21876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600" y="273050"/>
            <a:ext cx="10058400" cy="615224"/>
          </a:xfrm>
        </p:spPr>
        <p:txBody>
          <a:bodyPr>
            <a:noAutofit/>
          </a:bodyPr>
          <a:lstStyle/>
          <a:p>
            <a:pPr algn="ctr"/>
            <a:r>
              <a:rPr lang="en-US" sz="3600" dirty="0" smtClean="0">
                <a:solidFill>
                  <a:schemeClr val="tx1"/>
                </a:solidFill>
              </a:rPr>
              <a:t>FOURSQUARE API IMPLEMENTATION</a:t>
            </a:r>
          </a:p>
        </p:txBody>
      </p:sp>
      <p:pic>
        <p:nvPicPr>
          <p:cNvPr id="2050" name="Picture 2"/>
          <p:cNvPicPr>
            <a:picLocks noChangeAspect="1" noChangeArrowheads="1"/>
          </p:cNvPicPr>
          <p:nvPr/>
        </p:nvPicPr>
        <p:blipFill>
          <a:blip r:embed="rId2"/>
          <a:srcRect/>
          <a:stretch>
            <a:fillRect/>
          </a:stretch>
        </p:blipFill>
        <p:spPr bwMode="auto">
          <a:xfrm>
            <a:off x="609600" y="1104900"/>
            <a:ext cx="10058400" cy="4648200"/>
          </a:xfrm>
          <a:prstGeom prst="rect">
            <a:avLst/>
          </a:prstGeom>
          <a:noFill/>
          <a:ln w="9525">
            <a:noFill/>
            <a:miter lim="800000"/>
            <a:headEnd/>
            <a:tailEnd/>
          </a:ln>
          <a:effectLst/>
        </p:spPr>
      </p:pic>
    </p:spTree>
    <p:extLst>
      <p:ext uri="{BB962C8B-B14F-4D97-AF65-F5344CB8AC3E}">
        <p14:creationId xmlns="" xmlns:p14="http://schemas.microsoft.com/office/powerpoint/2010/main" val="21876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600" y="273050"/>
            <a:ext cx="10058400" cy="615224"/>
          </a:xfrm>
        </p:spPr>
        <p:txBody>
          <a:bodyPr>
            <a:noAutofit/>
          </a:bodyPr>
          <a:lstStyle/>
          <a:p>
            <a:pPr algn="ctr"/>
            <a:r>
              <a:rPr lang="en-US" sz="3600" dirty="0" err="1" smtClean="0">
                <a:solidFill>
                  <a:schemeClr val="tx1"/>
                </a:solidFill>
              </a:rPr>
              <a:t>zomato</a:t>
            </a:r>
            <a:r>
              <a:rPr lang="en-US" sz="3600" dirty="0" smtClean="0">
                <a:solidFill>
                  <a:schemeClr val="tx1"/>
                </a:solidFill>
              </a:rPr>
              <a:t> API IMPLEMENTATION</a:t>
            </a:r>
          </a:p>
        </p:txBody>
      </p:sp>
      <p:pic>
        <p:nvPicPr>
          <p:cNvPr id="3074" name="Picture 2"/>
          <p:cNvPicPr>
            <a:picLocks noChangeAspect="1" noChangeArrowheads="1"/>
          </p:cNvPicPr>
          <p:nvPr/>
        </p:nvPicPr>
        <p:blipFill>
          <a:blip r:embed="rId2"/>
          <a:srcRect/>
          <a:stretch>
            <a:fillRect/>
          </a:stretch>
        </p:blipFill>
        <p:spPr bwMode="auto">
          <a:xfrm>
            <a:off x="1214846" y="1052513"/>
            <a:ext cx="9980023" cy="4752975"/>
          </a:xfrm>
          <a:prstGeom prst="rect">
            <a:avLst/>
          </a:prstGeom>
          <a:noFill/>
          <a:ln w="9525">
            <a:noFill/>
            <a:miter lim="800000"/>
            <a:headEnd/>
            <a:tailEnd/>
          </a:ln>
          <a:effectLst/>
        </p:spPr>
      </p:pic>
    </p:spTree>
    <p:extLst>
      <p:ext uri="{BB962C8B-B14F-4D97-AF65-F5344CB8AC3E}">
        <p14:creationId xmlns="" xmlns:p14="http://schemas.microsoft.com/office/powerpoint/2010/main" val="21876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600" y="273050"/>
            <a:ext cx="10058400" cy="615224"/>
          </a:xfrm>
        </p:spPr>
        <p:txBody>
          <a:bodyPr>
            <a:noAutofit/>
          </a:bodyPr>
          <a:lstStyle/>
          <a:p>
            <a:pPr algn="ctr"/>
            <a:r>
              <a:rPr lang="en-US" sz="4000" dirty="0" smtClean="0">
                <a:solidFill>
                  <a:schemeClr val="tx1"/>
                </a:solidFill>
              </a:rPr>
              <a:t>DATA CLEANING</a:t>
            </a:r>
          </a:p>
        </p:txBody>
      </p:sp>
      <p:sp>
        <p:nvSpPr>
          <p:cNvPr id="5" name="Text Placeholder 4">
            <a:extLst>
              <a:ext uri="{FF2B5EF4-FFF2-40B4-BE49-F238E27FC236}">
                <a16:creationId xmlns="" xmlns:a16="http://schemas.microsoft.com/office/drawing/2014/main" id="{3C3100D6-CFD4-514C-AC79-ADA1C398D84F}"/>
              </a:ext>
            </a:extLst>
          </p:cNvPr>
          <p:cNvSpPr>
            <a:spLocks noGrp="1"/>
          </p:cNvSpPr>
          <p:nvPr>
            <p:ph type="body" sz="quarter" idx="1"/>
          </p:nvPr>
        </p:nvSpPr>
        <p:spPr>
          <a:xfrm>
            <a:off x="609600" y="1227909"/>
            <a:ext cx="9980022" cy="4075612"/>
          </a:xfrm>
          <a:solidFill>
            <a:schemeClr val="bg1"/>
          </a:solidFill>
        </p:spPr>
        <p:txBody>
          <a:bodyPr>
            <a:noAutofit/>
          </a:bodyPr>
          <a:lstStyle/>
          <a:p>
            <a:r>
              <a:rPr lang="en-US" sz="4400" b="0" dirty="0" smtClean="0">
                <a:solidFill>
                  <a:schemeClr val="tx1"/>
                </a:solidFill>
                <a:latin typeface="Times New Roman" pitchFamily="18" charset="0"/>
                <a:cs typeface="Times New Roman" pitchFamily="18" charset="0"/>
              </a:rPr>
              <a:t>The data from multiple resources might not always align. Thus, it is important to combine the data retrieved from multiple resources properly.</a:t>
            </a:r>
          </a:p>
          <a:p>
            <a:r>
              <a:rPr lang="en-US" sz="1800" b="0" dirty="0" smtClean="0">
                <a:solidFill>
                  <a:schemeClr val="tx1"/>
                </a:solidFill>
                <a:latin typeface="Times New Roman" pitchFamily="18" charset="0"/>
                <a:cs typeface="Times New Roman" pitchFamily="18" charset="0"/>
              </a:rPr>
              <a:t/>
            </a:r>
            <a:br>
              <a:rPr lang="en-US" sz="1800" b="0" dirty="0" smtClean="0">
                <a:solidFill>
                  <a:schemeClr val="tx1"/>
                </a:solidFill>
                <a:latin typeface="Times New Roman" pitchFamily="18" charset="0"/>
                <a:cs typeface="Times New Roman" pitchFamily="18" charset="0"/>
              </a:rPr>
            </a:br>
            <a:endParaRPr lang="en-US" sz="1800" b="0"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18762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598</TotalTime>
  <Words>362</Words>
  <Application>Microsoft Macintosh PowerPoint</Application>
  <PresentationFormat>Custom</PresentationFormat>
  <Paragraphs>85</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Oriel</vt:lpstr>
      <vt:lpstr>Slide 1</vt:lpstr>
      <vt:lpstr>Slide 2</vt:lpstr>
      <vt:lpstr>INTRODU CTION OF LAHORE CITY</vt:lpstr>
      <vt:lpstr>AIM</vt:lpstr>
      <vt:lpstr>implematation</vt:lpstr>
      <vt:lpstr>Data Collection from APIs </vt:lpstr>
      <vt:lpstr>FOURSQUARE API IMPLEMENTATION</vt:lpstr>
      <vt:lpstr>zomato API IMPLEMENTATION</vt:lpstr>
      <vt:lpstr>DATA CLEANING</vt:lpstr>
      <vt:lpstr>DATA CLEANING</vt:lpstr>
      <vt:lpstr>Methodology </vt:lpstr>
      <vt:lpstr>Methodology </vt:lpstr>
      <vt:lpstr>Analysis</vt:lpstr>
      <vt:lpstr>Analysis</vt:lpstr>
      <vt:lpstr>Analysis</vt:lpstr>
      <vt:lpstr>Analysis</vt:lpstr>
      <vt:lpstr>Analysis</vt:lpstr>
      <vt:lpstr>Conclusion</vt:lpstr>
      <vt:lpstr>RESULT</vt:lpstr>
      <vt:lpstr>RECOMENDATAIONS</vt:lpstr>
      <vt:lpstr>FUTURE WORK</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Alisa Acosta</dc:creator>
  <cp:lastModifiedBy>Aysha-AbdulRehman</cp:lastModifiedBy>
  <cp:revision>121</cp:revision>
  <dcterms:created xsi:type="dcterms:W3CDTF">2019-03-19T14:42:41Z</dcterms:created>
  <dcterms:modified xsi:type="dcterms:W3CDTF">2019-10-13T16:57:15Z</dcterms:modified>
</cp:coreProperties>
</file>