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7" r:id="rId2"/>
    <p:sldId id="258" r:id="rId3"/>
    <p:sldId id="259" r:id="rId4"/>
    <p:sldId id="263" r:id="rId5"/>
    <p:sldId id="260" r:id="rId6"/>
    <p:sldId id="261" r:id="rId7"/>
    <p:sldId id="262" r:id="rId8"/>
  </p:sldIdLst>
  <p:sldSz cx="9144000" cy="5143500" type="screen16x9"/>
  <p:notesSz cx="6858000" cy="9144000"/>
  <p:embeddedFontLst>
    <p:embeddedFont>
      <p:font typeface="Proxima Nova"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81" d="100"/>
          <a:sy n="81" d="100"/>
        </p:scale>
        <p:origin x="108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Welcome to the FIR Audio Noise Removal Studio—an interactive MATLAB-based tool designed for advanced signal processing tasks. This project offers a user-friendly interface for experimenting with FIR filtering to remove noise from audio recordings.</a:t>
            </a:r>
          </a:p>
          <a:p>
            <a:endParaRPr/>
          </a:p>
          <a:p>
            <a:r>
              <a:t>Users can seamlessly load or record audio, select appropriate filter parameters, and instantly see the results both audibly and visually. The application displays time-domain, frequency-domain, magnitude, and phase response plots, making it a powerful educational tool for signals and systems analysis.</a:t>
            </a:r>
          </a:p>
          <a:p>
            <a:endParaRPr/>
          </a:p>
          <a:p>
            <a:r>
              <a:t>With real-time interaction and highly customizable options, this GUI serves both as a robust DSP demonstration platform and a versatile development utility for audio signal enhancement.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The GUI is the heart of the FIR Audio Noise Removal Studio, designed with user-friendliness and clarity in mind. The left sidebar acts as the central control hub where all major interactions are configured.</a:t>
            </a:r>
          </a:p>
          <a:p>
            <a:endParaRPr/>
          </a:p>
          <a:p>
            <a:r>
              <a:t>Users can initiate actions like loading audio, recording through the system's microphone, and playing back both the raw and filtered audio. Dropdown menus allow filter type selection—Lowpass, Highpass, Bandpass, or Bandstop—and edit fields provide granular control over FIR length and cutoff frequencies.</a:t>
            </a:r>
          </a:p>
          <a:p>
            <a:endParaRPr/>
          </a:p>
          <a:p>
            <a:r>
              <a:t>At every step, a dynamic status text box keeps the user informed, reducing errors and enhancing usability. This interface ensures that even users with minimal DSP experience can confidently engage with complex filtering operations.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A critical educational feature of the FIR Audio Noise Removal Studio is its ability to visually dissect audio transformations. Time-domain plots juxtapose original and filtered signals, making it clear how filtering reshapes the waveform over time.</a:t>
            </a:r>
          </a:p>
          <a:p>
            <a:endParaRPr/>
          </a:p>
          <a:p>
            <a:r>
              <a:t>The frequency domain display, generated via FFT, highlights how much unwanted spectral content has been removed by the filter. These two panels alone provide a powerful understanding of signal behavior.</a:t>
            </a:r>
          </a:p>
          <a:p>
            <a:endParaRPr/>
          </a:p>
          <a:p>
            <a:r>
              <a:t>Additionally, FIR filter characteristics—magnitude and phase responses—are plotted in real-time. Users can see the attenuation behavior and phase shift across frequencies, essential for interpreting how the filter alters audio fidelity and timing. These tools turn signal theory into tangible insight.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A well-rounded audio tool is not complete without intuitive playback and export capabilities. The FIR Audio Noise Removal Studio features dual playback options, letting users instantly compare unprocessed and filtered audio signals to assess noise reduction effectiveness.</a:t>
            </a:r>
          </a:p>
          <a:p>
            <a:endParaRPr/>
          </a:p>
          <a:p>
            <a:r>
              <a:t>Thanks to real-time filtering, users can experiment with different FIR parameters and hear immediate changes. Once satisfied, they can export the enhanced audio directly to a WAV file format for external use or analysis.</a:t>
            </a:r>
          </a:p>
          <a:p>
            <a:endParaRPr/>
          </a:p>
          <a:p>
            <a:r>
              <a:t>A subtle yet effective feature is the status text area, which provides continual feedback—whether it's playback confirmation, export success, or error notifications—keeping users fully in the loop.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This project bridges theory and practice in digital signal processing. By developing a full-featured GUI around FIR filtering, students experience firsthand how theoretical DSP models can be translated into real-world solutions.</a:t>
            </a:r>
          </a:p>
          <a:p>
            <a:endParaRPr/>
          </a:p>
          <a:p>
            <a:r>
              <a:t>In building the GUI, participants enhance their MATLAB fluency, gain experience with signal chain engineering, and deepen their appreciation of spectral behavior in audio signals. Every design decision—from filter length to interface layout—fosters practical learning.</a:t>
            </a:r>
          </a:p>
          <a:p>
            <a:endParaRPr/>
          </a:p>
          <a:p>
            <a:r>
              <a:t>Beyond academics, this tool demonstrates practical value in diverse audio processing contexts—whether cleaning up recordings, preparing datasets, or teaching signal processing. It stands as a robust example of applied systems engineering.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FIR Audio Noise Removal Studio</a:t>
            </a:r>
          </a:p>
        </p:txBody>
      </p:sp>
      <p:sp>
        <p:nvSpPr>
          <p:cNvPr id="4" name="Subtitle 3"/>
          <p:cNvSpPr>
            <a:spLocks noGrp="1"/>
          </p:cNvSpPr>
          <p:nvPr>
            <p:ph type="subTitle" idx="13"/>
          </p:nvPr>
        </p:nvSpPr>
        <p:spPr/>
        <p:txBody>
          <a:bodyPr>
            <a:normAutofit/>
          </a:bodyPr>
          <a:lstStyle/>
          <a:p>
            <a:r>
              <a:t>Signals and Systems Project Overview</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270450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Objective:</a:t>
            </a:r>
            <a:r>
              <a:rPr sz="1300" b="0" i="0">
                <a:solidFill>
                  <a:srgbClr val="616161"/>
                </a:solidFill>
                <a:latin typeface="Proxima Nova"/>
              </a:rPr>
              <a:t> Develop a MATLAB GUI for real-time FIR filtering and noise suppression in audio recordings.</a:t>
            </a:r>
          </a:p>
          <a:p>
            <a:pPr marL="228600" lvl="1" indent="-91440" algn="l">
              <a:spcBef>
                <a:spcPts val="1200"/>
              </a:spcBef>
              <a:spcAft>
                <a:spcPts val="0"/>
              </a:spcAft>
              <a:buSzPct val="100000"/>
              <a:buFont typeface="Arial"/>
              <a:buChar char="•"/>
            </a:pPr>
            <a:r>
              <a:rPr sz="1300" b="1" i="0">
                <a:solidFill>
                  <a:srgbClr val="616161"/>
                </a:solidFill>
                <a:latin typeface="Proxima Nova"/>
              </a:rPr>
              <a:t>Platform:</a:t>
            </a:r>
            <a:r>
              <a:rPr sz="1300" b="0" i="0">
                <a:solidFill>
                  <a:srgbClr val="616161"/>
                </a:solidFill>
                <a:latin typeface="Proxima Nova"/>
              </a:rPr>
              <a:t> Built entirely in MATLAB using GUI components and DSP toolkits.</a:t>
            </a:r>
          </a:p>
          <a:p>
            <a:pPr marL="228600" lvl="1" indent="-91440" algn="l">
              <a:spcBef>
                <a:spcPts val="1200"/>
              </a:spcBef>
              <a:spcAft>
                <a:spcPts val="0"/>
              </a:spcAft>
              <a:buSzPct val="100000"/>
              <a:buFont typeface="Arial"/>
              <a:buChar char="•"/>
            </a:pPr>
            <a:r>
              <a:rPr sz="1300" b="1" i="0">
                <a:solidFill>
                  <a:srgbClr val="616161"/>
                </a:solidFill>
                <a:latin typeface="Proxima Nova"/>
              </a:rPr>
              <a:t>Functionality:</a:t>
            </a:r>
            <a:r>
              <a:rPr sz="1300" b="0" i="0">
                <a:solidFill>
                  <a:srgbClr val="616161"/>
                </a:solidFill>
                <a:latin typeface="Proxima Nova"/>
              </a:rPr>
              <a:t> Supports loading, recording, filtering, and playback with dynamic visualization.</a:t>
            </a:r>
          </a:p>
          <a:p>
            <a:pPr marL="228600" lvl="1" indent="-91440" algn="l">
              <a:spcBef>
                <a:spcPts val="1200"/>
              </a:spcBef>
              <a:spcAft>
                <a:spcPts val="0"/>
              </a:spcAft>
              <a:buSzPct val="100000"/>
              <a:buFont typeface="Arial"/>
              <a:buChar char="•"/>
            </a:pPr>
            <a:r>
              <a:rPr sz="1300" b="1" i="0">
                <a:solidFill>
                  <a:srgbClr val="616161"/>
                </a:solidFill>
                <a:latin typeface="Proxima Nova"/>
              </a:rPr>
              <a:t>Signal Domain Visualization:</a:t>
            </a:r>
            <a:r>
              <a:rPr sz="1300" b="0" i="0">
                <a:solidFill>
                  <a:srgbClr val="616161"/>
                </a:solidFill>
                <a:latin typeface="Proxima Nova"/>
              </a:rPr>
              <a:t> Displays time and frequency domain plots, magnitude and phase responses.</a:t>
            </a:r>
          </a:p>
        </p:txBody>
      </p:sp>
      <p:sp>
        <p:nvSpPr>
          <p:cNvPr id="10" name="Rectangle 9"/>
          <p:cNvSpPr/>
          <p:nvPr/>
        </p:nvSpPr>
        <p:spPr>
          <a:xfrm>
            <a:off x="47244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b_x4fzms.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Rostyslav Savchyn on Unsplash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GUI Design &amp; Sidebar Controls</a:t>
            </a:r>
          </a:p>
        </p:txBody>
      </p:sp>
      <p:sp>
        <p:nvSpPr>
          <p:cNvPr id="4" name="Subtitle 3"/>
          <p:cNvSpPr>
            <a:spLocks noGrp="1"/>
          </p:cNvSpPr>
          <p:nvPr>
            <p:ph type="subTitle" idx="13"/>
          </p:nvPr>
        </p:nvSpPr>
        <p:spPr/>
        <p:txBody>
          <a:bodyPr>
            <a:normAutofit/>
          </a:bodyPr>
          <a:lstStyle/>
          <a:p>
            <a:r>
              <a:t>Interactive Features for Audio Workflow</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lzihgahx.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Sidebar Interface</a:t>
            </a:r>
          </a:p>
          <a:p>
            <a:pPr algn="ctr">
              <a:spcAft>
                <a:spcPts val="1200"/>
              </a:spcAft>
            </a:pPr>
            <a:r>
              <a:rPr sz="1300" b="0" i="0">
                <a:solidFill>
                  <a:srgbClr val="616161"/>
                </a:solidFill>
                <a:latin typeface="Proxima Nova"/>
              </a:rPr>
              <a:t>Consolidated control panel with interactive buttons and menus.</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uoor785v.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Audio Input Options</a:t>
            </a:r>
          </a:p>
          <a:p>
            <a:pPr algn="ctr">
              <a:spcAft>
                <a:spcPts val="1200"/>
              </a:spcAft>
            </a:pPr>
            <a:r>
              <a:rPr sz="1300" b="0" i="0">
                <a:solidFill>
                  <a:srgbClr val="616161"/>
                </a:solidFill>
                <a:latin typeface="Proxima Nova"/>
              </a:rPr>
              <a:t>Supports both loading external files and direct microphone recording.</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2887712"/>
            <a:ext cx="304800" cy="304800"/>
          </a:xfrm>
          <a:prstGeom prst="rect">
            <a:avLst/>
          </a:prstGeom>
          <a:noFill/>
          <a:ln>
            <a:noFill/>
          </a:ln>
        </p:spPr>
        <p:txBody>
          <a:bodyPr wrap="square" lIns="0" tIns="0" rIns="0" bIns="0" anchor="t">
            <a:spAutoFit/>
          </a:bodyPr>
          <a:lstStyle/>
          <a:p>
            <a:pPr algn="ctr"/>
            <a:endParaRPr/>
          </a:p>
        </p:txBody>
      </p:sp>
      <p:pic>
        <p:nvPicPr>
          <p:cNvPr id="22" name="Picture 21" descr="tmp72i5_l0q.png"/>
          <p:cNvPicPr>
            <a:picLocks noChangeAspect="1"/>
          </p:cNvPicPr>
          <p:nvPr/>
        </p:nvPicPr>
        <p:blipFill>
          <a:blip r:embed="rId5"/>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Filter Configuration</a:t>
            </a:r>
          </a:p>
          <a:p>
            <a:pPr algn="ctr">
              <a:spcAft>
                <a:spcPts val="1200"/>
              </a:spcAft>
            </a:pPr>
            <a:r>
              <a:rPr sz="1300" b="0" i="0">
                <a:solidFill>
                  <a:srgbClr val="616161"/>
                </a:solidFill>
                <a:latin typeface="Proxima Nova"/>
              </a:rPr>
              <a:t>Selectable filter types with real-time FIR length and cutoff frequency settings.</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2887712"/>
            <a:ext cx="304800" cy="304800"/>
          </a:xfrm>
          <a:prstGeom prst="rect">
            <a:avLst/>
          </a:prstGeom>
          <a:noFill/>
          <a:ln>
            <a:noFill/>
          </a:ln>
        </p:spPr>
        <p:txBody>
          <a:bodyPr wrap="square" lIns="0" tIns="0" rIns="0" bIns="0" anchor="t">
            <a:spAutoFit/>
          </a:bodyPr>
          <a:lstStyle/>
          <a:p>
            <a:pPr algn="ctr"/>
            <a:endParaRPr/>
          </a:p>
        </p:txBody>
      </p:sp>
      <p:pic>
        <p:nvPicPr>
          <p:cNvPr id="27" name="Picture 26" descr="tmpq687qmyx.png"/>
          <p:cNvPicPr>
            <a:picLocks noChangeAspect="1"/>
          </p:cNvPicPr>
          <p:nvPr/>
        </p:nvPicPr>
        <p:blipFill>
          <a:blip r:embed="rId6"/>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Status Feedback</a:t>
            </a:r>
          </a:p>
          <a:p>
            <a:pPr algn="ctr">
              <a:spcAft>
                <a:spcPts val="1200"/>
              </a:spcAft>
            </a:pPr>
            <a:r>
              <a:rPr sz="1300" b="0" i="0">
                <a:solidFill>
                  <a:srgbClr val="616161"/>
                </a:solidFill>
                <a:latin typeface="Proxima Nova"/>
              </a:rPr>
              <a:t>Dynamic status display provides user guidance and system messages.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FIR Filter Application Logic</a:t>
            </a:r>
          </a:p>
        </p:txBody>
      </p:sp>
      <p:sp>
        <p:nvSpPr>
          <p:cNvPr id="4" name="Subtitle 3"/>
          <p:cNvSpPr>
            <a:spLocks noGrp="1"/>
          </p:cNvSpPr>
          <p:nvPr>
            <p:ph type="subTitle" idx="13"/>
          </p:nvPr>
        </p:nvSpPr>
        <p:spPr/>
        <p:txBody>
          <a:bodyPr>
            <a:normAutofit/>
          </a:bodyPr>
          <a:lstStyle/>
          <a:p>
            <a:r>
              <a:t>Noise Reduction via DSP</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270450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Preprocessing:</a:t>
            </a:r>
            <a:r>
              <a:rPr sz="1300" b="0" i="0">
                <a:solidFill>
                  <a:srgbClr val="616161"/>
                </a:solidFill>
                <a:latin typeface="Proxima Nova"/>
              </a:rPr>
              <a:t> DC removal, pre-emphasis filtering, and noise gating to clean raw signal.</a:t>
            </a:r>
          </a:p>
          <a:p>
            <a:pPr marL="228600" lvl="1" indent="-91440" algn="l">
              <a:spcBef>
                <a:spcPts val="1200"/>
              </a:spcBef>
              <a:spcAft>
                <a:spcPts val="0"/>
              </a:spcAft>
              <a:buSzPct val="100000"/>
              <a:buFont typeface="Arial"/>
              <a:buChar char="•"/>
            </a:pPr>
            <a:r>
              <a:rPr sz="1300" b="1" i="0">
                <a:solidFill>
                  <a:srgbClr val="616161"/>
                </a:solidFill>
                <a:latin typeface="Proxima Nova"/>
              </a:rPr>
              <a:t>Dynamic Filter Design:</a:t>
            </a:r>
            <a:r>
              <a:rPr sz="1300" b="0" i="0">
                <a:solidFill>
                  <a:srgbClr val="616161"/>
                </a:solidFill>
                <a:latin typeface="Proxima Nova"/>
              </a:rPr>
              <a:t> FIR filter coefficients generated based on user-specified cutoff and type.</a:t>
            </a:r>
          </a:p>
          <a:p>
            <a:pPr marL="228600" lvl="1" indent="-91440" algn="l">
              <a:spcBef>
                <a:spcPts val="1200"/>
              </a:spcBef>
              <a:spcAft>
                <a:spcPts val="0"/>
              </a:spcAft>
              <a:buSzPct val="100000"/>
              <a:buFont typeface="Arial"/>
              <a:buChar char="•"/>
            </a:pPr>
            <a:r>
              <a:rPr sz="1300" b="1" i="0">
                <a:solidFill>
                  <a:srgbClr val="616161"/>
                </a:solidFill>
                <a:latin typeface="Proxima Nova"/>
              </a:rPr>
              <a:t>Spectral Subtraction:</a:t>
            </a:r>
            <a:r>
              <a:rPr sz="1300" b="0" i="0">
                <a:solidFill>
                  <a:srgbClr val="616161"/>
                </a:solidFill>
                <a:latin typeface="Proxima Nova"/>
              </a:rPr>
              <a:t> Post-filtering noise attenuation by subtracting estimated noise spectrum.</a:t>
            </a:r>
          </a:p>
          <a:p>
            <a:pPr marL="228600" lvl="1" indent="-91440" algn="l">
              <a:spcBef>
                <a:spcPts val="1200"/>
              </a:spcBef>
              <a:spcAft>
                <a:spcPts val="0"/>
              </a:spcAft>
              <a:buSzPct val="100000"/>
              <a:buFont typeface="Arial"/>
              <a:buChar char="•"/>
            </a:pPr>
            <a:r>
              <a:rPr sz="1300" b="1" i="0">
                <a:solidFill>
                  <a:srgbClr val="616161"/>
                </a:solidFill>
                <a:latin typeface="Proxima Nova"/>
              </a:rPr>
              <a:t>Normalization &amp; Output:</a:t>
            </a:r>
            <a:r>
              <a:rPr sz="1300" b="0" i="0">
                <a:solidFill>
                  <a:srgbClr val="616161"/>
                </a:solidFill>
                <a:latin typeface="Proxima Nova"/>
              </a:rPr>
              <a:t> Audio is centered and amplitude-normalized before playback or saving.</a:t>
            </a:r>
          </a:p>
        </p:txBody>
      </p:sp>
      <p:sp>
        <p:nvSpPr>
          <p:cNvPr id="10" name="Rectangle 9"/>
          <p:cNvSpPr/>
          <p:nvPr/>
        </p:nvSpPr>
        <p:spPr>
          <a:xfrm>
            <a:off x="4724400" y="1508670"/>
            <a:ext cx="4190999" cy="27045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kvx44_l3.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ThisisEngineering RAEng on Unsplash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CCA3D-E786-F8F0-E53D-0213E314D7E3}"/>
              </a:ext>
            </a:extLst>
          </p:cNvPr>
          <p:cNvSpPr>
            <a:spLocks noGrp="1"/>
          </p:cNvSpPr>
          <p:nvPr>
            <p:ph type="title"/>
          </p:nvPr>
        </p:nvSpPr>
        <p:spPr>
          <a:xfrm>
            <a:off x="467402" y="229725"/>
            <a:ext cx="8520600" cy="712925"/>
          </a:xfrm>
        </p:spPr>
        <p:txBody>
          <a:bodyPr/>
          <a:lstStyle/>
          <a:p>
            <a:r>
              <a:rPr lang="en-US" dirty="0"/>
              <a:t>Procedure </a:t>
            </a:r>
          </a:p>
        </p:txBody>
      </p:sp>
      <p:sp>
        <p:nvSpPr>
          <p:cNvPr id="3" name="Text Placeholder 2">
            <a:extLst>
              <a:ext uri="{FF2B5EF4-FFF2-40B4-BE49-F238E27FC236}">
                <a16:creationId xmlns:a16="http://schemas.microsoft.com/office/drawing/2014/main" id="{43C65220-AB99-233D-D6BA-B5532BBBB32B}"/>
              </a:ext>
            </a:extLst>
          </p:cNvPr>
          <p:cNvSpPr>
            <a:spLocks noGrp="1"/>
          </p:cNvSpPr>
          <p:nvPr>
            <p:ph type="body" idx="1"/>
          </p:nvPr>
        </p:nvSpPr>
        <p:spPr>
          <a:xfrm>
            <a:off x="311700" y="799608"/>
            <a:ext cx="8520600" cy="3850965"/>
          </a:xfrm>
        </p:spPr>
        <p:txBody>
          <a:bodyPr/>
          <a:lstStyle/>
          <a:p>
            <a:pPr marL="127000" indent="0">
              <a:buNone/>
            </a:pPr>
            <a:r>
              <a:rPr lang="en-US" sz="1800" dirty="0">
                <a:solidFill>
                  <a:schemeClr val="tx1"/>
                </a:solidFill>
              </a:rPr>
              <a:t>1) Get User Inputs</a:t>
            </a:r>
          </a:p>
          <a:p>
            <a:pPr marL="127000" indent="0">
              <a:buNone/>
            </a:pPr>
            <a:r>
              <a:rPr lang="en-US" sz="1800" dirty="0">
                <a:solidFill>
                  <a:schemeClr val="tx1"/>
                </a:solidFill>
              </a:rPr>
              <a:t>2) Validate Inputs by applying checks</a:t>
            </a:r>
          </a:p>
          <a:p>
            <a:pPr marL="127000" indent="0">
              <a:buNone/>
            </a:pPr>
            <a:r>
              <a:rPr lang="en-US" sz="1800" dirty="0">
                <a:solidFill>
                  <a:schemeClr val="tx1"/>
                </a:solidFill>
              </a:rPr>
              <a:t>3 Preprocess Audio </a:t>
            </a:r>
          </a:p>
          <a:p>
            <a:pPr marL="127000" indent="0">
              <a:buNone/>
            </a:pPr>
            <a:r>
              <a:rPr lang="en-US" sz="1400" dirty="0"/>
              <a:t>x = filter(fir1(100,40/(Fs/2),'high'),1,raw_audio); </a:t>
            </a:r>
          </a:p>
          <a:p>
            <a:pPr marL="127000" indent="0">
              <a:buNone/>
            </a:pPr>
            <a:r>
              <a:rPr lang="de-DE" sz="1400" dirty="0"/>
              <a:t>x = filter([1 -0.97],1,x);  </a:t>
            </a:r>
            <a:r>
              <a:rPr lang="de-DE" sz="1400" b="1" dirty="0"/>
              <a:t>(IIR Filter)</a:t>
            </a:r>
          </a:p>
          <a:p>
            <a:pPr marL="127000" indent="0">
              <a:buNone/>
            </a:pPr>
            <a:r>
              <a:rPr lang="de-DE" sz="1400" dirty="0"/>
              <a:t>x = x / max(abs(x)); </a:t>
            </a:r>
            <a:r>
              <a:rPr lang="de-DE" sz="1400" b="1" dirty="0"/>
              <a:t>(Maximum Amplitude 1 &amp; -1)</a:t>
            </a:r>
          </a:p>
          <a:p>
            <a:pPr marL="127000" indent="0">
              <a:buNone/>
            </a:pPr>
            <a:r>
              <a:rPr lang="de-DE" sz="1400" dirty="0"/>
              <a:t>x(abs(x)&lt;0.02)=0;  </a:t>
            </a:r>
            <a:r>
              <a:rPr lang="de-DE" sz="1400" b="1" dirty="0"/>
              <a:t>(Removes Quiet Sounds)</a:t>
            </a:r>
          </a:p>
          <a:p>
            <a:pPr marL="127000" indent="0">
              <a:buNone/>
            </a:pPr>
            <a:r>
              <a:rPr lang="en-US" sz="1800" dirty="0">
                <a:solidFill>
                  <a:schemeClr val="tx1"/>
                </a:solidFill>
              </a:rPr>
              <a:t>4) Design FIR Filter</a:t>
            </a:r>
          </a:p>
          <a:p>
            <a:pPr marL="127000" indent="0">
              <a:buNone/>
            </a:pPr>
            <a:r>
              <a:rPr lang="pt-BR" sz="1400" dirty="0"/>
              <a:t>coeffs = fir1(N-1, ..., ..., kaiser(N,5));</a:t>
            </a:r>
            <a:r>
              <a:rPr lang="pt-BR" sz="1400" b="1" dirty="0"/>
              <a:t> (Used with fir1 to shape the filter response)</a:t>
            </a:r>
            <a:endParaRPr lang="en-US" sz="1400" b="1" dirty="0"/>
          </a:p>
          <a:p>
            <a:pPr marL="127000" indent="0">
              <a:buNone/>
            </a:pPr>
            <a:r>
              <a:rPr lang="en-US" sz="1800" dirty="0">
                <a:solidFill>
                  <a:schemeClr val="tx1"/>
                </a:solidFill>
              </a:rPr>
              <a:t>5) Apply Filter</a:t>
            </a:r>
          </a:p>
          <a:p>
            <a:pPr marL="127000" indent="0">
              <a:buNone/>
            </a:pPr>
            <a:r>
              <a:rPr lang="es-ES" sz="1400" dirty="0"/>
              <a:t>y = </a:t>
            </a:r>
            <a:r>
              <a:rPr lang="es-ES" sz="1400" dirty="0" err="1"/>
              <a:t>filter</a:t>
            </a:r>
            <a:r>
              <a:rPr lang="es-ES" sz="1400" dirty="0"/>
              <a:t>(coeffs,1,x); </a:t>
            </a:r>
            <a:r>
              <a:rPr lang="es-ES" sz="1400" b="1" dirty="0"/>
              <a:t>(</a:t>
            </a:r>
            <a:r>
              <a:rPr lang="es-ES" sz="1400" b="1" dirty="0" err="1"/>
              <a:t>Filtering</a:t>
            </a:r>
            <a:r>
              <a:rPr lang="es-ES" sz="1400" b="1" dirty="0"/>
              <a:t> </a:t>
            </a:r>
            <a:r>
              <a:rPr lang="es-ES" sz="1400" b="1" dirty="0" err="1"/>
              <a:t>the</a:t>
            </a:r>
            <a:r>
              <a:rPr lang="es-ES" sz="1400" b="1" dirty="0"/>
              <a:t> pre </a:t>
            </a:r>
            <a:r>
              <a:rPr lang="es-ES" sz="1400" b="1" dirty="0" err="1"/>
              <a:t>filtered</a:t>
            </a:r>
            <a:r>
              <a:rPr lang="es-ES" sz="1400" b="1" dirty="0"/>
              <a:t> </a:t>
            </a:r>
            <a:r>
              <a:rPr lang="es-ES" sz="1400" b="1" dirty="0" err="1"/>
              <a:t>signal</a:t>
            </a:r>
            <a:r>
              <a:rPr lang="es-ES" sz="1400" b="1" dirty="0"/>
              <a:t>)</a:t>
            </a:r>
          </a:p>
          <a:p>
            <a:pPr marL="127000" indent="0">
              <a:buNone/>
            </a:pPr>
            <a:r>
              <a:rPr lang="es-ES" sz="1400" dirty="0"/>
              <a:t>y = y - mean(y);  </a:t>
            </a:r>
            <a:r>
              <a:rPr lang="es-ES" sz="1400" b="1" dirty="0"/>
              <a:t>(</a:t>
            </a:r>
            <a:r>
              <a:rPr lang="es-ES" sz="1400" b="1" dirty="0" err="1"/>
              <a:t>Remove</a:t>
            </a:r>
            <a:r>
              <a:rPr lang="es-ES" sz="1400" b="1" dirty="0"/>
              <a:t> DC Offset)</a:t>
            </a:r>
          </a:p>
          <a:p>
            <a:pPr marL="127000" indent="0">
              <a:buNone/>
            </a:pPr>
            <a:r>
              <a:rPr lang="es-ES" sz="1400" dirty="0"/>
              <a:t>y = y / </a:t>
            </a:r>
            <a:r>
              <a:rPr lang="es-ES" sz="1400" dirty="0" err="1"/>
              <a:t>max</a:t>
            </a:r>
            <a:r>
              <a:rPr lang="es-ES" sz="1400" dirty="0"/>
              <a:t>(</a:t>
            </a:r>
            <a:r>
              <a:rPr lang="es-ES" sz="1400" dirty="0" err="1"/>
              <a:t>abs</a:t>
            </a:r>
            <a:r>
              <a:rPr lang="es-ES" sz="1400" dirty="0"/>
              <a:t>(y)) * 0.98; </a:t>
            </a:r>
            <a:r>
              <a:rPr lang="es-ES" sz="1400" b="1" dirty="0"/>
              <a:t>(</a:t>
            </a:r>
            <a:r>
              <a:rPr lang="es-ES" sz="1400" b="1" dirty="0" err="1"/>
              <a:t>Normalize</a:t>
            </a:r>
            <a:r>
              <a:rPr lang="es-ES" sz="1400" b="1" dirty="0"/>
              <a:t> Output)</a:t>
            </a:r>
          </a:p>
          <a:p>
            <a:pPr marL="127000" indent="0">
              <a:buNone/>
            </a:pPr>
            <a:endParaRPr lang="en-US" dirty="0"/>
          </a:p>
        </p:txBody>
      </p:sp>
      <p:sp>
        <p:nvSpPr>
          <p:cNvPr id="4" name="Slide Number Placeholder 3">
            <a:extLst>
              <a:ext uri="{FF2B5EF4-FFF2-40B4-BE49-F238E27FC236}">
                <a16:creationId xmlns:a16="http://schemas.microsoft.com/office/drawing/2014/main" id="{DAD828F3-3432-84C6-48D6-B0968895857D}"/>
              </a:ext>
            </a:extLst>
          </p:cNvPr>
          <p:cNvSpPr>
            <a:spLocks noGrp="1"/>
          </p:cNvSpPr>
          <p:nvPr>
            <p:ph type="sldNum" idx="12"/>
          </p:nvPr>
        </p:nvSpPr>
        <p:spPr/>
        <p:txBody>
          <a:bodyPr>
            <a:normAutofit fontScale="25000" lnSpcReduction="20000"/>
          </a:bodyPr>
          <a:lstStyle/>
          <a:p>
            <a:pPr marL="0" lvl="0" indent="0" algn="r" rtl="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2981645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Signal Visualization Modules</a:t>
            </a:r>
          </a:p>
        </p:txBody>
      </p:sp>
      <p:sp>
        <p:nvSpPr>
          <p:cNvPr id="4" name="Subtitle 3"/>
          <p:cNvSpPr>
            <a:spLocks noGrp="1"/>
          </p:cNvSpPr>
          <p:nvPr>
            <p:ph type="subTitle" idx="13"/>
          </p:nvPr>
        </p:nvSpPr>
        <p:spPr/>
        <p:txBody>
          <a:bodyPr>
            <a:normAutofit/>
          </a:bodyPr>
          <a:lstStyle/>
          <a:p>
            <a:r>
              <a:t>Multi-Domain Analysis Tools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8c2jrjae.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Time-Domain View</a:t>
            </a:r>
          </a:p>
          <a:p>
            <a:pPr algn="ctr">
              <a:spcAft>
                <a:spcPts val="1200"/>
              </a:spcAft>
            </a:pPr>
            <a:r>
              <a:rPr sz="1300" b="0" i="0">
                <a:solidFill>
                  <a:srgbClr val="616161"/>
                </a:solidFill>
                <a:latin typeface="Proxima Nova"/>
              </a:rPr>
              <a:t>Visualizes raw and filtered waveforms to show temporal noise suppression.</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gy3715y0.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Frequency Spectrum</a:t>
            </a:r>
          </a:p>
          <a:p>
            <a:pPr algn="ctr">
              <a:spcAft>
                <a:spcPts val="1200"/>
              </a:spcAft>
            </a:pPr>
            <a:r>
              <a:rPr sz="1300" b="0" i="0">
                <a:solidFill>
                  <a:srgbClr val="616161"/>
                </a:solidFill>
                <a:latin typeface="Proxima Nova"/>
              </a:rPr>
              <a:t>FFT-based display of spectral content for pre- and post-filtered signals.</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2887712"/>
            <a:ext cx="304800" cy="304800"/>
          </a:xfrm>
          <a:prstGeom prst="rect">
            <a:avLst/>
          </a:prstGeom>
          <a:noFill/>
          <a:ln>
            <a:noFill/>
          </a:ln>
        </p:spPr>
        <p:txBody>
          <a:bodyPr wrap="square" lIns="0" tIns="0" rIns="0" bIns="0" anchor="t">
            <a:spAutoFit/>
          </a:bodyPr>
          <a:lstStyle/>
          <a:p>
            <a:pPr algn="ctr"/>
            <a:endParaRPr/>
          </a:p>
        </p:txBody>
      </p:sp>
      <p:pic>
        <p:nvPicPr>
          <p:cNvPr id="22" name="Picture 21" descr="tmpd2sutt9f.png"/>
          <p:cNvPicPr>
            <a:picLocks noChangeAspect="1"/>
          </p:cNvPicPr>
          <p:nvPr/>
        </p:nvPicPr>
        <p:blipFill>
          <a:blip r:embed="rId5"/>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Filter Magnitude</a:t>
            </a:r>
          </a:p>
          <a:p>
            <a:pPr algn="ctr">
              <a:spcAft>
                <a:spcPts val="1200"/>
              </a:spcAft>
            </a:pPr>
            <a:r>
              <a:rPr sz="1300" b="0" i="0">
                <a:solidFill>
                  <a:srgbClr val="616161"/>
                </a:solidFill>
                <a:latin typeface="Proxima Nova"/>
              </a:rPr>
              <a:t>Plots 20log10 magnitude response of designed FIR filter.</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2887712"/>
            <a:ext cx="304800" cy="304800"/>
          </a:xfrm>
          <a:prstGeom prst="rect">
            <a:avLst/>
          </a:prstGeom>
          <a:noFill/>
          <a:ln>
            <a:noFill/>
          </a:ln>
        </p:spPr>
        <p:txBody>
          <a:bodyPr wrap="square" lIns="0" tIns="0" rIns="0" bIns="0" anchor="t">
            <a:spAutoFit/>
          </a:bodyPr>
          <a:lstStyle/>
          <a:p>
            <a:pPr algn="ctr"/>
            <a:endParaRPr/>
          </a:p>
        </p:txBody>
      </p:sp>
      <p:pic>
        <p:nvPicPr>
          <p:cNvPr id="27" name="Picture 26" descr="tmpc9q8rsbw.png"/>
          <p:cNvPicPr>
            <a:picLocks noChangeAspect="1"/>
          </p:cNvPicPr>
          <p:nvPr/>
        </p:nvPicPr>
        <p:blipFill>
          <a:blip r:embed="rId6"/>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Phase Response</a:t>
            </a:r>
          </a:p>
          <a:p>
            <a:pPr algn="ctr">
              <a:spcAft>
                <a:spcPts val="1200"/>
              </a:spcAft>
            </a:pPr>
            <a:r>
              <a:rPr sz="1300" b="0" i="0">
                <a:solidFill>
                  <a:srgbClr val="616161"/>
                </a:solidFill>
                <a:latin typeface="Proxima Nova"/>
              </a:rPr>
              <a:t>Unwrapped phase plot reveals frequency-dependent delays.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Audio Playback &amp; Export Features</a:t>
            </a:r>
          </a:p>
        </p:txBody>
      </p:sp>
      <p:sp>
        <p:nvSpPr>
          <p:cNvPr id="4" name="Subtitle 3"/>
          <p:cNvSpPr>
            <a:spLocks noGrp="1"/>
          </p:cNvSpPr>
          <p:nvPr>
            <p:ph type="subTitle" idx="13"/>
          </p:nvPr>
        </p:nvSpPr>
        <p:spPr/>
        <p:txBody>
          <a:bodyPr>
            <a:normAutofit/>
          </a:bodyPr>
          <a:lstStyle/>
          <a:p>
            <a:r>
              <a:t>Interactive Output Utilities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c_k7dvlg.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Dual Playback</a:t>
            </a:r>
          </a:p>
          <a:p>
            <a:pPr algn="ctr">
              <a:spcAft>
                <a:spcPts val="1200"/>
              </a:spcAft>
            </a:pPr>
            <a:r>
              <a:rPr sz="1300" b="0" i="0">
                <a:solidFill>
                  <a:srgbClr val="616161"/>
                </a:solidFill>
                <a:latin typeface="Proxima Nova"/>
              </a:rPr>
              <a:t>Supports listening to both original and filtered audio for comparison.</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841p6wtw.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On-Demand Filtering</a:t>
            </a:r>
          </a:p>
          <a:p>
            <a:pPr algn="ctr">
              <a:spcAft>
                <a:spcPts val="1200"/>
              </a:spcAft>
            </a:pPr>
            <a:r>
              <a:rPr sz="1300" b="0" i="0">
                <a:solidFill>
                  <a:srgbClr val="616161"/>
                </a:solidFill>
                <a:latin typeface="Proxima Nova"/>
              </a:rPr>
              <a:t>Real-time response to user-initiated playback or processing commands.</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2887712"/>
            <a:ext cx="304800" cy="304800"/>
          </a:xfrm>
          <a:prstGeom prst="rect">
            <a:avLst/>
          </a:prstGeom>
          <a:noFill/>
          <a:ln>
            <a:noFill/>
          </a:ln>
        </p:spPr>
        <p:txBody>
          <a:bodyPr wrap="square" lIns="0" tIns="0" rIns="0" bIns="0" anchor="t">
            <a:spAutoFit/>
          </a:bodyPr>
          <a:lstStyle/>
          <a:p>
            <a:pPr algn="ctr"/>
            <a:endParaRPr/>
          </a:p>
        </p:txBody>
      </p:sp>
      <p:pic>
        <p:nvPicPr>
          <p:cNvPr id="22" name="Picture 21" descr="tmpsqm2p880.png"/>
          <p:cNvPicPr>
            <a:picLocks noChangeAspect="1"/>
          </p:cNvPicPr>
          <p:nvPr/>
        </p:nvPicPr>
        <p:blipFill>
          <a:blip r:embed="rId5"/>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Export to WAV</a:t>
            </a:r>
          </a:p>
          <a:p>
            <a:pPr algn="ctr">
              <a:spcAft>
                <a:spcPts val="1200"/>
              </a:spcAft>
            </a:pPr>
            <a:r>
              <a:rPr sz="1300" b="0" i="0">
                <a:solidFill>
                  <a:srgbClr val="616161"/>
                </a:solidFill>
                <a:latin typeface="Proxima Nova"/>
              </a:rPr>
              <a:t>Saves the filtered audio to disk with standard sampling rate.</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2887712"/>
            <a:ext cx="304800" cy="304800"/>
          </a:xfrm>
          <a:prstGeom prst="rect">
            <a:avLst/>
          </a:prstGeom>
          <a:noFill/>
          <a:ln>
            <a:noFill/>
          </a:ln>
        </p:spPr>
        <p:txBody>
          <a:bodyPr wrap="square" lIns="0" tIns="0" rIns="0" bIns="0" anchor="t">
            <a:spAutoFit/>
          </a:bodyPr>
          <a:lstStyle/>
          <a:p>
            <a:pPr algn="ctr"/>
            <a:endParaRPr/>
          </a:p>
        </p:txBody>
      </p:sp>
      <p:pic>
        <p:nvPicPr>
          <p:cNvPr id="27" name="Picture 26" descr="tmpayvhr2xo.png"/>
          <p:cNvPicPr>
            <a:picLocks noChangeAspect="1"/>
          </p:cNvPicPr>
          <p:nvPr/>
        </p:nvPicPr>
        <p:blipFill>
          <a:blip r:embed="rId6"/>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Status Updates</a:t>
            </a:r>
          </a:p>
          <a:p>
            <a:pPr algn="ctr">
              <a:spcAft>
                <a:spcPts val="1200"/>
              </a:spcAft>
            </a:pPr>
            <a:r>
              <a:rPr sz="1300" b="0" i="0">
                <a:solidFill>
                  <a:srgbClr val="616161"/>
                </a:solidFill>
                <a:latin typeface="Proxima Nova"/>
              </a:rPr>
              <a:t>Live messages guide user actions and system state.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Project Impact &amp; Learning Outcomes</a:t>
            </a:r>
          </a:p>
        </p:txBody>
      </p:sp>
      <p:sp>
        <p:nvSpPr>
          <p:cNvPr id="4" name="Subtitle 3"/>
          <p:cNvSpPr>
            <a:spLocks noGrp="1"/>
          </p:cNvSpPr>
          <p:nvPr>
            <p:ph type="subTitle" idx="13"/>
          </p:nvPr>
        </p:nvSpPr>
        <p:spPr/>
        <p:txBody>
          <a:bodyPr>
            <a:normAutofit/>
          </a:bodyPr>
          <a:lstStyle/>
          <a:p>
            <a:r>
              <a:t>Reflections on DSP Application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yx0iomkk.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Applied Theory</a:t>
            </a:r>
          </a:p>
          <a:p>
            <a:pPr algn="ctr">
              <a:spcAft>
                <a:spcPts val="1200"/>
              </a:spcAft>
            </a:pPr>
            <a:r>
              <a:rPr sz="1300" b="0" i="0">
                <a:solidFill>
                  <a:srgbClr val="616161"/>
                </a:solidFill>
                <a:latin typeface="Proxima Nova"/>
              </a:rPr>
              <a:t>Translates FIR filter and spectral processing concepts into practical use.</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nq01mv8k.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Hands-On DSP</a:t>
            </a:r>
          </a:p>
          <a:p>
            <a:pPr algn="ctr">
              <a:spcAft>
                <a:spcPts val="1200"/>
              </a:spcAft>
            </a:pPr>
            <a:r>
              <a:rPr sz="1300" b="0" i="0">
                <a:solidFill>
                  <a:srgbClr val="616161"/>
                </a:solidFill>
                <a:latin typeface="Proxima Nova"/>
              </a:rPr>
              <a:t>Gained skills in MATLAB programming and GUI-based signal design.</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2887712"/>
            <a:ext cx="304800" cy="304800"/>
          </a:xfrm>
          <a:prstGeom prst="rect">
            <a:avLst/>
          </a:prstGeom>
          <a:noFill/>
          <a:ln>
            <a:noFill/>
          </a:ln>
        </p:spPr>
        <p:txBody>
          <a:bodyPr wrap="square" lIns="0" tIns="0" rIns="0" bIns="0" anchor="t">
            <a:spAutoFit/>
          </a:bodyPr>
          <a:lstStyle/>
          <a:p>
            <a:pPr algn="ctr"/>
            <a:endParaRPr/>
          </a:p>
        </p:txBody>
      </p:sp>
      <p:pic>
        <p:nvPicPr>
          <p:cNvPr id="22" name="Picture 21" descr="tmp1jam2kgi.png"/>
          <p:cNvPicPr>
            <a:picLocks noChangeAspect="1"/>
          </p:cNvPicPr>
          <p:nvPr/>
        </p:nvPicPr>
        <p:blipFill>
          <a:blip r:embed="rId5"/>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Audio Engineering Insight</a:t>
            </a:r>
          </a:p>
          <a:p>
            <a:pPr algn="ctr">
              <a:spcAft>
                <a:spcPts val="1200"/>
              </a:spcAft>
            </a:pPr>
            <a:r>
              <a:rPr sz="1300" b="0" i="0">
                <a:solidFill>
                  <a:srgbClr val="616161"/>
                </a:solidFill>
                <a:latin typeface="Proxima Nova"/>
              </a:rPr>
              <a:t>Improved understanding of noise suppression and perceptual audio quality.</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2887712"/>
            <a:ext cx="304800" cy="304800"/>
          </a:xfrm>
          <a:prstGeom prst="rect">
            <a:avLst/>
          </a:prstGeom>
          <a:noFill/>
          <a:ln>
            <a:noFill/>
          </a:ln>
        </p:spPr>
        <p:txBody>
          <a:bodyPr wrap="square" lIns="0" tIns="0" rIns="0" bIns="0" anchor="t">
            <a:spAutoFit/>
          </a:bodyPr>
          <a:lstStyle/>
          <a:p>
            <a:pPr algn="ctr"/>
            <a:endParaRPr/>
          </a:p>
        </p:txBody>
      </p:sp>
      <p:pic>
        <p:nvPicPr>
          <p:cNvPr id="27" name="Picture 26" descr="tmptx3exk6w.png"/>
          <p:cNvPicPr>
            <a:picLocks noChangeAspect="1"/>
          </p:cNvPicPr>
          <p:nvPr/>
        </p:nvPicPr>
        <p:blipFill>
          <a:blip r:embed="rId6"/>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Project Versatility</a:t>
            </a:r>
          </a:p>
          <a:p>
            <a:pPr algn="ctr">
              <a:spcAft>
                <a:spcPts val="1200"/>
              </a:spcAft>
            </a:pPr>
            <a:r>
              <a:rPr sz="1300" b="0" i="0">
                <a:solidFill>
                  <a:srgbClr val="616161"/>
                </a:solidFill>
                <a:latin typeface="Proxima Nova"/>
              </a:rPr>
              <a:t>Usable for education, prototyping, and real-world filtering scenarios.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1135</Words>
  <Application>Microsoft Office PowerPoint</Application>
  <PresentationFormat>On-screen Show (16:9)</PresentationFormat>
  <Paragraphs>94</Paragraphs>
  <Slides>7</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Proxima Nova</vt:lpstr>
      <vt:lpstr>Arial</vt:lpstr>
      <vt:lpstr>Spearmint</vt:lpstr>
      <vt:lpstr>FIR Audio Noise Removal Studio</vt:lpstr>
      <vt:lpstr>GUI Design &amp; Sidebar Controls</vt:lpstr>
      <vt:lpstr>FIR Filter Application Logic</vt:lpstr>
      <vt:lpstr>Procedure </vt:lpstr>
      <vt:lpstr>Signal Visualization Modules</vt:lpstr>
      <vt:lpstr>Audio Playback &amp; Export Features</vt:lpstr>
      <vt:lpstr>Project Impact &amp; Learning Outcomes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(FA23-BCE-060) MUHAMMAD ATTIQ</cp:lastModifiedBy>
  <cp:revision>35</cp:revision>
  <dcterms:modified xsi:type="dcterms:W3CDTF">2025-06-18T18:01:59Z</dcterms:modified>
</cp:coreProperties>
</file>