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Neighborhoods Similarities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960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a:t>As we saw previously we were able to reach a model that can answer our </a:t>
            </a:r>
            <a:r>
              <a:rPr lang="en-US" dirty="0" smtClean="0"/>
              <a:t>question, However </a:t>
            </a:r>
            <a:r>
              <a:rPr lang="en-US" dirty="0"/>
              <a:t>it is somewhat hard to measure the accuracy of mentioned model as it </a:t>
            </a:r>
            <a:r>
              <a:rPr lang="en-US" dirty="0" smtClean="0"/>
              <a:t>is the </a:t>
            </a:r>
            <a:r>
              <a:rPr lang="en-US" dirty="0"/>
              <a:t>case with most clustering problems but that is okay in a way since the goal </a:t>
            </a:r>
            <a:r>
              <a:rPr lang="en-US" dirty="0" smtClean="0"/>
              <a:t>of this </a:t>
            </a:r>
            <a:r>
              <a:rPr lang="en-US" dirty="0"/>
              <a:t>model is to give an approximate recommendation for someone looking  to </a:t>
            </a:r>
            <a:r>
              <a:rPr lang="en-US" dirty="0" smtClean="0"/>
              <a:t>move </a:t>
            </a:r>
            <a:r>
              <a:rPr lang="en-US" dirty="0"/>
              <a:t>to a new neighborhood and doesn’t want to change his/her lifestyle </a:t>
            </a:r>
            <a:r>
              <a:rPr lang="en-US" dirty="0" smtClean="0"/>
              <a:t>dramatically.</a:t>
            </a:r>
          </a:p>
          <a:p>
            <a:pPr marL="0" indent="0">
              <a:buNone/>
            </a:pPr>
            <a:r>
              <a:rPr lang="en-US" dirty="0" smtClean="0"/>
              <a:t>Yet </a:t>
            </a:r>
            <a:r>
              <a:rPr lang="en-US" dirty="0"/>
              <a:t>there is still one big limitation in our project and it is that we </a:t>
            </a:r>
            <a:r>
              <a:rPr lang="en-US" dirty="0" smtClean="0"/>
              <a:t>didn’t </a:t>
            </a:r>
            <a:r>
              <a:rPr lang="en-US" dirty="0"/>
              <a:t>use enough features to have the best decision possible since we considered </a:t>
            </a:r>
            <a:r>
              <a:rPr lang="en-US" dirty="0" smtClean="0"/>
              <a:t>the </a:t>
            </a:r>
            <a:r>
              <a:rPr lang="en-US" dirty="0"/>
              <a:t>7 most common venues to be the only deciding </a:t>
            </a:r>
            <a:r>
              <a:rPr lang="en-US" dirty="0" smtClean="0"/>
              <a:t>factor.</a:t>
            </a:r>
            <a:endParaRPr lang="en-US" dirty="0"/>
          </a:p>
        </p:txBody>
      </p:sp>
    </p:spTree>
    <p:extLst>
      <p:ext uri="{BB962C8B-B14F-4D97-AF65-F5344CB8AC3E}">
        <p14:creationId xmlns:p14="http://schemas.microsoft.com/office/powerpoint/2010/main" val="386847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Discussion(Contd..)</a:t>
            </a:r>
            <a:endParaRPr lang="en-US" dirty="0"/>
          </a:p>
        </p:txBody>
      </p:sp>
      <p:sp>
        <p:nvSpPr>
          <p:cNvPr id="3" name="Content Placeholder 2"/>
          <p:cNvSpPr>
            <a:spLocks noGrp="1"/>
          </p:cNvSpPr>
          <p:nvPr>
            <p:ph idx="1"/>
          </p:nvPr>
        </p:nvSpPr>
        <p:spPr/>
        <p:txBody>
          <a:bodyPr/>
          <a:lstStyle/>
          <a:p>
            <a:pPr marL="0" indent="0">
              <a:buNone/>
            </a:pPr>
            <a:r>
              <a:rPr lang="en-US" dirty="0"/>
              <a:t>So for future work we </a:t>
            </a:r>
            <a:r>
              <a:rPr lang="en-US" dirty="0" smtClean="0"/>
              <a:t>can </a:t>
            </a:r>
            <a:r>
              <a:rPr lang="en-US" dirty="0"/>
              <a:t>add more features like land area, population density and average monthly </a:t>
            </a:r>
            <a:r>
              <a:rPr lang="en-US" dirty="0" smtClean="0"/>
              <a:t>temperature </a:t>
            </a:r>
            <a:r>
              <a:rPr lang="en-US" dirty="0"/>
              <a:t>and other properties that can factor in one’s decision to choose a new </a:t>
            </a:r>
            <a:r>
              <a:rPr lang="en-US" dirty="0" smtClean="0"/>
              <a:t>living </a:t>
            </a:r>
            <a:r>
              <a:rPr lang="en-US" dirty="0"/>
              <a:t>area. We can also try different models that can help us achieve our goal such </a:t>
            </a:r>
            <a:r>
              <a:rPr lang="en-US" dirty="0" smtClean="0"/>
              <a:t>as </a:t>
            </a:r>
            <a:r>
              <a:rPr lang="en-US" dirty="0"/>
              <a:t>fuzzy clustering model which can be very useful to us since it supports a data </a:t>
            </a:r>
            <a:r>
              <a:rPr lang="en-US" dirty="0" smtClean="0"/>
              <a:t>point </a:t>
            </a:r>
            <a:r>
              <a:rPr lang="en-US" dirty="0"/>
              <a:t>belonging to multiple clusters in </a:t>
            </a:r>
            <a:r>
              <a:rPr lang="en-US" dirty="0" smtClean="0"/>
              <a:t>different degrees </a:t>
            </a:r>
            <a:r>
              <a:rPr lang="en-US" dirty="0"/>
              <a:t>on possibility.</a:t>
            </a:r>
          </a:p>
          <a:p>
            <a:pPr marL="0" indent="0">
              <a:buNone/>
            </a:pPr>
            <a:endParaRPr lang="en-US" dirty="0"/>
          </a:p>
        </p:txBody>
      </p:sp>
    </p:spTree>
    <p:extLst>
      <p:ext uri="{BB962C8B-B14F-4D97-AF65-F5344CB8AC3E}">
        <p14:creationId xmlns:p14="http://schemas.microsoft.com/office/powerpoint/2010/main" val="141389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a:t>In conclusion, we find that we can find hierarchal clustering model to help </a:t>
            </a:r>
            <a:r>
              <a:rPr lang="en-US" dirty="0" smtClean="0"/>
              <a:t>us find </a:t>
            </a:r>
            <a:r>
              <a:rPr lang="en-US" dirty="0"/>
              <a:t>the most similar neighborhood for a specific neighborhood in order to </a:t>
            </a:r>
            <a:r>
              <a:rPr lang="en-US" dirty="0" smtClean="0"/>
              <a:t>help someone </a:t>
            </a:r>
            <a:r>
              <a:rPr lang="en-US" dirty="0"/>
              <a:t>trying to decide on a new place to live without making dramatic </a:t>
            </a:r>
            <a:r>
              <a:rPr lang="en-US" dirty="0" smtClean="0"/>
              <a:t>changes to </a:t>
            </a:r>
            <a:r>
              <a:rPr lang="en-US" dirty="0"/>
              <a:t>his/her routine but we find that one limiting factor in our work is the </a:t>
            </a:r>
            <a:r>
              <a:rPr lang="en-US" dirty="0" smtClean="0"/>
              <a:t>features we </a:t>
            </a:r>
            <a:r>
              <a:rPr lang="en-US" dirty="0"/>
              <a:t>chose to help our model decision as it is not enough to help our model </a:t>
            </a:r>
            <a:r>
              <a:rPr lang="en-US" dirty="0" smtClean="0"/>
              <a:t>achieve the </a:t>
            </a:r>
            <a:r>
              <a:rPr lang="en-US" dirty="0"/>
              <a:t>best decision possible thus it will add more feature in our future work.</a:t>
            </a:r>
          </a:p>
          <a:p>
            <a:pPr marL="0" indent="0">
              <a:buNone/>
            </a:pPr>
            <a:endParaRPr lang="en-US" dirty="0"/>
          </a:p>
        </p:txBody>
      </p:sp>
    </p:spTree>
    <p:extLst>
      <p:ext uri="{BB962C8B-B14F-4D97-AF65-F5344CB8AC3E}">
        <p14:creationId xmlns:p14="http://schemas.microsoft.com/office/powerpoint/2010/main" val="186160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[1]: </a:t>
            </a:r>
            <a:r>
              <a:rPr lang="en-US" u="sng" dirty="0">
                <a:hlinkClick r:id="rId2"/>
              </a:rPr>
              <a:t>https://cocl.us/new_york_dataset</a:t>
            </a:r>
            <a:endParaRPr lang="en-US" dirty="0"/>
          </a:p>
          <a:p>
            <a:r>
              <a:rPr lang="en-US"/>
              <a:t>[2]: </a:t>
            </a:r>
            <a:r>
              <a:rPr lang="en-US" u="sng">
                <a:hlinkClick r:id="rId3"/>
              </a:rPr>
              <a:t>https://en.wikipedia.org/wiki/List_of_postal_codes_of_Canada:_M</a:t>
            </a:r>
            <a:endParaRPr lang="en-US"/>
          </a:p>
          <a:p>
            <a:pPr marL="0" indent="0">
              <a:buNone/>
            </a:pPr>
            <a:endParaRPr lang="en-US"/>
          </a:p>
        </p:txBody>
      </p:sp>
    </p:spTree>
    <p:extLst>
      <p:ext uri="{BB962C8B-B14F-4D97-AF65-F5344CB8AC3E}">
        <p14:creationId xmlns:p14="http://schemas.microsoft.com/office/powerpoint/2010/main" val="36895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Moving can be a tricky decision in itself without having to deal with choosing the best area suited to you</a:t>
            </a:r>
          </a:p>
          <a:p>
            <a:r>
              <a:rPr lang="en-US" dirty="0" smtClean="0"/>
              <a:t>Since it is hard to adapt to a new place we found that it helps for one to find place where can keep practicing his daily routines, like going to nearby gym in the morning or getting you coffee in café near your house before </a:t>
            </a:r>
            <a:r>
              <a:rPr lang="en-US" dirty="0"/>
              <a:t>g</a:t>
            </a:r>
            <a:r>
              <a:rPr lang="en-US" dirty="0" smtClean="0"/>
              <a:t>etting to work</a:t>
            </a:r>
          </a:p>
          <a:p>
            <a:r>
              <a:rPr lang="en-US" dirty="0" smtClean="0"/>
              <a:t>Hence we came up with this idea where we try to find the most similar neighborhoods between two cities I to help people who are interested in moving out of their current neighborhood by recommending for them the neighborhood that best fit there </a:t>
            </a:r>
            <a:r>
              <a:rPr lang="en-US" dirty="0" err="1" smtClean="0"/>
              <a:t>lifstyle</a:t>
            </a:r>
            <a:endParaRPr lang="en-US" dirty="0" smtClean="0"/>
          </a:p>
        </p:txBody>
      </p:sp>
    </p:spTree>
    <p:extLst>
      <p:ext uri="{BB962C8B-B14F-4D97-AF65-F5344CB8AC3E}">
        <p14:creationId xmlns:p14="http://schemas.microsoft.com/office/powerpoint/2010/main" val="50700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New York Data</a:t>
            </a:r>
            <a:endParaRPr lang="en-US" dirty="0"/>
          </a:p>
        </p:txBody>
      </p:sp>
      <p:sp>
        <p:nvSpPr>
          <p:cNvPr id="3" name="Content Placeholder 2"/>
          <p:cNvSpPr>
            <a:spLocks noGrp="1"/>
          </p:cNvSpPr>
          <p:nvPr>
            <p:ph idx="1"/>
          </p:nvPr>
        </p:nvSpPr>
        <p:spPr/>
        <p:txBody>
          <a:bodyPr/>
          <a:lstStyle/>
          <a:p>
            <a:r>
              <a:rPr lang="en-US" dirty="0"/>
              <a:t>for new York Data we used a the same dataset we have used previously in the 3</a:t>
            </a:r>
            <a:r>
              <a:rPr lang="en-US" baseline="30000" dirty="0"/>
              <a:t>rd</a:t>
            </a:r>
            <a:r>
              <a:rPr lang="en-US" dirty="0"/>
              <a:t> week lab in the course</a:t>
            </a:r>
            <a:r>
              <a:rPr lang="en-US" baseline="30000" dirty="0"/>
              <a:t>[1]</a:t>
            </a:r>
            <a:r>
              <a:rPr lang="en-US" dirty="0"/>
              <a:t> which provided a </a:t>
            </a:r>
            <a:r>
              <a:rPr lang="en-US" dirty="0" err="1"/>
              <a:t>json</a:t>
            </a:r>
            <a:r>
              <a:rPr lang="en-US" dirty="0"/>
              <a:t> file that contains an already well organized data that didn’t need much cleaning and looked eventually like this</a:t>
            </a:r>
            <a:r>
              <a:rPr lang="en-US" dirty="0" smtClean="0"/>
              <a:t>:</a:t>
            </a:r>
          </a:p>
          <a:p>
            <a:pPr marL="0" indent="0">
              <a:buNone/>
            </a:pPr>
            <a:r>
              <a:rPr lang="en-US" dirty="0"/>
              <a:t/>
            </a:r>
            <a:br>
              <a:rPr lang="en-US" dirty="0"/>
            </a:br>
            <a:endParaRPr lang="en-US" dirty="0"/>
          </a:p>
        </p:txBody>
      </p:sp>
      <p:pic>
        <p:nvPicPr>
          <p:cNvPr id="4" name="Picture 3"/>
          <p:cNvPicPr/>
          <p:nvPr/>
        </p:nvPicPr>
        <p:blipFill>
          <a:blip r:embed="rId2"/>
          <a:stretch>
            <a:fillRect/>
          </a:stretch>
        </p:blipFill>
        <p:spPr>
          <a:xfrm>
            <a:off x="1493950" y="3553898"/>
            <a:ext cx="5902146" cy="1733550"/>
          </a:xfrm>
          <a:prstGeom prst="rect">
            <a:avLst/>
          </a:prstGeom>
        </p:spPr>
      </p:pic>
    </p:spTree>
    <p:extLst>
      <p:ext uri="{BB962C8B-B14F-4D97-AF65-F5344CB8AC3E}">
        <p14:creationId xmlns:p14="http://schemas.microsoft.com/office/powerpoint/2010/main" val="3809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Toronto Data</a:t>
            </a:r>
            <a:endParaRPr lang="en-US" dirty="0"/>
          </a:p>
        </p:txBody>
      </p:sp>
      <p:sp>
        <p:nvSpPr>
          <p:cNvPr id="3" name="Content Placeholder 2"/>
          <p:cNvSpPr>
            <a:spLocks noGrp="1"/>
          </p:cNvSpPr>
          <p:nvPr>
            <p:ph idx="1"/>
          </p:nvPr>
        </p:nvSpPr>
        <p:spPr/>
        <p:txBody>
          <a:bodyPr/>
          <a:lstStyle/>
          <a:p>
            <a:r>
              <a:rPr lang="en-US" dirty="0"/>
              <a:t>for the Toronto data we retrieved the boroughs and neighborhoods from a Wikipedia page</a:t>
            </a:r>
            <a:r>
              <a:rPr lang="en-US" baseline="30000" dirty="0"/>
              <a:t>[2]</a:t>
            </a:r>
            <a:r>
              <a:rPr lang="en-US" dirty="0"/>
              <a:t> using web scraping techniques and then we used the geospatial data file that was provided in the 3</a:t>
            </a:r>
            <a:r>
              <a:rPr lang="en-US" baseline="30000" dirty="0"/>
              <a:t>rd</a:t>
            </a:r>
            <a:r>
              <a:rPr lang="en-US" dirty="0"/>
              <a:t> week assignment in order to add the coordinate for each area and after some cleaning by removing all unassigned boroughs and grouping neighborhoods that belongs to the same postal code we came with the </a:t>
            </a:r>
            <a:r>
              <a:rPr lang="en-US" dirty="0" smtClean="0"/>
              <a:t>following table</a:t>
            </a:r>
            <a:r>
              <a:rPr lang="en-US" dirty="0"/>
              <a:t>:</a:t>
            </a:r>
            <a:br>
              <a:rPr lang="en-US" dirty="0"/>
            </a:br>
            <a:endParaRPr lang="en-US" dirty="0"/>
          </a:p>
        </p:txBody>
      </p:sp>
      <p:pic>
        <p:nvPicPr>
          <p:cNvPr id="4" name="Picture 3"/>
          <p:cNvPicPr/>
          <p:nvPr/>
        </p:nvPicPr>
        <p:blipFill>
          <a:blip r:embed="rId2"/>
          <a:stretch>
            <a:fillRect/>
          </a:stretch>
        </p:blipFill>
        <p:spPr>
          <a:xfrm>
            <a:off x="4719302" y="3994596"/>
            <a:ext cx="4762500" cy="1676400"/>
          </a:xfrm>
          <a:prstGeom prst="rect">
            <a:avLst/>
          </a:prstGeom>
        </p:spPr>
      </p:pic>
    </p:spTree>
    <p:extLst>
      <p:ext uri="{BB962C8B-B14F-4D97-AF65-F5344CB8AC3E}">
        <p14:creationId xmlns:p14="http://schemas.microsoft.com/office/powerpoint/2010/main" val="26887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Merging the two Datasets</a:t>
            </a:r>
            <a:endParaRPr lang="en-US" dirty="0"/>
          </a:p>
        </p:txBody>
      </p:sp>
      <p:sp>
        <p:nvSpPr>
          <p:cNvPr id="3" name="Content Placeholder 2"/>
          <p:cNvSpPr>
            <a:spLocks noGrp="1"/>
          </p:cNvSpPr>
          <p:nvPr>
            <p:ph idx="1"/>
          </p:nvPr>
        </p:nvSpPr>
        <p:spPr/>
        <p:txBody>
          <a:bodyPr/>
          <a:lstStyle/>
          <a:p>
            <a:pPr lvl="0"/>
            <a:r>
              <a:rPr lang="en-US" dirty="0" smtClean="0"/>
              <a:t>Finally, we </a:t>
            </a:r>
            <a:r>
              <a:rPr lang="en-US" dirty="0"/>
              <a:t>did some formatting for the Toronto neighborhood data frame to match the same format of the New York Neighborhood data frame in order to concatenate them into one data frame that </a:t>
            </a:r>
            <a:r>
              <a:rPr lang="en-US" dirty="0" smtClean="0"/>
              <a:t>contains all neighborhoods </a:t>
            </a:r>
            <a:r>
              <a:rPr lang="en-US" dirty="0"/>
              <a:t>after adding a suffix to each Neighborhood name to indicate the country the neighborhood belongs to, this step can be very useful if we decided to expand the project in the future to include more </a:t>
            </a:r>
            <a:r>
              <a:rPr lang="en-US" dirty="0" smtClean="0"/>
              <a:t>cities</a:t>
            </a:r>
            <a:endParaRPr lang="en-US" dirty="0"/>
          </a:p>
        </p:txBody>
      </p:sp>
    </p:spTree>
    <p:extLst>
      <p:ext uri="{BB962C8B-B14F-4D97-AF65-F5344CB8AC3E}">
        <p14:creationId xmlns:p14="http://schemas.microsoft.com/office/powerpoint/2010/main" val="393659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Features</a:t>
            </a:r>
            <a:endParaRPr lang="en-US" dirty="0"/>
          </a:p>
        </p:txBody>
      </p:sp>
      <p:sp>
        <p:nvSpPr>
          <p:cNvPr id="3" name="Content Placeholder 2"/>
          <p:cNvSpPr>
            <a:spLocks noGrp="1"/>
          </p:cNvSpPr>
          <p:nvPr>
            <p:ph idx="1"/>
          </p:nvPr>
        </p:nvSpPr>
        <p:spPr>
          <a:xfrm>
            <a:off x="1103312" y="2052918"/>
            <a:ext cx="8946541" cy="4395151"/>
          </a:xfrm>
        </p:spPr>
        <p:txBody>
          <a:bodyPr/>
          <a:lstStyle/>
          <a:p>
            <a:pPr marL="0" indent="0">
              <a:buNone/>
            </a:pPr>
            <a:r>
              <a:rPr lang="en-US" dirty="0"/>
              <a:t>For the purpose of this project, we are going to be considering the venues surrounding a neighborhood to be the only deciding factor to determine the similarity between neighborhoods, as we will extract the X most common venues to use as the features of our </a:t>
            </a:r>
            <a:r>
              <a:rPr lang="en-US" dirty="0" smtClean="0"/>
              <a:t>model and after retrieving those feature we store them in a data frame which eventually looked like this: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47959" y="4028719"/>
            <a:ext cx="8201025" cy="2419350"/>
          </a:xfrm>
          <a:prstGeom prst="rect">
            <a:avLst/>
          </a:prstGeom>
        </p:spPr>
      </p:pic>
    </p:spTree>
    <p:extLst>
      <p:ext uri="{BB962C8B-B14F-4D97-AF65-F5344CB8AC3E}">
        <p14:creationId xmlns:p14="http://schemas.microsoft.com/office/powerpoint/2010/main" val="124691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Model</a:t>
            </a:r>
            <a:endParaRPr lang="en-US" dirty="0"/>
          </a:p>
        </p:txBody>
      </p:sp>
      <p:sp>
        <p:nvSpPr>
          <p:cNvPr id="3" name="Content Placeholder 2"/>
          <p:cNvSpPr>
            <a:spLocks noGrp="1"/>
          </p:cNvSpPr>
          <p:nvPr>
            <p:ph idx="1"/>
          </p:nvPr>
        </p:nvSpPr>
        <p:spPr/>
        <p:txBody>
          <a:bodyPr/>
          <a:lstStyle/>
          <a:p>
            <a:pPr marL="0" indent="0">
              <a:buNone/>
            </a:pPr>
            <a:r>
              <a:rPr lang="en-US" dirty="0"/>
              <a:t>For our model we chose a hierarchal clustering model specifically Agglomerative Clustering since it is the most commonly used hierarchal clustering model, and the reason behind this choice is that for our goal the hierarchal model can give us different levels of similarities as opposed to classical partition based clustering like K-means which can only define the similarity to be between points that belong to same cluster without  considering hoe similar are they, whereas in a hierarchal model we can easily find the neighborhood most similar and dissimilar for any neighborhood which can give more options for our goal </a:t>
            </a:r>
          </a:p>
          <a:p>
            <a:pPr marL="0" indent="0">
              <a:buNone/>
            </a:pPr>
            <a:endParaRPr lang="en-US" dirty="0"/>
          </a:p>
        </p:txBody>
      </p:sp>
    </p:spTree>
    <p:extLst>
      <p:ext uri="{BB962C8B-B14F-4D97-AF65-F5344CB8AC3E}">
        <p14:creationId xmlns:p14="http://schemas.microsoft.com/office/powerpoint/2010/main" val="257133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Libraries</a:t>
            </a:r>
            <a:endParaRPr lang="en-US" dirty="0"/>
          </a:p>
        </p:txBody>
      </p:sp>
      <p:sp>
        <p:nvSpPr>
          <p:cNvPr id="3" name="Content Placeholder 2"/>
          <p:cNvSpPr>
            <a:spLocks noGrp="1"/>
          </p:cNvSpPr>
          <p:nvPr>
            <p:ph idx="1"/>
          </p:nvPr>
        </p:nvSpPr>
        <p:spPr/>
        <p:txBody>
          <a:bodyPr/>
          <a:lstStyle/>
          <a:p>
            <a:r>
              <a:rPr lang="en-US" dirty="0"/>
              <a:t>beautiful soup </a:t>
            </a:r>
            <a:r>
              <a:rPr lang="en-US" dirty="0" smtClean="0"/>
              <a:t>: we used </a:t>
            </a:r>
            <a:r>
              <a:rPr lang="en-US" dirty="0"/>
              <a:t>B</a:t>
            </a:r>
            <a:r>
              <a:rPr lang="en-US" dirty="0" smtClean="0"/>
              <a:t>eautiful </a:t>
            </a:r>
            <a:r>
              <a:rPr lang="en-US" dirty="0"/>
              <a:t>S</a:t>
            </a:r>
            <a:r>
              <a:rPr lang="en-US" dirty="0" smtClean="0"/>
              <a:t>oup library as a web scraping library on order to retrieve the Toronto city data  and format properly</a:t>
            </a:r>
          </a:p>
          <a:p>
            <a:r>
              <a:rPr lang="en-US" dirty="0" smtClean="0"/>
              <a:t>Scipy: we chose Scipy library to represent our model and the reason we chose it over sklearn is that it provides easy and simple function to help us draw our dendrogram</a:t>
            </a:r>
          </a:p>
          <a:p>
            <a:r>
              <a:rPr lang="en-US" dirty="0" err="1" smtClean="0"/>
              <a:t>FourSquare</a:t>
            </a:r>
            <a:r>
              <a:rPr lang="en-US" dirty="0" smtClean="0"/>
              <a:t>: we used </a:t>
            </a:r>
            <a:r>
              <a:rPr lang="en-US" dirty="0" err="1" smtClean="0"/>
              <a:t>FourSquare</a:t>
            </a:r>
            <a:r>
              <a:rPr lang="en-US" dirty="0" smtClean="0"/>
              <a:t> API to retrieve the all the venues nearby a specific location</a:t>
            </a:r>
            <a:endParaRPr lang="en-US" dirty="0"/>
          </a:p>
        </p:txBody>
      </p:sp>
    </p:spTree>
    <p:extLst>
      <p:ext uri="{BB962C8B-B14F-4D97-AF65-F5344CB8AC3E}">
        <p14:creationId xmlns:p14="http://schemas.microsoft.com/office/powerpoint/2010/main" val="195539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marL="0" indent="0">
              <a:buNone/>
            </a:pPr>
            <a:r>
              <a:rPr lang="en-US" dirty="0" smtClean="0"/>
              <a:t>After training our model to fit our features we found that most neighborhoods </a:t>
            </a:r>
            <a:r>
              <a:rPr lang="en-US" dirty="0"/>
              <a:t>that are very similar are within the same </a:t>
            </a:r>
            <a:r>
              <a:rPr lang="en-US" dirty="0" smtClean="0"/>
              <a:t>city but </a:t>
            </a:r>
            <a:r>
              <a:rPr lang="en-US" dirty="0"/>
              <a:t>there a few exceptions like port Morris new York which we find that the </a:t>
            </a:r>
            <a:r>
              <a:rPr lang="en-US" dirty="0" smtClean="0"/>
              <a:t>most similar </a:t>
            </a:r>
            <a:r>
              <a:rPr lang="en-US" dirty="0"/>
              <a:t>neighborhood to it is the ones inside the postal area M7Y </a:t>
            </a:r>
            <a:r>
              <a:rPr lang="en-US" dirty="0" smtClean="0"/>
              <a:t>which means that those </a:t>
            </a:r>
            <a:r>
              <a:rPr lang="en-US" dirty="0"/>
              <a:t>two neighborhoods are closer to each other more than they are similar </a:t>
            </a:r>
            <a:r>
              <a:rPr lang="en-US" dirty="0" smtClean="0"/>
              <a:t>to other </a:t>
            </a:r>
            <a:r>
              <a:rPr lang="en-US" dirty="0"/>
              <a:t>neighborhood within their same city.</a:t>
            </a:r>
          </a:p>
          <a:p>
            <a:pPr marL="0" indent="0">
              <a:buNone/>
            </a:pPr>
            <a:endParaRPr lang="en-US" dirty="0"/>
          </a:p>
        </p:txBody>
      </p:sp>
    </p:spTree>
    <p:extLst>
      <p:ext uri="{BB962C8B-B14F-4D97-AF65-F5344CB8AC3E}">
        <p14:creationId xmlns:p14="http://schemas.microsoft.com/office/powerpoint/2010/main" val="1465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944</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Neighborhoods Similarities</vt:lpstr>
      <vt:lpstr>Introduction</vt:lpstr>
      <vt:lpstr>Data: New York Data</vt:lpstr>
      <vt:lpstr>Data: Toronto Data</vt:lpstr>
      <vt:lpstr>Data: Merging the two Datasets</vt:lpstr>
      <vt:lpstr>Methodology: Features</vt:lpstr>
      <vt:lpstr>Methodology: Model</vt:lpstr>
      <vt:lpstr>Methodology: Libraries</vt:lpstr>
      <vt:lpstr>Result</vt:lpstr>
      <vt:lpstr>Discussion</vt:lpstr>
      <vt:lpstr>Discussion(Contd..)</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Neighborhoods Similarities</dc:title>
  <dc:creator>Muhammad Ayoub</dc:creator>
  <cp:lastModifiedBy>Muhammad Ayoub</cp:lastModifiedBy>
  <cp:revision>5</cp:revision>
  <dcterms:created xsi:type="dcterms:W3CDTF">2020-01-20T16:14:25Z</dcterms:created>
  <dcterms:modified xsi:type="dcterms:W3CDTF">2020-01-20T16:57:23Z</dcterms:modified>
</cp:coreProperties>
</file>