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8" r:id="rId9"/>
    <p:sldId id="263" r:id="rId10"/>
    <p:sldId id="270" r:id="rId11"/>
    <p:sldId id="264" r:id="rId12"/>
    <p:sldId id="273" r:id="rId13"/>
    <p:sldId id="265" r:id="rId14"/>
    <p:sldId id="269" r:id="rId15"/>
    <p:sldId id="272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4A4E-056F-4D25-AF42-076DB316C67E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7088-6163-48D2-8565-771B8A4C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29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4A4E-056F-4D25-AF42-076DB316C67E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7088-6163-48D2-8565-771B8A4C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4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4A4E-056F-4D25-AF42-076DB316C67E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7088-6163-48D2-8565-771B8A4C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2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4A4E-056F-4D25-AF42-076DB316C67E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7088-6163-48D2-8565-771B8A4C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3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4A4E-056F-4D25-AF42-076DB316C67E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7088-6163-48D2-8565-771B8A4C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47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4A4E-056F-4D25-AF42-076DB316C67E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7088-6163-48D2-8565-771B8A4C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6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4A4E-056F-4D25-AF42-076DB316C67E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7088-6163-48D2-8565-771B8A4C881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4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4A4E-056F-4D25-AF42-076DB316C67E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7088-6163-48D2-8565-771B8A4C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0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4A4E-056F-4D25-AF42-076DB316C67E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7088-6163-48D2-8565-771B8A4C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5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4A4E-056F-4D25-AF42-076DB316C67E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7088-6163-48D2-8565-771B8A4C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63B4A4E-056F-4D25-AF42-076DB316C67E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7088-6163-48D2-8565-771B8A4C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6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63B4A4E-056F-4D25-AF42-076DB316C67E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1097088-6163-48D2-8565-771B8A4C8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5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doc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3-XIW2HrENyEkLcFWGE-4kHZ04NGRFEk/view?usp=drive_lin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EB1F-9CA7-D186-D443-D7031B514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1802"/>
            <a:ext cx="9144000" cy="1148728"/>
          </a:xfrm>
        </p:spPr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B751F-A4C3-1630-8818-7BF7A1270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22938"/>
            <a:ext cx="9144000" cy="4467228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Pandas is a powerful data manipulation and analysis library for Python. It is built on top of NumPy and provides easy-to-use data structures and data analysis tools.</a:t>
            </a:r>
          </a:p>
          <a:p>
            <a:endParaRPr lang="en-GB" sz="2400" dirty="0">
              <a:solidFill>
                <a:schemeClr val="bg1"/>
              </a:solidFill>
            </a:endParaRPr>
          </a:p>
          <a:p>
            <a:pPr algn="l"/>
            <a:r>
              <a:rPr lang="en-GB" sz="2400" b="1" dirty="0">
                <a:solidFill>
                  <a:schemeClr val="bg1"/>
                </a:solidFill>
              </a:rPr>
              <a:t>Why Pandas?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Ease of Use: Simplifies complex data operations with a clear, intuitive syntax.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Flexibility: Supports various data formats (CSV, Excel, SQL, etc.).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Performance: Optimized for performance with efficient memory usage.</a:t>
            </a:r>
          </a:p>
          <a:p>
            <a:endParaRPr lang="en-GB" sz="2400" dirty="0"/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9157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4132-A564-654F-C39C-9F15C99C3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Reshaping and pivot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A6512-547C-1875-6BDD-473F7DC4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49062"/>
            <a:ext cx="7729728" cy="4367048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Reshaping Data</a:t>
            </a:r>
          </a:p>
          <a:p>
            <a:pPr lvl="1"/>
            <a:r>
              <a:rPr lang="en-US" sz="2400" dirty="0"/>
              <a:t>Using melt()</a:t>
            </a:r>
          </a:p>
          <a:p>
            <a:pPr marL="457200" lvl="2" indent="0">
              <a:buNone/>
            </a:pP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pd.melt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id_vars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=['A'],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value_vars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=['B', 'C'])</a:t>
            </a:r>
          </a:p>
          <a:p>
            <a:pPr lvl="1"/>
            <a:r>
              <a:rPr lang="en-US" sz="2400" dirty="0"/>
              <a:t>Using pivot()</a:t>
            </a:r>
          </a:p>
          <a:p>
            <a:pPr marL="228600" lvl="1" indent="0">
              <a:buNone/>
            </a:pPr>
            <a:r>
              <a:rPr lang="en-US" sz="2400" dirty="0"/>
              <a:t>   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df.pivot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(index='date', columns='variable', values='value')</a:t>
            </a:r>
          </a:p>
          <a:p>
            <a:r>
              <a:rPr lang="en-US" sz="2800" dirty="0"/>
              <a:t>Creating Pivot Tables</a:t>
            </a:r>
          </a:p>
          <a:p>
            <a:pPr lvl="1"/>
            <a:r>
              <a:rPr lang="en-US" sz="2400" dirty="0"/>
              <a:t>Summarizing data with </a:t>
            </a:r>
            <a:r>
              <a:rPr lang="en-US" sz="2400" dirty="0" err="1"/>
              <a:t>pivot_table</a:t>
            </a:r>
            <a:r>
              <a:rPr lang="en-US" sz="2400" dirty="0"/>
              <a:t>()</a:t>
            </a:r>
          </a:p>
          <a:p>
            <a:pPr marL="457200" lvl="2" indent="0">
              <a:buNone/>
            </a:pP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df.pivot_table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(values='D', index='A', columns='B',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aggfunc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='sum')</a:t>
            </a:r>
          </a:p>
        </p:txBody>
      </p:sp>
    </p:spTree>
    <p:extLst>
      <p:ext uri="{BB962C8B-B14F-4D97-AF65-F5344CB8AC3E}">
        <p14:creationId xmlns:p14="http://schemas.microsoft.com/office/powerpoint/2010/main" val="874101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C1374-FB34-7D09-F16E-CDF8C16E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58E86-8301-A57E-7A17-4B40A9B61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43656"/>
            <a:ext cx="7729728" cy="425669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Identifying Missing Data</a:t>
            </a:r>
          </a:p>
          <a:p>
            <a:pPr lvl="1"/>
            <a:r>
              <a:rPr lang="en-US" sz="2400" dirty="0"/>
              <a:t>Check for null values:</a:t>
            </a:r>
          </a:p>
          <a:p>
            <a:pPr marL="914400" lvl="2" indent="0">
              <a:buNone/>
            </a:pP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df.isnull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  <a:endParaRPr lang="en-US" sz="2400" dirty="0"/>
          </a:p>
          <a:p>
            <a:pPr lvl="1"/>
            <a:r>
              <a:rPr lang="en-US" sz="2400" dirty="0"/>
              <a:t>Check for non-null values:</a:t>
            </a:r>
          </a:p>
          <a:p>
            <a:pPr marL="914400" lvl="2" indent="0">
              <a:buNone/>
            </a:pP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df.notnull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/>
              <a:t>Handling Missing Data</a:t>
            </a:r>
          </a:p>
          <a:p>
            <a:pPr lvl="1"/>
            <a:r>
              <a:rPr lang="en-US" sz="2400" dirty="0"/>
              <a:t>Drop missing values:</a:t>
            </a:r>
          </a:p>
          <a:p>
            <a:pPr marL="914400" lvl="2" indent="0">
              <a:buNone/>
            </a:pP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df.dropna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sz="2400" dirty="0"/>
              <a:t>Fill missing values:</a:t>
            </a:r>
          </a:p>
          <a:p>
            <a:pPr marL="914400" lvl="2" indent="0">
              <a:buNone/>
            </a:pP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df.fillna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(value)</a:t>
            </a:r>
          </a:p>
        </p:txBody>
      </p:sp>
    </p:spTree>
    <p:extLst>
      <p:ext uri="{BB962C8B-B14F-4D97-AF65-F5344CB8AC3E}">
        <p14:creationId xmlns:p14="http://schemas.microsoft.com/office/powerpoint/2010/main" val="4237982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6C62-10D9-5EFD-F2BD-1D29F862E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with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CAA90-1A9B-7675-9E76-349D0F9DA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12124"/>
            <a:ext cx="7729728" cy="4130566"/>
          </a:xfrm>
        </p:spPr>
        <p:txBody>
          <a:bodyPr>
            <a:normAutofit/>
          </a:bodyPr>
          <a:lstStyle/>
          <a:p>
            <a:r>
              <a:rPr lang="en-US" sz="2800" dirty="0"/>
              <a:t>Basic Plotting</a:t>
            </a:r>
          </a:p>
          <a:p>
            <a:pPr lvl="1"/>
            <a:r>
              <a:rPr lang="en-US" sz="2400" dirty="0"/>
              <a:t>Line Plot</a:t>
            </a:r>
          </a:p>
          <a:p>
            <a:pPr marL="457200" lvl="2" indent="0">
              <a:buNone/>
            </a:pP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['column'].plot()</a:t>
            </a:r>
          </a:p>
          <a:p>
            <a:r>
              <a:rPr lang="en-US" sz="2800" dirty="0"/>
              <a:t>Bar Plot</a:t>
            </a:r>
          </a:p>
          <a:p>
            <a:pPr marL="228600" lvl="1" indent="0">
              <a:buNone/>
            </a:pPr>
            <a:r>
              <a:rPr lang="en-US" sz="2400" dirty="0"/>
              <a:t>    </a:t>
            </a:r>
            <a:r>
              <a:rPr lang="en-GB" sz="2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GB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['column'].plot(kind='bar')</a:t>
            </a:r>
            <a:endParaRPr lang="en-US" sz="2400" b="1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dirty="0"/>
              <a:t>Histogram</a:t>
            </a:r>
          </a:p>
          <a:p>
            <a:pPr marL="228600" lvl="1" indent="0">
              <a:buNone/>
            </a:pPr>
            <a:r>
              <a:rPr lang="en-US" sz="2400" dirty="0"/>
              <a:t>    </a:t>
            </a:r>
            <a:r>
              <a:rPr lang="en-GB" sz="2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GB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['column'].plot(kind='hist')</a:t>
            </a:r>
          </a:p>
        </p:txBody>
      </p:sp>
    </p:spTree>
    <p:extLst>
      <p:ext uri="{BB962C8B-B14F-4D97-AF65-F5344CB8AC3E}">
        <p14:creationId xmlns:p14="http://schemas.microsoft.com/office/powerpoint/2010/main" val="3727685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2625-CE6B-D459-3F2C-0B3DE5C5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Enhancing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64507-7BE9-4B03-69E0-DF0632A88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96360"/>
            <a:ext cx="7729728" cy="4099034"/>
          </a:xfrm>
        </p:spPr>
        <p:txBody>
          <a:bodyPr>
            <a:normAutofit/>
          </a:bodyPr>
          <a:lstStyle/>
          <a:p>
            <a:r>
              <a:rPr lang="en-US" sz="2800" dirty="0"/>
              <a:t>Optimizing Operations</a:t>
            </a:r>
          </a:p>
          <a:p>
            <a:pPr lvl="1"/>
            <a:r>
              <a:rPr lang="en-US" sz="2400" dirty="0"/>
              <a:t>Apply function to a column</a:t>
            </a:r>
          </a:p>
          <a:p>
            <a:pPr marL="457200" lvl="2" indent="0">
              <a:buNone/>
            </a:pP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['column'].apply(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2400" dirty="0"/>
              <a:t>Vectorization (using array operations instead of loops)</a:t>
            </a:r>
          </a:p>
          <a:p>
            <a:r>
              <a:rPr lang="en-US" sz="2800" dirty="0"/>
              <a:t>Performance Tips</a:t>
            </a:r>
          </a:p>
          <a:p>
            <a:pPr lvl="1"/>
            <a:r>
              <a:rPr lang="en-GB" sz="2400" dirty="0"/>
              <a:t>Use built-in Pandas functions instead of custom functions</a:t>
            </a:r>
          </a:p>
          <a:p>
            <a:pPr lvl="1"/>
            <a:r>
              <a:rPr lang="en-US" sz="2400" dirty="0"/>
              <a:t>Minimize the use of .apply() for row-wise operations</a:t>
            </a:r>
          </a:p>
        </p:txBody>
      </p:sp>
    </p:spTree>
    <p:extLst>
      <p:ext uri="{BB962C8B-B14F-4D97-AF65-F5344CB8AC3E}">
        <p14:creationId xmlns:p14="http://schemas.microsoft.com/office/powerpoint/2010/main" val="1337085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A5B9-78A4-8EFE-51F4-EBDE610A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by: split-apply-combine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2EB28-8270-5B25-2482-D26CC45C7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27890"/>
            <a:ext cx="7729728" cy="4272455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Grouping Data</a:t>
            </a:r>
          </a:p>
          <a:p>
            <a:pPr marL="457200" lvl="2" indent="0">
              <a:buNone/>
            </a:pP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df.groupby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('column')</a:t>
            </a:r>
          </a:p>
          <a:p>
            <a:r>
              <a:rPr lang="en-US" sz="2800" dirty="0"/>
              <a:t>Applying Functions to Groups</a:t>
            </a:r>
          </a:p>
          <a:p>
            <a:pPr lvl="1"/>
            <a:r>
              <a:rPr lang="en-US" sz="2400" dirty="0"/>
              <a:t>Aggregate Function</a:t>
            </a:r>
          </a:p>
          <a:p>
            <a:pPr marL="457200" lvl="2" indent="0">
              <a:buNone/>
            </a:pPr>
            <a:r>
              <a:rPr lang="en-GB" sz="2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df.groupby</a:t>
            </a:r>
            <a:r>
              <a:rPr lang="en-GB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('column').</a:t>
            </a:r>
            <a:r>
              <a:rPr lang="en-GB" sz="2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agg</a:t>
            </a:r>
            <a:r>
              <a:rPr lang="en-GB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('mean')</a:t>
            </a:r>
            <a:endParaRPr lang="en-US" sz="2400" b="1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400" dirty="0"/>
              <a:t>Custom Functions</a:t>
            </a:r>
          </a:p>
          <a:p>
            <a:pPr marL="457200" lvl="2" indent="0">
              <a:buNone/>
            </a:pPr>
            <a:r>
              <a:rPr lang="en-GB" sz="2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df.groupby</a:t>
            </a:r>
            <a:r>
              <a:rPr lang="en-GB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('column').apply(lambda x: </a:t>
            </a:r>
            <a:r>
              <a:rPr lang="en-GB" sz="2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x.sum</a:t>
            </a:r>
            <a:r>
              <a:rPr lang="en-GB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())</a:t>
            </a:r>
            <a:endParaRPr lang="en-US" sz="2400" b="1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dirty="0"/>
              <a:t>Benefits</a:t>
            </a:r>
          </a:p>
          <a:p>
            <a:pPr lvl="1"/>
            <a:r>
              <a:rPr lang="en-US" sz="2400" dirty="0"/>
              <a:t>Simplifies complex data aggregation and transformation tasks.</a:t>
            </a:r>
          </a:p>
        </p:txBody>
      </p:sp>
    </p:spTree>
    <p:extLst>
      <p:ext uri="{BB962C8B-B14F-4D97-AF65-F5344CB8AC3E}">
        <p14:creationId xmlns:p14="http://schemas.microsoft.com/office/powerpoint/2010/main" val="2765489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F439-6A8B-A06F-345A-63AD46D93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Pandas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9C691-45AE-A08D-8841-A1DFDB2FF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90952"/>
            <a:ext cx="7729728" cy="4004441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Optimizing Memory Usage</a:t>
            </a:r>
          </a:p>
          <a:p>
            <a:pPr lvl="1"/>
            <a:r>
              <a:rPr lang="en-US" sz="2400" dirty="0"/>
              <a:t>Use appropriate data types</a:t>
            </a:r>
          </a:p>
          <a:p>
            <a:pPr marL="457200" lvl="2" indent="0">
              <a:buNone/>
            </a:pPr>
            <a:r>
              <a:rPr lang="en-GB" sz="2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GB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['column'] = </a:t>
            </a:r>
            <a:r>
              <a:rPr lang="en-GB" sz="2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GB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['column'].</a:t>
            </a:r>
            <a:r>
              <a:rPr lang="en-GB" sz="2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astype</a:t>
            </a:r>
            <a:r>
              <a:rPr lang="en-GB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('category')</a:t>
            </a:r>
            <a:endParaRPr lang="en-US" sz="2400" b="1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dirty="0"/>
              <a:t>Avoiding Copying Data</a:t>
            </a:r>
          </a:p>
          <a:p>
            <a:pPr lvl="1"/>
            <a:r>
              <a:rPr lang="en-US" sz="2400" dirty="0"/>
              <a:t>Use </a:t>
            </a:r>
            <a:r>
              <a:rPr lang="en-US" sz="2400" dirty="0" err="1"/>
              <a:t>inplace</a:t>
            </a:r>
            <a:r>
              <a:rPr lang="en-US" sz="2400" dirty="0"/>
              <a:t> parameter:</a:t>
            </a:r>
          </a:p>
          <a:p>
            <a:pPr marL="457200" lvl="2" indent="0">
              <a:buNone/>
            </a:pP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df.dropna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inplace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=True)</a:t>
            </a:r>
          </a:p>
          <a:p>
            <a:r>
              <a:rPr lang="en-US" sz="2800" dirty="0"/>
              <a:t>Benefits</a:t>
            </a:r>
          </a:p>
          <a:p>
            <a:pPr lvl="1"/>
            <a:r>
              <a:rPr lang="en-GB" sz="2400" dirty="0"/>
              <a:t>Enhances efficiency and reduces resource consumption.</a:t>
            </a:r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9096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C0E6-BEF4-F369-3975-B31E553C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B165E-FCE8-2325-3D98-01289B662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Example:  Average Purchase Price</a:t>
            </a:r>
          </a:p>
          <a:p>
            <a:pPr marL="2286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ecom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['Purchase Price'].mean()</a:t>
            </a:r>
          </a:p>
          <a:p>
            <a:pPr marL="228600" lvl="1" indent="0">
              <a:buNone/>
            </a:pPr>
            <a:endParaRPr lang="en-US" sz="2400" b="1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/>
              <a:t>Example:  Most Common Job Titles</a:t>
            </a:r>
          </a:p>
          <a:p>
            <a:pPr marL="228600" lvl="1" indent="0">
              <a:buNone/>
            </a:pPr>
            <a:r>
              <a:rPr lang="en-GB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GB" sz="2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ecom</a:t>
            </a:r>
            <a:r>
              <a:rPr lang="en-GB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['Job'].</a:t>
            </a:r>
            <a:r>
              <a:rPr lang="en-GB" sz="2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value_counts</a:t>
            </a:r>
            <a:r>
              <a:rPr lang="en-GB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().head(5)</a:t>
            </a:r>
          </a:p>
        </p:txBody>
      </p:sp>
    </p:spTree>
    <p:extLst>
      <p:ext uri="{BB962C8B-B14F-4D97-AF65-F5344CB8AC3E}">
        <p14:creationId xmlns:p14="http://schemas.microsoft.com/office/powerpoint/2010/main" val="3913523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98249-C2BC-DC49-C345-6EE5B5AE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228E5-F91E-7F72-4608-139976611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49062"/>
            <a:ext cx="7729728" cy="4367048"/>
          </a:xfrm>
        </p:spPr>
        <p:txBody>
          <a:bodyPr>
            <a:normAutofit/>
          </a:bodyPr>
          <a:lstStyle/>
          <a:p>
            <a:r>
              <a:rPr lang="en-US" sz="2800" dirty="0"/>
              <a:t>Summary of Key Points</a:t>
            </a:r>
          </a:p>
          <a:p>
            <a:pPr lvl="1"/>
            <a:r>
              <a:rPr lang="en-US" sz="2400" dirty="0"/>
              <a:t>Data Structures: Series and </a:t>
            </a:r>
            <a:r>
              <a:rPr lang="en-US" sz="2400" dirty="0" err="1"/>
              <a:t>DataFrame</a:t>
            </a:r>
            <a:endParaRPr lang="en-US" sz="2400" dirty="0"/>
          </a:p>
          <a:p>
            <a:pPr lvl="1"/>
            <a:r>
              <a:rPr lang="en-US" sz="2400" dirty="0"/>
              <a:t>Basic Functionality: Viewing, summarizing, and manipulating data</a:t>
            </a:r>
          </a:p>
          <a:p>
            <a:pPr lvl="1"/>
            <a:r>
              <a:rPr lang="en-US" sz="2400" dirty="0"/>
              <a:t>Advanced operations: Merging, joining and handling missing data</a:t>
            </a:r>
          </a:p>
          <a:p>
            <a:r>
              <a:rPr lang="en-US" sz="2800" dirty="0"/>
              <a:t>Additional Resources</a:t>
            </a:r>
          </a:p>
          <a:p>
            <a:pPr lvl="1"/>
            <a:r>
              <a:rPr lang="en-US" sz="2400" dirty="0"/>
              <a:t>Official Pandas Documentation</a:t>
            </a:r>
          </a:p>
          <a:p>
            <a:pPr lvl="2"/>
            <a:r>
              <a:rPr lang="en-US" sz="2400" dirty="0">
                <a:hlinkClick r:id="rId2"/>
              </a:rPr>
              <a:t>Pandas Documentation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582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4F29-5A5C-CFE4-D804-494100DC5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36904"/>
            <a:ext cx="7729728" cy="1188720"/>
          </a:xfrm>
        </p:spPr>
        <p:txBody>
          <a:bodyPr/>
          <a:lstStyle/>
          <a:p>
            <a:r>
              <a:rPr lang="en-US" dirty="0"/>
              <a:t>Getting Started with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9FADC-5235-4A04-2F2E-F4BB6F360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17986"/>
            <a:ext cx="7729728" cy="4524704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Importing Pandas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import pandas as pd</a:t>
            </a:r>
          </a:p>
          <a:p>
            <a:r>
              <a:rPr lang="en-US" sz="2800" dirty="0"/>
              <a:t>Loading Data</a:t>
            </a:r>
          </a:p>
          <a:p>
            <a:pPr lvl="1"/>
            <a:r>
              <a:rPr lang="en-US" sz="2400" dirty="0"/>
              <a:t>From a CSV file:</a:t>
            </a:r>
          </a:p>
          <a:p>
            <a:pPr marL="914400" lvl="2" indent="0">
              <a:buNone/>
            </a:pP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pd.read_csv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hlinkClick r:id="rId2"/>
              </a:rPr>
              <a:t>data.csv</a:t>
            </a:r>
            <a:r>
              <a:rPr lang="en-GB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’)</a:t>
            </a:r>
            <a:endParaRPr lang="en-US" sz="2400" dirty="0"/>
          </a:p>
          <a:p>
            <a:pPr lvl="1"/>
            <a:r>
              <a:rPr lang="en-US" sz="2400" dirty="0"/>
              <a:t>From an Excel file:</a:t>
            </a:r>
          </a:p>
          <a:p>
            <a:pPr marL="914400" lvl="2" indent="0">
              <a:buNone/>
            </a:pPr>
            <a:r>
              <a:rPr lang="en-GB" sz="2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GB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GB" sz="2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pd.read_excel</a:t>
            </a:r>
            <a:r>
              <a:rPr lang="en-GB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('data.xlsx')</a:t>
            </a:r>
            <a:endParaRPr lang="en-US" sz="2400" b="1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dirty="0"/>
              <a:t>Basic </a:t>
            </a:r>
            <a:r>
              <a:rPr lang="en-US" sz="2800" dirty="0" err="1"/>
              <a:t>Dataframe</a:t>
            </a:r>
            <a:r>
              <a:rPr lang="en-US" sz="2800" dirty="0"/>
              <a:t> Operations: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df.head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() # to view the first few</a:t>
            </a:r>
            <a:r>
              <a:rPr lang="en-US" sz="36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rows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df.tail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() # to view the last few rows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715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EBCA-8BB7-5866-12E0-16864DAE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6B55A-3799-3448-5C5C-8F918A1BC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80592"/>
            <a:ext cx="7729728" cy="4288221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Series: One dimensional labeled array capable of holding any data type.</a:t>
            </a:r>
          </a:p>
          <a:p>
            <a:pPr lvl="1"/>
            <a:r>
              <a:rPr lang="en-US" sz="2400" dirty="0"/>
              <a:t>Creating a Series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s =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pd.Series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([1, 3, 5, 7, 9])</a:t>
            </a:r>
            <a:endParaRPr lang="en-US" sz="2400" dirty="0"/>
          </a:p>
          <a:p>
            <a:r>
              <a:rPr lang="en-US" sz="2800" dirty="0" err="1"/>
              <a:t>DataFrame</a:t>
            </a:r>
            <a:r>
              <a:rPr lang="en-US" sz="2800" dirty="0"/>
              <a:t>: </a:t>
            </a:r>
            <a:r>
              <a:rPr lang="en-GB" sz="2800" dirty="0"/>
              <a:t>Two-dimensional </a:t>
            </a:r>
            <a:r>
              <a:rPr lang="en-GB" sz="2800" dirty="0" err="1"/>
              <a:t>labeled</a:t>
            </a:r>
            <a:r>
              <a:rPr lang="en-GB" sz="2800" dirty="0"/>
              <a:t> data structure with columns of potentially different types.</a:t>
            </a:r>
          </a:p>
          <a:p>
            <a:pPr lvl="1"/>
            <a:r>
              <a:rPr lang="en-GB" sz="2400" dirty="0"/>
              <a:t>Creating a </a:t>
            </a:r>
            <a:r>
              <a:rPr lang="en-GB" sz="2400" dirty="0" err="1"/>
              <a:t>DataFrame</a:t>
            </a:r>
            <a:endParaRPr lang="en-GB" sz="2400" dirty="0"/>
          </a:p>
          <a:p>
            <a:pPr marL="914400" lvl="2" indent="0">
              <a:buNone/>
            </a:pPr>
            <a:r>
              <a:rPr lang="it-IT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data = {'col1': [1, 2], 'col2': [3, 4]}</a:t>
            </a:r>
          </a:p>
          <a:p>
            <a:pPr marL="914400" lvl="2" indent="0">
              <a:buNone/>
            </a:pPr>
            <a:r>
              <a:rPr lang="it-IT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df = pd.DataFrame(data)</a:t>
            </a:r>
          </a:p>
        </p:txBody>
      </p:sp>
    </p:spTree>
    <p:extLst>
      <p:ext uri="{BB962C8B-B14F-4D97-AF65-F5344CB8AC3E}">
        <p14:creationId xmlns:p14="http://schemas.microsoft.com/office/powerpoint/2010/main" val="372853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4BE86-783A-31AC-9C12-37DE05552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Basic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6B72A-6FDD-DE16-F64C-771A685A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27890"/>
            <a:ext cx="7729728" cy="4130565"/>
          </a:xfrm>
        </p:spPr>
        <p:txBody>
          <a:bodyPr>
            <a:norm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info: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df.info()</a:t>
            </a:r>
          </a:p>
          <a:p>
            <a:r>
              <a:rPr lang="en-US" sz="2400" dirty="0"/>
              <a:t>Summary statistics:</a:t>
            </a:r>
          </a:p>
          <a:p>
            <a:pPr marL="457200" lvl="1" indent="0">
              <a:buNone/>
            </a:pPr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df.describe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/>
              <a:t>Mean of a column:</a:t>
            </a:r>
          </a:p>
          <a:p>
            <a:pPr marL="457200" lvl="1" indent="0">
              <a:buNone/>
            </a:pPr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</a:rPr>
              <a:t>df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['column'].mean()</a:t>
            </a:r>
          </a:p>
          <a:p>
            <a:r>
              <a:rPr lang="en-US" sz="2400" dirty="0"/>
              <a:t>Maximum and Minimum values:</a:t>
            </a:r>
          </a:p>
          <a:p>
            <a:pPr marL="457200" lvl="1" indent="0">
              <a:buNone/>
            </a:pPr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['column'].max() # to find the max</a:t>
            </a:r>
          </a:p>
          <a:p>
            <a:pPr marL="457200" lvl="1" indent="0">
              <a:buNone/>
            </a:pPr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['column'].min() # to find the min</a:t>
            </a:r>
          </a:p>
        </p:txBody>
      </p:sp>
    </p:spTree>
    <p:extLst>
      <p:ext uri="{BB962C8B-B14F-4D97-AF65-F5344CB8AC3E}">
        <p14:creationId xmlns:p14="http://schemas.microsoft.com/office/powerpoint/2010/main" val="2295030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E478-EFAD-7A5E-B573-FA98BA19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 Tools (Text, CSV, HDF5, 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7EA13-AA82-1680-139F-0D8CB1852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27890"/>
            <a:ext cx="7729728" cy="403597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Reading Data:</a:t>
            </a:r>
          </a:p>
          <a:p>
            <a:pPr marL="457200" lvl="1" indent="0">
              <a:buNone/>
            </a:pPr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pd.read_csv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('data.csv’) # From a CSV File</a:t>
            </a:r>
          </a:p>
          <a:p>
            <a:pPr marL="457200" lvl="1" indent="0">
              <a:buNone/>
            </a:pPr>
            <a:r>
              <a:rPr lang="en-GB" sz="20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GB" sz="20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GB" sz="20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pd.read_excel</a:t>
            </a:r>
            <a:r>
              <a:rPr lang="en-GB" sz="20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('data.xlsx’) # From an Excel File</a:t>
            </a:r>
          </a:p>
          <a:p>
            <a:pPr marL="457200" lvl="1" indent="0">
              <a:buNone/>
            </a:pPr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pd.read_hdf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('data.h5', 'table’) # From an HDF5 File</a:t>
            </a:r>
          </a:p>
          <a:p>
            <a:r>
              <a:rPr lang="en-US" sz="2400" dirty="0"/>
              <a:t>Writing Data:</a:t>
            </a:r>
          </a:p>
          <a:p>
            <a:pPr marL="457200" lvl="1" indent="0">
              <a:buNone/>
            </a:pPr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df.to_csv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('output.csv’) # To a CSV File</a:t>
            </a:r>
          </a:p>
          <a:p>
            <a:pPr marL="457200" lvl="1" indent="0">
              <a:buNone/>
            </a:pPr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df.to_excel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('output.xlsx’) # To an Excel File</a:t>
            </a:r>
          </a:p>
          <a:p>
            <a:pPr marL="457200" lvl="1" indent="0">
              <a:buNone/>
            </a:pPr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df.to_hdf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('output.h5', 'table’) # To an HDF5 File</a:t>
            </a:r>
          </a:p>
        </p:txBody>
      </p:sp>
    </p:spTree>
    <p:extLst>
      <p:ext uri="{BB962C8B-B14F-4D97-AF65-F5344CB8AC3E}">
        <p14:creationId xmlns:p14="http://schemas.microsoft.com/office/powerpoint/2010/main" val="3563655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16FC-C0F0-CB1D-5AC4-009EA9CC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and Selecting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06AFC-F9B9-6D29-3E17-FC88C0181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96359"/>
            <a:ext cx="7729728" cy="4319751"/>
          </a:xfrm>
        </p:spPr>
        <p:txBody>
          <a:bodyPr>
            <a:normAutofit/>
          </a:bodyPr>
          <a:lstStyle/>
          <a:p>
            <a:r>
              <a:rPr lang="en-US" sz="2400" dirty="0"/>
              <a:t>Selecting Columns</a:t>
            </a:r>
          </a:p>
          <a:p>
            <a:pPr marL="457200" lvl="1" indent="0">
              <a:buNone/>
            </a:pPr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['column']</a:t>
            </a:r>
          </a:p>
          <a:p>
            <a:r>
              <a:rPr lang="en-US" sz="2400" dirty="0"/>
              <a:t>Selecting Rows by Label</a:t>
            </a:r>
          </a:p>
          <a:p>
            <a:pPr marL="457200" lvl="1" indent="0">
              <a:buNone/>
            </a:pPr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df.loc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row_label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’]</a:t>
            </a:r>
          </a:p>
          <a:p>
            <a:r>
              <a:rPr lang="en-US" sz="2400" dirty="0"/>
              <a:t>Selecting Rows by Position</a:t>
            </a:r>
          </a:p>
          <a:p>
            <a:pPr marL="457200" lvl="1" indent="0">
              <a:buNone/>
            </a:pPr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df.iloc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[0]</a:t>
            </a:r>
          </a:p>
          <a:p>
            <a:r>
              <a:rPr lang="en-US" sz="2400" dirty="0"/>
              <a:t>Boolean Indexing</a:t>
            </a:r>
          </a:p>
          <a:p>
            <a:pPr marL="457200" lvl="1" indent="0">
              <a:buNone/>
            </a:pPr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['column'] &gt; value]</a:t>
            </a:r>
          </a:p>
        </p:txBody>
      </p:sp>
    </p:spTree>
    <p:extLst>
      <p:ext uri="{BB962C8B-B14F-4D97-AF65-F5344CB8AC3E}">
        <p14:creationId xmlns:p14="http://schemas.microsoft.com/office/powerpoint/2010/main" val="324341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88D5-B5E0-02C4-1F3D-B606DDE0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68C65-948B-8A92-6569-457B93744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27890"/>
            <a:ext cx="7729728" cy="4051738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Removing Unwanted Columns</a:t>
            </a:r>
          </a:p>
          <a:p>
            <a:pPr marL="228600" lvl="1" indent="0">
              <a:buNone/>
            </a:pPr>
            <a:r>
              <a:rPr lang="es-ES" sz="2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df.drop</a:t>
            </a:r>
            <a:r>
              <a:rPr lang="es-ES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s-ES" sz="2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columns</a:t>
            </a:r>
            <a:r>
              <a:rPr lang="es-ES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=['column1', 'column2’]) # </a:t>
            </a:r>
            <a:r>
              <a:rPr lang="es-ES" sz="2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Drop</a:t>
            </a:r>
            <a:r>
              <a:rPr lang="es-ES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S" sz="2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columns</a:t>
            </a:r>
            <a:endParaRPr lang="en-US" sz="2400" b="1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dirty="0"/>
              <a:t>Renaming Columns</a:t>
            </a:r>
          </a:p>
          <a:p>
            <a:pPr marL="228600" lvl="1" indent="0">
              <a:buNone/>
            </a:pPr>
            <a:r>
              <a:rPr lang="en-GB" sz="2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df.rename</a:t>
            </a:r>
            <a:r>
              <a:rPr lang="en-GB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(columns={'</a:t>
            </a:r>
            <a:r>
              <a:rPr lang="en-GB" sz="2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old_name</a:t>
            </a:r>
            <a:r>
              <a:rPr lang="en-GB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': '</a:t>
            </a:r>
            <a:r>
              <a:rPr lang="en-GB" sz="2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new_name</a:t>
            </a:r>
            <a:r>
              <a:rPr lang="en-GB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’}) # Rename columns</a:t>
            </a:r>
            <a:endParaRPr lang="en-US" sz="2400" b="1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dirty="0"/>
              <a:t>Handling Outliers</a:t>
            </a:r>
          </a:p>
          <a:p>
            <a:pPr marL="228600" lvl="1" indent="0">
              <a:buNone/>
            </a:pP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df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['column'] &gt; threshold] # Identify Outliers</a:t>
            </a:r>
          </a:p>
          <a:p>
            <a:r>
              <a:rPr lang="en-US" sz="2800" dirty="0"/>
              <a:t>Benefits</a:t>
            </a:r>
          </a:p>
          <a:p>
            <a:pPr lvl="1"/>
            <a:r>
              <a:rPr lang="en-GB" sz="2400" dirty="0"/>
              <a:t>Ensures data quality and consistency.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2179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008B-AE0B-42D7-317C-31CB6331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Multiindex</a:t>
            </a:r>
            <a:r>
              <a:rPr lang="en-US" dirty="0"/>
              <a:t> / advanced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2F36-9B0F-B746-F590-C75B2ED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90952"/>
            <a:ext cx="7729728" cy="4367048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Creating a </a:t>
            </a:r>
            <a:r>
              <a:rPr lang="en-US" sz="2800" dirty="0" err="1"/>
              <a:t>MultiIndex</a:t>
            </a:r>
            <a:endParaRPr lang="en-US" sz="2800" dirty="0"/>
          </a:p>
          <a:p>
            <a:pPr marL="2286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arrays = [[1, 1, 2, 2], ['red', 'blue', 'red', 'blue']]</a:t>
            </a:r>
          </a:p>
          <a:p>
            <a:pPr marL="2286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index =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pd.MultiIndex.from_arrays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(arrays, names=('number', 'color'))</a:t>
            </a:r>
          </a:p>
          <a:p>
            <a:r>
              <a:rPr lang="en-US" sz="2800" dirty="0"/>
              <a:t>Advanced Indexing Techniques</a:t>
            </a:r>
          </a:p>
          <a:p>
            <a:pPr lvl="1"/>
            <a:r>
              <a:rPr lang="en-US" sz="2400" dirty="0"/>
              <a:t>Accessing elements with </a:t>
            </a:r>
            <a:r>
              <a:rPr lang="en-US" sz="2400" dirty="0" err="1"/>
              <a:t>MultiIndex</a:t>
            </a:r>
            <a:endParaRPr lang="en-US" sz="2400" dirty="0"/>
          </a:p>
          <a:p>
            <a:pPr marL="457200" lvl="2" indent="0">
              <a:buNone/>
            </a:pP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df.loc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[(1, 'red')]</a:t>
            </a:r>
            <a:endParaRPr lang="en-US" sz="2400" dirty="0"/>
          </a:p>
          <a:p>
            <a:r>
              <a:rPr lang="en-US" sz="2800" dirty="0"/>
              <a:t>Benefits</a:t>
            </a:r>
          </a:p>
          <a:p>
            <a:pPr lvl="1"/>
            <a:r>
              <a:rPr lang="en-GB" sz="2400" dirty="0"/>
              <a:t>Allows for more complex and hierarchical data representations.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598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3E96-7563-8F93-EED9-3351B27E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Merge, Join, Concatenate and Compare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51210-5E36-4643-7C1A-61FD5ACA8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12124"/>
            <a:ext cx="7729728" cy="4146331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Merging </a:t>
            </a:r>
            <a:r>
              <a:rPr lang="en-US" sz="2800" dirty="0" err="1"/>
              <a:t>DataFrames</a:t>
            </a:r>
            <a:endParaRPr lang="en-US" sz="2800" dirty="0"/>
          </a:p>
          <a:p>
            <a:pPr marL="457200" lvl="1" indent="0">
              <a:buNone/>
            </a:pPr>
            <a:r>
              <a:rPr lang="en-GB" sz="2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pd.merge</a:t>
            </a:r>
            <a:r>
              <a:rPr lang="en-GB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(df1, df2, on='key')</a:t>
            </a:r>
            <a:endParaRPr lang="en-US" sz="2400" b="1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dirty="0"/>
              <a:t>Joining </a:t>
            </a:r>
            <a:r>
              <a:rPr lang="en-US" sz="2800" dirty="0" err="1"/>
              <a:t>DataFrames</a:t>
            </a:r>
            <a:endParaRPr lang="en-US" sz="2800" dirty="0"/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df1.join(df2,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lsuffix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='_left',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rsuffix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='_right')</a:t>
            </a:r>
          </a:p>
          <a:p>
            <a:r>
              <a:rPr lang="en-US" sz="2800" dirty="0"/>
              <a:t>Concatenating </a:t>
            </a:r>
            <a:r>
              <a:rPr lang="en-US" sz="2800" dirty="0" err="1"/>
              <a:t>DataFrames</a:t>
            </a:r>
            <a:endParaRPr lang="en-US" sz="2800" dirty="0"/>
          </a:p>
          <a:p>
            <a:pPr marL="457200" lvl="1" indent="0">
              <a:buNone/>
            </a:pP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pd.concat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([df1, df2])</a:t>
            </a:r>
          </a:p>
          <a:p>
            <a:r>
              <a:rPr lang="en-US" sz="2800" dirty="0"/>
              <a:t>Compare </a:t>
            </a:r>
            <a:r>
              <a:rPr lang="en-US" sz="2800" dirty="0" err="1"/>
              <a:t>DataFrames</a:t>
            </a:r>
            <a:endParaRPr lang="en-US" sz="2800" dirty="0"/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df1.compare(df2)</a:t>
            </a:r>
          </a:p>
        </p:txBody>
      </p:sp>
    </p:spTree>
    <p:extLst>
      <p:ext uri="{BB962C8B-B14F-4D97-AF65-F5344CB8AC3E}">
        <p14:creationId xmlns:p14="http://schemas.microsoft.com/office/powerpoint/2010/main" val="312973404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72</TotalTime>
  <Words>1006</Words>
  <Application>Microsoft Office PowerPoint</Application>
  <PresentationFormat>Widescreen</PresentationFormat>
  <Paragraphs>150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Consolas</vt:lpstr>
      <vt:lpstr>Gill Sans MT</vt:lpstr>
      <vt:lpstr>Parcel</vt:lpstr>
      <vt:lpstr>Pandas</vt:lpstr>
      <vt:lpstr>Getting Started with Pandas</vt:lpstr>
      <vt:lpstr>Intro to Data Structures</vt:lpstr>
      <vt:lpstr>Essential Basic Functionality</vt:lpstr>
      <vt:lpstr>IO Tools (Text, CSV, HDF5, …)</vt:lpstr>
      <vt:lpstr>Indexing and Selecting Data</vt:lpstr>
      <vt:lpstr>Data cleaning</vt:lpstr>
      <vt:lpstr>Multiindex / advanced indexing</vt:lpstr>
      <vt:lpstr>Merge, Join, Concatenate and Compare</vt:lpstr>
      <vt:lpstr>Reshaping and pivot tables</vt:lpstr>
      <vt:lpstr>Missing Data</vt:lpstr>
      <vt:lpstr>Data visualization with pandas</vt:lpstr>
      <vt:lpstr>Enhancing Performance</vt:lpstr>
      <vt:lpstr>Group by: split-apply-combine</vt:lpstr>
      <vt:lpstr>Optimizing Pandas Performance</vt:lpstr>
      <vt:lpstr>practical examples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Mika kun</dc:creator>
  <cp:lastModifiedBy>Mika kun</cp:lastModifiedBy>
  <cp:revision>7</cp:revision>
  <dcterms:created xsi:type="dcterms:W3CDTF">2024-06-27T08:47:08Z</dcterms:created>
  <dcterms:modified xsi:type="dcterms:W3CDTF">2024-06-27T11:30:31Z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2024-06-27T09:27:01Z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f600a48a-29eb-40dd-b8ea-89a801045fca</vt:lpwstr>
  </property>
  <property fmtid="{D5CDD505-2E9C-101B-9397-08002B2CF9AE}" pid="7" name="MSIP_Label_defa4170-0d19-0005-0004-bc88714345d2_ActionId">
    <vt:lpwstr>876d5029-e30d-45cd-ac17-896b3c06eac6</vt:lpwstr>
  </property>
  <property fmtid="{D5CDD505-2E9C-101B-9397-08002B2CF9AE}" pid="8" name="MSIP_Label_defa4170-0d19-0005-0004-bc88714345d2_ContentBits">
    <vt:lpwstr>0</vt:lpwstr>
  </property>
</Properties>
</file>