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3" d="100"/>
          <a:sy n="83"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5D7D1-3879-4C44-9B17-795E29D047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ED6B17B-9FA0-48DA-85BE-E61D03A8FBF5}">
      <dgm:prSet/>
      <dgm:spPr/>
      <dgm:t>
        <a:bodyPr/>
        <a:lstStyle/>
        <a:p>
          <a:pPr>
            <a:lnSpc>
              <a:spcPct val="100000"/>
            </a:lnSpc>
          </a:pPr>
          <a:r>
            <a:rPr lang="en-GB" b="0" i="0"/>
            <a:t>Data visualization is a powerful way to communicate insights from data.</a:t>
          </a:r>
          <a:endParaRPr lang="en-US"/>
        </a:p>
      </dgm:t>
    </dgm:pt>
    <dgm:pt modelId="{7C81FBCD-710A-4D4C-9DA3-C934FD380AB8}" type="parTrans" cxnId="{9645E393-51C0-4D1E-9F9D-9BE64B9D5AD9}">
      <dgm:prSet/>
      <dgm:spPr/>
      <dgm:t>
        <a:bodyPr/>
        <a:lstStyle/>
        <a:p>
          <a:endParaRPr lang="en-US"/>
        </a:p>
      </dgm:t>
    </dgm:pt>
    <dgm:pt modelId="{F4FE4A94-7A8E-4F6F-A7C9-D5B4C3350089}" type="sibTrans" cxnId="{9645E393-51C0-4D1E-9F9D-9BE64B9D5AD9}">
      <dgm:prSet/>
      <dgm:spPr/>
      <dgm:t>
        <a:bodyPr/>
        <a:lstStyle/>
        <a:p>
          <a:endParaRPr lang="en-US"/>
        </a:p>
      </dgm:t>
    </dgm:pt>
    <dgm:pt modelId="{45C27B3D-D7A6-4E9D-954E-44CD52B3ADEE}">
      <dgm:prSet/>
      <dgm:spPr/>
      <dgm:t>
        <a:bodyPr/>
        <a:lstStyle/>
        <a:p>
          <a:pPr>
            <a:lnSpc>
              <a:spcPct val="100000"/>
            </a:lnSpc>
          </a:pPr>
          <a:r>
            <a:rPr lang="en-GB" b="0" i="0"/>
            <a:t>Python’s Seaborn library, built on top of Matplotlib, offers an elegant and high-level interface for creating visually appealing and informative visualizations.</a:t>
          </a:r>
          <a:endParaRPr lang="en-US"/>
        </a:p>
      </dgm:t>
    </dgm:pt>
    <dgm:pt modelId="{E61261E0-45CF-4C6C-97FB-ECCDEC084B71}" type="parTrans" cxnId="{262B434F-2C5E-4257-8B88-123C5626AC86}">
      <dgm:prSet/>
      <dgm:spPr/>
      <dgm:t>
        <a:bodyPr/>
        <a:lstStyle/>
        <a:p>
          <a:endParaRPr lang="en-US"/>
        </a:p>
      </dgm:t>
    </dgm:pt>
    <dgm:pt modelId="{71CA1191-9A3E-4AB2-AF37-FD4C238A000D}" type="sibTrans" cxnId="{262B434F-2C5E-4257-8B88-123C5626AC86}">
      <dgm:prSet/>
      <dgm:spPr/>
      <dgm:t>
        <a:bodyPr/>
        <a:lstStyle/>
        <a:p>
          <a:endParaRPr lang="en-US"/>
        </a:p>
      </dgm:t>
    </dgm:pt>
    <dgm:pt modelId="{F95FE8BD-9B65-42A9-89D8-8F6B0AB0E1B0}" type="pres">
      <dgm:prSet presAssocID="{4A55D7D1-3879-4C44-9B17-795E29D047C8}" presName="root" presStyleCnt="0">
        <dgm:presLayoutVars>
          <dgm:dir/>
          <dgm:resizeHandles val="exact"/>
        </dgm:presLayoutVars>
      </dgm:prSet>
      <dgm:spPr/>
    </dgm:pt>
    <dgm:pt modelId="{813C1D9C-C7D9-4C8D-BF78-C37361F0C0B7}" type="pres">
      <dgm:prSet presAssocID="{7ED6B17B-9FA0-48DA-85BE-E61D03A8FBF5}" presName="compNode" presStyleCnt="0"/>
      <dgm:spPr/>
    </dgm:pt>
    <dgm:pt modelId="{14A37F86-A5EB-4890-8839-A97ACE0B9C2A}" type="pres">
      <dgm:prSet presAssocID="{7ED6B17B-9FA0-48DA-85BE-E61D03A8FBF5}" presName="bgRect" presStyleLbl="bgShp" presStyleIdx="0" presStyleCnt="2"/>
      <dgm:spPr/>
    </dgm:pt>
    <dgm:pt modelId="{C30401BC-4C98-4DDF-85A4-0F4C934B0902}" type="pres">
      <dgm:prSet presAssocID="{7ED6B17B-9FA0-48DA-85BE-E61D03A8FB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9A179D1-2CBB-4F65-9E24-18A37BC69B92}" type="pres">
      <dgm:prSet presAssocID="{7ED6B17B-9FA0-48DA-85BE-E61D03A8FBF5}" presName="spaceRect" presStyleCnt="0"/>
      <dgm:spPr/>
    </dgm:pt>
    <dgm:pt modelId="{77A11680-4A04-487F-8E1B-47854491F4B4}" type="pres">
      <dgm:prSet presAssocID="{7ED6B17B-9FA0-48DA-85BE-E61D03A8FBF5}" presName="parTx" presStyleLbl="revTx" presStyleIdx="0" presStyleCnt="2">
        <dgm:presLayoutVars>
          <dgm:chMax val="0"/>
          <dgm:chPref val="0"/>
        </dgm:presLayoutVars>
      </dgm:prSet>
      <dgm:spPr/>
    </dgm:pt>
    <dgm:pt modelId="{5F8455DF-878A-48B3-BA00-3610A78A7D36}" type="pres">
      <dgm:prSet presAssocID="{F4FE4A94-7A8E-4F6F-A7C9-D5B4C3350089}" presName="sibTrans" presStyleCnt="0"/>
      <dgm:spPr/>
    </dgm:pt>
    <dgm:pt modelId="{4C464A3D-8E58-4AD7-B06C-9180710CB7B4}" type="pres">
      <dgm:prSet presAssocID="{45C27B3D-D7A6-4E9D-954E-44CD52B3ADEE}" presName="compNode" presStyleCnt="0"/>
      <dgm:spPr/>
    </dgm:pt>
    <dgm:pt modelId="{E97CF4DB-037D-4FE9-9662-20E4D1BD91E4}" type="pres">
      <dgm:prSet presAssocID="{45C27B3D-D7A6-4E9D-954E-44CD52B3ADEE}" presName="bgRect" presStyleLbl="bgShp" presStyleIdx="1" presStyleCnt="2"/>
      <dgm:spPr/>
    </dgm:pt>
    <dgm:pt modelId="{A6CFA39A-9D52-4231-92E0-9A5B947E0384}" type="pres">
      <dgm:prSet presAssocID="{45C27B3D-D7A6-4E9D-954E-44CD52B3AD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938C9144-3E20-4A8B-B87E-8FA1D98DF9CD}" type="pres">
      <dgm:prSet presAssocID="{45C27B3D-D7A6-4E9D-954E-44CD52B3ADEE}" presName="spaceRect" presStyleCnt="0"/>
      <dgm:spPr/>
    </dgm:pt>
    <dgm:pt modelId="{AE0D6275-0907-49E9-8393-F43E08DC4BEF}" type="pres">
      <dgm:prSet presAssocID="{45C27B3D-D7A6-4E9D-954E-44CD52B3ADEE}" presName="parTx" presStyleLbl="revTx" presStyleIdx="1" presStyleCnt="2">
        <dgm:presLayoutVars>
          <dgm:chMax val="0"/>
          <dgm:chPref val="0"/>
        </dgm:presLayoutVars>
      </dgm:prSet>
      <dgm:spPr/>
    </dgm:pt>
  </dgm:ptLst>
  <dgm:cxnLst>
    <dgm:cxn modelId="{6319AE40-C753-48AF-9B51-5049D674D23A}" type="presOf" srcId="{4A55D7D1-3879-4C44-9B17-795E29D047C8}" destId="{F95FE8BD-9B65-42A9-89D8-8F6B0AB0E1B0}" srcOrd="0" destOrd="0" presId="urn:microsoft.com/office/officeart/2018/2/layout/IconVerticalSolidList"/>
    <dgm:cxn modelId="{262B434F-2C5E-4257-8B88-123C5626AC86}" srcId="{4A55D7D1-3879-4C44-9B17-795E29D047C8}" destId="{45C27B3D-D7A6-4E9D-954E-44CD52B3ADEE}" srcOrd="1" destOrd="0" parTransId="{E61261E0-45CF-4C6C-97FB-ECCDEC084B71}" sibTransId="{71CA1191-9A3E-4AB2-AF37-FD4C238A000D}"/>
    <dgm:cxn modelId="{9645E393-51C0-4D1E-9F9D-9BE64B9D5AD9}" srcId="{4A55D7D1-3879-4C44-9B17-795E29D047C8}" destId="{7ED6B17B-9FA0-48DA-85BE-E61D03A8FBF5}" srcOrd="0" destOrd="0" parTransId="{7C81FBCD-710A-4D4C-9DA3-C934FD380AB8}" sibTransId="{F4FE4A94-7A8E-4F6F-A7C9-D5B4C3350089}"/>
    <dgm:cxn modelId="{58D497C0-42C4-465C-857B-48A30F4D269D}" type="presOf" srcId="{45C27B3D-D7A6-4E9D-954E-44CD52B3ADEE}" destId="{AE0D6275-0907-49E9-8393-F43E08DC4BEF}" srcOrd="0" destOrd="0" presId="urn:microsoft.com/office/officeart/2018/2/layout/IconVerticalSolidList"/>
    <dgm:cxn modelId="{0D657FCB-DED2-4E83-8E69-7D52AC17EC74}" type="presOf" srcId="{7ED6B17B-9FA0-48DA-85BE-E61D03A8FBF5}" destId="{77A11680-4A04-487F-8E1B-47854491F4B4}" srcOrd="0" destOrd="0" presId="urn:microsoft.com/office/officeart/2018/2/layout/IconVerticalSolidList"/>
    <dgm:cxn modelId="{EC39480B-5709-4F4D-BD99-FAB38EB1FF36}" type="presParOf" srcId="{F95FE8BD-9B65-42A9-89D8-8F6B0AB0E1B0}" destId="{813C1D9C-C7D9-4C8D-BF78-C37361F0C0B7}" srcOrd="0" destOrd="0" presId="urn:microsoft.com/office/officeart/2018/2/layout/IconVerticalSolidList"/>
    <dgm:cxn modelId="{BB925C92-94E1-4068-A856-0D13533FE9FD}" type="presParOf" srcId="{813C1D9C-C7D9-4C8D-BF78-C37361F0C0B7}" destId="{14A37F86-A5EB-4890-8839-A97ACE0B9C2A}" srcOrd="0" destOrd="0" presId="urn:microsoft.com/office/officeart/2018/2/layout/IconVerticalSolidList"/>
    <dgm:cxn modelId="{9F10B01E-5515-4C58-AF0B-6A2604F9DEEC}" type="presParOf" srcId="{813C1D9C-C7D9-4C8D-BF78-C37361F0C0B7}" destId="{C30401BC-4C98-4DDF-85A4-0F4C934B0902}" srcOrd="1" destOrd="0" presId="urn:microsoft.com/office/officeart/2018/2/layout/IconVerticalSolidList"/>
    <dgm:cxn modelId="{3CC45706-BEB0-4197-BD5C-79A8A6EA6689}" type="presParOf" srcId="{813C1D9C-C7D9-4C8D-BF78-C37361F0C0B7}" destId="{09A179D1-2CBB-4F65-9E24-18A37BC69B92}" srcOrd="2" destOrd="0" presId="urn:microsoft.com/office/officeart/2018/2/layout/IconVerticalSolidList"/>
    <dgm:cxn modelId="{1AFDB04F-103D-4344-A84D-F2240C6A8628}" type="presParOf" srcId="{813C1D9C-C7D9-4C8D-BF78-C37361F0C0B7}" destId="{77A11680-4A04-487F-8E1B-47854491F4B4}" srcOrd="3" destOrd="0" presId="urn:microsoft.com/office/officeart/2018/2/layout/IconVerticalSolidList"/>
    <dgm:cxn modelId="{2F3AB862-22FE-4A1C-AD28-CD42F2BA93EF}" type="presParOf" srcId="{F95FE8BD-9B65-42A9-89D8-8F6B0AB0E1B0}" destId="{5F8455DF-878A-48B3-BA00-3610A78A7D36}" srcOrd="1" destOrd="0" presId="urn:microsoft.com/office/officeart/2018/2/layout/IconVerticalSolidList"/>
    <dgm:cxn modelId="{CBBB4BA9-8A58-4B51-8672-C2CAAA36326E}" type="presParOf" srcId="{F95FE8BD-9B65-42A9-89D8-8F6B0AB0E1B0}" destId="{4C464A3D-8E58-4AD7-B06C-9180710CB7B4}" srcOrd="2" destOrd="0" presId="urn:microsoft.com/office/officeart/2018/2/layout/IconVerticalSolidList"/>
    <dgm:cxn modelId="{50FAA102-7106-493A-ABE2-CF0B4308C6D6}" type="presParOf" srcId="{4C464A3D-8E58-4AD7-B06C-9180710CB7B4}" destId="{E97CF4DB-037D-4FE9-9662-20E4D1BD91E4}" srcOrd="0" destOrd="0" presId="urn:microsoft.com/office/officeart/2018/2/layout/IconVerticalSolidList"/>
    <dgm:cxn modelId="{77491EB0-81F6-449B-AC4A-5DA014D2AC32}" type="presParOf" srcId="{4C464A3D-8E58-4AD7-B06C-9180710CB7B4}" destId="{A6CFA39A-9D52-4231-92E0-9A5B947E0384}" srcOrd="1" destOrd="0" presId="urn:microsoft.com/office/officeart/2018/2/layout/IconVerticalSolidList"/>
    <dgm:cxn modelId="{DE1DB7D7-2B98-4232-93C3-27D366E7C064}" type="presParOf" srcId="{4C464A3D-8E58-4AD7-B06C-9180710CB7B4}" destId="{938C9144-3E20-4A8B-B87E-8FA1D98DF9CD}" srcOrd="2" destOrd="0" presId="urn:microsoft.com/office/officeart/2018/2/layout/IconVerticalSolidList"/>
    <dgm:cxn modelId="{9C6C897A-8814-41E7-A77F-9F6DB08EDD07}" type="presParOf" srcId="{4C464A3D-8E58-4AD7-B06C-9180710CB7B4}" destId="{AE0D6275-0907-49E9-8393-F43E08DC4B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37F86-A5EB-4890-8839-A97ACE0B9C2A}">
      <dsp:nvSpPr>
        <dsp:cNvPr id="0" name=""/>
        <dsp:cNvSpPr/>
      </dsp:nvSpPr>
      <dsp:spPr>
        <a:xfrm>
          <a:off x="0" y="555148"/>
          <a:ext cx="8825659" cy="10248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401BC-4C98-4DDF-85A4-0F4C934B0902}">
      <dsp:nvSpPr>
        <dsp:cNvPr id="0" name=""/>
        <dsp:cNvSpPr/>
      </dsp:nvSpPr>
      <dsp:spPr>
        <a:xfrm>
          <a:off x="310029" y="785748"/>
          <a:ext cx="563689" cy="5636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680-4A04-487F-8E1B-47854491F4B4}">
      <dsp:nvSpPr>
        <dsp:cNvPr id="0" name=""/>
        <dsp:cNvSpPr/>
      </dsp:nvSpPr>
      <dsp:spPr>
        <a:xfrm>
          <a:off x="1183747" y="555148"/>
          <a:ext cx="7641911" cy="10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8" tIns="108468" rIns="108468" bIns="108468" numCol="1" spcCol="1270" anchor="ctr" anchorCtr="0">
          <a:noAutofit/>
        </a:bodyPr>
        <a:lstStyle/>
        <a:p>
          <a:pPr marL="0" lvl="0" indent="0" algn="l" defTabSz="755650">
            <a:lnSpc>
              <a:spcPct val="100000"/>
            </a:lnSpc>
            <a:spcBef>
              <a:spcPct val="0"/>
            </a:spcBef>
            <a:spcAft>
              <a:spcPct val="35000"/>
            </a:spcAft>
            <a:buNone/>
          </a:pPr>
          <a:r>
            <a:rPr lang="en-GB" sz="1700" b="0" i="0" kern="1200"/>
            <a:t>Data visualization is a powerful way to communicate insights from data.</a:t>
          </a:r>
          <a:endParaRPr lang="en-US" sz="1700" kern="1200"/>
        </a:p>
      </dsp:txBody>
      <dsp:txXfrm>
        <a:off x="1183747" y="555148"/>
        <a:ext cx="7641911" cy="1024890"/>
      </dsp:txXfrm>
    </dsp:sp>
    <dsp:sp modelId="{E97CF4DB-037D-4FE9-9662-20E4D1BD91E4}">
      <dsp:nvSpPr>
        <dsp:cNvPr id="0" name=""/>
        <dsp:cNvSpPr/>
      </dsp:nvSpPr>
      <dsp:spPr>
        <a:xfrm>
          <a:off x="0" y="1836261"/>
          <a:ext cx="8825659" cy="10248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FA39A-9D52-4231-92E0-9A5B947E0384}">
      <dsp:nvSpPr>
        <dsp:cNvPr id="0" name=""/>
        <dsp:cNvSpPr/>
      </dsp:nvSpPr>
      <dsp:spPr>
        <a:xfrm>
          <a:off x="310029" y="2066861"/>
          <a:ext cx="563689" cy="5636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0D6275-0907-49E9-8393-F43E08DC4BEF}">
      <dsp:nvSpPr>
        <dsp:cNvPr id="0" name=""/>
        <dsp:cNvSpPr/>
      </dsp:nvSpPr>
      <dsp:spPr>
        <a:xfrm>
          <a:off x="1183747" y="1836261"/>
          <a:ext cx="7641911" cy="10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8" tIns="108468" rIns="108468" bIns="108468" numCol="1" spcCol="1270" anchor="ctr" anchorCtr="0">
          <a:noAutofit/>
        </a:bodyPr>
        <a:lstStyle/>
        <a:p>
          <a:pPr marL="0" lvl="0" indent="0" algn="l" defTabSz="755650">
            <a:lnSpc>
              <a:spcPct val="100000"/>
            </a:lnSpc>
            <a:spcBef>
              <a:spcPct val="0"/>
            </a:spcBef>
            <a:spcAft>
              <a:spcPct val="35000"/>
            </a:spcAft>
            <a:buNone/>
          </a:pPr>
          <a:r>
            <a:rPr lang="en-GB" sz="1700" b="0" i="0" kern="1200"/>
            <a:t>Python’s Seaborn library, built on top of Matplotlib, offers an elegant and high-level interface for creating visually appealing and informative visualizations.</a:t>
          </a:r>
          <a:endParaRPr lang="en-US" sz="1700" kern="1200"/>
        </a:p>
      </dsp:txBody>
      <dsp:txXfrm>
        <a:off x="1183747" y="1836261"/>
        <a:ext cx="7641911" cy="10248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F4AAD-4DA0-4131-8F31-4CEE65C83122}"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BAF0C-0DD0-45AB-AD93-735FD466E895}" type="slidenum">
              <a:rPr lang="en-US" smtClean="0"/>
              <a:t>‹#›</a:t>
            </a:fld>
            <a:endParaRPr lang="en-US"/>
          </a:p>
        </p:txBody>
      </p:sp>
    </p:spTree>
    <p:extLst>
      <p:ext uri="{BB962C8B-B14F-4D97-AF65-F5344CB8AC3E}">
        <p14:creationId xmlns:p14="http://schemas.microsoft.com/office/powerpoint/2010/main" val="330869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6BAF0C-0DD0-45AB-AD93-735FD466E895}" type="slidenum">
              <a:rPr lang="en-US" smtClean="0"/>
              <a:t>4</a:t>
            </a:fld>
            <a:endParaRPr lang="en-US"/>
          </a:p>
        </p:txBody>
      </p:sp>
    </p:spTree>
    <p:extLst>
      <p:ext uri="{BB962C8B-B14F-4D97-AF65-F5344CB8AC3E}">
        <p14:creationId xmlns:p14="http://schemas.microsoft.com/office/powerpoint/2010/main" val="1812416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52114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E954C-9861-49CF-ABDA-4E13A60EFF47}"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425748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86746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4053727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769423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0E954C-9861-49CF-ABDA-4E13A60EFF47}"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385910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0E954C-9861-49CF-ABDA-4E13A60EFF47}" type="datetimeFigureOut">
              <a:rPr lang="en-US" smtClean="0"/>
              <a:t>6/28/2024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704222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4210510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03319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427145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E954C-9861-49CF-ABDA-4E13A60EFF47}"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376874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0E954C-9861-49CF-ABDA-4E13A60EFF47}"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339258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0E954C-9861-49CF-ABDA-4E13A60EFF47}"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231341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0E954C-9861-49CF-ABDA-4E13A60EFF47}"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46562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E954C-9861-49CF-ABDA-4E13A60EFF47}" type="datetimeFigureOut">
              <a:rPr lang="en-US" smtClean="0"/>
              <a:t>6/28/2024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76941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E954C-9861-49CF-ABDA-4E13A60EFF47}"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110715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E954C-9861-49CF-ABDA-4E13A60EFF47}"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85983-EB40-4946-9ADF-208378640364}" type="slidenum">
              <a:rPr lang="en-US" smtClean="0"/>
              <a:t>‹#›</a:t>
            </a:fld>
            <a:endParaRPr lang="en-US"/>
          </a:p>
        </p:txBody>
      </p:sp>
    </p:spTree>
    <p:extLst>
      <p:ext uri="{BB962C8B-B14F-4D97-AF65-F5344CB8AC3E}">
        <p14:creationId xmlns:p14="http://schemas.microsoft.com/office/powerpoint/2010/main" val="274652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0E954C-9861-49CF-ABDA-4E13A60EFF47}" type="datetimeFigureOut">
              <a:rPr lang="en-US" smtClean="0"/>
              <a:t>6/28/2024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A85983-EB40-4946-9ADF-208378640364}" type="slidenum">
              <a:rPr lang="en-US" smtClean="0"/>
              <a:t>‹#›</a:t>
            </a:fld>
            <a:endParaRPr lang="en-US"/>
          </a:p>
        </p:txBody>
      </p:sp>
    </p:spTree>
    <p:extLst>
      <p:ext uri="{BB962C8B-B14F-4D97-AF65-F5344CB8AC3E}">
        <p14:creationId xmlns:p14="http://schemas.microsoft.com/office/powerpoint/2010/main" val="2006734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waskom/seabor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Kernel_density_estimation#Practical_estimation_of_the_bandwidth"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651-F8DF-6F43-5923-11C42F784BA2}"/>
              </a:ext>
            </a:extLst>
          </p:cNvPr>
          <p:cNvSpPr>
            <a:spLocks noGrp="1"/>
          </p:cNvSpPr>
          <p:nvPr>
            <p:ph type="ctrTitle"/>
          </p:nvPr>
        </p:nvSpPr>
        <p:spPr/>
        <p:txBody>
          <a:bodyPr/>
          <a:lstStyle/>
          <a:p>
            <a:r>
              <a:rPr lang="en-US" dirty="0"/>
              <a:t>Seaborn</a:t>
            </a:r>
          </a:p>
        </p:txBody>
      </p:sp>
      <p:sp>
        <p:nvSpPr>
          <p:cNvPr id="3" name="Subtitle 2">
            <a:extLst>
              <a:ext uri="{FF2B5EF4-FFF2-40B4-BE49-F238E27FC236}">
                <a16:creationId xmlns:a16="http://schemas.microsoft.com/office/drawing/2014/main" id="{C32B76F1-427F-CE58-B269-4E1E84A82D52}"/>
              </a:ext>
            </a:extLst>
          </p:cNvPr>
          <p:cNvSpPr>
            <a:spLocks noGrp="1"/>
          </p:cNvSpPr>
          <p:nvPr>
            <p:ph type="subTitle" idx="1"/>
          </p:nvPr>
        </p:nvSpPr>
        <p:spPr>
          <a:xfrm>
            <a:off x="1154955" y="4777380"/>
            <a:ext cx="8825658" cy="1451970"/>
          </a:xfrm>
        </p:spPr>
        <p:txBody>
          <a:bodyPr>
            <a:normAutofit/>
          </a:bodyPr>
          <a:lstStyle/>
          <a:p>
            <a:pPr marL="285750" indent="-285750">
              <a:buFont typeface="Arial" panose="020B0604020202020204" pitchFamily="34" charset="0"/>
              <a:buChar char="•"/>
            </a:pPr>
            <a:r>
              <a:rPr lang="en-US" dirty="0"/>
              <a:t>Seaborn is a statistical plotting library</a:t>
            </a:r>
          </a:p>
          <a:p>
            <a:pPr marL="285750" indent="-285750">
              <a:buFont typeface="Arial" panose="020B0604020202020204" pitchFamily="34" charset="0"/>
              <a:buChar char="•"/>
            </a:pPr>
            <a:r>
              <a:rPr lang="en-US" dirty="0"/>
              <a:t>It is designed to work very well with pandas </a:t>
            </a:r>
            <a:r>
              <a:rPr lang="en-US" dirty="0" err="1"/>
              <a:t>dataframe</a:t>
            </a:r>
            <a:r>
              <a:rPr lang="en-US" dirty="0"/>
              <a:t> objects</a:t>
            </a:r>
          </a:p>
          <a:p>
            <a:pPr marL="285750" indent="-285750">
              <a:buFont typeface="Arial" panose="020B0604020202020204" pitchFamily="34" charset="0"/>
              <a:buChar char="•"/>
            </a:pPr>
            <a:r>
              <a:rPr lang="en-US" dirty="0"/>
              <a:t>It has beautiful default styles</a:t>
            </a:r>
          </a:p>
        </p:txBody>
      </p:sp>
    </p:spTree>
    <p:extLst>
      <p:ext uri="{BB962C8B-B14F-4D97-AF65-F5344CB8AC3E}">
        <p14:creationId xmlns:p14="http://schemas.microsoft.com/office/powerpoint/2010/main" val="315166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3A1BAF1D-15A3-0646-2934-FEAE267F64DD}"/>
              </a:ext>
            </a:extLst>
          </p:cNvPr>
          <p:cNvSpPr>
            <a:spLocks noGrp="1"/>
          </p:cNvSpPr>
          <p:nvPr>
            <p:ph type="title"/>
          </p:nvPr>
        </p:nvSpPr>
        <p:spPr>
          <a:xfrm>
            <a:off x="1154955" y="973668"/>
            <a:ext cx="2942210" cy="1020232"/>
          </a:xfrm>
        </p:spPr>
        <p:txBody>
          <a:bodyPr>
            <a:normAutofit/>
          </a:bodyPr>
          <a:lstStyle/>
          <a:p>
            <a:r>
              <a:rPr lang="en-US">
                <a:solidFill>
                  <a:srgbClr val="EBEBEB"/>
                </a:solidFill>
              </a:rPr>
              <a:t>Boxplot</a:t>
            </a:r>
          </a:p>
        </p:txBody>
      </p:sp>
      <p:pic>
        <p:nvPicPr>
          <p:cNvPr id="5" name="Picture 4" descr="A screenshot of a computer screen&#10;&#10;Description automatically generated">
            <a:extLst>
              <a:ext uri="{FF2B5EF4-FFF2-40B4-BE49-F238E27FC236}">
                <a16:creationId xmlns:a16="http://schemas.microsoft.com/office/drawing/2014/main" id="{8A4EAD0F-DE62-6C54-B91E-D52823B09D70}"/>
              </a:ext>
            </a:extLst>
          </p:cNvPr>
          <p:cNvPicPr>
            <a:picLocks noChangeAspect="1"/>
          </p:cNvPicPr>
          <p:nvPr/>
        </p:nvPicPr>
        <p:blipFill>
          <a:blip r:embed="rId2"/>
          <a:stretch>
            <a:fillRect/>
          </a:stretch>
        </p:blipFill>
        <p:spPr>
          <a:xfrm>
            <a:off x="5890396" y="803751"/>
            <a:ext cx="4999955" cy="525049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901E103-2442-D668-6995-A1D2369E0E38}"/>
              </a:ext>
            </a:extLst>
          </p:cNvPr>
          <p:cNvSpPr>
            <a:spLocks noGrp="1"/>
          </p:cNvSpPr>
          <p:nvPr>
            <p:ph idx="1"/>
          </p:nvPr>
        </p:nvSpPr>
        <p:spPr>
          <a:xfrm>
            <a:off x="1154955" y="2120900"/>
            <a:ext cx="3133726" cy="3898900"/>
          </a:xfrm>
        </p:spPr>
        <p:txBody>
          <a:bodyPr>
            <a:normAutofit/>
          </a:bodyPr>
          <a:lstStyle/>
          <a:p>
            <a:pPr>
              <a:lnSpc>
                <a:spcPct val="90000"/>
              </a:lnSpc>
            </a:pPr>
            <a:r>
              <a:rPr lang="en-GB" sz="1400">
                <a:solidFill>
                  <a:srgbClr val="FFFFFF"/>
                </a:solidFill>
              </a:rPr>
              <a:t>Boxplots are used to shown the distribution of categorical data. </a:t>
            </a:r>
          </a:p>
          <a:p>
            <a:pPr>
              <a:lnSpc>
                <a:spcPct val="90000"/>
              </a:lnSpc>
            </a:pPr>
            <a:r>
              <a:rPr lang="en-GB" sz="1400">
                <a:solidFill>
                  <a:srgbClr val="FFFFFF"/>
                </a:solidFill>
              </a:rPr>
              <a:t>A box plot (or box-and-whisker plot) shows the distribution of quantitative data in a way that facilitates comparisons between variables or across levels of a categorical variable. </a:t>
            </a:r>
          </a:p>
          <a:p>
            <a:pPr>
              <a:lnSpc>
                <a:spcPct val="90000"/>
              </a:lnSpc>
            </a:pPr>
            <a:r>
              <a:rPr lang="en-GB" sz="1400">
                <a:solidFill>
                  <a:srgbClr val="FFFFFF"/>
                </a:solidFill>
              </a:rPr>
              <a:t>The box shows the quartiles of the dataset while the whiskers extend to show the rest of the distribution, except for points that are determined to be “outliers” using a method that is a function of the inter-quartile range.</a:t>
            </a:r>
            <a:endParaRPr lang="en-US" sz="140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25103427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B265B3DB-1FE1-1DD4-3F6E-D042CD26CED7}"/>
              </a:ext>
            </a:extLst>
          </p:cNvPr>
          <p:cNvSpPr>
            <a:spLocks noGrp="1"/>
          </p:cNvSpPr>
          <p:nvPr>
            <p:ph type="title"/>
          </p:nvPr>
        </p:nvSpPr>
        <p:spPr>
          <a:xfrm>
            <a:off x="1154955" y="973668"/>
            <a:ext cx="2942210" cy="1020232"/>
          </a:xfrm>
        </p:spPr>
        <p:txBody>
          <a:bodyPr>
            <a:normAutofit/>
          </a:bodyPr>
          <a:lstStyle/>
          <a:p>
            <a:r>
              <a:rPr lang="en-US">
                <a:solidFill>
                  <a:srgbClr val="EBEBEB"/>
                </a:solidFill>
              </a:rPr>
              <a:t>Violinplot</a:t>
            </a:r>
          </a:p>
        </p:txBody>
      </p:sp>
      <p:pic>
        <p:nvPicPr>
          <p:cNvPr id="5" name="Picture 4">
            <a:extLst>
              <a:ext uri="{FF2B5EF4-FFF2-40B4-BE49-F238E27FC236}">
                <a16:creationId xmlns:a16="http://schemas.microsoft.com/office/drawing/2014/main" id="{3A5F0CC0-174F-BDA7-60D1-4167946C76C5}"/>
              </a:ext>
            </a:extLst>
          </p:cNvPr>
          <p:cNvPicPr>
            <a:picLocks noChangeAspect="1"/>
          </p:cNvPicPr>
          <p:nvPr/>
        </p:nvPicPr>
        <p:blipFill>
          <a:blip r:embed="rId2"/>
          <a:stretch>
            <a:fillRect/>
          </a:stretch>
        </p:blipFill>
        <p:spPr>
          <a:xfrm>
            <a:off x="5878795" y="803751"/>
            <a:ext cx="5023156" cy="525049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099BBAD-27B1-2F1E-A3D4-2363F2CABAEB}"/>
              </a:ext>
            </a:extLst>
          </p:cNvPr>
          <p:cNvSpPr>
            <a:spLocks noGrp="1"/>
          </p:cNvSpPr>
          <p:nvPr>
            <p:ph idx="1"/>
          </p:nvPr>
        </p:nvSpPr>
        <p:spPr>
          <a:xfrm>
            <a:off x="1154955" y="2120900"/>
            <a:ext cx="3133726" cy="3898900"/>
          </a:xfrm>
        </p:spPr>
        <p:txBody>
          <a:bodyPr>
            <a:normAutofit/>
          </a:bodyPr>
          <a:lstStyle/>
          <a:p>
            <a:pPr>
              <a:lnSpc>
                <a:spcPct val="90000"/>
              </a:lnSpc>
            </a:pPr>
            <a:r>
              <a:rPr lang="en-GB" sz="1500">
                <a:solidFill>
                  <a:srgbClr val="FFFFFF"/>
                </a:solidFill>
              </a:rPr>
              <a:t>A violin plot plays a similar role as a box and whisker plot.</a:t>
            </a:r>
          </a:p>
          <a:p>
            <a:pPr>
              <a:lnSpc>
                <a:spcPct val="90000"/>
              </a:lnSpc>
            </a:pPr>
            <a:r>
              <a:rPr lang="en-GB" sz="1500">
                <a:solidFill>
                  <a:srgbClr val="FFFFFF"/>
                </a:solidFill>
              </a:rPr>
              <a:t>It shows the distribution of quantitative data across several levels of one (or more) categorical variables such that those distributions can be compared.</a:t>
            </a:r>
          </a:p>
          <a:p>
            <a:pPr>
              <a:lnSpc>
                <a:spcPct val="90000"/>
              </a:lnSpc>
            </a:pPr>
            <a:r>
              <a:rPr lang="en-GB" sz="1500">
                <a:solidFill>
                  <a:srgbClr val="FFFFFF"/>
                </a:solidFill>
              </a:rPr>
              <a:t>Unlike a box plot, in which all the plot components correspond to actual datapoints, the violin plot features a kernel density estimation of the underlying distribution.</a:t>
            </a:r>
            <a:endParaRPr lang="en-US" sz="150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171258395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4" name="Freeform: Shape 13">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6"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FC370527-F2E5-B736-B1B8-EE945BB1F59F}"/>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FFFFFE"/>
                </a:solidFill>
              </a:rPr>
              <a:t>Stripplot and Swarmplot</a:t>
            </a:r>
          </a:p>
        </p:txBody>
      </p:sp>
      <p:sp>
        <p:nvSpPr>
          <p:cNvPr id="18"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7" name="Picture 6">
            <a:extLst>
              <a:ext uri="{FF2B5EF4-FFF2-40B4-BE49-F238E27FC236}">
                <a16:creationId xmlns:a16="http://schemas.microsoft.com/office/drawing/2014/main" id="{8161208C-38D8-9E89-6204-2A67B3F9119E}"/>
              </a:ext>
            </a:extLst>
          </p:cNvPr>
          <p:cNvPicPr>
            <a:picLocks noChangeAspect="1"/>
          </p:cNvPicPr>
          <p:nvPr/>
        </p:nvPicPr>
        <p:blipFill>
          <a:blip r:embed="rId2"/>
          <a:stretch>
            <a:fillRect/>
          </a:stretch>
        </p:blipFill>
        <p:spPr>
          <a:xfrm>
            <a:off x="5194607" y="1815579"/>
            <a:ext cx="3113903" cy="3226842"/>
          </a:xfrm>
          <a:prstGeom prst="rect">
            <a:avLst/>
          </a:prstGeom>
        </p:spPr>
      </p:pic>
      <p:pic>
        <p:nvPicPr>
          <p:cNvPr id="5" name="Picture 4">
            <a:extLst>
              <a:ext uri="{FF2B5EF4-FFF2-40B4-BE49-F238E27FC236}">
                <a16:creationId xmlns:a16="http://schemas.microsoft.com/office/drawing/2014/main" id="{DEDE417E-3CFF-3EED-8E44-557C2D50D27A}"/>
              </a:ext>
            </a:extLst>
          </p:cNvPr>
          <p:cNvPicPr>
            <a:picLocks noChangeAspect="1"/>
          </p:cNvPicPr>
          <p:nvPr/>
        </p:nvPicPr>
        <p:blipFill>
          <a:blip r:embed="rId3"/>
          <a:stretch>
            <a:fillRect/>
          </a:stretch>
        </p:blipFill>
        <p:spPr>
          <a:xfrm>
            <a:off x="8472236" y="1819746"/>
            <a:ext cx="3113904" cy="3218506"/>
          </a:xfrm>
          <a:prstGeom prst="rect">
            <a:avLst/>
          </a:prstGeom>
        </p:spPr>
      </p:pic>
      <p:sp>
        <p:nvSpPr>
          <p:cNvPr id="20" name="Rectangle 19">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E6A0E5A-BC86-6974-1908-86DFAC6C7A49}"/>
              </a:ext>
            </a:extLst>
          </p:cNvPr>
          <p:cNvSpPr>
            <a:spLocks noGrp="1"/>
          </p:cNvSpPr>
          <p:nvPr>
            <p:ph idx="1"/>
          </p:nvPr>
        </p:nvSpPr>
        <p:spPr>
          <a:xfrm>
            <a:off x="1154955" y="2120900"/>
            <a:ext cx="3133726" cy="3898900"/>
          </a:xfrm>
        </p:spPr>
        <p:txBody>
          <a:bodyPr>
            <a:normAutofit/>
          </a:bodyPr>
          <a:lstStyle/>
          <a:p>
            <a:pPr>
              <a:lnSpc>
                <a:spcPct val="90000"/>
              </a:lnSpc>
            </a:pPr>
            <a:r>
              <a:rPr lang="en-GB" sz="1100">
                <a:solidFill>
                  <a:srgbClr val="FFFFFE"/>
                </a:solidFill>
              </a:rPr>
              <a:t>The stripplot will draw a scatterplot where one variable is categorical. </a:t>
            </a:r>
          </a:p>
          <a:p>
            <a:pPr>
              <a:lnSpc>
                <a:spcPct val="90000"/>
              </a:lnSpc>
            </a:pPr>
            <a:r>
              <a:rPr lang="en-GB" sz="1100">
                <a:solidFill>
                  <a:srgbClr val="FFFFFE"/>
                </a:solidFill>
              </a:rPr>
              <a:t>A strip plot can be drawn on its own, but it is also a good complement to a box or violin plot in cases where you want to show all observations along with some representation of the underlying distribution.</a:t>
            </a:r>
          </a:p>
          <a:p>
            <a:pPr>
              <a:lnSpc>
                <a:spcPct val="90000"/>
              </a:lnSpc>
            </a:pPr>
            <a:r>
              <a:rPr lang="en-GB" sz="1100">
                <a:solidFill>
                  <a:srgbClr val="FFFFFE"/>
                </a:solidFill>
              </a:rPr>
              <a:t>The swarmplot is similar to stripplot(), but the points are adjusted (only along the categorical axis) so that they don’t overlap. </a:t>
            </a:r>
          </a:p>
          <a:p>
            <a:pPr>
              <a:lnSpc>
                <a:spcPct val="90000"/>
              </a:lnSpc>
            </a:pPr>
            <a:r>
              <a:rPr lang="en-GB" sz="1100">
                <a:solidFill>
                  <a:srgbClr val="FFFFFE"/>
                </a:solidFill>
              </a:rPr>
              <a:t>This gives a better representation of the distribution of values, although it does not scale as well to large numbers of observations (both in terms of the ability to show all the points and in terms of the computation needed to arrange them).</a:t>
            </a:r>
          </a:p>
        </p:txBody>
      </p:sp>
    </p:spTree>
    <p:extLst>
      <p:ext uri="{BB962C8B-B14F-4D97-AF65-F5344CB8AC3E}">
        <p14:creationId xmlns:p14="http://schemas.microsoft.com/office/powerpoint/2010/main" val="287599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7" name="Freeform: Shape 26">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9"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1"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9189E43B-0B82-1708-B060-4DD9A7B8DC57}"/>
              </a:ext>
            </a:extLst>
          </p:cNvPr>
          <p:cNvSpPr>
            <a:spLocks noGrp="1"/>
          </p:cNvSpPr>
          <p:nvPr>
            <p:ph type="title"/>
          </p:nvPr>
        </p:nvSpPr>
        <p:spPr>
          <a:xfrm>
            <a:off x="639098" y="629265"/>
            <a:ext cx="6072776" cy="1622322"/>
          </a:xfrm>
        </p:spPr>
        <p:txBody>
          <a:bodyPr>
            <a:normAutofit/>
          </a:bodyPr>
          <a:lstStyle/>
          <a:p>
            <a:r>
              <a:rPr lang="en-US">
                <a:solidFill>
                  <a:srgbClr val="FFFFFE"/>
                </a:solidFill>
              </a:rPr>
              <a:t>Matrix Plots (Heatmap)</a:t>
            </a:r>
          </a:p>
        </p:txBody>
      </p:sp>
      <p:sp>
        <p:nvSpPr>
          <p:cNvPr id="33" name="Rectangle 32">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Oval 36">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0771FD6-7D26-F56D-696E-DEE72A71E271}"/>
              </a:ext>
            </a:extLst>
          </p:cNvPr>
          <p:cNvSpPr>
            <a:spLocks noGrp="1"/>
          </p:cNvSpPr>
          <p:nvPr>
            <p:ph idx="1"/>
          </p:nvPr>
        </p:nvSpPr>
        <p:spPr>
          <a:xfrm>
            <a:off x="639098" y="2418735"/>
            <a:ext cx="6072776" cy="3811740"/>
          </a:xfrm>
        </p:spPr>
        <p:txBody>
          <a:bodyPr anchor="ctr">
            <a:normAutofit/>
          </a:bodyPr>
          <a:lstStyle/>
          <a:p>
            <a:r>
              <a:rPr lang="en-GB" dirty="0">
                <a:solidFill>
                  <a:srgbClr val="FFFFFE"/>
                </a:solidFill>
              </a:rPr>
              <a:t>In order for a heatmap to work properly, your data should already be in a matrix form, the </a:t>
            </a:r>
            <a:r>
              <a:rPr lang="en-GB" dirty="0" err="1">
                <a:solidFill>
                  <a:srgbClr val="FFFFFE"/>
                </a:solidFill>
              </a:rPr>
              <a:t>sns.heatmap</a:t>
            </a:r>
            <a:r>
              <a:rPr lang="en-GB" dirty="0">
                <a:solidFill>
                  <a:srgbClr val="FFFFFE"/>
                </a:solidFill>
              </a:rPr>
              <a:t> function basically just </a:t>
            </a:r>
            <a:r>
              <a:rPr lang="en-GB" dirty="0" err="1">
                <a:solidFill>
                  <a:srgbClr val="FFFFFE"/>
                </a:solidFill>
              </a:rPr>
              <a:t>colors</a:t>
            </a:r>
            <a:r>
              <a:rPr lang="en-GB" dirty="0">
                <a:solidFill>
                  <a:srgbClr val="FFFFFE"/>
                </a:solidFill>
              </a:rPr>
              <a:t> it in for you.</a:t>
            </a:r>
          </a:p>
          <a:p>
            <a:r>
              <a:rPr lang="en-GB" dirty="0">
                <a:solidFill>
                  <a:srgbClr val="FFFFFE"/>
                </a:solidFill>
              </a:rPr>
              <a:t>You can use the </a:t>
            </a:r>
            <a:r>
              <a:rPr lang="en-GB" dirty="0" err="1">
                <a:solidFill>
                  <a:srgbClr val="FFFFFE"/>
                </a:solidFill>
              </a:rPr>
              <a:t>cmap</a:t>
            </a:r>
            <a:r>
              <a:rPr lang="en-GB" dirty="0">
                <a:solidFill>
                  <a:srgbClr val="FFFFFE"/>
                </a:solidFill>
              </a:rPr>
              <a:t> parameter to generate a colormap for your heatmap, and annotate the values inside the heatmap for better visualization.</a:t>
            </a:r>
            <a:endParaRPr lang="en-US" dirty="0">
              <a:solidFill>
                <a:srgbClr val="FFFFFE"/>
              </a:solidFill>
            </a:endParaRPr>
          </a:p>
        </p:txBody>
      </p:sp>
      <p:pic>
        <p:nvPicPr>
          <p:cNvPr id="5" name="Picture 4">
            <a:extLst>
              <a:ext uri="{FF2B5EF4-FFF2-40B4-BE49-F238E27FC236}">
                <a16:creationId xmlns:a16="http://schemas.microsoft.com/office/drawing/2014/main" id="{3191B9C5-4677-1A40-5951-4193B3BF96FC}"/>
              </a:ext>
            </a:extLst>
          </p:cNvPr>
          <p:cNvPicPr>
            <a:picLocks noChangeAspect="1"/>
          </p:cNvPicPr>
          <p:nvPr/>
        </p:nvPicPr>
        <p:blipFill>
          <a:blip r:embed="rId2"/>
          <a:stretch>
            <a:fillRect/>
          </a:stretch>
        </p:blipFill>
        <p:spPr>
          <a:xfrm>
            <a:off x="8021445" y="645107"/>
            <a:ext cx="2918879" cy="2710388"/>
          </a:xfrm>
          <a:prstGeom prst="rect">
            <a:avLst/>
          </a:prstGeom>
        </p:spPr>
      </p:pic>
      <p:pic>
        <p:nvPicPr>
          <p:cNvPr id="7" name="Picture 6">
            <a:extLst>
              <a:ext uri="{FF2B5EF4-FFF2-40B4-BE49-F238E27FC236}">
                <a16:creationId xmlns:a16="http://schemas.microsoft.com/office/drawing/2014/main" id="{95CECD57-170E-093C-E5FB-3D754DAA65FB}"/>
              </a:ext>
            </a:extLst>
          </p:cNvPr>
          <p:cNvPicPr>
            <a:picLocks noChangeAspect="1"/>
          </p:cNvPicPr>
          <p:nvPr/>
        </p:nvPicPr>
        <p:blipFill>
          <a:blip r:embed="rId3"/>
          <a:stretch>
            <a:fillRect/>
          </a:stretch>
        </p:blipFill>
        <p:spPr>
          <a:xfrm>
            <a:off x="7925862" y="3520086"/>
            <a:ext cx="3110044" cy="2710389"/>
          </a:xfrm>
          <a:prstGeom prst="rect">
            <a:avLst/>
          </a:prstGeom>
        </p:spPr>
      </p:pic>
    </p:spTree>
    <p:extLst>
      <p:ext uri="{BB962C8B-B14F-4D97-AF65-F5344CB8AC3E}">
        <p14:creationId xmlns:p14="http://schemas.microsoft.com/office/powerpoint/2010/main" val="425549550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4" name="Rectangle 2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994962A8-35F9-60E9-DD8E-7F714559E6E4}"/>
              </a:ext>
            </a:extLst>
          </p:cNvPr>
          <p:cNvSpPr>
            <a:spLocks noGrp="1"/>
          </p:cNvSpPr>
          <p:nvPr>
            <p:ph type="title"/>
          </p:nvPr>
        </p:nvSpPr>
        <p:spPr>
          <a:xfrm>
            <a:off x="6658459" y="840035"/>
            <a:ext cx="4798142"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Matrix Plots (</a:t>
            </a:r>
            <a:r>
              <a:rPr lang="en-US" sz="5400" b="0" i="0" kern="1200" dirty="0" err="1">
                <a:solidFill>
                  <a:srgbClr val="EBEBEB"/>
                </a:solidFill>
                <a:latin typeface="+mj-lt"/>
                <a:ea typeface="+mj-ea"/>
                <a:cs typeface="+mj-cs"/>
              </a:rPr>
              <a:t>Clustermap</a:t>
            </a:r>
            <a:r>
              <a:rPr lang="en-US" sz="5400" b="0" i="0" kern="1200" dirty="0">
                <a:solidFill>
                  <a:srgbClr val="EBEBEB"/>
                </a:solidFill>
                <a:latin typeface="+mj-lt"/>
                <a:ea typeface="+mj-ea"/>
                <a:cs typeface="+mj-cs"/>
              </a:rPr>
              <a:t>)</a:t>
            </a:r>
          </a:p>
        </p:txBody>
      </p:sp>
      <p:sp>
        <p:nvSpPr>
          <p:cNvPr id="3" name="Content Placeholder 2">
            <a:extLst>
              <a:ext uri="{FF2B5EF4-FFF2-40B4-BE49-F238E27FC236}">
                <a16:creationId xmlns:a16="http://schemas.microsoft.com/office/drawing/2014/main" id="{80AD4E39-11D0-E474-2B9A-C2FD800FA0E9}"/>
              </a:ext>
            </a:extLst>
          </p:cNvPr>
          <p:cNvSpPr>
            <a:spLocks noGrp="1"/>
          </p:cNvSpPr>
          <p:nvPr>
            <p:ph idx="1"/>
          </p:nvPr>
        </p:nvSpPr>
        <p:spPr>
          <a:xfrm>
            <a:off x="6744929" y="4248443"/>
            <a:ext cx="4798142" cy="2011680"/>
          </a:xfrm>
        </p:spPr>
        <p:txBody>
          <a:bodyPr vert="horz" lIns="91440" tIns="45720" rIns="91440" bIns="45720" rtlCol="0" anchor="t">
            <a:normAutofit/>
          </a:bodyPr>
          <a:lstStyle/>
          <a:p>
            <a:pPr marL="0" indent="0">
              <a:buNone/>
            </a:pPr>
            <a:r>
              <a:rPr lang="en-US" b="0" i="0" kern="1200" dirty="0">
                <a:solidFill>
                  <a:schemeClr val="accent1">
                    <a:lumMod val="60000"/>
                    <a:lumOff val="40000"/>
                  </a:schemeClr>
                </a:solidFill>
                <a:latin typeface="+mn-lt"/>
                <a:ea typeface="+mn-ea"/>
                <a:cs typeface="+mn-cs"/>
              </a:rPr>
              <a:t>The </a:t>
            </a:r>
            <a:r>
              <a:rPr lang="en-US" b="0" i="0" kern="1200" dirty="0" err="1">
                <a:solidFill>
                  <a:schemeClr val="accent1">
                    <a:lumMod val="60000"/>
                    <a:lumOff val="40000"/>
                  </a:schemeClr>
                </a:solidFill>
                <a:latin typeface="+mn-lt"/>
                <a:ea typeface="+mn-ea"/>
                <a:cs typeface="+mn-cs"/>
              </a:rPr>
              <a:t>clustermap</a:t>
            </a:r>
            <a:r>
              <a:rPr lang="en-US" b="0" i="0" kern="1200" dirty="0">
                <a:solidFill>
                  <a:schemeClr val="accent1">
                    <a:lumMod val="60000"/>
                    <a:lumOff val="40000"/>
                  </a:schemeClr>
                </a:solidFill>
                <a:latin typeface="+mn-lt"/>
                <a:ea typeface="+mn-ea"/>
                <a:cs typeface="+mn-cs"/>
              </a:rPr>
              <a:t> uses hierarchal clustering to produce a clustered version of the heatmap.</a:t>
            </a:r>
          </a:p>
          <a:p>
            <a:pPr marL="0" indent="0">
              <a:buNone/>
            </a:pPr>
            <a:r>
              <a:rPr lang="en-US" dirty="0">
                <a:solidFill>
                  <a:schemeClr val="accent1">
                    <a:lumMod val="60000"/>
                    <a:lumOff val="40000"/>
                  </a:schemeClr>
                </a:solidFill>
              </a:rPr>
              <a:t>	 </a:t>
            </a:r>
            <a:r>
              <a:rPr lang="en-US" b="1" dirty="0" err="1">
                <a:solidFill>
                  <a:schemeClr val="tx1"/>
                </a:solidFill>
                <a:latin typeface="Consolas" panose="020B0609020204030204" pitchFamily="49" charset="0"/>
              </a:rPr>
              <a:t>sns.clustermap</a:t>
            </a:r>
            <a:r>
              <a:rPr lang="en-US" b="1" dirty="0">
                <a:solidFill>
                  <a:schemeClr val="tx1"/>
                </a:solidFill>
                <a:latin typeface="Consolas" panose="020B0609020204030204" pitchFamily="49" charset="0"/>
              </a:rPr>
              <a:t>(</a:t>
            </a:r>
            <a:r>
              <a:rPr lang="en-US" b="1" dirty="0" err="1">
                <a:solidFill>
                  <a:schemeClr val="tx1"/>
                </a:solidFill>
                <a:latin typeface="Consolas" panose="020B0609020204030204" pitchFamily="49" charset="0"/>
              </a:rPr>
              <a:t>pvflights</a:t>
            </a:r>
            <a:r>
              <a:rPr lang="en-US" b="1" dirty="0">
                <a:solidFill>
                  <a:schemeClr val="tx1"/>
                </a:solidFill>
                <a:latin typeface="Consolas" panose="020B0609020204030204" pitchFamily="49" charset="0"/>
              </a:rPr>
              <a:t>)</a:t>
            </a:r>
          </a:p>
          <a:p>
            <a:pPr marL="0" indent="0">
              <a:buNone/>
            </a:pPr>
            <a:r>
              <a:rPr lang="en-US" dirty="0" err="1">
                <a:solidFill>
                  <a:schemeClr val="accent1">
                    <a:lumMod val="60000"/>
                    <a:lumOff val="40000"/>
                  </a:schemeClr>
                </a:solidFill>
              </a:rPr>
              <a:t>pvflights</a:t>
            </a:r>
            <a:r>
              <a:rPr lang="en-US" dirty="0">
                <a:solidFill>
                  <a:schemeClr val="accent1">
                    <a:lumMod val="60000"/>
                    <a:lumOff val="40000"/>
                  </a:schemeClr>
                </a:solidFill>
              </a:rPr>
              <a:t> is a pivot table made out of flights </a:t>
            </a:r>
            <a:r>
              <a:rPr lang="en-US" dirty="0" err="1">
                <a:solidFill>
                  <a:schemeClr val="accent1">
                    <a:lumMod val="60000"/>
                    <a:lumOff val="40000"/>
                  </a:schemeClr>
                </a:solidFill>
              </a:rPr>
              <a:t>dataframe</a:t>
            </a:r>
            <a:r>
              <a:rPr lang="en-US" dirty="0">
                <a:solidFill>
                  <a:schemeClr val="accent1">
                    <a:lumMod val="60000"/>
                    <a:lumOff val="40000"/>
                  </a:schemeClr>
                </a:solidFill>
              </a:rPr>
              <a:t>.</a:t>
            </a:r>
            <a:endParaRPr lang="en-US" i="0" kern="1200" dirty="0">
              <a:solidFill>
                <a:schemeClr val="accent1">
                  <a:lumMod val="60000"/>
                  <a:lumOff val="40000"/>
                </a:schemeClr>
              </a:solidFill>
            </a:endParaRPr>
          </a:p>
        </p:txBody>
      </p:sp>
      <p:sp>
        <p:nvSpPr>
          <p:cNvPr id="26" name="Rectangle 25">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screenshot of a graph&#10;&#10;Description automatically generated">
            <a:extLst>
              <a:ext uri="{FF2B5EF4-FFF2-40B4-BE49-F238E27FC236}">
                <a16:creationId xmlns:a16="http://schemas.microsoft.com/office/drawing/2014/main" id="{7FB37195-437A-9686-9C5B-8CC5B0629A09}"/>
              </a:ext>
            </a:extLst>
          </p:cNvPr>
          <p:cNvPicPr>
            <a:picLocks noChangeAspect="1"/>
          </p:cNvPicPr>
          <p:nvPr/>
        </p:nvPicPr>
        <p:blipFill>
          <a:blip r:embed="rId3"/>
          <a:stretch>
            <a:fillRect/>
          </a:stretch>
        </p:blipFill>
        <p:spPr>
          <a:xfrm>
            <a:off x="1282702" y="1113063"/>
            <a:ext cx="4640359"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6335383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4F257854-77F4-1D77-02D6-3FD9FD1C1837}"/>
              </a:ext>
            </a:extLst>
          </p:cNvPr>
          <p:cNvSpPr>
            <a:spLocks noGrp="1"/>
          </p:cNvSpPr>
          <p:nvPr>
            <p:ph type="title"/>
          </p:nvPr>
        </p:nvSpPr>
        <p:spPr>
          <a:xfrm>
            <a:off x="639098" y="629265"/>
            <a:ext cx="6072776" cy="1622322"/>
          </a:xfrm>
        </p:spPr>
        <p:txBody>
          <a:bodyPr>
            <a:normAutofit/>
          </a:bodyPr>
          <a:lstStyle/>
          <a:p>
            <a:r>
              <a:rPr lang="en-US">
                <a:solidFill>
                  <a:srgbClr val="EBEBEB"/>
                </a:solidFill>
              </a:rPr>
              <a:t>Linear Model Plot</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descr="A screen shot of a computer screen&#10;&#10;Description automatically generated">
            <a:extLst>
              <a:ext uri="{FF2B5EF4-FFF2-40B4-BE49-F238E27FC236}">
                <a16:creationId xmlns:a16="http://schemas.microsoft.com/office/drawing/2014/main" id="{625F1BB9-84F2-CF21-7A2B-6C372032EFF5}"/>
              </a:ext>
            </a:extLst>
          </p:cNvPr>
          <p:cNvPicPr>
            <a:picLocks noChangeAspect="1"/>
          </p:cNvPicPr>
          <p:nvPr/>
        </p:nvPicPr>
        <p:blipFill>
          <a:blip r:embed="rId2"/>
          <a:stretch>
            <a:fillRect/>
          </a:stretch>
        </p:blipFill>
        <p:spPr>
          <a:xfrm>
            <a:off x="7418226" y="883414"/>
            <a:ext cx="4125317" cy="5108752"/>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327E918-79EC-072D-DDB3-83DB34647124}"/>
              </a:ext>
            </a:extLst>
          </p:cNvPr>
          <p:cNvSpPr>
            <a:spLocks noGrp="1"/>
          </p:cNvSpPr>
          <p:nvPr>
            <p:ph idx="1"/>
          </p:nvPr>
        </p:nvSpPr>
        <p:spPr>
          <a:xfrm>
            <a:off x="639098" y="2418735"/>
            <a:ext cx="6072776" cy="3811740"/>
          </a:xfrm>
        </p:spPr>
        <p:txBody>
          <a:bodyPr anchor="ctr">
            <a:normAutofit/>
          </a:bodyPr>
          <a:lstStyle/>
          <a:p>
            <a:r>
              <a:rPr lang="en-GB" dirty="0" err="1">
                <a:solidFill>
                  <a:srgbClr val="FFFFFF"/>
                </a:solidFill>
              </a:rPr>
              <a:t>lmplot</a:t>
            </a:r>
            <a:r>
              <a:rPr lang="en-GB" dirty="0">
                <a:solidFill>
                  <a:srgbClr val="FFFFFF"/>
                </a:solidFill>
              </a:rPr>
              <a:t> allows you to display linear models, but it also conveniently allows you to split up those plots based off of features, as well as </a:t>
            </a:r>
            <a:r>
              <a:rPr lang="en-GB" dirty="0" err="1">
                <a:solidFill>
                  <a:srgbClr val="FFFFFF"/>
                </a:solidFill>
              </a:rPr>
              <a:t>coloring</a:t>
            </a:r>
            <a:r>
              <a:rPr lang="en-GB" dirty="0">
                <a:solidFill>
                  <a:srgbClr val="FFFFFF"/>
                </a:solidFill>
              </a:rPr>
              <a:t> the hue based off of features.</a:t>
            </a:r>
            <a:endParaRPr lang="en-US" dirty="0">
              <a:solidFill>
                <a:srgbClr val="FFFFFF"/>
              </a:solidFill>
            </a:endParaRPr>
          </a:p>
        </p:txBody>
      </p:sp>
    </p:spTree>
    <p:extLst>
      <p:ext uri="{BB962C8B-B14F-4D97-AF65-F5344CB8AC3E}">
        <p14:creationId xmlns:p14="http://schemas.microsoft.com/office/powerpoint/2010/main" val="224918240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D7B5-86A5-71FA-18D9-9C9CF0B58CC8}"/>
              </a:ext>
            </a:extLst>
          </p:cNvPr>
          <p:cNvSpPr>
            <a:spLocks noGrp="1"/>
          </p:cNvSpPr>
          <p:nvPr>
            <p:ph type="title"/>
          </p:nvPr>
        </p:nvSpPr>
        <p:spPr>
          <a:xfrm>
            <a:off x="1154954" y="973668"/>
            <a:ext cx="8761413" cy="706964"/>
          </a:xfrm>
        </p:spPr>
        <p:txBody>
          <a:bodyPr>
            <a:normAutofit/>
          </a:bodyPr>
          <a:lstStyle/>
          <a:p>
            <a:r>
              <a:rPr lang="en-US">
                <a:solidFill>
                  <a:srgbClr val="EBEBEB"/>
                </a:solidFill>
              </a:rPr>
              <a:t>Aspect Ratio</a:t>
            </a:r>
          </a:p>
        </p:txBody>
      </p:sp>
      <p:sp>
        <p:nvSpPr>
          <p:cNvPr id="3" name="Content Placeholder 2">
            <a:extLst>
              <a:ext uri="{FF2B5EF4-FFF2-40B4-BE49-F238E27FC236}">
                <a16:creationId xmlns:a16="http://schemas.microsoft.com/office/drawing/2014/main" id="{BCBB442B-7125-11B2-60EE-CE8133C7624A}"/>
              </a:ext>
            </a:extLst>
          </p:cNvPr>
          <p:cNvSpPr>
            <a:spLocks noGrp="1"/>
          </p:cNvSpPr>
          <p:nvPr>
            <p:ph idx="1"/>
          </p:nvPr>
        </p:nvSpPr>
        <p:spPr>
          <a:xfrm>
            <a:off x="1154955" y="2603500"/>
            <a:ext cx="3481054" cy="3416300"/>
          </a:xfrm>
        </p:spPr>
        <p:txBody>
          <a:bodyPr anchor="ctr">
            <a:normAutofit/>
          </a:bodyPr>
          <a:lstStyle/>
          <a:p>
            <a:r>
              <a:rPr lang="en-GB" sz="1600" dirty="0"/>
              <a:t>Seaborn figures can have their aspect ratio adjusted with aspect parameters:</a:t>
            </a:r>
          </a:p>
          <a:p>
            <a:pPr marL="457200" lvl="1" indent="0">
              <a:buNone/>
            </a:pPr>
            <a:r>
              <a:rPr lang="en-US" b="1" dirty="0" err="1">
                <a:latin typeface="Consolas" panose="020B0609020204030204" pitchFamily="49" charset="0"/>
              </a:rPr>
              <a:t>sns.lmplot</a:t>
            </a:r>
            <a:r>
              <a:rPr lang="en-US" b="1" dirty="0">
                <a:latin typeface="Consolas" panose="020B0609020204030204" pitchFamily="49" charset="0"/>
              </a:rPr>
              <a:t>(x='</a:t>
            </a:r>
            <a:r>
              <a:rPr lang="en-US" b="1" dirty="0" err="1">
                <a:latin typeface="Consolas" panose="020B0609020204030204" pitchFamily="49" charset="0"/>
              </a:rPr>
              <a:t>total_bill</a:t>
            </a:r>
            <a:r>
              <a:rPr lang="en-US" b="1" dirty="0">
                <a:latin typeface="Consolas" panose="020B0609020204030204" pitchFamily="49" charset="0"/>
              </a:rPr>
              <a:t>', y='tip', data=tips, col='day’, hue='sex’, palette='</a:t>
            </a:r>
            <a:r>
              <a:rPr lang="en-US" b="1" dirty="0" err="1">
                <a:latin typeface="Consolas" panose="020B0609020204030204" pitchFamily="49" charset="0"/>
              </a:rPr>
              <a:t>coolwarm</a:t>
            </a:r>
            <a:r>
              <a:rPr lang="en-US" b="1" dirty="0">
                <a:latin typeface="Consolas" panose="020B0609020204030204" pitchFamily="49" charset="0"/>
              </a:rPr>
              <a:t>', aspect=0.6)</a:t>
            </a:r>
          </a:p>
          <a:p>
            <a:pPr marL="457200" lvl="1" indent="0">
              <a:buNone/>
            </a:pPr>
            <a:r>
              <a:rPr lang="en-GB" sz="1600" dirty="0"/>
              <a:t>Other parameters used here include col, hue, palette.</a:t>
            </a:r>
          </a:p>
          <a:p>
            <a:pPr marL="457200" lvl="1" indent="0">
              <a:buNone/>
            </a:pPr>
            <a:endParaRPr lang="en-US" b="1" dirty="0">
              <a:latin typeface="Consolas" panose="020B0609020204030204" pitchFamily="49" charset="0"/>
            </a:endParaRPr>
          </a:p>
        </p:txBody>
      </p:sp>
      <p:pic>
        <p:nvPicPr>
          <p:cNvPr id="5" name="Picture 4">
            <a:extLst>
              <a:ext uri="{FF2B5EF4-FFF2-40B4-BE49-F238E27FC236}">
                <a16:creationId xmlns:a16="http://schemas.microsoft.com/office/drawing/2014/main" id="{43EE141F-C45B-1DDA-A7D0-838DC5461019}"/>
              </a:ext>
            </a:extLst>
          </p:cNvPr>
          <p:cNvPicPr>
            <a:picLocks noChangeAspect="1"/>
          </p:cNvPicPr>
          <p:nvPr/>
        </p:nvPicPr>
        <p:blipFill>
          <a:blip r:embed="rId2"/>
          <a:stretch>
            <a:fillRect/>
          </a:stretch>
        </p:blipFill>
        <p:spPr>
          <a:xfrm>
            <a:off x="5958476" y="2775951"/>
            <a:ext cx="4691187" cy="34163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76295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0CF0FCE5-FEB9-A198-A207-1569790AF527}"/>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Styles and Color</a:t>
            </a:r>
          </a:p>
        </p:txBody>
      </p:sp>
      <p:pic>
        <p:nvPicPr>
          <p:cNvPr id="5" name="Picture 4" descr="A screenshot of a computer screen&#10;&#10;Description automatically generated">
            <a:extLst>
              <a:ext uri="{FF2B5EF4-FFF2-40B4-BE49-F238E27FC236}">
                <a16:creationId xmlns:a16="http://schemas.microsoft.com/office/drawing/2014/main" id="{32536FC9-4061-CD99-E1D5-A8D23E04A5AB}"/>
              </a:ext>
            </a:extLst>
          </p:cNvPr>
          <p:cNvPicPr>
            <a:picLocks noChangeAspect="1"/>
          </p:cNvPicPr>
          <p:nvPr/>
        </p:nvPicPr>
        <p:blipFill>
          <a:blip r:embed="rId2"/>
          <a:stretch>
            <a:fillRect/>
          </a:stretch>
        </p:blipFill>
        <p:spPr>
          <a:xfrm>
            <a:off x="5968673" y="803751"/>
            <a:ext cx="4843401" cy="525049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E0EC787-70CE-E006-885D-82471CF35F83}"/>
              </a:ext>
            </a:extLst>
          </p:cNvPr>
          <p:cNvSpPr>
            <a:spLocks noGrp="1"/>
          </p:cNvSpPr>
          <p:nvPr>
            <p:ph idx="1"/>
          </p:nvPr>
        </p:nvSpPr>
        <p:spPr>
          <a:xfrm>
            <a:off x="1154955" y="2120900"/>
            <a:ext cx="3133726" cy="3898900"/>
          </a:xfrm>
        </p:spPr>
        <p:txBody>
          <a:bodyPr>
            <a:normAutofit/>
          </a:bodyPr>
          <a:lstStyle/>
          <a:p>
            <a:pPr>
              <a:lnSpc>
                <a:spcPct val="90000"/>
              </a:lnSpc>
            </a:pPr>
            <a:r>
              <a:rPr lang="en-US">
                <a:solidFill>
                  <a:srgbClr val="FFFFFF"/>
                </a:solidFill>
              </a:rPr>
              <a:t>set_style() method is used to set a style for your plots.</a:t>
            </a:r>
          </a:p>
          <a:p>
            <a:pPr>
              <a:lnSpc>
                <a:spcPct val="90000"/>
              </a:lnSpc>
            </a:pPr>
            <a:r>
              <a:rPr lang="en-US">
                <a:solidFill>
                  <a:srgbClr val="FFFFFF"/>
                </a:solidFill>
              </a:rPr>
              <a:t>Style parameter requires you to input either one of these strings.</a:t>
            </a:r>
          </a:p>
          <a:p>
            <a:pPr lvl="1">
              <a:lnSpc>
                <a:spcPct val="90000"/>
              </a:lnSpc>
            </a:pPr>
            <a:r>
              <a:rPr lang="en-US">
                <a:solidFill>
                  <a:srgbClr val="FFFFFF"/>
                </a:solidFill>
              </a:rPr>
              <a:t>darkgrid</a:t>
            </a:r>
          </a:p>
          <a:p>
            <a:pPr lvl="1">
              <a:lnSpc>
                <a:spcPct val="90000"/>
              </a:lnSpc>
            </a:pPr>
            <a:r>
              <a:rPr lang="en-US">
                <a:solidFill>
                  <a:srgbClr val="FFFFFF"/>
                </a:solidFill>
              </a:rPr>
              <a:t>whitegrid</a:t>
            </a:r>
          </a:p>
          <a:p>
            <a:pPr lvl="1">
              <a:lnSpc>
                <a:spcPct val="90000"/>
              </a:lnSpc>
            </a:pPr>
            <a:r>
              <a:rPr lang="en-US">
                <a:solidFill>
                  <a:srgbClr val="FFFFFF"/>
                </a:solidFill>
              </a:rPr>
              <a:t>dark</a:t>
            </a:r>
          </a:p>
          <a:p>
            <a:pPr lvl="1">
              <a:lnSpc>
                <a:spcPct val="90000"/>
              </a:lnSpc>
            </a:pPr>
            <a:r>
              <a:rPr lang="en-US">
                <a:solidFill>
                  <a:srgbClr val="FFFFFF"/>
                </a:solidFill>
              </a:rPr>
              <a:t>white</a:t>
            </a:r>
          </a:p>
          <a:p>
            <a:pPr lvl="1">
              <a:lnSpc>
                <a:spcPct val="90000"/>
              </a:lnSpc>
            </a:pPr>
            <a:r>
              <a:rPr lang="en-US">
                <a:solidFill>
                  <a:srgbClr val="FFFFFF"/>
                </a:solidFill>
              </a:rPr>
              <a:t>ticks</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4857533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0B18A6B2-E183-D3B6-192F-FC2A100750AA}"/>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chemeClr val="tx1"/>
                </a:solidFill>
              </a:rPr>
              <a:t>Styling using plt</a:t>
            </a:r>
          </a:p>
        </p:txBody>
      </p:sp>
      <p:pic>
        <p:nvPicPr>
          <p:cNvPr id="5" name="Picture 4" descr="A screenshot of a computer&#10;&#10;Description automatically generated">
            <a:extLst>
              <a:ext uri="{FF2B5EF4-FFF2-40B4-BE49-F238E27FC236}">
                <a16:creationId xmlns:a16="http://schemas.microsoft.com/office/drawing/2014/main" id="{B947FA1F-354F-CBB2-1C4A-CF1EB393CD9D}"/>
              </a:ext>
            </a:extLst>
          </p:cNvPr>
          <p:cNvPicPr>
            <a:picLocks noChangeAspect="1"/>
          </p:cNvPicPr>
          <p:nvPr/>
        </p:nvPicPr>
        <p:blipFill rotWithShape="1">
          <a:blip r:embed="rId2"/>
          <a:srcRect t="467" r="-2" b="-2"/>
          <a:stretch/>
        </p:blipFill>
        <p:spPr>
          <a:xfrm>
            <a:off x="5194607" y="803751"/>
            <a:ext cx="6391533" cy="5250498"/>
          </a:xfrm>
          <a:prstGeom prst="rect">
            <a:avLst/>
          </a:prstGeom>
        </p:spPr>
      </p:pic>
      <p:sp>
        <p:nvSpPr>
          <p:cNvPr id="16" name="Rectangle 15">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CE5F5F0-71FB-FBBF-B0B6-29792FA011AA}"/>
              </a:ext>
            </a:extLst>
          </p:cNvPr>
          <p:cNvSpPr>
            <a:spLocks noGrp="1"/>
          </p:cNvSpPr>
          <p:nvPr>
            <p:ph idx="1"/>
          </p:nvPr>
        </p:nvSpPr>
        <p:spPr>
          <a:xfrm>
            <a:off x="1154955" y="2120900"/>
            <a:ext cx="3133726" cy="3898900"/>
          </a:xfrm>
        </p:spPr>
        <p:txBody>
          <a:bodyPr>
            <a:normAutofit/>
          </a:bodyPr>
          <a:lstStyle/>
          <a:p>
            <a:r>
              <a:rPr lang="en-US">
                <a:solidFill>
                  <a:schemeClr val="tx1"/>
                </a:solidFill>
              </a:rPr>
              <a:t>Seaborn is made of contents from matplotlib.</a:t>
            </a:r>
          </a:p>
          <a:p>
            <a:r>
              <a:rPr lang="en-US">
                <a:solidFill>
                  <a:schemeClr val="tx1"/>
                </a:solidFill>
              </a:rPr>
              <a:t>You can use plt.figure() parameters to configure it’s figsize etc.</a:t>
            </a:r>
          </a:p>
          <a:p>
            <a:endParaRPr lang="en-US">
              <a:solidFill>
                <a:schemeClr val="tx1"/>
              </a:solidFill>
            </a:endParaRPr>
          </a:p>
        </p:txBody>
      </p:sp>
      <p:sp>
        <p:nvSpPr>
          <p:cNvPr id="22"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95288236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B3B639F-70DD-4698-602B-39C4E5BECA0C}"/>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Font size and plot size</a:t>
            </a:r>
          </a:p>
        </p:txBody>
      </p:sp>
      <p:pic>
        <p:nvPicPr>
          <p:cNvPr id="5" name="Picture 4" descr="A screenshot of a computer screen&#10;&#10;Description automatically generated">
            <a:extLst>
              <a:ext uri="{FF2B5EF4-FFF2-40B4-BE49-F238E27FC236}">
                <a16:creationId xmlns:a16="http://schemas.microsoft.com/office/drawing/2014/main" id="{A423A56D-B851-7D25-9B55-AF780177211E}"/>
              </a:ext>
            </a:extLst>
          </p:cNvPr>
          <p:cNvPicPr>
            <a:picLocks noChangeAspect="1"/>
          </p:cNvPicPr>
          <p:nvPr/>
        </p:nvPicPr>
        <p:blipFill>
          <a:blip r:embed="rId2"/>
          <a:stretch>
            <a:fillRect/>
          </a:stretch>
        </p:blipFill>
        <p:spPr>
          <a:xfrm>
            <a:off x="5974308" y="803751"/>
            <a:ext cx="4832131" cy="525049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EC45071-10E7-4E0F-4322-DA2D0CE3AAB5}"/>
              </a:ext>
            </a:extLst>
          </p:cNvPr>
          <p:cNvSpPr>
            <a:spLocks noGrp="1"/>
          </p:cNvSpPr>
          <p:nvPr>
            <p:ph idx="1"/>
          </p:nvPr>
        </p:nvSpPr>
        <p:spPr>
          <a:xfrm>
            <a:off x="1154955" y="2120900"/>
            <a:ext cx="3133726" cy="3898900"/>
          </a:xfrm>
        </p:spPr>
        <p:txBody>
          <a:bodyPr>
            <a:normAutofit/>
          </a:bodyPr>
          <a:lstStyle/>
          <a:p>
            <a:pPr>
              <a:lnSpc>
                <a:spcPct val="90000"/>
              </a:lnSpc>
            </a:pPr>
            <a:r>
              <a:rPr lang="en-US" sz="1700">
                <a:solidFill>
                  <a:srgbClr val="FFFFFF"/>
                </a:solidFill>
              </a:rPr>
              <a:t>You can modify how large the font or the plot is using sns.set_context() method.</a:t>
            </a:r>
          </a:p>
          <a:p>
            <a:pPr>
              <a:lnSpc>
                <a:spcPct val="90000"/>
              </a:lnSpc>
            </a:pPr>
            <a:r>
              <a:rPr lang="en-US" sz="1700">
                <a:solidFill>
                  <a:srgbClr val="FFFFFF"/>
                </a:solidFill>
              </a:rPr>
              <a:t>Context parameter requires one of the following strings:</a:t>
            </a:r>
          </a:p>
          <a:p>
            <a:pPr lvl="1">
              <a:lnSpc>
                <a:spcPct val="90000"/>
              </a:lnSpc>
            </a:pPr>
            <a:r>
              <a:rPr lang="en-US" sz="1700">
                <a:solidFill>
                  <a:srgbClr val="FFFFFF"/>
                </a:solidFill>
              </a:rPr>
              <a:t>paper</a:t>
            </a:r>
          </a:p>
          <a:p>
            <a:pPr lvl="1">
              <a:lnSpc>
                <a:spcPct val="90000"/>
              </a:lnSpc>
            </a:pPr>
            <a:r>
              <a:rPr lang="en-US" sz="1700">
                <a:solidFill>
                  <a:srgbClr val="FFFFFF"/>
                </a:solidFill>
              </a:rPr>
              <a:t>notebook</a:t>
            </a:r>
          </a:p>
          <a:p>
            <a:pPr lvl="1">
              <a:lnSpc>
                <a:spcPct val="90000"/>
              </a:lnSpc>
            </a:pPr>
            <a:r>
              <a:rPr lang="en-US" sz="1700">
                <a:solidFill>
                  <a:srgbClr val="FFFFFF"/>
                </a:solidFill>
              </a:rPr>
              <a:t>talk</a:t>
            </a:r>
          </a:p>
          <a:p>
            <a:pPr lvl="1">
              <a:lnSpc>
                <a:spcPct val="90000"/>
              </a:lnSpc>
            </a:pPr>
            <a:r>
              <a:rPr lang="en-US" sz="1700">
                <a:solidFill>
                  <a:srgbClr val="FFFFFF"/>
                </a:solidFill>
              </a:rPr>
              <a:t>poster</a:t>
            </a:r>
          </a:p>
          <a:p>
            <a:pPr>
              <a:lnSpc>
                <a:spcPct val="90000"/>
              </a:lnSpc>
            </a:pPr>
            <a:r>
              <a:rPr lang="en-US" sz="1700">
                <a:solidFill>
                  <a:srgbClr val="FFFFFF"/>
                </a:solidFill>
              </a:rPr>
              <a:t>Font_scale parameter requires an int.</a:t>
            </a:r>
          </a:p>
        </p:txBody>
      </p:sp>
      <p:sp>
        <p:nvSpPr>
          <p:cNvPr id="2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12797255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E9CE-6E92-83B0-9429-576810BD0DCB}"/>
              </a:ext>
            </a:extLst>
          </p:cNvPr>
          <p:cNvSpPr>
            <a:spLocks noGrp="1"/>
          </p:cNvSpPr>
          <p:nvPr>
            <p:ph type="title"/>
          </p:nvPr>
        </p:nvSpPr>
        <p:spPr/>
        <p:txBody>
          <a:bodyPr/>
          <a:lstStyle/>
          <a:p>
            <a:r>
              <a:rPr lang="en-US" dirty="0"/>
              <a:t>Installing Seaborn</a:t>
            </a:r>
          </a:p>
        </p:txBody>
      </p:sp>
      <p:sp>
        <p:nvSpPr>
          <p:cNvPr id="3" name="Content Placeholder 2">
            <a:extLst>
              <a:ext uri="{FF2B5EF4-FFF2-40B4-BE49-F238E27FC236}">
                <a16:creationId xmlns:a16="http://schemas.microsoft.com/office/drawing/2014/main" id="{6173D8F0-FDDD-3BF1-4467-77E337B2C1F2}"/>
              </a:ext>
            </a:extLst>
          </p:cNvPr>
          <p:cNvSpPr>
            <a:spLocks noGrp="1"/>
          </p:cNvSpPr>
          <p:nvPr>
            <p:ph idx="1"/>
          </p:nvPr>
        </p:nvSpPr>
        <p:spPr>
          <a:xfrm>
            <a:off x="1154954" y="2603499"/>
            <a:ext cx="8825659" cy="4254501"/>
          </a:xfrm>
        </p:spPr>
        <p:txBody>
          <a:bodyPr>
            <a:normAutofit fontScale="92500" lnSpcReduction="10000"/>
          </a:bodyPr>
          <a:lstStyle/>
          <a:p>
            <a:r>
              <a:rPr lang="en-US" sz="2000" dirty="0"/>
              <a:t>Seaborn library can be installed using pip or </a:t>
            </a:r>
            <a:r>
              <a:rPr lang="en-US" sz="2000" dirty="0" err="1"/>
              <a:t>conda</a:t>
            </a:r>
            <a:r>
              <a:rPr lang="en-US" sz="2000" dirty="0"/>
              <a:t> distribution.</a:t>
            </a:r>
          </a:p>
          <a:p>
            <a:r>
              <a:rPr lang="en-US" sz="2000" dirty="0"/>
              <a:t>Either of the following commands are to be used in the command line interface or terminal to install seaborn. </a:t>
            </a:r>
          </a:p>
          <a:p>
            <a:pPr marL="457200" lvl="1" indent="0">
              <a:buNone/>
            </a:pPr>
            <a:r>
              <a:rPr lang="en-US" sz="1800" b="1" dirty="0">
                <a:solidFill>
                  <a:schemeClr val="tx2"/>
                </a:solidFill>
                <a:latin typeface="Consolas" panose="020B0609020204030204" pitchFamily="49" charset="0"/>
              </a:rPr>
              <a:t>pip install seaborn</a:t>
            </a:r>
          </a:p>
          <a:p>
            <a:pPr marL="457200" lvl="1" indent="0">
              <a:buNone/>
            </a:pPr>
            <a:r>
              <a:rPr lang="en-US" sz="1800" b="1" dirty="0" err="1">
                <a:solidFill>
                  <a:schemeClr val="tx2"/>
                </a:solidFill>
                <a:latin typeface="Consolas" panose="020B0609020204030204" pitchFamily="49" charset="0"/>
              </a:rPr>
              <a:t>conda</a:t>
            </a:r>
            <a:r>
              <a:rPr lang="en-US" sz="1800" b="1" dirty="0">
                <a:solidFill>
                  <a:schemeClr val="tx2"/>
                </a:solidFill>
                <a:latin typeface="Consolas" panose="020B0609020204030204" pitchFamily="49" charset="0"/>
              </a:rPr>
              <a:t> install seaborn</a:t>
            </a:r>
            <a:endParaRPr lang="en-US" sz="1800" dirty="0"/>
          </a:p>
          <a:p>
            <a:r>
              <a:rPr lang="en-US" sz="2000" dirty="0"/>
              <a:t>Since seaborn is open-source, its available on </a:t>
            </a:r>
            <a:r>
              <a:rPr lang="en-US" sz="2000" b="1" dirty="0" err="1">
                <a:solidFill>
                  <a:schemeClr val="tx1"/>
                </a:solidFill>
                <a:hlinkClick r:id="rId2">
                  <a:extLst>
                    <a:ext uri="{A12FA001-AC4F-418D-AE19-62706E023703}">
                      <ahyp:hlinkClr xmlns:ahyp="http://schemas.microsoft.com/office/drawing/2018/hyperlinkcolor" val="tx"/>
                    </a:ext>
                  </a:extLst>
                </a:hlinkClick>
              </a:rPr>
              <a:t>Github</a:t>
            </a:r>
            <a:r>
              <a:rPr lang="en-US" sz="2000" dirty="0"/>
              <a:t>.</a:t>
            </a:r>
          </a:p>
          <a:p>
            <a:r>
              <a:rPr lang="en-US" sz="2000" dirty="0"/>
              <a:t>Seaborn is imported </a:t>
            </a:r>
            <a:r>
              <a:rPr lang="en-US" sz="2000" dirty="0" err="1"/>
              <a:t>conventially</a:t>
            </a:r>
            <a:r>
              <a:rPr lang="en-US" sz="2000" dirty="0"/>
              <a:t> as </a:t>
            </a:r>
            <a:r>
              <a:rPr lang="en-US" sz="2000" dirty="0" err="1"/>
              <a:t>svs</a:t>
            </a:r>
            <a:r>
              <a:rPr lang="en-US" sz="2000" dirty="0"/>
              <a:t>. You can import it using the following code. Additionally we would like for us to have our plots printed automatically, for that we’ll include the matplotlib inline statement.</a:t>
            </a:r>
          </a:p>
          <a:p>
            <a:pPr marL="457200" lvl="1" indent="0">
              <a:buNone/>
            </a:pPr>
            <a:r>
              <a:rPr lang="en-US" sz="1800" b="1" dirty="0">
                <a:solidFill>
                  <a:schemeClr val="tx1"/>
                </a:solidFill>
                <a:latin typeface="Consolas" panose="020B0609020204030204" pitchFamily="49" charset="0"/>
              </a:rPr>
              <a:t>import seaborn as </a:t>
            </a:r>
            <a:r>
              <a:rPr lang="en-US" sz="1800" b="1" dirty="0" err="1">
                <a:solidFill>
                  <a:schemeClr val="tx1"/>
                </a:solidFill>
                <a:latin typeface="Consolas" panose="020B0609020204030204" pitchFamily="49" charset="0"/>
              </a:rPr>
              <a:t>sns</a:t>
            </a:r>
            <a:endParaRPr lang="en-US" sz="1800" b="1" dirty="0">
              <a:solidFill>
                <a:schemeClr val="tx1"/>
              </a:solidFill>
              <a:latin typeface="Consolas" panose="020B0609020204030204" pitchFamily="49" charset="0"/>
            </a:endParaRPr>
          </a:p>
          <a:p>
            <a:pPr marL="457200" lvl="1" indent="0">
              <a:buNone/>
            </a:pPr>
            <a:r>
              <a:rPr lang="en-US" sz="1800" b="1" dirty="0">
                <a:solidFill>
                  <a:schemeClr val="tx1"/>
                </a:solidFill>
                <a:latin typeface="Consolas" panose="020B0609020204030204" pitchFamily="49" charset="0"/>
              </a:rPr>
              <a:t>%matplotlib inline</a:t>
            </a:r>
          </a:p>
        </p:txBody>
      </p:sp>
    </p:spTree>
    <p:extLst>
      <p:ext uri="{BB962C8B-B14F-4D97-AF65-F5344CB8AC3E}">
        <p14:creationId xmlns:p14="http://schemas.microsoft.com/office/powerpoint/2010/main" val="171441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11EE-59BA-CADC-5657-EF6C7FCF8EDE}"/>
              </a:ext>
            </a:extLst>
          </p:cNvPr>
          <p:cNvSpPr>
            <a:spLocks noGrp="1"/>
          </p:cNvSpPr>
          <p:nvPr>
            <p:ph type="title"/>
          </p:nvPr>
        </p:nvSpPr>
        <p:spPr/>
        <p:txBody>
          <a:bodyPr/>
          <a:lstStyle/>
          <a:p>
            <a:r>
              <a:rPr lang="en-US"/>
              <a:t>Conclusion</a:t>
            </a:r>
            <a:endParaRPr lang="en-US" dirty="0"/>
          </a:p>
        </p:txBody>
      </p:sp>
      <p:graphicFrame>
        <p:nvGraphicFramePr>
          <p:cNvPr id="24" name="Content Placeholder 2">
            <a:extLst>
              <a:ext uri="{FF2B5EF4-FFF2-40B4-BE49-F238E27FC236}">
                <a16:creationId xmlns:a16="http://schemas.microsoft.com/office/drawing/2014/main" id="{387361F6-6B53-78EC-665B-DBB9793C194D}"/>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79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672-13A8-EDE1-DD48-8F1173B2A01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FF2B55C-E7CB-D92A-39E8-5C21C2B235E4}"/>
              </a:ext>
            </a:extLst>
          </p:cNvPr>
          <p:cNvSpPr>
            <a:spLocks noGrp="1"/>
          </p:cNvSpPr>
          <p:nvPr>
            <p:ph idx="1"/>
          </p:nvPr>
        </p:nvSpPr>
        <p:spPr>
          <a:xfrm>
            <a:off x="1154955" y="2603500"/>
            <a:ext cx="4941046" cy="3416300"/>
          </a:xfrm>
        </p:spPr>
        <p:txBody>
          <a:bodyPr>
            <a:normAutofit/>
          </a:bodyPr>
          <a:lstStyle/>
          <a:p>
            <a:r>
              <a:rPr lang="en-US" sz="2000" dirty="0"/>
              <a:t>Seaborn comes with in-built datasets.</a:t>
            </a:r>
          </a:p>
          <a:p>
            <a:r>
              <a:rPr lang="en-US" sz="2000" dirty="0"/>
              <a:t>Following command is used to load datasets.</a:t>
            </a:r>
          </a:p>
          <a:p>
            <a:pPr marL="457200" lvl="1" indent="0">
              <a:buNone/>
            </a:pPr>
            <a:r>
              <a:rPr lang="en-US" sz="1800" b="1" dirty="0" err="1">
                <a:solidFill>
                  <a:schemeClr val="tx1"/>
                </a:solidFill>
                <a:latin typeface="Consolas" panose="020B0609020204030204" pitchFamily="49" charset="0"/>
              </a:rPr>
              <a:t>sns.load_dataset</a:t>
            </a:r>
            <a:r>
              <a:rPr lang="en-US" sz="1800" b="1" dirty="0">
                <a:solidFill>
                  <a:schemeClr val="tx1"/>
                </a:solidFill>
                <a:latin typeface="Consolas" panose="020B0609020204030204" pitchFamily="49" charset="0"/>
              </a:rPr>
              <a:t>(‘tips’) </a:t>
            </a:r>
          </a:p>
          <a:p>
            <a:pPr marL="457200" lvl="1" indent="0">
              <a:buNone/>
            </a:pPr>
            <a:r>
              <a:rPr lang="en-US" sz="1800" b="1" dirty="0">
                <a:solidFill>
                  <a:schemeClr val="tx1"/>
                </a:solidFill>
                <a:latin typeface="Consolas" panose="020B0609020204030204" pitchFamily="49" charset="0"/>
              </a:rPr>
              <a:t># tips is an in-built dataset.</a:t>
            </a:r>
          </a:p>
          <a:p>
            <a:endParaRPr lang="en-US" sz="2000" dirty="0"/>
          </a:p>
        </p:txBody>
      </p:sp>
      <p:pic>
        <p:nvPicPr>
          <p:cNvPr id="5" name="Picture 4">
            <a:extLst>
              <a:ext uri="{FF2B5EF4-FFF2-40B4-BE49-F238E27FC236}">
                <a16:creationId xmlns:a16="http://schemas.microsoft.com/office/drawing/2014/main" id="{C84A67BB-2C08-4521-8C2C-44D943A4ED6F}"/>
              </a:ext>
            </a:extLst>
          </p:cNvPr>
          <p:cNvPicPr>
            <a:picLocks noChangeAspect="1"/>
          </p:cNvPicPr>
          <p:nvPr/>
        </p:nvPicPr>
        <p:blipFill>
          <a:blip r:embed="rId2"/>
          <a:stretch>
            <a:fillRect/>
          </a:stretch>
        </p:blipFill>
        <p:spPr>
          <a:xfrm>
            <a:off x="6607302" y="2603500"/>
            <a:ext cx="4429743" cy="3581900"/>
          </a:xfrm>
          <a:prstGeom prst="rect">
            <a:avLst/>
          </a:prstGeom>
        </p:spPr>
      </p:pic>
    </p:spTree>
    <p:extLst>
      <p:ext uri="{BB962C8B-B14F-4D97-AF65-F5344CB8AC3E}">
        <p14:creationId xmlns:p14="http://schemas.microsoft.com/office/powerpoint/2010/main" val="265069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FC163705-D5C7-D72D-684E-770A9594572F}"/>
              </a:ext>
            </a:extLst>
          </p:cNvPr>
          <p:cNvSpPr>
            <a:spLocks noGrp="1"/>
          </p:cNvSpPr>
          <p:nvPr>
            <p:ph type="title"/>
          </p:nvPr>
        </p:nvSpPr>
        <p:spPr>
          <a:xfrm>
            <a:off x="639098" y="629265"/>
            <a:ext cx="6072776" cy="1622322"/>
          </a:xfrm>
        </p:spPr>
        <p:txBody>
          <a:bodyPr>
            <a:normAutofit/>
          </a:bodyPr>
          <a:lstStyle/>
          <a:p>
            <a:r>
              <a:rPr lang="en-US">
                <a:solidFill>
                  <a:srgbClr val="EBEBEB"/>
                </a:solidFill>
              </a:rPr>
              <a:t>Distribution Plots</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descr="A screenshot of a graph&#10;&#10;Description automatically generated">
            <a:extLst>
              <a:ext uri="{FF2B5EF4-FFF2-40B4-BE49-F238E27FC236}">
                <a16:creationId xmlns:a16="http://schemas.microsoft.com/office/drawing/2014/main" id="{B9EBE17E-EC59-AA12-B825-65F98EEC5801}"/>
              </a:ext>
            </a:extLst>
          </p:cNvPr>
          <p:cNvPicPr>
            <a:picLocks noChangeAspect="1"/>
          </p:cNvPicPr>
          <p:nvPr/>
        </p:nvPicPr>
        <p:blipFill>
          <a:blip r:embed="rId3"/>
          <a:stretch>
            <a:fillRect/>
          </a:stretch>
        </p:blipFill>
        <p:spPr>
          <a:xfrm>
            <a:off x="7418226" y="922353"/>
            <a:ext cx="4125317" cy="5030874"/>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AB3B071-CFB3-FF1E-D9DE-ADCDF50A1068}"/>
              </a:ext>
            </a:extLst>
          </p:cNvPr>
          <p:cNvSpPr>
            <a:spLocks noGrp="1"/>
          </p:cNvSpPr>
          <p:nvPr>
            <p:ph idx="1"/>
          </p:nvPr>
        </p:nvSpPr>
        <p:spPr>
          <a:xfrm>
            <a:off x="639098" y="2418735"/>
            <a:ext cx="6072776" cy="3811740"/>
          </a:xfrm>
        </p:spPr>
        <p:txBody>
          <a:bodyPr anchor="ctr">
            <a:normAutofit/>
          </a:bodyPr>
          <a:lstStyle/>
          <a:p>
            <a:r>
              <a:rPr lang="en-GB">
                <a:solidFill>
                  <a:srgbClr val="FFFFFF"/>
                </a:solidFill>
              </a:rPr>
              <a:t>The displot shows the distribution of a univariate set of observations.</a:t>
            </a:r>
          </a:p>
          <a:p>
            <a:r>
              <a:rPr lang="en-GB">
                <a:solidFill>
                  <a:srgbClr val="FFFFFF"/>
                </a:solidFill>
              </a:rPr>
              <a:t>In any case a warning is given, it is completely safe to ignore it.</a:t>
            </a:r>
            <a:endParaRPr lang="en-US">
              <a:solidFill>
                <a:srgbClr val="FFFFFF"/>
              </a:solidFill>
            </a:endParaRPr>
          </a:p>
        </p:txBody>
      </p:sp>
    </p:spTree>
    <p:extLst>
      <p:ext uri="{BB962C8B-B14F-4D97-AF65-F5344CB8AC3E}">
        <p14:creationId xmlns:p14="http://schemas.microsoft.com/office/powerpoint/2010/main" val="1219077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EF7E4C1D-C2D2-A1BD-CAAC-0E6A2964F443}"/>
              </a:ext>
            </a:extLst>
          </p:cNvPr>
          <p:cNvSpPr>
            <a:spLocks noGrp="1"/>
          </p:cNvSpPr>
          <p:nvPr>
            <p:ph type="title"/>
          </p:nvPr>
        </p:nvSpPr>
        <p:spPr>
          <a:xfrm>
            <a:off x="639098" y="629265"/>
            <a:ext cx="6072776" cy="1622322"/>
          </a:xfrm>
        </p:spPr>
        <p:txBody>
          <a:bodyPr>
            <a:normAutofit/>
          </a:bodyPr>
          <a:lstStyle/>
          <a:p>
            <a:r>
              <a:rPr lang="en-US">
                <a:solidFill>
                  <a:srgbClr val="EBEBEB"/>
                </a:solidFill>
              </a:rPr>
              <a:t>Joint Plot</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descr="A screenshot of a graph&#10;&#10;Description automatically generated">
            <a:extLst>
              <a:ext uri="{FF2B5EF4-FFF2-40B4-BE49-F238E27FC236}">
                <a16:creationId xmlns:a16="http://schemas.microsoft.com/office/drawing/2014/main" id="{B57B7A80-B832-FBB4-5144-B06888868151}"/>
              </a:ext>
            </a:extLst>
          </p:cNvPr>
          <p:cNvPicPr>
            <a:picLocks noChangeAspect="1"/>
          </p:cNvPicPr>
          <p:nvPr/>
        </p:nvPicPr>
        <p:blipFill>
          <a:blip r:embed="rId2"/>
          <a:stretch>
            <a:fillRect/>
          </a:stretch>
        </p:blipFill>
        <p:spPr>
          <a:xfrm>
            <a:off x="7418226" y="899134"/>
            <a:ext cx="4125317" cy="5077313"/>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E03B97D-6F60-4B4E-FECB-28A5161D8316}"/>
              </a:ext>
            </a:extLst>
          </p:cNvPr>
          <p:cNvSpPr>
            <a:spLocks noGrp="1"/>
          </p:cNvSpPr>
          <p:nvPr>
            <p:ph idx="1"/>
          </p:nvPr>
        </p:nvSpPr>
        <p:spPr>
          <a:xfrm>
            <a:off x="639098" y="2418735"/>
            <a:ext cx="6072776" cy="3811740"/>
          </a:xfrm>
        </p:spPr>
        <p:txBody>
          <a:bodyPr anchor="ctr">
            <a:normAutofit/>
          </a:bodyPr>
          <a:lstStyle/>
          <a:p>
            <a:r>
              <a:rPr lang="en-GB" dirty="0" err="1">
                <a:solidFill>
                  <a:srgbClr val="FFFFFF"/>
                </a:solidFill>
              </a:rPr>
              <a:t>jointplot</a:t>
            </a:r>
            <a:r>
              <a:rPr lang="en-GB" dirty="0">
                <a:solidFill>
                  <a:srgbClr val="FFFFFF"/>
                </a:solidFill>
              </a:rPr>
              <a:t>() allows you to basically match up two </a:t>
            </a:r>
            <a:r>
              <a:rPr lang="en-GB" dirty="0" err="1">
                <a:solidFill>
                  <a:srgbClr val="FFFFFF"/>
                </a:solidFill>
              </a:rPr>
              <a:t>distplots</a:t>
            </a:r>
            <a:r>
              <a:rPr lang="en-GB" dirty="0">
                <a:solidFill>
                  <a:srgbClr val="FFFFFF"/>
                </a:solidFill>
              </a:rPr>
              <a:t> for bivariate data. With your choice of what kind parameter to compare with:</a:t>
            </a:r>
          </a:p>
          <a:p>
            <a:pPr lvl="1"/>
            <a:r>
              <a:rPr lang="en-GB" dirty="0">
                <a:solidFill>
                  <a:srgbClr val="FFFFFF"/>
                </a:solidFill>
              </a:rPr>
              <a:t>“scatter”</a:t>
            </a:r>
          </a:p>
          <a:p>
            <a:pPr lvl="1"/>
            <a:r>
              <a:rPr lang="en-GB" dirty="0">
                <a:solidFill>
                  <a:srgbClr val="FFFFFF"/>
                </a:solidFill>
              </a:rPr>
              <a:t>“reg”</a:t>
            </a:r>
          </a:p>
          <a:p>
            <a:pPr lvl="1"/>
            <a:r>
              <a:rPr lang="en-GB" dirty="0">
                <a:solidFill>
                  <a:srgbClr val="FFFFFF"/>
                </a:solidFill>
              </a:rPr>
              <a:t>“resid”</a:t>
            </a:r>
          </a:p>
          <a:p>
            <a:pPr lvl="1"/>
            <a:r>
              <a:rPr lang="en-GB" dirty="0">
                <a:solidFill>
                  <a:srgbClr val="FFFFFF"/>
                </a:solidFill>
              </a:rPr>
              <a:t>“</a:t>
            </a:r>
            <a:r>
              <a:rPr lang="en-GB" dirty="0" err="1">
                <a:solidFill>
                  <a:srgbClr val="FFFFFF"/>
                </a:solidFill>
              </a:rPr>
              <a:t>kde</a:t>
            </a:r>
            <a:r>
              <a:rPr lang="en-GB" dirty="0">
                <a:solidFill>
                  <a:srgbClr val="FFFFFF"/>
                </a:solidFill>
              </a:rPr>
              <a:t>”</a:t>
            </a:r>
          </a:p>
          <a:p>
            <a:pPr lvl="1"/>
            <a:r>
              <a:rPr lang="en-GB" dirty="0">
                <a:solidFill>
                  <a:srgbClr val="FFFFFF"/>
                </a:solidFill>
              </a:rPr>
              <a:t>“hex”</a:t>
            </a:r>
            <a:endParaRPr lang="en-US" dirty="0">
              <a:solidFill>
                <a:srgbClr val="FFFFFF"/>
              </a:solidFill>
            </a:endParaRPr>
          </a:p>
        </p:txBody>
      </p:sp>
    </p:spTree>
    <p:extLst>
      <p:ext uri="{BB962C8B-B14F-4D97-AF65-F5344CB8AC3E}">
        <p14:creationId xmlns:p14="http://schemas.microsoft.com/office/powerpoint/2010/main" val="38558685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4A90C0E-4EB1-4521-1E10-848E7741B4AE}"/>
              </a:ext>
            </a:extLst>
          </p:cNvPr>
          <p:cNvSpPr>
            <a:spLocks noGrp="1"/>
          </p:cNvSpPr>
          <p:nvPr>
            <p:ph type="title"/>
          </p:nvPr>
        </p:nvSpPr>
        <p:spPr>
          <a:xfrm>
            <a:off x="639098" y="629265"/>
            <a:ext cx="6072776" cy="1622322"/>
          </a:xfrm>
        </p:spPr>
        <p:txBody>
          <a:bodyPr>
            <a:normAutofit/>
          </a:bodyPr>
          <a:lstStyle/>
          <a:p>
            <a:r>
              <a:rPr lang="en-US">
                <a:solidFill>
                  <a:srgbClr val="EBEBEB"/>
                </a:solidFill>
              </a:rPr>
              <a:t>Pair Plot</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a:extLst>
              <a:ext uri="{FF2B5EF4-FFF2-40B4-BE49-F238E27FC236}">
                <a16:creationId xmlns:a16="http://schemas.microsoft.com/office/drawing/2014/main" id="{D6538C16-32DB-5D1D-ADBE-AED6220A8186}"/>
              </a:ext>
            </a:extLst>
          </p:cNvPr>
          <p:cNvPicPr>
            <a:picLocks noChangeAspect="1"/>
          </p:cNvPicPr>
          <p:nvPr/>
        </p:nvPicPr>
        <p:blipFill>
          <a:blip r:embed="rId2"/>
          <a:stretch>
            <a:fillRect/>
          </a:stretch>
        </p:blipFill>
        <p:spPr>
          <a:xfrm>
            <a:off x="7418226" y="922353"/>
            <a:ext cx="4125317" cy="5030874"/>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6433B00-210A-4DB2-232D-B0F252F83D0E}"/>
              </a:ext>
            </a:extLst>
          </p:cNvPr>
          <p:cNvSpPr>
            <a:spLocks noGrp="1"/>
          </p:cNvSpPr>
          <p:nvPr>
            <p:ph idx="1"/>
          </p:nvPr>
        </p:nvSpPr>
        <p:spPr>
          <a:xfrm>
            <a:off x="639098" y="2418735"/>
            <a:ext cx="6072776" cy="3811740"/>
          </a:xfrm>
        </p:spPr>
        <p:txBody>
          <a:bodyPr anchor="ctr">
            <a:normAutofit/>
          </a:bodyPr>
          <a:lstStyle/>
          <a:p>
            <a:r>
              <a:rPr lang="en-GB">
                <a:solidFill>
                  <a:srgbClr val="FFFFFF"/>
                </a:solidFill>
              </a:rPr>
              <a:t>pairplot will plot pairwise relationships across an entire dataframe (for the numerical columns) and supports a color hue argument (for categorical columns).</a:t>
            </a:r>
          </a:p>
          <a:p>
            <a:r>
              <a:rPr lang="en-GB">
                <a:solidFill>
                  <a:srgbClr val="FFFFFF"/>
                </a:solidFill>
              </a:rPr>
              <a:t>For relationship between same columns, it generates a histogram.</a:t>
            </a:r>
            <a:endParaRPr lang="en-US">
              <a:solidFill>
                <a:srgbClr val="FFFFFF"/>
              </a:solidFill>
            </a:endParaRPr>
          </a:p>
        </p:txBody>
      </p:sp>
    </p:spTree>
    <p:extLst>
      <p:ext uri="{BB962C8B-B14F-4D97-AF65-F5344CB8AC3E}">
        <p14:creationId xmlns:p14="http://schemas.microsoft.com/office/powerpoint/2010/main" val="554367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34D240BC-B4DE-01C1-FF59-05BF25C174AF}"/>
              </a:ext>
            </a:extLst>
          </p:cNvPr>
          <p:cNvSpPr>
            <a:spLocks noGrp="1"/>
          </p:cNvSpPr>
          <p:nvPr>
            <p:ph type="title"/>
          </p:nvPr>
        </p:nvSpPr>
        <p:spPr>
          <a:xfrm>
            <a:off x="639098" y="629265"/>
            <a:ext cx="6072776" cy="1622322"/>
          </a:xfrm>
        </p:spPr>
        <p:txBody>
          <a:bodyPr>
            <a:normAutofit/>
          </a:bodyPr>
          <a:lstStyle/>
          <a:p>
            <a:r>
              <a:rPr lang="en-US">
                <a:solidFill>
                  <a:srgbClr val="EBEBEB"/>
                </a:solidFill>
              </a:rPr>
              <a:t>KDE and Rug Plot</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a:extLst>
              <a:ext uri="{FF2B5EF4-FFF2-40B4-BE49-F238E27FC236}">
                <a16:creationId xmlns:a16="http://schemas.microsoft.com/office/drawing/2014/main" id="{3F52C8A6-A4B7-1941-253A-82730CD2E2DA}"/>
              </a:ext>
            </a:extLst>
          </p:cNvPr>
          <p:cNvPicPr>
            <a:picLocks noChangeAspect="1"/>
          </p:cNvPicPr>
          <p:nvPr/>
        </p:nvPicPr>
        <p:blipFill>
          <a:blip r:embed="rId2"/>
          <a:stretch>
            <a:fillRect/>
          </a:stretch>
        </p:blipFill>
        <p:spPr>
          <a:xfrm>
            <a:off x="7418226" y="1311338"/>
            <a:ext cx="4125317" cy="4252904"/>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5FA821E-EE97-4BD1-97AA-08BEDAE9B71C}"/>
              </a:ext>
            </a:extLst>
          </p:cNvPr>
          <p:cNvSpPr>
            <a:spLocks noGrp="1"/>
          </p:cNvSpPr>
          <p:nvPr>
            <p:ph idx="1"/>
          </p:nvPr>
        </p:nvSpPr>
        <p:spPr>
          <a:xfrm>
            <a:off x="639098" y="2418735"/>
            <a:ext cx="6072776" cy="3811740"/>
          </a:xfrm>
        </p:spPr>
        <p:txBody>
          <a:bodyPr anchor="ctr">
            <a:normAutofit/>
          </a:bodyPr>
          <a:lstStyle/>
          <a:p>
            <a:r>
              <a:rPr lang="en-GB">
                <a:solidFill>
                  <a:srgbClr val="FFFFFF"/>
                </a:solidFill>
              </a:rPr>
              <a:t>rugplots are actually a very simple concept, they just draw a dash mark for every point on a univariate distribution. They are the building block of a KDE plot.</a:t>
            </a:r>
          </a:p>
          <a:p>
            <a:r>
              <a:rPr lang="en-GB">
                <a:solidFill>
                  <a:srgbClr val="FFFFFF"/>
                </a:solidFill>
              </a:rPr>
              <a:t>kdeplots are </a:t>
            </a:r>
            <a:r>
              <a:rPr lang="en-GB" b="1">
                <a:solidFill>
                  <a:srgbClr val="FFFFFF"/>
                </a:solidFill>
                <a:hlinkClick r:id="rId3">
                  <a:extLst>
                    <a:ext uri="{A12FA001-AC4F-418D-AE19-62706E023703}">
                      <ahyp:hlinkClr xmlns:ahyp="http://schemas.microsoft.com/office/drawing/2018/hyperlinkcolor" val="tx"/>
                    </a:ext>
                  </a:extLst>
                </a:hlinkClick>
              </a:rPr>
              <a:t>Kernel Density Estimation plots</a:t>
            </a:r>
            <a:r>
              <a:rPr lang="en-GB">
                <a:solidFill>
                  <a:srgbClr val="FFFFFF"/>
                </a:solidFill>
              </a:rPr>
              <a:t>. These KDE plots replace every single observation with a Gaussian (Normal) distribution centered around that value. </a:t>
            </a:r>
          </a:p>
        </p:txBody>
      </p:sp>
    </p:spTree>
    <p:extLst>
      <p:ext uri="{BB962C8B-B14F-4D97-AF65-F5344CB8AC3E}">
        <p14:creationId xmlns:p14="http://schemas.microsoft.com/office/powerpoint/2010/main" val="383344882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56BD-9E8B-E906-4682-6A85844BC52B}"/>
              </a:ext>
            </a:extLst>
          </p:cNvPr>
          <p:cNvSpPr>
            <a:spLocks noGrp="1"/>
          </p:cNvSpPr>
          <p:nvPr>
            <p:ph type="title"/>
          </p:nvPr>
        </p:nvSpPr>
        <p:spPr/>
        <p:txBody>
          <a:bodyPr/>
          <a:lstStyle/>
          <a:p>
            <a:r>
              <a:rPr lang="en-US" dirty="0"/>
              <a:t>Categorical Data Plots</a:t>
            </a:r>
          </a:p>
        </p:txBody>
      </p:sp>
      <p:sp>
        <p:nvSpPr>
          <p:cNvPr id="3" name="Content Placeholder 2">
            <a:extLst>
              <a:ext uri="{FF2B5EF4-FFF2-40B4-BE49-F238E27FC236}">
                <a16:creationId xmlns:a16="http://schemas.microsoft.com/office/drawing/2014/main" id="{C1F7CA18-0DA8-A8B4-6AFE-8FB558BCAB17}"/>
              </a:ext>
            </a:extLst>
          </p:cNvPr>
          <p:cNvSpPr>
            <a:spLocks noGrp="1"/>
          </p:cNvSpPr>
          <p:nvPr>
            <p:ph idx="1"/>
          </p:nvPr>
        </p:nvSpPr>
        <p:spPr/>
        <p:txBody>
          <a:bodyPr>
            <a:normAutofit fontScale="92500" lnSpcReduction="10000"/>
          </a:bodyPr>
          <a:lstStyle/>
          <a:p>
            <a:r>
              <a:rPr lang="en-GB" sz="2400" dirty="0"/>
              <a:t>We can also use seaborn to plot categorical data! There are a few main plot types for this:</a:t>
            </a:r>
          </a:p>
          <a:p>
            <a:pPr lvl="1"/>
            <a:r>
              <a:rPr lang="en-GB" sz="2400" dirty="0"/>
              <a:t>boxplot</a:t>
            </a:r>
          </a:p>
          <a:p>
            <a:pPr lvl="1"/>
            <a:r>
              <a:rPr lang="en-GB" sz="2400" dirty="0" err="1"/>
              <a:t>violinplot</a:t>
            </a:r>
            <a:endParaRPr lang="en-GB" sz="2400" dirty="0"/>
          </a:p>
          <a:p>
            <a:pPr lvl="1"/>
            <a:r>
              <a:rPr lang="en-GB" sz="2400" dirty="0" err="1"/>
              <a:t>stripplot</a:t>
            </a:r>
            <a:endParaRPr lang="en-GB" sz="2400" dirty="0"/>
          </a:p>
          <a:p>
            <a:pPr lvl="1"/>
            <a:r>
              <a:rPr lang="en-GB" sz="2400" dirty="0" err="1"/>
              <a:t>swarmplot</a:t>
            </a:r>
            <a:endParaRPr lang="en-GB" sz="2400" dirty="0"/>
          </a:p>
          <a:p>
            <a:pPr lvl="1"/>
            <a:r>
              <a:rPr lang="en-GB" sz="2400" dirty="0" err="1"/>
              <a:t>barplot</a:t>
            </a:r>
            <a:endParaRPr lang="en-GB" sz="2400" dirty="0"/>
          </a:p>
          <a:p>
            <a:pPr lvl="1"/>
            <a:r>
              <a:rPr lang="en-GB" sz="2400" dirty="0" err="1"/>
              <a:t>countplot</a:t>
            </a:r>
            <a:endParaRPr lang="en-US" sz="2400" dirty="0"/>
          </a:p>
        </p:txBody>
      </p:sp>
    </p:spTree>
    <p:extLst>
      <p:ext uri="{BB962C8B-B14F-4D97-AF65-F5344CB8AC3E}">
        <p14:creationId xmlns:p14="http://schemas.microsoft.com/office/powerpoint/2010/main" val="99974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7" name="Freeform: Shape 26">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8"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356465B7-3699-D763-C1F5-230BCA5EB14E}"/>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FFFFFE"/>
                </a:solidFill>
              </a:rPr>
              <a:t>Barplot and Countplot</a:t>
            </a:r>
          </a:p>
        </p:txBody>
      </p:sp>
      <p:sp>
        <p:nvSpPr>
          <p:cNvPr id="29"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5" name="Picture 4" descr="A screenshot of a computer screen&#10;&#10;Description automatically generated">
            <a:extLst>
              <a:ext uri="{FF2B5EF4-FFF2-40B4-BE49-F238E27FC236}">
                <a16:creationId xmlns:a16="http://schemas.microsoft.com/office/drawing/2014/main" id="{4B22222D-F19B-074C-56DF-185851B28E8D}"/>
              </a:ext>
            </a:extLst>
          </p:cNvPr>
          <p:cNvPicPr>
            <a:picLocks noChangeAspect="1"/>
          </p:cNvPicPr>
          <p:nvPr/>
        </p:nvPicPr>
        <p:blipFill>
          <a:blip r:embed="rId2"/>
          <a:stretch>
            <a:fillRect/>
          </a:stretch>
        </p:blipFill>
        <p:spPr>
          <a:xfrm>
            <a:off x="5194607" y="1747358"/>
            <a:ext cx="3113903" cy="3363284"/>
          </a:xfrm>
          <a:prstGeom prst="rect">
            <a:avLst/>
          </a:prstGeom>
        </p:spPr>
      </p:pic>
      <p:pic>
        <p:nvPicPr>
          <p:cNvPr id="7" name="Picture 6" descr="A screen shot of a graph&#10;&#10;Description automatically generated">
            <a:extLst>
              <a:ext uri="{FF2B5EF4-FFF2-40B4-BE49-F238E27FC236}">
                <a16:creationId xmlns:a16="http://schemas.microsoft.com/office/drawing/2014/main" id="{6241CB8D-321A-C477-3E79-D4CB3F99FB84}"/>
              </a:ext>
            </a:extLst>
          </p:cNvPr>
          <p:cNvPicPr>
            <a:picLocks noChangeAspect="1"/>
          </p:cNvPicPr>
          <p:nvPr/>
        </p:nvPicPr>
        <p:blipFill>
          <a:blip r:embed="rId3"/>
          <a:stretch>
            <a:fillRect/>
          </a:stretch>
        </p:blipFill>
        <p:spPr>
          <a:xfrm>
            <a:off x="8472236" y="1892051"/>
            <a:ext cx="3113904" cy="3073896"/>
          </a:xfrm>
          <a:prstGeom prst="rect">
            <a:avLst/>
          </a:prstGeom>
        </p:spPr>
      </p:pic>
      <p:sp>
        <p:nvSpPr>
          <p:cNvPr id="30" name="Rectangle 29">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E18943D-C237-4A4D-FC6A-1565814D76C8}"/>
              </a:ext>
            </a:extLst>
          </p:cNvPr>
          <p:cNvSpPr>
            <a:spLocks noGrp="1"/>
          </p:cNvSpPr>
          <p:nvPr>
            <p:ph idx="1"/>
          </p:nvPr>
        </p:nvSpPr>
        <p:spPr>
          <a:xfrm>
            <a:off x="1154955" y="2120900"/>
            <a:ext cx="3133726" cy="3898900"/>
          </a:xfrm>
        </p:spPr>
        <p:txBody>
          <a:bodyPr>
            <a:normAutofit/>
          </a:bodyPr>
          <a:lstStyle/>
          <a:p>
            <a:pPr>
              <a:lnSpc>
                <a:spcPct val="90000"/>
              </a:lnSpc>
            </a:pPr>
            <a:r>
              <a:rPr lang="en-GB" sz="1300">
                <a:solidFill>
                  <a:srgbClr val="FFFFFE"/>
                </a:solidFill>
              </a:rPr>
              <a:t>These very similar plots allow you to get aggregate data off a categorical feature in your data. barplot is a general plot that allows you to aggregate the categorical data based off some function, by default the mean.</a:t>
            </a:r>
          </a:p>
          <a:p>
            <a:pPr>
              <a:lnSpc>
                <a:spcPct val="90000"/>
              </a:lnSpc>
            </a:pPr>
            <a:r>
              <a:rPr lang="en-GB" sz="1300">
                <a:solidFill>
                  <a:srgbClr val="FFFFFE"/>
                </a:solidFill>
              </a:rPr>
              <a:t>It is possible to change the estimator object to a custom function, that converts a vector to a scalar.</a:t>
            </a:r>
          </a:p>
          <a:p>
            <a:pPr>
              <a:lnSpc>
                <a:spcPct val="90000"/>
              </a:lnSpc>
            </a:pPr>
            <a:r>
              <a:rPr lang="en-GB" sz="1300">
                <a:solidFill>
                  <a:srgbClr val="FFFFFE"/>
                </a:solidFill>
              </a:rPr>
              <a:t>countplot is essentially the same as barplot except the estimator is explicitly counting the number of occurrences. Which is why we only pass the x value.</a:t>
            </a:r>
          </a:p>
        </p:txBody>
      </p:sp>
    </p:spTree>
    <p:extLst>
      <p:ext uri="{BB962C8B-B14F-4D97-AF65-F5344CB8AC3E}">
        <p14:creationId xmlns:p14="http://schemas.microsoft.com/office/powerpoint/2010/main" val="85772311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248</TotalTime>
  <Words>1065</Words>
  <Application>Microsoft Office PowerPoint</Application>
  <PresentationFormat>Widescreen</PresentationFormat>
  <Paragraphs>95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Century Gothic</vt:lpstr>
      <vt:lpstr>Consolas</vt:lpstr>
      <vt:lpstr>Wingdings 3</vt:lpstr>
      <vt:lpstr>Ion Boardroom</vt:lpstr>
      <vt:lpstr>Seaborn</vt:lpstr>
      <vt:lpstr>Installing Seaborn</vt:lpstr>
      <vt:lpstr>Data</vt:lpstr>
      <vt:lpstr>Distribution Plots</vt:lpstr>
      <vt:lpstr>Joint Plot</vt:lpstr>
      <vt:lpstr>Pair Plot</vt:lpstr>
      <vt:lpstr>KDE and Rug Plot</vt:lpstr>
      <vt:lpstr>Categorical Data Plots</vt:lpstr>
      <vt:lpstr>Barplot and Countplot</vt:lpstr>
      <vt:lpstr>Boxplot</vt:lpstr>
      <vt:lpstr>Violinplot</vt:lpstr>
      <vt:lpstr>Stripplot and Swarmplot</vt:lpstr>
      <vt:lpstr>Matrix Plots (Heatmap)</vt:lpstr>
      <vt:lpstr>Matrix Plots (Clustermap)</vt:lpstr>
      <vt:lpstr>Linear Model Plot</vt:lpstr>
      <vt:lpstr>Aspect Ratio</vt:lpstr>
      <vt:lpstr>Styles and Color</vt:lpstr>
      <vt:lpstr>Styling using plt</vt:lpstr>
      <vt:lpstr>Font size and plot size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Mika kun</dc:creator>
  <cp:lastModifiedBy>Mika kun</cp:lastModifiedBy>
  <cp:revision>8</cp:revision>
  <dcterms:created xsi:type="dcterms:W3CDTF">2024-06-28T04:46:45Z</dcterms:created>
  <dcterms:modified xsi:type="dcterms:W3CDTF">2024-06-28T10:24:02Z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2024-06-28T06:15:34Z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f600a48a-29eb-40dd-b8ea-89a801045fca</vt:lpwstr>
  </property>
  <property fmtid="{D5CDD505-2E9C-101B-9397-08002B2CF9AE}" pid="7" name="MSIP_Label_defa4170-0d19-0005-0004-bc88714345d2_ActionId">
    <vt:lpwstr>77afbf14-2592-4504-8e50-5bf6b8df803d</vt:lpwstr>
  </property>
  <property fmtid="{D5CDD505-2E9C-101B-9397-08002B2CF9AE}" pid="8" name="MSIP_Label_defa4170-0d19-0005-0004-bc88714345d2_ContentBits">
    <vt:lpwstr>0</vt:lpwstr>
  </property>
</Properties>
</file>