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32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 hidden="1"/>
          <p:cNvSpPr/>
          <p:nvPr/>
        </p:nvSpPr>
        <p:spPr>
          <a:xfrm>
            <a:off x="0" y="6400800"/>
            <a:ext cx="9142560" cy="455760"/>
          </a:xfrm>
          <a:prstGeom prst="rect">
            <a:avLst/>
          </a:prstGeom>
          <a:solidFill>
            <a:srgbClr val="BD582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Rectangle 8" hidden="1"/>
          <p:cNvSpPr/>
          <p:nvPr/>
        </p:nvSpPr>
        <p:spPr>
          <a:xfrm>
            <a:off x="0" y="6334200"/>
            <a:ext cx="9142560" cy="64440"/>
          </a:xfrm>
          <a:prstGeom prst="rect">
            <a:avLst/>
          </a:prstGeom>
          <a:solidFill>
            <a:srgbClr val="E48312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Straight Connector 9"/>
          <p:cNvSpPr/>
          <p:nvPr/>
        </p:nvSpPr>
        <p:spPr>
          <a:xfrm>
            <a:off x="894960" y="1737720"/>
            <a:ext cx="747540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Rectangle 6"/>
          <p:cNvSpPr/>
          <p:nvPr/>
        </p:nvSpPr>
        <p:spPr>
          <a:xfrm>
            <a:off x="2520" y="6400800"/>
            <a:ext cx="9140040" cy="455760"/>
          </a:xfrm>
          <a:prstGeom prst="rect">
            <a:avLst/>
          </a:prstGeom>
          <a:solidFill>
            <a:srgbClr val="BD582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Rectangle 7"/>
          <p:cNvSpPr/>
          <p:nvPr/>
        </p:nvSpPr>
        <p:spPr>
          <a:xfrm>
            <a:off x="0" y="6334200"/>
            <a:ext cx="9140040" cy="62640"/>
          </a:xfrm>
          <a:prstGeom prst="rect">
            <a:avLst/>
          </a:prstGeom>
          <a:solidFill>
            <a:srgbClr val="E48312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Straight Connector 8"/>
          <p:cNvSpPr/>
          <p:nvPr/>
        </p:nvSpPr>
        <p:spPr>
          <a:xfrm>
            <a:off x="905400" y="4343400"/>
            <a:ext cx="740664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6"/>
          <p:cNvSpPr/>
          <p:nvPr/>
        </p:nvSpPr>
        <p:spPr>
          <a:xfrm>
            <a:off x="0" y="6400800"/>
            <a:ext cx="9142560" cy="455760"/>
          </a:xfrm>
          <a:prstGeom prst="rect">
            <a:avLst/>
          </a:prstGeom>
          <a:solidFill>
            <a:srgbClr val="BD582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Rectangle 8"/>
          <p:cNvSpPr/>
          <p:nvPr/>
        </p:nvSpPr>
        <p:spPr>
          <a:xfrm>
            <a:off x="0" y="6334200"/>
            <a:ext cx="9142560" cy="64440"/>
          </a:xfrm>
          <a:prstGeom prst="rect">
            <a:avLst/>
          </a:prstGeom>
          <a:solidFill>
            <a:srgbClr val="E48312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Straight Connector 9"/>
          <p:cNvSpPr/>
          <p:nvPr/>
        </p:nvSpPr>
        <p:spPr>
          <a:xfrm>
            <a:off x="894960" y="1737720"/>
            <a:ext cx="747540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://www.vacances.com/portugal.php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4 Subtítulo"/>
          <p:cNvSpPr/>
          <p:nvPr/>
        </p:nvSpPr>
        <p:spPr>
          <a:xfrm>
            <a:off x="827640" y="3026880"/>
            <a:ext cx="7061400" cy="189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34200" rIns="68760" bIns="34200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s-ES" sz="2100" b="1" spc="-1" dirty="0">
                <a:solidFill>
                  <a:srgbClr val="000000"/>
                </a:solidFill>
                <a:latin typeface="Calibri"/>
                <a:ea typeface="DejaVu Sans"/>
              </a:rPr>
              <a:t>Unidad 1 - Introducción</a:t>
            </a:r>
            <a:endParaRPr lang="es-ES" sz="2100" b="0" strike="noStrike" spc="-1" dirty="0">
              <a:latin typeface="Arial"/>
            </a:endParaRPr>
          </a:p>
          <a:p>
            <a:pPr algn="ctr">
              <a:lnSpc>
                <a:spcPts val="2174"/>
              </a:lnSpc>
              <a:spcBef>
                <a:spcPts val="1001"/>
              </a:spcBef>
              <a:tabLst>
                <a:tab pos="0" algn="l"/>
              </a:tabLst>
            </a:pPr>
            <a:endParaRPr lang="es-ES" sz="2100" b="0" strike="noStrike" spc="-1" dirty="0">
              <a:latin typeface="Arial"/>
            </a:endParaRPr>
          </a:p>
          <a:p>
            <a:pPr algn="ctr">
              <a:lnSpc>
                <a:spcPts val="2174"/>
              </a:lnSpc>
              <a:spcBef>
                <a:spcPts val="1001"/>
              </a:spcBef>
              <a:tabLst>
                <a:tab pos="0" algn="l"/>
              </a:tabLst>
            </a:pPr>
            <a:endParaRPr lang="es-ES" sz="2100" b="0" strike="noStrike" spc="-1" dirty="0">
              <a:latin typeface="Arial"/>
            </a:endParaRPr>
          </a:p>
          <a:p>
            <a:pPr algn="ctr">
              <a:lnSpc>
                <a:spcPts val="2174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z="21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				</a:t>
            </a:r>
            <a:endParaRPr lang="es-ES" sz="2100" b="0" strike="noStrike" spc="-1" dirty="0">
              <a:latin typeface="Arial"/>
            </a:endParaRPr>
          </a:p>
          <a:p>
            <a:pPr algn="r">
              <a:lnSpc>
                <a:spcPts val="2174"/>
              </a:lnSpc>
              <a:spcBef>
                <a:spcPts val="1001"/>
              </a:spcBef>
              <a:tabLst>
                <a:tab pos="0" algn="l"/>
              </a:tabLst>
            </a:pPr>
            <a:endParaRPr lang="es-ES" sz="2100" b="0" strike="noStrike" spc="-1" dirty="0">
              <a:latin typeface="Arial"/>
            </a:endParaRPr>
          </a:p>
          <a:p>
            <a:pPr algn="r">
              <a:lnSpc>
                <a:spcPts val="2174"/>
              </a:lnSpc>
              <a:spcBef>
                <a:spcPts val="1001"/>
              </a:spcBef>
              <a:tabLst>
                <a:tab pos="0" algn="l"/>
              </a:tabLst>
            </a:pPr>
            <a:r>
              <a:rPr lang="es-ES" sz="1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Beatriz Fuster Ochando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s-ES" sz="1800" b="0" strike="noStrike" spc="-1" dirty="0">
              <a:latin typeface="Arial"/>
            </a:endParaRPr>
          </a:p>
          <a:p>
            <a:pPr algn="r">
              <a:lnSpc>
                <a:spcPct val="90000"/>
              </a:lnSpc>
              <a:tabLst>
                <a:tab pos="0" algn="l"/>
              </a:tabLst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127" name="1 CuadroTexto"/>
          <p:cNvSpPr/>
          <p:nvPr/>
        </p:nvSpPr>
        <p:spPr>
          <a:xfrm>
            <a:off x="3451379" y="3907973"/>
            <a:ext cx="1473778" cy="29862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350" b="1" strike="noStrike" spc="-1" dirty="0">
                <a:solidFill>
                  <a:srgbClr val="A6A6A6"/>
                </a:solidFill>
                <a:latin typeface="Arial"/>
                <a:ea typeface="DejaVu Sans"/>
              </a:rPr>
              <a:t>DWEC - 2º DAW</a:t>
            </a:r>
            <a:endParaRPr lang="es-ES" sz="1350" b="0" strike="noStrike" spc="-1" dirty="0">
              <a:latin typeface="Arial"/>
            </a:endParaRPr>
          </a:p>
        </p:txBody>
      </p:sp>
      <p:sp>
        <p:nvSpPr>
          <p:cNvPr id="128" name="7 Conector recto"/>
          <p:cNvSpPr/>
          <p:nvPr/>
        </p:nvSpPr>
        <p:spPr>
          <a:xfrm>
            <a:off x="425880" y="4353480"/>
            <a:ext cx="78465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ca-ES"/>
          </a:p>
        </p:txBody>
      </p:sp>
      <p:sp>
        <p:nvSpPr>
          <p:cNvPr id="129" name="12 Conector recto"/>
          <p:cNvSpPr/>
          <p:nvPr/>
        </p:nvSpPr>
        <p:spPr>
          <a:xfrm>
            <a:off x="452520" y="2880000"/>
            <a:ext cx="78274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ca-ES"/>
          </a:p>
        </p:txBody>
      </p:sp>
      <p:pic>
        <p:nvPicPr>
          <p:cNvPr id="130" name="Imagen 8"/>
          <p:cNvPicPr/>
          <p:nvPr/>
        </p:nvPicPr>
        <p:blipFill>
          <a:blip r:embed="rId2"/>
          <a:stretch/>
        </p:blipFill>
        <p:spPr>
          <a:xfrm>
            <a:off x="0" y="199080"/>
            <a:ext cx="2135880" cy="1336320"/>
          </a:xfrm>
          <a:prstGeom prst="rect">
            <a:avLst/>
          </a:prstGeom>
          <a:ln w="0">
            <a:noFill/>
          </a:ln>
        </p:spPr>
      </p:pic>
      <p:pic>
        <p:nvPicPr>
          <p:cNvPr id="131" name="Imagen 130"/>
          <p:cNvPicPr/>
          <p:nvPr/>
        </p:nvPicPr>
        <p:blipFill>
          <a:blip r:embed="rId3"/>
          <a:stretch/>
        </p:blipFill>
        <p:spPr>
          <a:xfrm rot="600">
            <a:off x="4498560" y="519840"/>
            <a:ext cx="3967560" cy="737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ítulo 1"/>
          <p:cNvSpPr/>
          <p:nvPr/>
        </p:nvSpPr>
        <p:spPr>
          <a:xfrm>
            <a:off x="822960" y="820440"/>
            <a:ext cx="7542360" cy="103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2500"/>
          </a:bodyPr>
          <a:lstStyle/>
          <a:p>
            <a:pPr algn="ctr">
              <a:lnSpc>
                <a:spcPct val="85000"/>
              </a:lnSpc>
            </a:pPr>
            <a:r>
              <a:rPr lang="es-ES" sz="3200" b="1" spc="-52" dirty="0">
                <a:solidFill>
                  <a:srgbClr val="333333"/>
                </a:solidFill>
                <a:latin typeface="Arial"/>
                <a:ea typeface="Times New Roman"/>
              </a:rPr>
              <a:t>1.2. Introducción a </a:t>
            </a:r>
            <a:r>
              <a:rPr lang="es-ES" sz="3200" b="1" spc="-52" dirty="0" err="1">
                <a:solidFill>
                  <a:srgbClr val="333333"/>
                </a:solidFill>
                <a:latin typeface="Arial"/>
                <a:ea typeface="Times New Roman"/>
              </a:rPr>
              <a:t>Javascript</a:t>
            </a:r>
            <a:r>
              <a:rPr lang="es-ES" sz="3200" b="1" spc="-52" dirty="0">
                <a:solidFill>
                  <a:srgbClr val="333333"/>
                </a:solidFill>
                <a:latin typeface="Arial"/>
                <a:ea typeface="Times New Roman"/>
              </a:rPr>
              <a:t>: Lenguajes compilados vs interpretados</a:t>
            </a:r>
          </a:p>
          <a:p>
            <a:pPr algn="ctr">
              <a:lnSpc>
                <a:spcPct val="85000"/>
              </a:lnSpc>
            </a:pPr>
            <a:endParaRPr lang="es-ES" sz="3200" b="0" strike="noStrike" spc="-1" dirty="0">
              <a:latin typeface="Arial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D06CC08-AAC6-2ACD-119C-C098C914E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" y="1713701"/>
            <a:ext cx="754236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b="1" dirty="0"/>
              <a:t>Lenguajes interpretados: </a:t>
            </a:r>
            <a:r>
              <a:rPr lang="es-ES" dirty="0"/>
              <a:t>se ejecutan mediante un intérprete (</a:t>
            </a:r>
            <a:r>
              <a:rPr lang="es-ES" dirty="0" err="1"/>
              <a:t>SpiderMonkey</a:t>
            </a:r>
            <a:r>
              <a:rPr lang="es-ES" dirty="0"/>
              <a:t>, </a:t>
            </a:r>
            <a:r>
              <a:rPr lang="es-ES" dirty="0" err="1"/>
              <a:t>Rhino</a:t>
            </a:r>
            <a:r>
              <a:rPr lang="es-ES" dirty="0"/>
              <a:t> o </a:t>
            </a:r>
            <a:r>
              <a:rPr lang="es-ES" dirty="0" err="1"/>
              <a:t>Chakra</a:t>
            </a:r>
            <a:r>
              <a:rPr lang="es-ES" dirty="0"/>
              <a:t>), que procesa las órdenes del programa, una a una. </a:t>
            </a:r>
            <a:r>
              <a:rPr lang="es-ES" dirty="0" err="1"/>
              <a:t>Ej</a:t>
            </a:r>
            <a:r>
              <a:rPr lang="es-ES" dirty="0"/>
              <a:t>: JavaScript, Python, etc.</a:t>
            </a:r>
            <a:br>
              <a:rPr lang="es-ES" dirty="0"/>
            </a:br>
            <a:r>
              <a:rPr lang="es-ES" dirty="0"/>
              <a:t>(-) Unas 10 veces más lentos que los lenguajes compilados</a:t>
            </a:r>
            <a:br>
              <a:rPr lang="es-ES" dirty="0"/>
            </a:br>
            <a:r>
              <a:rPr lang="es-ES" dirty="0"/>
              <a:t>(+) Más sencillos de depurar y más fácilmente portables.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b="1" dirty="0"/>
              <a:t>Lenguajes compilados: </a:t>
            </a:r>
            <a:r>
              <a:rPr lang="es-ES" dirty="0"/>
              <a:t>requieren un compilador, que convierte las instrucciones programadas en código máquina (código binario entendible por el procesador). </a:t>
            </a:r>
            <a:r>
              <a:rPr lang="es-ES" dirty="0" err="1"/>
              <a:t>Ej</a:t>
            </a:r>
            <a:r>
              <a:rPr lang="es-ES" dirty="0"/>
              <a:t>: C/C++, Java, etc.</a:t>
            </a:r>
            <a:br>
              <a:rPr lang="es-ES" dirty="0"/>
            </a:br>
            <a:r>
              <a:rPr lang="es-ES" dirty="0"/>
              <a:t>(+) Ejecución más eficiente</a:t>
            </a:r>
            <a:br>
              <a:rPr lang="es-ES" dirty="0"/>
            </a:br>
            <a:r>
              <a:rPr lang="es-ES" dirty="0"/>
              <a:t>(-) Requieren mayor espacio </a:t>
            </a:r>
          </a:p>
          <a:p>
            <a:r>
              <a:rPr lang="es-ES" dirty="0"/>
              <a:t>	en memoria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09378F2-424C-6EB7-35D0-49D98C18BC2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 t="23003"/>
          <a:stretch>
            <a:fillRect/>
          </a:stretch>
        </p:blipFill>
        <p:spPr>
          <a:xfrm>
            <a:off x="4890976" y="4402289"/>
            <a:ext cx="4253023" cy="24557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4422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ítulo 1"/>
          <p:cNvSpPr/>
          <p:nvPr/>
        </p:nvSpPr>
        <p:spPr>
          <a:xfrm>
            <a:off x="822960" y="820440"/>
            <a:ext cx="7542360" cy="103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s-ES" sz="3200" b="1" spc="-52" dirty="0">
                <a:solidFill>
                  <a:srgbClr val="333333"/>
                </a:solidFill>
                <a:latin typeface="Arial"/>
                <a:ea typeface="Times New Roman"/>
              </a:rPr>
              <a:t>1.2. Introducción a </a:t>
            </a:r>
            <a:r>
              <a:rPr lang="es-ES" sz="3200" b="1" spc="-52" dirty="0" err="1">
                <a:solidFill>
                  <a:srgbClr val="333333"/>
                </a:solidFill>
                <a:latin typeface="Arial"/>
                <a:ea typeface="Times New Roman"/>
              </a:rPr>
              <a:t>Javascript</a:t>
            </a:r>
            <a:r>
              <a:rPr lang="es-ES" sz="3200" b="1" spc="-52" dirty="0">
                <a:solidFill>
                  <a:srgbClr val="333333"/>
                </a:solidFill>
                <a:latin typeface="Arial"/>
                <a:ea typeface="Times New Roman"/>
              </a:rPr>
              <a:t>: </a:t>
            </a:r>
          </a:p>
          <a:p>
            <a:pPr algn="ctr">
              <a:lnSpc>
                <a:spcPct val="85000"/>
              </a:lnSpc>
            </a:pPr>
            <a:r>
              <a:rPr lang="es-ES" sz="3200" b="1" spc="-52" dirty="0">
                <a:solidFill>
                  <a:srgbClr val="333333"/>
                </a:solidFill>
                <a:latin typeface="Arial"/>
                <a:ea typeface="Times New Roman"/>
              </a:rPr>
              <a:t>Ventajas y desventajas</a:t>
            </a:r>
          </a:p>
          <a:p>
            <a:pPr algn="ctr">
              <a:lnSpc>
                <a:spcPct val="85000"/>
              </a:lnSpc>
            </a:pPr>
            <a:endParaRPr lang="es-ES" sz="3200" b="0" strike="noStrike" spc="-1" dirty="0">
              <a:latin typeface="Arial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D06CC08-AAC6-2ACD-119C-C098C914E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" y="1667533"/>
            <a:ext cx="7542360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400" b="1" dirty="0"/>
              <a:t>Ventajas:</a:t>
            </a:r>
          </a:p>
          <a:p>
            <a:r>
              <a:rPr lang="es-ES" sz="2400" dirty="0"/>
              <a:t>  - Gran variedad de efectos en las páginas web.</a:t>
            </a:r>
          </a:p>
          <a:p>
            <a:r>
              <a:rPr lang="es-ES" sz="2400" dirty="0"/>
              <a:t>  - Interactividad con el usuario.</a:t>
            </a:r>
          </a:p>
          <a:p>
            <a:r>
              <a:rPr lang="es-ES" sz="2400" dirty="0"/>
              <a:t>  - Validación de formularios en el cliente.</a:t>
            </a:r>
          </a:p>
          <a:p>
            <a:endParaRPr lang="es-E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400" b="1" dirty="0"/>
              <a:t>Desventajas:</a:t>
            </a:r>
          </a:p>
          <a:p>
            <a:r>
              <a:rPr lang="es-ES" sz="2400" dirty="0"/>
              <a:t>  - Problemas de seguridad, ya que el código JavaScript se ejecuta en el cliente. </a:t>
            </a:r>
            <a:r>
              <a:rPr lang="es-ES" sz="2400" dirty="0">
                <a:sym typeface="Wingdings" panose="05000000000000000000" pitchFamily="2" charset="2"/>
              </a:rPr>
              <a:t> </a:t>
            </a:r>
            <a:r>
              <a:rPr lang="es-ES" sz="2400" b="1" dirty="0">
                <a:sym typeface="Wingdings" panose="05000000000000000000" pitchFamily="2" charset="2"/>
              </a:rPr>
              <a:t>Importante siempre navegar con un navegador actualizado!</a:t>
            </a:r>
            <a:endParaRPr lang="es-ES" sz="2400" b="1" dirty="0"/>
          </a:p>
          <a:p>
            <a:r>
              <a:rPr lang="es-ES" sz="2400" dirty="0"/>
              <a:t>  - Los estándares de seguridad restringen el acceso a los archivos del sistema (excepto las cookies).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22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ítulo 1"/>
          <p:cNvSpPr/>
          <p:nvPr/>
        </p:nvSpPr>
        <p:spPr>
          <a:xfrm>
            <a:off x="822960" y="820440"/>
            <a:ext cx="7542360" cy="103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s-ES" sz="3200" b="1" spc="-52" dirty="0">
                <a:solidFill>
                  <a:srgbClr val="333333"/>
                </a:solidFill>
                <a:latin typeface="Arial"/>
                <a:ea typeface="Times New Roman"/>
              </a:rPr>
              <a:t>Unidad 1 - Introducción</a:t>
            </a:r>
            <a:br>
              <a:rPr lang="es-ES" dirty="0"/>
            </a:br>
            <a:endParaRPr lang="es-ES" sz="3200" b="0" strike="noStrike" spc="-1" dirty="0">
              <a:latin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C4F6316-949F-5BB6-5302-595690F69CE6}"/>
              </a:ext>
            </a:extLst>
          </p:cNvPr>
          <p:cNvSpPr txBox="1"/>
          <p:nvPr/>
        </p:nvSpPr>
        <p:spPr>
          <a:xfrm>
            <a:off x="1005840" y="2486072"/>
            <a:ext cx="745092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400"/>
              </a:spcAft>
            </a:pPr>
            <a:r>
              <a:rPr lang="es-ES" sz="3200" dirty="0"/>
              <a:t>1. Ejecución de Programas en el Lado Cliente</a:t>
            </a:r>
          </a:p>
          <a:p>
            <a:pPr>
              <a:spcAft>
                <a:spcPts val="2400"/>
              </a:spcAft>
            </a:pPr>
            <a:br>
              <a:rPr lang="es-ES" sz="3200" dirty="0"/>
            </a:br>
            <a:r>
              <a:rPr lang="es-ES" sz="3200" dirty="0"/>
              <a:t>2. Introducción a JavaScript</a:t>
            </a:r>
            <a:endParaRPr lang="ca-E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ítulo 1"/>
          <p:cNvSpPr/>
          <p:nvPr/>
        </p:nvSpPr>
        <p:spPr>
          <a:xfrm>
            <a:off x="822960" y="820440"/>
            <a:ext cx="7542360" cy="103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s-ES" sz="3200" b="1" spc="-52" dirty="0">
                <a:solidFill>
                  <a:srgbClr val="333333"/>
                </a:solidFill>
                <a:latin typeface="Arial"/>
                <a:ea typeface="Times New Roman"/>
              </a:rPr>
              <a:t>Unidad 1 - Introducción</a:t>
            </a:r>
            <a:br>
              <a:rPr lang="es-ES" dirty="0"/>
            </a:br>
            <a:endParaRPr lang="es-ES" sz="3200" b="0" strike="noStrike" spc="-1" dirty="0">
              <a:latin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C4F6316-949F-5BB6-5302-595690F69CE6}"/>
              </a:ext>
            </a:extLst>
          </p:cNvPr>
          <p:cNvSpPr txBox="1"/>
          <p:nvPr/>
        </p:nvSpPr>
        <p:spPr>
          <a:xfrm>
            <a:off x="914399" y="1852200"/>
            <a:ext cx="7688179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700" dirty="0"/>
              <a:t>1. Ejecución de programas en el lado del cliente</a:t>
            </a:r>
          </a:p>
          <a:p>
            <a:r>
              <a:rPr lang="es-ES" sz="2700" dirty="0"/>
              <a:t>   - Introducción</a:t>
            </a:r>
          </a:p>
          <a:p>
            <a:r>
              <a:rPr lang="es-ES" sz="2700" dirty="0"/>
              <a:t>   - Arquitectura cliente/servidor</a:t>
            </a:r>
          </a:p>
          <a:p>
            <a:r>
              <a:rPr lang="es-ES" sz="2700" dirty="0"/>
              <a:t>   - Lenguajes del lado del cliente y del servidor</a:t>
            </a:r>
          </a:p>
          <a:p>
            <a:endParaRPr lang="es-ES" sz="2700" dirty="0"/>
          </a:p>
          <a:p>
            <a:r>
              <a:rPr lang="es-ES" sz="2700" dirty="0"/>
              <a:t>2. Introducción a JavaScript</a:t>
            </a:r>
          </a:p>
          <a:p>
            <a:r>
              <a:rPr lang="es-ES" sz="2700" dirty="0"/>
              <a:t>   - Características principales</a:t>
            </a:r>
          </a:p>
          <a:p>
            <a:r>
              <a:rPr lang="es-ES" sz="2700" dirty="0"/>
              <a:t>   - Lenguajes compilados e interpretados</a:t>
            </a:r>
          </a:p>
          <a:p>
            <a:r>
              <a:rPr lang="es-ES" sz="2700" dirty="0"/>
              <a:t>   - Ventajas e inconvenientes</a:t>
            </a:r>
          </a:p>
        </p:txBody>
      </p:sp>
    </p:spTree>
    <p:extLst>
      <p:ext uri="{BB962C8B-B14F-4D97-AF65-F5344CB8AC3E}">
        <p14:creationId xmlns:p14="http://schemas.microsoft.com/office/powerpoint/2010/main" val="190058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ítulo 1"/>
          <p:cNvSpPr/>
          <p:nvPr/>
        </p:nvSpPr>
        <p:spPr>
          <a:xfrm>
            <a:off x="822960" y="820440"/>
            <a:ext cx="7542360" cy="103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s-ES" sz="3200" b="1" spc="-52" dirty="0">
                <a:solidFill>
                  <a:srgbClr val="333333"/>
                </a:solidFill>
                <a:latin typeface="Arial"/>
                <a:ea typeface="Times New Roman"/>
              </a:rPr>
              <a:t>1.1. Ejecución de programas en el lado del cliente: Introducción</a:t>
            </a:r>
          </a:p>
          <a:p>
            <a:pPr algn="ctr">
              <a:lnSpc>
                <a:spcPct val="85000"/>
              </a:lnSpc>
            </a:pPr>
            <a:endParaRPr lang="es-ES" sz="3200" b="0" strike="noStrike" spc="-1" dirty="0">
              <a:latin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C4F6316-949F-5BB6-5302-595690F69CE6}"/>
              </a:ext>
            </a:extLst>
          </p:cNvPr>
          <p:cNvSpPr txBox="1"/>
          <p:nvPr/>
        </p:nvSpPr>
        <p:spPr>
          <a:xfrm>
            <a:off x="914399" y="1852200"/>
            <a:ext cx="768817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es-ES" sz="2800" dirty="0"/>
              <a:t>Al inicio de la era de Internet, las páginas web eran básicamente estáticas </a:t>
            </a:r>
            <a:r>
              <a:rPr lang="es-ES" sz="2800" dirty="0">
                <a:sym typeface="Wingdings" panose="05000000000000000000" pitchFamily="2" charset="2"/>
              </a:rPr>
              <a:t></a:t>
            </a:r>
            <a:r>
              <a:rPr lang="es-ES" sz="2800" dirty="0"/>
              <a:t> carecían de dinamismo (</a:t>
            </a:r>
            <a:r>
              <a:rPr lang="es-ES" sz="2800" b="1" dirty="0"/>
              <a:t>Web 1.0</a:t>
            </a:r>
            <a:r>
              <a:rPr lang="es-ES" sz="2800" dirty="0"/>
              <a:t>).</a:t>
            </a:r>
          </a:p>
          <a:p>
            <a:pPr algn="just"/>
            <a:endParaRPr lang="es-ES" sz="2800" dirty="0"/>
          </a:p>
          <a:p>
            <a:pPr marL="457200" indent="-457200" algn="just">
              <a:buFontTx/>
              <a:buChar char="-"/>
            </a:pPr>
            <a:r>
              <a:rPr lang="es-ES" sz="2800" dirty="0"/>
              <a:t>La programación en el lado del cliente ha permitido convertir las páginas web en atractivas e interactivas para el usuario (</a:t>
            </a:r>
            <a:r>
              <a:rPr lang="es-ES" sz="2800" b="1" dirty="0"/>
              <a:t>Web 2.0</a:t>
            </a:r>
            <a:r>
              <a:rPr lang="es-ES" sz="2800" dirty="0"/>
              <a:t>).</a:t>
            </a:r>
          </a:p>
          <a:p>
            <a:pPr algn="just"/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84484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ítulo 1"/>
          <p:cNvSpPr/>
          <p:nvPr/>
        </p:nvSpPr>
        <p:spPr>
          <a:xfrm>
            <a:off x="822960" y="820440"/>
            <a:ext cx="7542360" cy="103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2500"/>
          </a:bodyPr>
          <a:lstStyle/>
          <a:p>
            <a:pPr algn="ctr">
              <a:lnSpc>
                <a:spcPct val="85000"/>
              </a:lnSpc>
            </a:pPr>
            <a:r>
              <a:rPr lang="es-ES" sz="3200" b="1" spc="-52" dirty="0">
                <a:solidFill>
                  <a:srgbClr val="333333"/>
                </a:solidFill>
                <a:latin typeface="Arial"/>
                <a:ea typeface="Times New Roman"/>
              </a:rPr>
              <a:t>1.1. Ejecución de programas en el lado del cliente: Arquitectura cliente/servidor</a:t>
            </a:r>
          </a:p>
          <a:p>
            <a:pPr algn="ctr">
              <a:lnSpc>
                <a:spcPct val="85000"/>
              </a:lnSpc>
            </a:pPr>
            <a:endParaRPr lang="es-ES" sz="3200" b="0" strike="noStrike" spc="-1" dirty="0">
              <a:latin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C4F6316-949F-5BB6-5302-595690F69CE6}"/>
              </a:ext>
            </a:extLst>
          </p:cNvPr>
          <p:cNvSpPr txBox="1"/>
          <p:nvPr/>
        </p:nvSpPr>
        <p:spPr>
          <a:xfrm>
            <a:off x="914399" y="1852200"/>
            <a:ext cx="7688179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- Hoy en día, la tecnología web </a:t>
            </a:r>
            <a:r>
              <a:rPr lang="es-ES" sz="2400" b="1" dirty="0"/>
              <a:t>permite mucho más que solo visitar páginas</a:t>
            </a:r>
            <a:r>
              <a:rPr lang="es-ES" sz="2400" dirty="0"/>
              <a:t>: aplicaciones para consultar horarios, controlar una casa domótica, servidores de cámaras IP, entre otros. </a:t>
            </a:r>
          </a:p>
          <a:p>
            <a:r>
              <a:rPr lang="es-ES" sz="2400" dirty="0"/>
              <a:t>- Estas aplicaciones web se basan en la arquitectura cliente/servidor.</a:t>
            </a:r>
          </a:p>
          <a:p>
            <a:pPr algn="just"/>
            <a:endParaRPr lang="es-ES" sz="28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318E8F8-3455-C299-34D1-146B1252F9A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566232" y="4095379"/>
            <a:ext cx="3688199" cy="216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518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ítulo 1"/>
          <p:cNvSpPr/>
          <p:nvPr/>
        </p:nvSpPr>
        <p:spPr>
          <a:xfrm>
            <a:off x="822960" y="820440"/>
            <a:ext cx="7542360" cy="103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2500"/>
          </a:bodyPr>
          <a:lstStyle/>
          <a:p>
            <a:pPr algn="ctr">
              <a:lnSpc>
                <a:spcPct val="85000"/>
              </a:lnSpc>
            </a:pPr>
            <a:r>
              <a:rPr lang="es-ES" sz="3200" b="1" spc="-52" dirty="0">
                <a:solidFill>
                  <a:srgbClr val="333333"/>
                </a:solidFill>
                <a:latin typeface="Arial"/>
                <a:ea typeface="Times New Roman"/>
              </a:rPr>
              <a:t>1.1. Ejecución de programas en el lado del cliente: Arquitectura cliente/servidor</a:t>
            </a:r>
          </a:p>
          <a:p>
            <a:pPr algn="ctr">
              <a:lnSpc>
                <a:spcPct val="85000"/>
              </a:lnSpc>
            </a:pPr>
            <a:endParaRPr lang="es-ES" sz="3200" b="0" strike="noStrike" spc="-1" dirty="0">
              <a:latin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C4F6316-949F-5BB6-5302-595690F69CE6}"/>
              </a:ext>
            </a:extLst>
          </p:cNvPr>
          <p:cNvSpPr txBox="1"/>
          <p:nvPr/>
        </p:nvSpPr>
        <p:spPr>
          <a:xfrm>
            <a:off x="914399" y="1852200"/>
            <a:ext cx="7688179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000" dirty="0"/>
              <a:t>Los clientes solicitan un determinado servicio al servidor. Los navegadores web (como Opera, Chrome, Firefox, TOR) son ejemplos de clientes.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000" dirty="0"/>
              <a:t>Los servidores sirven el contenido web que alojan. Ejemplos de servidores son Apache, Internet </a:t>
            </a:r>
            <a:r>
              <a:rPr lang="es-ES" sz="2000" dirty="0" err="1"/>
              <a:t>Information</a:t>
            </a:r>
            <a:r>
              <a:rPr lang="es-ES" sz="2000" dirty="0"/>
              <a:t> Server, Tomcat, etc.</a:t>
            </a:r>
          </a:p>
          <a:p>
            <a:pPr algn="just"/>
            <a:endParaRPr lang="es-ES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2E547DE-2111-06F5-2E5D-754F15FA2C6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2779" y="4654767"/>
            <a:ext cx="2213716" cy="96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6C0CD80-A0E2-38A2-9D4C-2AFB9E61678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53995" y="4279168"/>
            <a:ext cx="1697039" cy="1503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4DAD636-C8CC-176A-E80E-AD5EC6BAEF3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342473" y="3877768"/>
            <a:ext cx="1904760" cy="1904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1B062F7-1EA8-EA31-AD77-038F4625AAF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338672" y="4421368"/>
            <a:ext cx="1218960" cy="1218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3956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ítulo 1"/>
          <p:cNvSpPr/>
          <p:nvPr/>
        </p:nvSpPr>
        <p:spPr>
          <a:xfrm>
            <a:off x="822960" y="820440"/>
            <a:ext cx="7542360" cy="103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s-ES" sz="3200" b="1" spc="-52" dirty="0">
                <a:solidFill>
                  <a:srgbClr val="333333"/>
                </a:solidFill>
                <a:latin typeface="Arial"/>
                <a:ea typeface="Times New Roman"/>
              </a:rPr>
              <a:t>1.1. Ejecución de programas en el lado del cliente: Lenguajes</a:t>
            </a:r>
          </a:p>
          <a:p>
            <a:pPr algn="ctr">
              <a:lnSpc>
                <a:spcPct val="85000"/>
              </a:lnSpc>
            </a:pPr>
            <a:endParaRPr lang="es-ES" sz="3200" b="0" strike="noStrike" spc="-1" dirty="0">
              <a:latin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C4F6316-949F-5BB6-5302-595690F69CE6}"/>
              </a:ext>
            </a:extLst>
          </p:cNvPr>
          <p:cNvSpPr txBox="1"/>
          <p:nvPr/>
        </p:nvSpPr>
        <p:spPr>
          <a:xfrm>
            <a:off x="914400" y="1732771"/>
            <a:ext cx="768817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400" dirty="0"/>
              <a:t>Supongamos que hacemos una consulta, desde nuestro portátil, a una web de viajes, con el navegador Chrome (cliente):</a:t>
            </a:r>
          </a:p>
          <a:p>
            <a:pPr algn="just">
              <a:buFont typeface="+mj-lt"/>
              <a:buAutoNum type="arabicPeriod"/>
            </a:pPr>
            <a:r>
              <a:rPr lang="es-ES" sz="1400" dirty="0"/>
              <a:t>Escribimos la dirección web (URL) en la barra de navegación de Chrome: </a:t>
            </a:r>
            <a:r>
              <a:rPr lang="es-ES" sz="1400" dirty="0">
                <a:hlinkClick r:id="rId2"/>
              </a:rPr>
              <a:t>www.vacances.com/portugal.php</a:t>
            </a:r>
            <a:r>
              <a:rPr lang="es-ES" sz="1400" dirty="0"/>
              <a:t>.</a:t>
            </a:r>
          </a:p>
          <a:p>
            <a:pPr algn="just">
              <a:buFont typeface="+mj-lt"/>
              <a:buAutoNum type="arabicPeriod"/>
            </a:pPr>
            <a:r>
              <a:rPr lang="es-ES" sz="1400" dirty="0"/>
              <a:t>Los servidores DNS localizan la dirección IP del servidor web donde está alojada la URL.</a:t>
            </a:r>
          </a:p>
          <a:p>
            <a:pPr algn="just">
              <a:buFont typeface="+mj-lt"/>
              <a:buAutoNum type="arabicPeriod"/>
            </a:pPr>
            <a:r>
              <a:rPr lang="es-ES" sz="1400" dirty="0"/>
              <a:t>La información se fragmenta en paquetes IP que viajan por diferentes </a:t>
            </a:r>
            <a:r>
              <a:rPr lang="es-ES" sz="1400" dirty="0" err="1"/>
              <a:t>routers</a:t>
            </a:r>
            <a:r>
              <a:rPr lang="es-ES" sz="1400" dirty="0"/>
              <a:t>, cortafuegos y capas de seguridad hasta llegar al servidor web. Allí, los paquetes se vuelven a ensamblar.</a:t>
            </a:r>
          </a:p>
          <a:p>
            <a:pPr algn="just">
              <a:buFont typeface="+mj-lt"/>
              <a:buAutoNum type="arabicPeriod"/>
            </a:pPr>
            <a:r>
              <a:rPr lang="es-ES" sz="1400" dirty="0"/>
              <a:t>En el servidor, se ejecuta el script “</a:t>
            </a:r>
            <a:r>
              <a:rPr lang="es-ES" sz="1400" dirty="0" err="1"/>
              <a:t>portugal.php</a:t>
            </a:r>
            <a:r>
              <a:rPr lang="es-ES" sz="1400" dirty="0"/>
              <a:t>” y el resultado generado se combina con la parte HTML.</a:t>
            </a:r>
          </a:p>
          <a:p>
            <a:pPr algn="just">
              <a:buFont typeface="+mj-lt"/>
              <a:buAutoNum type="arabicPeriod"/>
            </a:pPr>
            <a:r>
              <a:rPr lang="es-ES" sz="1400" dirty="0"/>
              <a:t>El resultado final regresa al destinatario (navegador Chrome).</a:t>
            </a:r>
          </a:p>
          <a:p>
            <a:pPr algn="just">
              <a:buFont typeface="+mj-lt"/>
              <a:buAutoNum type="arabicPeriod"/>
            </a:pPr>
            <a:endParaRPr lang="es-ES" sz="14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45C80BD-A27C-347C-9D21-76846144FB6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71566" y="3687137"/>
            <a:ext cx="2972434" cy="28403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3C2F377-F2B3-5001-8A4F-60B71617EB83}"/>
              </a:ext>
            </a:extLst>
          </p:cNvPr>
          <p:cNvSpPr txBox="1"/>
          <p:nvPr/>
        </p:nvSpPr>
        <p:spPr>
          <a:xfrm>
            <a:off x="914400" y="3876208"/>
            <a:ext cx="487279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400" dirty="0"/>
              <a:t>6.El cliente, Chrome, es el responsable de maquetar correctamente la página a partir del contenido HTML recibido, las hojas de estilo CSS y el código JavaScript que contenga, mostrando el resultado final en pantalla.</a:t>
            </a:r>
          </a:p>
          <a:p>
            <a:pPr algn="just"/>
            <a:endParaRPr lang="es-ES" sz="1400" dirty="0"/>
          </a:p>
          <a:p>
            <a:pPr algn="just"/>
            <a:r>
              <a:rPr lang="es-ES" sz="1400" dirty="0"/>
              <a:t>Si presionamos </a:t>
            </a:r>
            <a:r>
              <a:rPr lang="es-ES" sz="1400" dirty="0" err="1"/>
              <a:t>Ctrl</a:t>
            </a:r>
            <a:r>
              <a:rPr lang="es-ES" sz="1400" dirty="0"/>
              <a:t>/U, veremos el código fuente de la página web recibida desde el servidor. </a:t>
            </a:r>
          </a:p>
          <a:p>
            <a:pPr algn="just"/>
            <a:r>
              <a:rPr lang="es-ES" sz="1400" b="1" dirty="0"/>
              <a:t>¿Por qué en el código fuente nunca podemos ver código PHP, pero sí código JavaScript?</a:t>
            </a:r>
          </a:p>
          <a:p>
            <a:pPr algn="just"/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02750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ítulo 1"/>
          <p:cNvSpPr/>
          <p:nvPr/>
        </p:nvSpPr>
        <p:spPr>
          <a:xfrm>
            <a:off x="822960" y="820440"/>
            <a:ext cx="7542360" cy="103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s-ES" sz="3200" b="1" spc="-52" dirty="0">
                <a:solidFill>
                  <a:srgbClr val="333333"/>
                </a:solidFill>
                <a:latin typeface="Arial"/>
                <a:ea typeface="Times New Roman"/>
              </a:rPr>
              <a:t>1.2. Introducción a </a:t>
            </a:r>
            <a:r>
              <a:rPr lang="es-ES" sz="3200" b="1" spc="-52" dirty="0" err="1">
                <a:solidFill>
                  <a:srgbClr val="333333"/>
                </a:solidFill>
                <a:latin typeface="Arial"/>
                <a:ea typeface="Times New Roman"/>
              </a:rPr>
              <a:t>Javascript</a:t>
            </a:r>
            <a:r>
              <a:rPr lang="es-ES" sz="3200" b="1" spc="-52" dirty="0">
                <a:solidFill>
                  <a:srgbClr val="333333"/>
                </a:solidFill>
                <a:latin typeface="Arial"/>
                <a:ea typeface="Times New Roman"/>
              </a:rPr>
              <a:t>: Características principales</a:t>
            </a:r>
          </a:p>
          <a:p>
            <a:pPr algn="ctr">
              <a:lnSpc>
                <a:spcPct val="85000"/>
              </a:lnSpc>
            </a:pPr>
            <a:endParaRPr lang="es-ES" sz="3200" b="0" strike="noStrike" spc="-1" dirty="0">
              <a:latin typeface="Arial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D06CC08-AAC6-2ACD-119C-C098C914E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" y="1852200"/>
            <a:ext cx="754236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Lenguajes de programación del lado del cliente: </a:t>
            </a:r>
            <a:r>
              <a:rPr kumimoji="0" lang="es-ES" altLang="es-E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(también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JScript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ActionScript y Java, a través de Applets)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Lenguajes de programación del lado del servidor: PHP, ASP, JSP, Perl, etc.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s-ES" altLang="es-E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(no deriva de Java):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Lenguaje de guiones (script, en inglés)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Implementado originalmente por NCC (Netscape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Communications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Corporation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→ derivado en el estándar </a:t>
            </a:r>
            <a:r>
              <a:rPr kumimoji="0" lang="es-ES" altLang="es-E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ECMAScript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 conocido por su uso en páginas web, pero también permite realizar otras tareas de programación y administración no enfocadas al entorno web.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006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ítulo 1"/>
          <p:cNvSpPr/>
          <p:nvPr/>
        </p:nvSpPr>
        <p:spPr>
          <a:xfrm>
            <a:off x="822960" y="820440"/>
            <a:ext cx="7542360" cy="103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s-ES" sz="3200" b="1" spc="-52" dirty="0">
                <a:solidFill>
                  <a:srgbClr val="333333"/>
                </a:solidFill>
                <a:latin typeface="Arial"/>
                <a:ea typeface="Times New Roman"/>
              </a:rPr>
              <a:t>1.2. Introducción a </a:t>
            </a:r>
            <a:r>
              <a:rPr lang="es-ES" sz="3200" b="1" spc="-52" dirty="0" err="1">
                <a:solidFill>
                  <a:srgbClr val="333333"/>
                </a:solidFill>
                <a:latin typeface="Arial"/>
                <a:ea typeface="Times New Roman"/>
              </a:rPr>
              <a:t>Javascript</a:t>
            </a:r>
            <a:r>
              <a:rPr lang="es-ES" sz="3200" b="1" spc="-52" dirty="0">
                <a:solidFill>
                  <a:srgbClr val="333333"/>
                </a:solidFill>
                <a:latin typeface="Arial"/>
                <a:ea typeface="Times New Roman"/>
              </a:rPr>
              <a:t>: Características principales</a:t>
            </a:r>
          </a:p>
          <a:p>
            <a:pPr algn="ctr">
              <a:lnSpc>
                <a:spcPct val="85000"/>
              </a:lnSpc>
            </a:pPr>
            <a:endParaRPr lang="es-ES" sz="3200" b="0" strike="noStrike" spc="-1" dirty="0">
              <a:latin typeface="Arial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D06CC08-AAC6-2ACD-119C-C098C914E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" y="2036865"/>
            <a:ext cx="754236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ES" sz="2400" dirty="0"/>
              <a:t>Es un lenguaje maduro que incluye: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Tecnologías como AJAX (estándar para el intercambio de información cliente/servidor)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Librerías como JQUERY, que aumenta las prestaciones de los proyectos realizados con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/>
              <a:t>Frameworks</a:t>
            </a:r>
            <a:r>
              <a:rPr lang="es-ES" sz="2400" dirty="0"/>
              <a:t> como </a:t>
            </a:r>
            <a:r>
              <a:rPr lang="es-ES" sz="2400" dirty="0" err="1"/>
              <a:t>AngularJS</a:t>
            </a:r>
            <a:r>
              <a:rPr lang="es-ES" sz="2400" dirty="0"/>
              <a:t>, Vue.js o Backbone.js</a:t>
            </a:r>
          </a:p>
          <a:p>
            <a:endParaRPr lang="es-ES" sz="2400" dirty="0"/>
          </a:p>
          <a:p>
            <a:r>
              <a:rPr lang="es-ES" sz="2400" dirty="0"/>
              <a:t>Es un </a:t>
            </a:r>
            <a:r>
              <a:rPr lang="es-ES" sz="2400" b="1" dirty="0"/>
              <a:t>lenguaje interpretado </a:t>
            </a:r>
            <a:r>
              <a:rPr lang="es-ES" sz="2400" dirty="0"/>
              <a:t>(no compilado).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074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8308</TotalTime>
  <Words>859</Words>
  <Application>Microsoft Office PowerPoint</Application>
  <PresentationFormat>Presentación en pantalla (4:3)</PresentationFormat>
  <Paragraphs>71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Beatriz Fuster Ochando</dc:creator>
  <dc:description/>
  <cp:lastModifiedBy>Beatriz Fuster Ochando</cp:lastModifiedBy>
  <cp:revision>98</cp:revision>
  <dcterms:created xsi:type="dcterms:W3CDTF">2020-09-16T14:45:44Z</dcterms:created>
  <dcterms:modified xsi:type="dcterms:W3CDTF">2024-09-06T17:19:50Z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Presentación en pantalla (4:3)</vt:lpwstr>
  </property>
  <property fmtid="{D5CDD505-2E9C-101B-9397-08002B2CF9AE}" pid="3" name="Slides">
    <vt:r8>9</vt:r8>
  </property>
</Properties>
</file>