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403" r:id="rId2"/>
    <p:sldId id="448" r:id="rId3"/>
    <p:sldId id="507" r:id="rId4"/>
    <p:sldId id="413" r:id="rId5"/>
    <p:sldId id="510" r:id="rId6"/>
    <p:sldId id="511" r:id="rId7"/>
    <p:sldId id="512" r:id="rId8"/>
    <p:sldId id="513" r:id="rId9"/>
    <p:sldId id="509" r:id="rId10"/>
    <p:sldId id="514" r:id="rId11"/>
    <p:sldId id="542" r:id="rId12"/>
    <p:sldId id="406" r:id="rId13"/>
    <p:sldId id="515" r:id="rId14"/>
    <p:sldId id="516" r:id="rId15"/>
    <p:sldId id="517" r:id="rId16"/>
    <p:sldId id="518" r:id="rId17"/>
    <p:sldId id="519" r:id="rId18"/>
    <p:sldId id="543" r:id="rId19"/>
    <p:sldId id="520" r:id="rId20"/>
    <p:sldId id="521" r:id="rId21"/>
    <p:sldId id="483" r:id="rId22"/>
    <p:sldId id="544" r:id="rId23"/>
    <p:sldId id="522" r:id="rId24"/>
    <p:sldId id="523" r:id="rId25"/>
    <p:sldId id="524" r:id="rId26"/>
    <p:sldId id="525" r:id="rId27"/>
    <p:sldId id="408" r:id="rId28"/>
    <p:sldId id="545" r:id="rId29"/>
    <p:sldId id="526" r:id="rId30"/>
    <p:sldId id="547" r:id="rId31"/>
    <p:sldId id="529" r:id="rId32"/>
    <p:sldId id="530" r:id="rId33"/>
    <p:sldId id="527" r:id="rId34"/>
    <p:sldId id="528" r:id="rId35"/>
    <p:sldId id="531" r:id="rId36"/>
    <p:sldId id="409" r:id="rId37"/>
    <p:sldId id="546" r:id="rId38"/>
    <p:sldId id="532" r:id="rId39"/>
    <p:sldId id="548" r:id="rId40"/>
    <p:sldId id="535" r:id="rId41"/>
    <p:sldId id="533" r:id="rId42"/>
    <p:sldId id="534" r:id="rId43"/>
    <p:sldId id="536" r:id="rId44"/>
    <p:sldId id="537" r:id="rId45"/>
    <p:sldId id="538" r:id="rId46"/>
    <p:sldId id="539" r:id="rId47"/>
    <p:sldId id="540" r:id="rId48"/>
    <p:sldId id="541" r:id="rId4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9" autoAdjust="0"/>
  </p:normalViewPr>
  <p:slideViewPr>
    <p:cSldViewPr snapToObjects="1">
      <p:cViewPr varScale="1">
        <p:scale>
          <a:sx n="57" d="100"/>
          <a:sy n="57" d="100"/>
        </p:scale>
        <p:origin x="1776" y="7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22a3fbe96f7c72c2JmltdHM9MTcxNTA0MDAwMCZpZ3VpZD0yNTU2MGI2Mi0yNjdjLTYzODItMzI2Yy0xZjc1MjcyZTYyYmQmaW5zaWQ9NTcxNg&amp;ptn=3&amp;ver=2&amp;hsh=3&amp;fclid=25560b62-267c-6382-326c-1f75272e62bd&amp;psq=OrientDB&amp;u=a1aHR0cHM6Ly9lbi53aWtpcGVkaWEub3JnL3dpa2kvT3JpZW50REI&amp;ntb=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Data:</a:t>
            </a:r>
            <a:r>
              <a:rPr lang="en-US" baseline="0" dirty="0"/>
              <a:t> Relational Data</a:t>
            </a:r>
          </a:p>
          <a:p>
            <a:r>
              <a:rPr lang="en-US" baseline="0" dirty="0"/>
              <a:t>Semi Structured: </a:t>
            </a:r>
            <a:r>
              <a:rPr lang="en-US" baseline="0" dirty="0" err="1"/>
              <a:t>Json,XML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0510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0056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079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  <a:hlinkClick r:id="rId3" tooltip="en.wikipedia.org"/>
              </a:rPr>
              <a:t>OrientDB</a:t>
            </a:r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MS PGothic" panose="020B0600070205080204" pitchFamily="34" charset="-128"/>
                <a:cs typeface="MS PGothic" charset="0"/>
                <a:hlinkClick r:id="rId3" tooltip="en.wikipedia.org"/>
              </a:rPr>
              <a:t> is an open source NoSQL database management system written in Java. It is a Multi-model database, supporting graph, document and object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725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2214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56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3909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1922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endParaRPr lang="en-US" altLang="en-US" sz="3600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0" y="3567068"/>
            <a:ext cx="2276793" cy="6382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29" y="1583286"/>
            <a:ext cx="534427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00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28029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replica set 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099"/>
            <a:ext cx="7796213" cy="1286301"/>
          </a:xfrm>
        </p:spPr>
        <p:txBody>
          <a:bodyPr/>
          <a:lstStyle/>
          <a:p>
            <a:r>
              <a:rPr lang="en-US" dirty="0"/>
              <a:t>Replication in MongoDB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3350"/>
              </p:ext>
            </p:extLst>
          </p:nvPr>
        </p:nvGraphicFramePr>
        <p:xfrm>
          <a:off x="239713" y="1600200"/>
          <a:ext cx="8294687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039164" cy="160929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181066"/>
            <a:ext cx="4048690" cy="161953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03" y="4855760"/>
            <a:ext cx="386769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04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Key-Value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2" y="1600200"/>
            <a:ext cx="8131968" cy="457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D6BF5F-F356-49BF-8F97-B73D65C05F90}"/>
              </a:ext>
            </a:extLst>
          </p:cNvPr>
          <p:cNvSpPr/>
          <p:nvPr/>
        </p:nvSpPr>
        <p:spPr bwMode="auto">
          <a:xfrm>
            <a:off x="3962399" y="3429000"/>
            <a:ext cx="609601" cy="22859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0C7DA-E87E-44F4-89A0-DC41FB08A0DE}"/>
              </a:ext>
            </a:extLst>
          </p:cNvPr>
          <p:cNvSpPr/>
          <p:nvPr/>
        </p:nvSpPr>
        <p:spPr bwMode="auto">
          <a:xfrm>
            <a:off x="3962398" y="2171702"/>
            <a:ext cx="609601" cy="22859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97335387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2" y="1600200"/>
            <a:ext cx="8131968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6637978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Hbase</a:t>
            </a:r>
            <a:r>
              <a:rPr lang="en-US" dirty="0"/>
              <a:t> Data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8" y="2381040"/>
            <a:ext cx="7640116" cy="3010320"/>
          </a:xfrm>
        </p:spPr>
      </p:pic>
    </p:spTree>
    <p:extLst>
      <p:ext uri="{BB962C8B-B14F-4D97-AF65-F5344CB8AC3E}">
        <p14:creationId xmlns:p14="http://schemas.microsoft.com/office/powerpoint/2010/main" val="27933820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NOSQL Graph Databases and Neo4j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2" y="1600200"/>
            <a:ext cx="8131968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905082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400800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60271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45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r>
              <a:rPr lang="en-US" altLang="en-US" dirty="0"/>
              <a:t>High performance data access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 (</a:t>
            </a:r>
            <a:r>
              <a:rPr lang="en-US" dirty="0"/>
              <a:t>Some NOSQL systems provide storage of multiple versions of the data items, with the timestamps of when the data version was created)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3934</TotalTime>
  <Words>1977</Words>
  <Application>Microsoft Office PowerPoint</Application>
  <PresentationFormat>Letter Paper (8.5x11 in)</PresentationFormat>
  <Paragraphs>337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Tahoma</vt:lpstr>
      <vt:lpstr>Wingdings</vt:lpstr>
      <vt:lpstr>Blends</vt:lpstr>
      <vt:lpstr>PowerPoint Presentation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The CAP Theorem</vt:lpstr>
      <vt:lpstr>24.3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Replication in MongoDB </vt:lpstr>
      <vt:lpstr>MongoDB Distributed Systems Characteristics (cont’d.)</vt:lpstr>
      <vt:lpstr>MongoDB Distributed Systems Characteristics (cont’d.)</vt:lpstr>
      <vt:lpstr>24.4 NOSQL Key-Value Stores</vt:lpstr>
      <vt:lpstr>Key-Value Stores</vt:lpstr>
      <vt:lpstr>DynamoDB Overview</vt:lpstr>
      <vt:lpstr>Voldemort Key-Value Distributed Data Store</vt:lpstr>
      <vt:lpstr>PowerPoint Presentation</vt:lpstr>
      <vt:lpstr>Examples of Other Key-Value Stores</vt:lpstr>
      <vt:lpstr>24.5 Column-Based or Wide Column NOSQL Systems</vt:lpstr>
      <vt:lpstr>Column-Based or Wide Column NOSQL Systems</vt:lpstr>
      <vt:lpstr>Hbase Data Model and Versioning</vt:lpstr>
      <vt:lpstr>Hbase Data Model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24.6 NOSQL Graph Databases and Neo4j</vt:lpstr>
      <vt:lpstr>NOSQL Graph Databases and Neo4j</vt:lpstr>
      <vt:lpstr>Neo4j (cont’d.)</vt:lpstr>
      <vt:lpstr>Neo4j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M.Naveed</cp:lastModifiedBy>
  <cp:revision>321</cp:revision>
  <cp:lastPrinted>2001-11-04T00:51:13Z</cp:lastPrinted>
  <dcterms:created xsi:type="dcterms:W3CDTF">2005-02-25T19:46:41Z</dcterms:created>
  <dcterms:modified xsi:type="dcterms:W3CDTF">2025-05-12T05:03:19Z</dcterms:modified>
  <cp:category/>
</cp:coreProperties>
</file>